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6" r:id="rId5"/>
    <p:sldId id="267" r:id="rId6"/>
    <p:sldId id="259" r:id="rId7"/>
    <p:sldId id="260" r:id="rId8"/>
    <p:sldId id="261" r:id="rId9"/>
    <p:sldId id="262" r:id="rId10"/>
    <p:sldId id="263" r:id="rId11"/>
    <p:sldId id="265" r:id="rId12"/>
    <p:sldId id="264"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3BA67-8CBF-43BA-A645-EBEAEE960E0E}" type="datetimeFigureOut">
              <a:rPr lang="en-IN" smtClean="0"/>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B4F3D-043F-4DFC-BD11-B2EEDD0BE6E2}" type="slidenum">
              <a:rPr lang="en-IN" smtClean="0"/>
              <a:t>‹#›</a:t>
            </a:fld>
            <a:endParaRPr lang="en-IN"/>
          </a:p>
        </p:txBody>
      </p:sp>
    </p:spTree>
    <p:extLst>
      <p:ext uri="{BB962C8B-B14F-4D97-AF65-F5344CB8AC3E}">
        <p14:creationId xmlns:p14="http://schemas.microsoft.com/office/powerpoint/2010/main" val="1304288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9E0-5CE8-5B96-37D2-7EDC8C2E10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ED2C4E-8402-3295-4CE9-1F9CEFF4C3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4D5E4D-54FC-0CD7-A341-E7CCD449B3C4}"/>
              </a:ext>
            </a:extLst>
          </p:cNvPr>
          <p:cNvSpPr>
            <a:spLocks noGrp="1"/>
          </p:cNvSpPr>
          <p:nvPr>
            <p:ph type="dt" sz="half" idx="10"/>
          </p:nvPr>
        </p:nvSpPr>
        <p:spPr/>
        <p:txBody>
          <a:bodyPr/>
          <a:lstStyle/>
          <a:p>
            <a:fld id="{7741CA67-7CDA-4933-B8E3-AD75011AC5C4}" type="datetimeFigureOut">
              <a:rPr lang="en-IN" smtClean="0"/>
              <a:t>06-05-2024</a:t>
            </a:fld>
            <a:endParaRPr lang="en-IN"/>
          </a:p>
        </p:txBody>
      </p:sp>
      <p:sp>
        <p:nvSpPr>
          <p:cNvPr id="5" name="Footer Placeholder 4">
            <a:extLst>
              <a:ext uri="{FF2B5EF4-FFF2-40B4-BE49-F238E27FC236}">
                <a16:creationId xmlns:a16="http://schemas.microsoft.com/office/drawing/2014/main" id="{771E9868-B666-EF52-2BD4-153656719F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F662FA-2E00-C82F-D98D-E0A24B5F8CB0}"/>
              </a:ext>
            </a:extLst>
          </p:cNvPr>
          <p:cNvSpPr>
            <a:spLocks noGrp="1"/>
          </p:cNvSpPr>
          <p:nvPr>
            <p:ph type="sldNum" sz="quarter" idx="12"/>
          </p:nvPr>
        </p:nvSpPr>
        <p:spPr/>
        <p:txBody>
          <a:bodyPr/>
          <a:lstStyle/>
          <a:p>
            <a:fld id="{C951ADC6-D75A-487C-9179-366B8B1F49A4}" type="slidenum">
              <a:rPr lang="en-IN" smtClean="0"/>
              <a:t>‹#›</a:t>
            </a:fld>
            <a:endParaRPr lang="en-IN"/>
          </a:p>
        </p:txBody>
      </p:sp>
    </p:spTree>
    <p:extLst>
      <p:ext uri="{BB962C8B-B14F-4D97-AF65-F5344CB8AC3E}">
        <p14:creationId xmlns:p14="http://schemas.microsoft.com/office/powerpoint/2010/main" val="2389126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755D-BCE6-470F-100A-9FDD95DD05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E80CA4-8CED-5711-B483-07BD311914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2954E7-6769-D8EE-C8E3-C790A57F2402}"/>
              </a:ext>
            </a:extLst>
          </p:cNvPr>
          <p:cNvSpPr>
            <a:spLocks noGrp="1"/>
          </p:cNvSpPr>
          <p:nvPr>
            <p:ph type="dt" sz="half" idx="10"/>
          </p:nvPr>
        </p:nvSpPr>
        <p:spPr/>
        <p:txBody>
          <a:bodyPr/>
          <a:lstStyle/>
          <a:p>
            <a:fld id="{7741CA67-7CDA-4933-B8E3-AD75011AC5C4}" type="datetimeFigureOut">
              <a:rPr lang="en-IN" smtClean="0"/>
              <a:t>06-05-2024</a:t>
            </a:fld>
            <a:endParaRPr lang="en-IN"/>
          </a:p>
        </p:txBody>
      </p:sp>
      <p:sp>
        <p:nvSpPr>
          <p:cNvPr id="5" name="Footer Placeholder 4">
            <a:extLst>
              <a:ext uri="{FF2B5EF4-FFF2-40B4-BE49-F238E27FC236}">
                <a16:creationId xmlns:a16="http://schemas.microsoft.com/office/drawing/2014/main" id="{4D65A2CE-DA59-B0D0-DE6C-A3DD6DCBF7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653088-FE6A-4123-325B-075BE6F76C60}"/>
              </a:ext>
            </a:extLst>
          </p:cNvPr>
          <p:cNvSpPr>
            <a:spLocks noGrp="1"/>
          </p:cNvSpPr>
          <p:nvPr>
            <p:ph type="sldNum" sz="quarter" idx="12"/>
          </p:nvPr>
        </p:nvSpPr>
        <p:spPr/>
        <p:txBody>
          <a:bodyPr/>
          <a:lstStyle/>
          <a:p>
            <a:fld id="{C951ADC6-D75A-487C-9179-366B8B1F49A4}" type="slidenum">
              <a:rPr lang="en-IN" smtClean="0"/>
              <a:t>‹#›</a:t>
            </a:fld>
            <a:endParaRPr lang="en-IN"/>
          </a:p>
        </p:txBody>
      </p:sp>
    </p:spTree>
    <p:extLst>
      <p:ext uri="{BB962C8B-B14F-4D97-AF65-F5344CB8AC3E}">
        <p14:creationId xmlns:p14="http://schemas.microsoft.com/office/powerpoint/2010/main" val="1819514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F2BD21-E076-91F8-73F2-69A2DBE301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BF1CB4-325B-1CFC-9E74-9E609D069D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C8CDAC-4F6F-D6D7-CC85-7C6817A87A26}"/>
              </a:ext>
            </a:extLst>
          </p:cNvPr>
          <p:cNvSpPr>
            <a:spLocks noGrp="1"/>
          </p:cNvSpPr>
          <p:nvPr>
            <p:ph type="dt" sz="half" idx="10"/>
          </p:nvPr>
        </p:nvSpPr>
        <p:spPr/>
        <p:txBody>
          <a:bodyPr/>
          <a:lstStyle/>
          <a:p>
            <a:fld id="{7741CA67-7CDA-4933-B8E3-AD75011AC5C4}" type="datetimeFigureOut">
              <a:rPr lang="en-IN" smtClean="0"/>
              <a:t>06-05-2024</a:t>
            </a:fld>
            <a:endParaRPr lang="en-IN"/>
          </a:p>
        </p:txBody>
      </p:sp>
      <p:sp>
        <p:nvSpPr>
          <p:cNvPr id="5" name="Footer Placeholder 4">
            <a:extLst>
              <a:ext uri="{FF2B5EF4-FFF2-40B4-BE49-F238E27FC236}">
                <a16:creationId xmlns:a16="http://schemas.microsoft.com/office/drawing/2014/main" id="{1D3A5657-7633-69D4-C67D-95C36D50C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FC3F62-E313-B93C-74E6-D9BB298D1600}"/>
              </a:ext>
            </a:extLst>
          </p:cNvPr>
          <p:cNvSpPr>
            <a:spLocks noGrp="1"/>
          </p:cNvSpPr>
          <p:nvPr>
            <p:ph type="sldNum" sz="quarter" idx="12"/>
          </p:nvPr>
        </p:nvSpPr>
        <p:spPr/>
        <p:txBody>
          <a:bodyPr/>
          <a:lstStyle/>
          <a:p>
            <a:fld id="{C951ADC6-D75A-487C-9179-366B8B1F49A4}" type="slidenum">
              <a:rPr lang="en-IN" smtClean="0"/>
              <a:t>‹#›</a:t>
            </a:fld>
            <a:endParaRPr lang="en-IN"/>
          </a:p>
        </p:txBody>
      </p:sp>
    </p:spTree>
    <p:extLst>
      <p:ext uri="{BB962C8B-B14F-4D97-AF65-F5344CB8AC3E}">
        <p14:creationId xmlns:p14="http://schemas.microsoft.com/office/powerpoint/2010/main" val="127675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5233-DBFD-5248-35E4-BCEB6262AF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13CF67-DC30-FCCC-F748-290B0094B3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DF57DD-2A59-F221-EB21-781B2A67C3F2}"/>
              </a:ext>
            </a:extLst>
          </p:cNvPr>
          <p:cNvSpPr>
            <a:spLocks noGrp="1"/>
          </p:cNvSpPr>
          <p:nvPr>
            <p:ph type="dt" sz="half" idx="10"/>
          </p:nvPr>
        </p:nvSpPr>
        <p:spPr/>
        <p:txBody>
          <a:bodyPr/>
          <a:lstStyle/>
          <a:p>
            <a:fld id="{7741CA67-7CDA-4933-B8E3-AD75011AC5C4}" type="datetimeFigureOut">
              <a:rPr lang="en-IN" smtClean="0"/>
              <a:t>06-05-2024</a:t>
            </a:fld>
            <a:endParaRPr lang="en-IN"/>
          </a:p>
        </p:txBody>
      </p:sp>
      <p:sp>
        <p:nvSpPr>
          <p:cNvPr id="5" name="Footer Placeholder 4">
            <a:extLst>
              <a:ext uri="{FF2B5EF4-FFF2-40B4-BE49-F238E27FC236}">
                <a16:creationId xmlns:a16="http://schemas.microsoft.com/office/drawing/2014/main" id="{86455E29-7CA0-8BE1-83F8-5B2DDFD5DE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D48967-2167-9050-9867-BC55DC241BBA}"/>
              </a:ext>
            </a:extLst>
          </p:cNvPr>
          <p:cNvSpPr>
            <a:spLocks noGrp="1"/>
          </p:cNvSpPr>
          <p:nvPr>
            <p:ph type="sldNum" sz="quarter" idx="12"/>
          </p:nvPr>
        </p:nvSpPr>
        <p:spPr/>
        <p:txBody>
          <a:bodyPr/>
          <a:lstStyle/>
          <a:p>
            <a:fld id="{C951ADC6-D75A-487C-9179-366B8B1F49A4}" type="slidenum">
              <a:rPr lang="en-IN" smtClean="0"/>
              <a:t>‹#›</a:t>
            </a:fld>
            <a:endParaRPr lang="en-IN"/>
          </a:p>
        </p:txBody>
      </p:sp>
    </p:spTree>
    <p:extLst>
      <p:ext uri="{BB962C8B-B14F-4D97-AF65-F5344CB8AC3E}">
        <p14:creationId xmlns:p14="http://schemas.microsoft.com/office/powerpoint/2010/main" val="162318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FCAA-05F1-2740-8A17-315F46A386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E25ED8-0196-4BB2-AEB2-61B02A5778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EAE1EB-3936-6C55-EEE4-0A7B77BE7C25}"/>
              </a:ext>
            </a:extLst>
          </p:cNvPr>
          <p:cNvSpPr>
            <a:spLocks noGrp="1"/>
          </p:cNvSpPr>
          <p:nvPr>
            <p:ph type="dt" sz="half" idx="10"/>
          </p:nvPr>
        </p:nvSpPr>
        <p:spPr/>
        <p:txBody>
          <a:bodyPr/>
          <a:lstStyle/>
          <a:p>
            <a:fld id="{7741CA67-7CDA-4933-B8E3-AD75011AC5C4}" type="datetimeFigureOut">
              <a:rPr lang="en-IN" smtClean="0"/>
              <a:t>06-05-2024</a:t>
            </a:fld>
            <a:endParaRPr lang="en-IN"/>
          </a:p>
        </p:txBody>
      </p:sp>
      <p:sp>
        <p:nvSpPr>
          <p:cNvPr id="5" name="Footer Placeholder 4">
            <a:extLst>
              <a:ext uri="{FF2B5EF4-FFF2-40B4-BE49-F238E27FC236}">
                <a16:creationId xmlns:a16="http://schemas.microsoft.com/office/drawing/2014/main" id="{4EC3E45B-E720-DDE6-377A-9C3FBEAEC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2DF3B1-C431-BAA1-F9BC-4547E6FAA853}"/>
              </a:ext>
            </a:extLst>
          </p:cNvPr>
          <p:cNvSpPr>
            <a:spLocks noGrp="1"/>
          </p:cNvSpPr>
          <p:nvPr>
            <p:ph type="sldNum" sz="quarter" idx="12"/>
          </p:nvPr>
        </p:nvSpPr>
        <p:spPr/>
        <p:txBody>
          <a:bodyPr/>
          <a:lstStyle/>
          <a:p>
            <a:fld id="{C951ADC6-D75A-487C-9179-366B8B1F49A4}" type="slidenum">
              <a:rPr lang="en-IN" smtClean="0"/>
              <a:t>‹#›</a:t>
            </a:fld>
            <a:endParaRPr lang="en-IN"/>
          </a:p>
        </p:txBody>
      </p:sp>
    </p:spTree>
    <p:extLst>
      <p:ext uri="{BB962C8B-B14F-4D97-AF65-F5344CB8AC3E}">
        <p14:creationId xmlns:p14="http://schemas.microsoft.com/office/powerpoint/2010/main" val="972320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232B-5851-685B-2B8E-9899F25E89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65EDB9-D699-8E73-5A8A-DFFC40005D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E190E7-6022-67F1-AA94-5FF3B3196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DB58AC-6D06-2784-4393-F99901DDC329}"/>
              </a:ext>
            </a:extLst>
          </p:cNvPr>
          <p:cNvSpPr>
            <a:spLocks noGrp="1"/>
          </p:cNvSpPr>
          <p:nvPr>
            <p:ph type="dt" sz="half" idx="10"/>
          </p:nvPr>
        </p:nvSpPr>
        <p:spPr/>
        <p:txBody>
          <a:bodyPr/>
          <a:lstStyle/>
          <a:p>
            <a:fld id="{7741CA67-7CDA-4933-B8E3-AD75011AC5C4}" type="datetimeFigureOut">
              <a:rPr lang="en-IN" smtClean="0"/>
              <a:t>06-05-2024</a:t>
            </a:fld>
            <a:endParaRPr lang="en-IN"/>
          </a:p>
        </p:txBody>
      </p:sp>
      <p:sp>
        <p:nvSpPr>
          <p:cNvPr id="6" name="Footer Placeholder 5">
            <a:extLst>
              <a:ext uri="{FF2B5EF4-FFF2-40B4-BE49-F238E27FC236}">
                <a16:creationId xmlns:a16="http://schemas.microsoft.com/office/drawing/2014/main" id="{A1AC0E43-45BD-6D75-68D3-BC79515050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25E4D0-464F-544F-E132-2446DAB29D45}"/>
              </a:ext>
            </a:extLst>
          </p:cNvPr>
          <p:cNvSpPr>
            <a:spLocks noGrp="1"/>
          </p:cNvSpPr>
          <p:nvPr>
            <p:ph type="sldNum" sz="quarter" idx="12"/>
          </p:nvPr>
        </p:nvSpPr>
        <p:spPr/>
        <p:txBody>
          <a:bodyPr/>
          <a:lstStyle/>
          <a:p>
            <a:fld id="{C951ADC6-D75A-487C-9179-366B8B1F49A4}" type="slidenum">
              <a:rPr lang="en-IN" smtClean="0"/>
              <a:t>‹#›</a:t>
            </a:fld>
            <a:endParaRPr lang="en-IN"/>
          </a:p>
        </p:txBody>
      </p:sp>
    </p:spTree>
    <p:extLst>
      <p:ext uri="{BB962C8B-B14F-4D97-AF65-F5344CB8AC3E}">
        <p14:creationId xmlns:p14="http://schemas.microsoft.com/office/powerpoint/2010/main" val="318589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26B4-C2F8-2877-EDC6-34D246E79F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0ED9A0-39D2-C658-F9E1-EA80D8C5BD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D0C9BC-99D1-CF37-9B68-BD02FC2914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2C74E3-3144-98A1-E47F-39FA84B2A2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C33A52-477D-221B-5CB4-DD0E79D899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C3C814-E7B8-5FF4-394D-2D079ECF9272}"/>
              </a:ext>
            </a:extLst>
          </p:cNvPr>
          <p:cNvSpPr>
            <a:spLocks noGrp="1"/>
          </p:cNvSpPr>
          <p:nvPr>
            <p:ph type="dt" sz="half" idx="10"/>
          </p:nvPr>
        </p:nvSpPr>
        <p:spPr/>
        <p:txBody>
          <a:bodyPr/>
          <a:lstStyle/>
          <a:p>
            <a:fld id="{7741CA67-7CDA-4933-B8E3-AD75011AC5C4}" type="datetimeFigureOut">
              <a:rPr lang="en-IN" smtClean="0"/>
              <a:t>06-05-2024</a:t>
            </a:fld>
            <a:endParaRPr lang="en-IN"/>
          </a:p>
        </p:txBody>
      </p:sp>
      <p:sp>
        <p:nvSpPr>
          <p:cNvPr id="8" name="Footer Placeholder 7">
            <a:extLst>
              <a:ext uri="{FF2B5EF4-FFF2-40B4-BE49-F238E27FC236}">
                <a16:creationId xmlns:a16="http://schemas.microsoft.com/office/drawing/2014/main" id="{B539BE2C-8495-7B1C-067E-FDED5040CB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CF43DC-3D33-E3C4-3E93-930DEBF045AD}"/>
              </a:ext>
            </a:extLst>
          </p:cNvPr>
          <p:cNvSpPr>
            <a:spLocks noGrp="1"/>
          </p:cNvSpPr>
          <p:nvPr>
            <p:ph type="sldNum" sz="quarter" idx="12"/>
          </p:nvPr>
        </p:nvSpPr>
        <p:spPr/>
        <p:txBody>
          <a:bodyPr/>
          <a:lstStyle/>
          <a:p>
            <a:fld id="{C951ADC6-D75A-487C-9179-366B8B1F49A4}" type="slidenum">
              <a:rPr lang="en-IN" smtClean="0"/>
              <a:t>‹#›</a:t>
            </a:fld>
            <a:endParaRPr lang="en-IN"/>
          </a:p>
        </p:txBody>
      </p:sp>
    </p:spTree>
    <p:extLst>
      <p:ext uri="{BB962C8B-B14F-4D97-AF65-F5344CB8AC3E}">
        <p14:creationId xmlns:p14="http://schemas.microsoft.com/office/powerpoint/2010/main" val="132458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6142-8E4C-3B26-8601-52C895B24B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85A648-013F-51BB-0CEE-26E2FE1D3EDE}"/>
              </a:ext>
            </a:extLst>
          </p:cNvPr>
          <p:cNvSpPr>
            <a:spLocks noGrp="1"/>
          </p:cNvSpPr>
          <p:nvPr>
            <p:ph type="dt" sz="half" idx="10"/>
          </p:nvPr>
        </p:nvSpPr>
        <p:spPr/>
        <p:txBody>
          <a:bodyPr/>
          <a:lstStyle/>
          <a:p>
            <a:fld id="{7741CA67-7CDA-4933-B8E3-AD75011AC5C4}" type="datetimeFigureOut">
              <a:rPr lang="en-IN" smtClean="0"/>
              <a:t>06-05-2024</a:t>
            </a:fld>
            <a:endParaRPr lang="en-IN"/>
          </a:p>
        </p:txBody>
      </p:sp>
      <p:sp>
        <p:nvSpPr>
          <p:cNvPr id="4" name="Footer Placeholder 3">
            <a:extLst>
              <a:ext uri="{FF2B5EF4-FFF2-40B4-BE49-F238E27FC236}">
                <a16:creationId xmlns:a16="http://schemas.microsoft.com/office/drawing/2014/main" id="{AA5AB223-5735-0457-ABB3-6FD41F6127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BBA9D2-9683-4818-13FA-8E6CC2B2A362}"/>
              </a:ext>
            </a:extLst>
          </p:cNvPr>
          <p:cNvSpPr>
            <a:spLocks noGrp="1"/>
          </p:cNvSpPr>
          <p:nvPr>
            <p:ph type="sldNum" sz="quarter" idx="12"/>
          </p:nvPr>
        </p:nvSpPr>
        <p:spPr/>
        <p:txBody>
          <a:bodyPr/>
          <a:lstStyle/>
          <a:p>
            <a:fld id="{C951ADC6-D75A-487C-9179-366B8B1F49A4}" type="slidenum">
              <a:rPr lang="en-IN" smtClean="0"/>
              <a:t>‹#›</a:t>
            </a:fld>
            <a:endParaRPr lang="en-IN"/>
          </a:p>
        </p:txBody>
      </p:sp>
    </p:spTree>
    <p:extLst>
      <p:ext uri="{BB962C8B-B14F-4D97-AF65-F5344CB8AC3E}">
        <p14:creationId xmlns:p14="http://schemas.microsoft.com/office/powerpoint/2010/main" val="366658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8FFBFC-6BBA-1A91-D013-A97E1A0F190B}"/>
              </a:ext>
            </a:extLst>
          </p:cNvPr>
          <p:cNvSpPr>
            <a:spLocks noGrp="1"/>
          </p:cNvSpPr>
          <p:nvPr>
            <p:ph type="dt" sz="half" idx="10"/>
          </p:nvPr>
        </p:nvSpPr>
        <p:spPr/>
        <p:txBody>
          <a:bodyPr/>
          <a:lstStyle/>
          <a:p>
            <a:fld id="{7741CA67-7CDA-4933-B8E3-AD75011AC5C4}" type="datetimeFigureOut">
              <a:rPr lang="en-IN" smtClean="0"/>
              <a:t>06-05-2024</a:t>
            </a:fld>
            <a:endParaRPr lang="en-IN"/>
          </a:p>
        </p:txBody>
      </p:sp>
      <p:sp>
        <p:nvSpPr>
          <p:cNvPr id="3" name="Footer Placeholder 2">
            <a:extLst>
              <a:ext uri="{FF2B5EF4-FFF2-40B4-BE49-F238E27FC236}">
                <a16:creationId xmlns:a16="http://schemas.microsoft.com/office/drawing/2014/main" id="{48F529BB-02EC-ECCA-6DB4-70AD4041AA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86B1F3-4735-887D-2222-A6E57464D9CC}"/>
              </a:ext>
            </a:extLst>
          </p:cNvPr>
          <p:cNvSpPr>
            <a:spLocks noGrp="1"/>
          </p:cNvSpPr>
          <p:nvPr>
            <p:ph type="sldNum" sz="quarter" idx="12"/>
          </p:nvPr>
        </p:nvSpPr>
        <p:spPr/>
        <p:txBody>
          <a:bodyPr/>
          <a:lstStyle/>
          <a:p>
            <a:fld id="{C951ADC6-D75A-487C-9179-366B8B1F49A4}" type="slidenum">
              <a:rPr lang="en-IN" smtClean="0"/>
              <a:t>‹#›</a:t>
            </a:fld>
            <a:endParaRPr lang="en-IN"/>
          </a:p>
        </p:txBody>
      </p:sp>
    </p:spTree>
    <p:extLst>
      <p:ext uri="{BB962C8B-B14F-4D97-AF65-F5344CB8AC3E}">
        <p14:creationId xmlns:p14="http://schemas.microsoft.com/office/powerpoint/2010/main" val="12183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EF04-97C9-5975-CE56-0E914D977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702EBA-66B8-9291-A4D2-EF560A62BA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37EDE1-0BEF-68A5-1561-57D749B87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2C35AB-A750-EB31-4ECE-DA57BED66AF0}"/>
              </a:ext>
            </a:extLst>
          </p:cNvPr>
          <p:cNvSpPr>
            <a:spLocks noGrp="1"/>
          </p:cNvSpPr>
          <p:nvPr>
            <p:ph type="dt" sz="half" idx="10"/>
          </p:nvPr>
        </p:nvSpPr>
        <p:spPr/>
        <p:txBody>
          <a:bodyPr/>
          <a:lstStyle/>
          <a:p>
            <a:fld id="{7741CA67-7CDA-4933-B8E3-AD75011AC5C4}" type="datetimeFigureOut">
              <a:rPr lang="en-IN" smtClean="0"/>
              <a:t>06-05-2024</a:t>
            </a:fld>
            <a:endParaRPr lang="en-IN"/>
          </a:p>
        </p:txBody>
      </p:sp>
      <p:sp>
        <p:nvSpPr>
          <p:cNvPr id="6" name="Footer Placeholder 5">
            <a:extLst>
              <a:ext uri="{FF2B5EF4-FFF2-40B4-BE49-F238E27FC236}">
                <a16:creationId xmlns:a16="http://schemas.microsoft.com/office/drawing/2014/main" id="{F6DFEFC0-FF03-438C-0FAD-21C8D7E525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516ACC-9395-99E3-AB12-3EE5ED82E017}"/>
              </a:ext>
            </a:extLst>
          </p:cNvPr>
          <p:cNvSpPr>
            <a:spLocks noGrp="1"/>
          </p:cNvSpPr>
          <p:nvPr>
            <p:ph type="sldNum" sz="quarter" idx="12"/>
          </p:nvPr>
        </p:nvSpPr>
        <p:spPr/>
        <p:txBody>
          <a:bodyPr/>
          <a:lstStyle/>
          <a:p>
            <a:fld id="{C951ADC6-D75A-487C-9179-366B8B1F49A4}" type="slidenum">
              <a:rPr lang="en-IN" smtClean="0"/>
              <a:t>‹#›</a:t>
            </a:fld>
            <a:endParaRPr lang="en-IN"/>
          </a:p>
        </p:txBody>
      </p:sp>
    </p:spTree>
    <p:extLst>
      <p:ext uri="{BB962C8B-B14F-4D97-AF65-F5344CB8AC3E}">
        <p14:creationId xmlns:p14="http://schemas.microsoft.com/office/powerpoint/2010/main" val="264792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DBCAD-D353-2B0A-FA4A-31AD957F2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3BF513-1049-D906-364F-8AD3A290DE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11002C-561E-5F0E-D3EE-955B5B7BB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522741-3299-B395-19C7-E46E117C8A58}"/>
              </a:ext>
            </a:extLst>
          </p:cNvPr>
          <p:cNvSpPr>
            <a:spLocks noGrp="1"/>
          </p:cNvSpPr>
          <p:nvPr>
            <p:ph type="dt" sz="half" idx="10"/>
          </p:nvPr>
        </p:nvSpPr>
        <p:spPr/>
        <p:txBody>
          <a:bodyPr/>
          <a:lstStyle/>
          <a:p>
            <a:fld id="{7741CA67-7CDA-4933-B8E3-AD75011AC5C4}" type="datetimeFigureOut">
              <a:rPr lang="en-IN" smtClean="0"/>
              <a:t>06-05-2024</a:t>
            </a:fld>
            <a:endParaRPr lang="en-IN"/>
          </a:p>
        </p:txBody>
      </p:sp>
      <p:sp>
        <p:nvSpPr>
          <p:cNvPr id="6" name="Footer Placeholder 5">
            <a:extLst>
              <a:ext uri="{FF2B5EF4-FFF2-40B4-BE49-F238E27FC236}">
                <a16:creationId xmlns:a16="http://schemas.microsoft.com/office/drawing/2014/main" id="{5D36DD25-2026-16A7-E19E-9D13460140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DA598D-46F4-7E31-29F2-4977BF7A58A4}"/>
              </a:ext>
            </a:extLst>
          </p:cNvPr>
          <p:cNvSpPr>
            <a:spLocks noGrp="1"/>
          </p:cNvSpPr>
          <p:nvPr>
            <p:ph type="sldNum" sz="quarter" idx="12"/>
          </p:nvPr>
        </p:nvSpPr>
        <p:spPr/>
        <p:txBody>
          <a:bodyPr/>
          <a:lstStyle/>
          <a:p>
            <a:fld id="{C951ADC6-D75A-487C-9179-366B8B1F49A4}" type="slidenum">
              <a:rPr lang="en-IN" smtClean="0"/>
              <a:t>‹#›</a:t>
            </a:fld>
            <a:endParaRPr lang="en-IN"/>
          </a:p>
        </p:txBody>
      </p:sp>
    </p:spTree>
    <p:extLst>
      <p:ext uri="{BB962C8B-B14F-4D97-AF65-F5344CB8AC3E}">
        <p14:creationId xmlns:p14="http://schemas.microsoft.com/office/powerpoint/2010/main" val="59297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193462-10D5-DF7E-FB52-B131599F7C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115A25-2D1A-7831-8CE2-EBA34C4995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79850-411B-4DD4-B494-2EF2231D9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1CA67-7CDA-4933-B8E3-AD75011AC5C4}" type="datetimeFigureOut">
              <a:rPr lang="en-IN" smtClean="0"/>
              <a:t>06-05-2024</a:t>
            </a:fld>
            <a:endParaRPr lang="en-IN"/>
          </a:p>
        </p:txBody>
      </p:sp>
      <p:sp>
        <p:nvSpPr>
          <p:cNvPr id="5" name="Footer Placeholder 4">
            <a:extLst>
              <a:ext uri="{FF2B5EF4-FFF2-40B4-BE49-F238E27FC236}">
                <a16:creationId xmlns:a16="http://schemas.microsoft.com/office/drawing/2014/main" id="{5448867E-8C3A-C673-0EAB-B82807285E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CAC014-7DBE-1BD7-F4B1-858B7DB838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1ADC6-D75A-487C-9179-366B8B1F49A4}" type="slidenum">
              <a:rPr lang="en-IN" smtClean="0"/>
              <a:t>‹#›</a:t>
            </a:fld>
            <a:endParaRPr lang="en-IN"/>
          </a:p>
        </p:txBody>
      </p:sp>
    </p:spTree>
    <p:extLst>
      <p:ext uri="{BB962C8B-B14F-4D97-AF65-F5344CB8AC3E}">
        <p14:creationId xmlns:p14="http://schemas.microsoft.com/office/powerpoint/2010/main" val="261710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B9D4-980C-A3D6-68CA-3DD8FC3A565C}"/>
              </a:ext>
            </a:extLst>
          </p:cNvPr>
          <p:cNvSpPr>
            <a:spLocks noGrp="1"/>
          </p:cNvSpPr>
          <p:nvPr>
            <p:ph type="ctrTitle"/>
          </p:nvPr>
        </p:nvSpPr>
        <p:spPr>
          <a:xfrm>
            <a:off x="889519" y="1970177"/>
            <a:ext cx="10431624" cy="2003392"/>
          </a:xfrm>
        </p:spPr>
        <p:txBody>
          <a:bodyPr>
            <a:normAutofit/>
          </a:bodyPr>
          <a:lstStyle/>
          <a:p>
            <a:r>
              <a:rPr lang="en-IN" sz="5400" dirty="0">
                <a:latin typeface="Algerian" panose="04020705040A02060702" pitchFamily="82" charset="0"/>
              </a:rPr>
              <a:t>INTRODUCTION TO DATA SCIENCE</a:t>
            </a:r>
          </a:p>
        </p:txBody>
      </p:sp>
      <p:sp>
        <p:nvSpPr>
          <p:cNvPr id="3" name="Subtitle 2">
            <a:extLst>
              <a:ext uri="{FF2B5EF4-FFF2-40B4-BE49-F238E27FC236}">
                <a16:creationId xmlns:a16="http://schemas.microsoft.com/office/drawing/2014/main" id="{200E84B4-2312-5751-5251-0F75F85F6DDA}"/>
              </a:ext>
            </a:extLst>
          </p:cNvPr>
          <p:cNvSpPr>
            <a:spLocks noGrp="1"/>
          </p:cNvSpPr>
          <p:nvPr>
            <p:ph type="subTitle" idx="1"/>
          </p:nvPr>
        </p:nvSpPr>
        <p:spPr>
          <a:xfrm>
            <a:off x="7464490" y="4963887"/>
            <a:ext cx="4015274" cy="1294265"/>
          </a:xfrm>
        </p:spPr>
        <p:txBody>
          <a:bodyPr>
            <a:normAutofit lnSpcReduction="10000"/>
          </a:bodyPr>
          <a:lstStyle/>
          <a:p>
            <a:endParaRPr lang="en-IN" dirty="0"/>
          </a:p>
          <a:p>
            <a:r>
              <a:rPr lang="en-IN" dirty="0">
                <a:latin typeface="Baskerville Old Face" panose="02020602080505020303" pitchFamily="18" charset="0"/>
              </a:rPr>
              <a:t>K.S.KEERTHANA</a:t>
            </a:r>
          </a:p>
          <a:p>
            <a:r>
              <a:rPr lang="en-IN" dirty="0">
                <a:latin typeface="Baskerville Old Face" panose="02020602080505020303" pitchFamily="18" charset="0"/>
              </a:rPr>
              <a:t>A.DANIEL RAJ</a:t>
            </a:r>
          </a:p>
        </p:txBody>
      </p:sp>
      <p:sp>
        <p:nvSpPr>
          <p:cNvPr id="4" name="TextBox 3">
            <a:extLst>
              <a:ext uri="{FF2B5EF4-FFF2-40B4-BE49-F238E27FC236}">
                <a16:creationId xmlns:a16="http://schemas.microsoft.com/office/drawing/2014/main" id="{B766416B-9B53-E304-96C6-0A71C1FD9AE3}"/>
              </a:ext>
            </a:extLst>
          </p:cNvPr>
          <p:cNvSpPr txBox="1"/>
          <p:nvPr/>
        </p:nvSpPr>
        <p:spPr>
          <a:xfrm>
            <a:off x="7898363" y="4823926"/>
            <a:ext cx="872413" cy="523220"/>
          </a:xfrm>
          <a:prstGeom prst="rect">
            <a:avLst/>
          </a:prstGeom>
          <a:noFill/>
        </p:spPr>
        <p:txBody>
          <a:bodyPr wrap="square" rtlCol="0">
            <a:spAutoFit/>
          </a:bodyPr>
          <a:lstStyle/>
          <a:p>
            <a:r>
              <a:rPr lang="en-IN" sz="2800" dirty="0">
                <a:latin typeface="Baskerville Old Face" panose="02020602080505020303" pitchFamily="18" charset="0"/>
              </a:rPr>
              <a:t>BY,</a:t>
            </a:r>
          </a:p>
        </p:txBody>
      </p:sp>
    </p:spTree>
    <p:extLst>
      <p:ext uri="{BB962C8B-B14F-4D97-AF65-F5344CB8AC3E}">
        <p14:creationId xmlns:p14="http://schemas.microsoft.com/office/powerpoint/2010/main" val="316539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3A2F9D-E3D3-0D9E-7819-39B1A78E215D}"/>
              </a:ext>
            </a:extLst>
          </p:cNvPr>
          <p:cNvSpPr txBox="1"/>
          <p:nvPr/>
        </p:nvSpPr>
        <p:spPr>
          <a:xfrm>
            <a:off x="289248" y="936009"/>
            <a:ext cx="11252718" cy="830997"/>
          </a:xfrm>
          <a:prstGeom prst="rect">
            <a:avLst/>
          </a:prstGeom>
          <a:noFill/>
        </p:spPr>
        <p:txBody>
          <a:bodyPr wrap="square" rtlCol="0">
            <a:spAutoFit/>
          </a:bodyPr>
          <a:lstStyle/>
          <a:p>
            <a:r>
              <a:rPr lang="en-IN" sz="4800" dirty="0">
                <a:latin typeface="Baskerville Old Face" panose="02020602080505020303" pitchFamily="18" charset="0"/>
              </a:rPr>
              <a:t>M</a:t>
            </a:r>
            <a:r>
              <a:rPr lang="en-IN" sz="3600" dirty="0">
                <a:latin typeface="Baskerville Old Face" panose="02020602080505020303" pitchFamily="18" charset="0"/>
              </a:rPr>
              <a:t>ACHINE</a:t>
            </a:r>
            <a:r>
              <a:rPr lang="en-IN" sz="4800" dirty="0">
                <a:latin typeface="Baskerville Old Face" panose="02020602080505020303" pitchFamily="18" charset="0"/>
              </a:rPr>
              <a:t> L</a:t>
            </a:r>
            <a:r>
              <a:rPr lang="en-IN" sz="3600" dirty="0">
                <a:latin typeface="Baskerville Old Face" panose="02020602080505020303" pitchFamily="18" charset="0"/>
              </a:rPr>
              <a:t>EARNING</a:t>
            </a:r>
            <a:r>
              <a:rPr lang="en-IN" sz="4800" dirty="0">
                <a:latin typeface="Baskerville Old Face" panose="02020602080505020303" pitchFamily="18" charset="0"/>
              </a:rPr>
              <a:t> T</a:t>
            </a:r>
            <a:r>
              <a:rPr lang="en-IN" sz="3600" dirty="0">
                <a:latin typeface="Baskerville Old Face" panose="02020602080505020303" pitchFamily="18" charset="0"/>
              </a:rPr>
              <a:t>ECHNIQUES</a:t>
            </a:r>
          </a:p>
        </p:txBody>
      </p:sp>
      <p:sp>
        <p:nvSpPr>
          <p:cNvPr id="6" name="TextBox 5">
            <a:extLst>
              <a:ext uri="{FF2B5EF4-FFF2-40B4-BE49-F238E27FC236}">
                <a16:creationId xmlns:a16="http://schemas.microsoft.com/office/drawing/2014/main" id="{07312F12-7FBA-DBD4-BE49-72F22D54F32B}"/>
              </a:ext>
            </a:extLst>
          </p:cNvPr>
          <p:cNvSpPr txBox="1"/>
          <p:nvPr/>
        </p:nvSpPr>
        <p:spPr>
          <a:xfrm>
            <a:off x="1308618" y="2644170"/>
            <a:ext cx="2404965" cy="2616101"/>
          </a:xfrm>
          <a:prstGeom prst="rect">
            <a:avLst/>
          </a:prstGeom>
          <a:noFill/>
        </p:spPr>
        <p:txBody>
          <a:bodyPr wrap="square">
            <a:spAutoFit/>
          </a:bodyPr>
          <a:lstStyle/>
          <a:p>
            <a:r>
              <a:rPr lang="en-US" sz="2000" b="1" dirty="0">
                <a:latin typeface="Baskerville Old Face" panose="02020602080505020303" pitchFamily="18" charset="0"/>
              </a:rPr>
              <a:t>Supervised Learning </a:t>
            </a:r>
          </a:p>
          <a:p>
            <a:endParaRPr lang="en-US" dirty="0"/>
          </a:p>
          <a:p>
            <a:r>
              <a:rPr lang="en-US" dirty="0"/>
              <a:t>Supervised learning algorithms are trained on labeled datasets to build predictive models that can classify data or forecast future outcomes. </a:t>
            </a:r>
            <a:endParaRPr lang="en-IN" dirty="0"/>
          </a:p>
        </p:txBody>
      </p:sp>
      <p:sp>
        <p:nvSpPr>
          <p:cNvPr id="7" name="TextBox 6">
            <a:extLst>
              <a:ext uri="{FF2B5EF4-FFF2-40B4-BE49-F238E27FC236}">
                <a16:creationId xmlns:a16="http://schemas.microsoft.com/office/drawing/2014/main" id="{21002959-8286-72D2-B757-73E62D58FE7E}"/>
              </a:ext>
            </a:extLst>
          </p:cNvPr>
          <p:cNvSpPr txBox="1"/>
          <p:nvPr/>
        </p:nvSpPr>
        <p:spPr>
          <a:xfrm flipH="1">
            <a:off x="4254757" y="2644170"/>
            <a:ext cx="2612573" cy="2862322"/>
          </a:xfrm>
          <a:prstGeom prst="rect">
            <a:avLst/>
          </a:prstGeom>
          <a:noFill/>
        </p:spPr>
        <p:txBody>
          <a:bodyPr wrap="square" rtlCol="0">
            <a:spAutoFit/>
          </a:bodyPr>
          <a:lstStyle/>
          <a:p>
            <a:r>
              <a:rPr lang="en-US" b="1" dirty="0">
                <a:latin typeface="Baskerville Old Face" panose="02020602080505020303" pitchFamily="18" charset="0"/>
              </a:rPr>
              <a:t>Unsupervised Learning </a:t>
            </a:r>
          </a:p>
          <a:p>
            <a:endParaRPr lang="en-US" dirty="0"/>
          </a:p>
          <a:p>
            <a:r>
              <a:rPr lang="en-US" dirty="0"/>
              <a:t>Unsupervised learning techniques uncover hidden patterns and structures in unlabeled data, enabling the discovery of useful insights without prior assumptions.</a:t>
            </a:r>
            <a:endParaRPr lang="en-IN" dirty="0"/>
          </a:p>
        </p:txBody>
      </p:sp>
      <p:sp>
        <p:nvSpPr>
          <p:cNvPr id="8" name="TextBox 7">
            <a:extLst>
              <a:ext uri="{FF2B5EF4-FFF2-40B4-BE49-F238E27FC236}">
                <a16:creationId xmlns:a16="http://schemas.microsoft.com/office/drawing/2014/main" id="{772A2076-6301-23C9-5CBD-AC3AE7A5E2A8}"/>
              </a:ext>
            </a:extLst>
          </p:cNvPr>
          <p:cNvSpPr txBox="1"/>
          <p:nvPr/>
        </p:nvSpPr>
        <p:spPr>
          <a:xfrm>
            <a:off x="6867331" y="2639103"/>
            <a:ext cx="2747866" cy="2339102"/>
          </a:xfrm>
          <a:prstGeom prst="rect">
            <a:avLst/>
          </a:prstGeom>
          <a:noFill/>
        </p:spPr>
        <p:txBody>
          <a:bodyPr wrap="square" rtlCol="0">
            <a:spAutoFit/>
          </a:bodyPr>
          <a:lstStyle/>
          <a:p>
            <a:r>
              <a:rPr lang="en-US" sz="2000" b="1" dirty="0">
                <a:latin typeface="Baskerville Old Face" panose="02020602080505020303" pitchFamily="18" charset="0"/>
              </a:rPr>
              <a:t>Reinforcement Learning </a:t>
            </a:r>
          </a:p>
          <a:p>
            <a:endParaRPr lang="en-US" b="1" dirty="0"/>
          </a:p>
          <a:p>
            <a:r>
              <a:rPr lang="en-US" dirty="0"/>
              <a:t>Reinforcement learning trains models to take optimal actions in dynamic environments by learning through a system of rewards and penalties.</a:t>
            </a:r>
            <a:endParaRPr lang="en-IN" dirty="0"/>
          </a:p>
        </p:txBody>
      </p:sp>
      <p:sp>
        <p:nvSpPr>
          <p:cNvPr id="9" name="TextBox 8">
            <a:extLst>
              <a:ext uri="{FF2B5EF4-FFF2-40B4-BE49-F238E27FC236}">
                <a16:creationId xmlns:a16="http://schemas.microsoft.com/office/drawing/2014/main" id="{3E17A805-47A0-F357-BB2E-BE6ADA4854B9}"/>
              </a:ext>
            </a:extLst>
          </p:cNvPr>
          <p:cNvSpPr txBox="1"/>
          <p:nvPr/>
        </p:nvSpPr>
        <p:spPr>
          <a:xfrm>
            <a:off x="9750489" y="2639103"/>
            <a:ext cx="2183363" cy="3170099"/>
          </a:xfrm>
          <a:prstGeom prst="rect">
            <a:avLst/>
          </a:prstGeom>
          <a:noFill/>
        </p:spPr>
        <p:txBody>
          <a:bodyPr wrap="square" rtlCol="0">
            <a:spAutoFit/>
          </a:bodyPr>
          <a:lstStyle/>
          <a:p>
            <a:r>
              <a:rPr lang="en-US" sz="2000" b="1" dirty="0">
                <a:latin typeface="Baskerville Old Face" panose="02020602080505020303" pitchFamily="18" charset="0"/>
              </a:rPr>
              <a:t>Deep Learning</a:t>
            </a:r>
          </a:p>
          <a:p>
            <a:endParaRPr lang="en-US" dirty="0"/>
          </a:p>
          <a:p>
            <a:r>
              <a:rPr lang="en-US" dirty="0"/>
              <a:t> Deep learning leverages multi-layered neural networks to autonomously extract high-level features and patterns from complex, unstructured data</a:t>
            </a:r>
            <a:endParaRPr lang="en-IN" dirty="0"/>
          </a:p>
        </p:txBody>
      </p:sp>
    </p:spTree>
    <p:extLst>
      <p:ext uri="{BB962C8B-B14F-4D97-AF65-F5344CB8AC3E}">
        <p14:creationId xmlns:p14="http://schemas.microsoft.com/office/powerpoint/2010/main" val="797179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E1DC3D-6F58-FF08-DCFF-47751DEEA304}"/>
              </a:ext>
            </a:extLst>
          </p:cNvPr>
          <p:cNvPicPr>
            <a:picLocks noChangeAspect="1"/>
          </p:cNvPicPr>
          <p:nvPr/>
        </p:nvPicPr>
        <p:blipFill>
          <a:blip r:embed="rId2"/>
          <a:stretch>
            <a:fillRect/>
          </a:stretch>
        </p:blipFill>
        <p:spPr>
          <a:xfrm>
            <a:off x="7101568" y="2781397"/>
            <a:ext cx="4781550" cy="2657475"/>
          </a:xfrm>
          <a:prstGeom prst="rect">
            <a:avLst/>
          </a:prstGeom>
        </p:spPr>
      </p:pic>
      <p:sp>
        <p:nvSpPr>
          <p:cNvPr id="4" name="TextBox 3">
            <a:extLst>
              <a:ext uri="{FF2B5EF4-FFF2-40B4-BE49-F238E27FC236}">
                <a16:creationId xmlns:a16="http://schemas.microsoft.com/office/drawing/2014/main" id="{1CF4DFD8-AE60-8CD4-EA81-C8F8C1EDCC17}"/>
              </a:ext>
            </a:extLst>
          </p:cNvPr>
          <p:cNvSpPr txBox="1"/>
          <p:nvPr/>
        </p:nvSpPr>
        <p:spPr>
          <a:xfrm>
            <a:off x="578498" y="2090057"/>
            <a:ext cx="6064898" cy="3970318"/>
          </a:xfrm>
          <a:prstGeom prst="rect">
            <a:avLst/>
          </a:prstGeom>
          <a:noFill/>
        </p:spPr>
        <p:txBody>
          <a:bodyPr wrap="square" rtlCol="0">
            <a:spAutoFit/>
          </a:bodyPr>
          <a:lstStyle/>
          <a:p>
            <a:r>
              <a:rPr lang="en-US" b="1" dirty="0"/>
              <a:t>Deep learning </a:t>
            </a:r>
            <a:r>
              <a:rPr lang="en-US" dirty="0"/>
              <a:t>is a powerful branch of machine learning that utilizes multi-layered neural networks to extract intricate patterns from complex, unstructured data. These sophisticated algorithms can autonomously learn and improve through exposure to vast datasets, enabling remarkable feats in areas like computer vision, natural language processing, and predictive analytics.</a:t>
            </a:r>
          </a:p>
          <a:p>
            <a:endParaRPr lang="en-US" dirty="0"/>
          </a:p>
          <a:p>
            <a:r>
              <a:rPr lang="en-US" dirty="0"/>
              <a:t> </a:t>
            </a:r>
            <a:r>
              <a:rPr lang="en-US" b="1" dirty="0"/>
              <a:t>Neural networks </a:t>
            </a:r>
            <a:r>
              <a:rPr lang="en-US" dirty="0"/>
              <a:t>are inspired by the human brain, consisting of interconnected nodes that transmit signals between each other. As the network is exposed to more data, it dynamically adjusts the strength of these connections, allowing it to identify increasingly nuanced features and make more accurate predictions</a:t>
            </a:r>
            <a:endParaRPr lang="en-IN" dirty="0"/>
          </a:p>
        </p:txBody>
      </p:sp>
      <p:sp>
        <p:nvSpPr>
          <p:cNvPr id="5" name="TextBox 4">
            <a:extLst>
              <a:ext uri="{FF2B5EF4-FFF2-40B4-BE49-F238E27FC236}">
                <a16:creationId xmlns:a16="http://schemas.microsoft.com/office/drawing/2014/main" id="{D27D1F49-99CC-1DA5-E4CA-DB161533529B}"/>
              </a:ext>
            </a:extLst>
          </p:cNvPr>
          <p:cNvSpPr txBox="1"/>
          <p:nvPr/>
        </p:nvSpPr>
        <p:spPr>
          <a:xfrm>
            <a:off x="261259" y="947159"/>
            <a:ext cx="11803224" cy="646331"/>
          </a:xfrm>
          <a:prstGeom prst="rect">
            <a:avLst/>
          </a:prstGeom>
          <a:noFill/>
        </p:spPr>
        <p:txBody>
          <a:bodyPr wrap="square" rtlCol="0">
            <a:spAutoFit/>
          </a:bodyPr>
          <a:lstStyle/>
          <a:p>
            <a:r>
              <a:rPr lang="en-IN" sz="3600" dirty="0">
                <a:latin typeface="Baskerville Old Face" panose="02020602080505020303" pitchFamily="18" charset="0"/>
              </a:rPr>
              <a:t>D</a:t>
            </a:r>
            <a:r>
              <a:rPr lang="en-IN" sz="2800" dirty="0">
                <a:latin typeface="Baskerville Old Face" panose="02020602080505020303" pitchFamily="18" charset="0"/>
              </a:rPr>
              <a:t>EEP</a:t>
            </a:r>
            <a:r>
              <a:rPr lang="en-IN" sz="3600" dirty="0">
                <a:latin typeface="Baskerville Old Face" panose="02020602080505020303" pitchFamily="18" charset="0"/>
              </a:rPr>
              <a:t> L</a:t>
            </a:r>
            <a:r>
              <a:rPr lang="en-IN" sz="2800" dirty="0">
                <a:latin typeface="Baskerville Old Face" panose="02020602080505020303" pitchFamily="18" charset="0"/>
              </a:rPr>
              <a:t>EARNING</a:t>
            </a:r>
            <a:r>
              <a:rPr lang="en-IN" sz="3600" dirty="0">
                <a:latin typeface="Baskerville Old Face" panose="02020602080505020303" pitchFamily="18" charset="0"/>
              </a:rPr>
              <a:t> A</a:t>
            </a:r>
            <a:r>
              <a:rPr lang="en-IN" sz="2800" dirty="0">
                <a:latin typeface="Baskerville Old Face" panose="02020602080505020303" pitchFamily="18" charset="0"/>
              </a:rPr>
              <a:t>ND</a:t>
            </a:r>
            <a:r>
              <a:rPr lang="en-IN" sz="3600" dirty="0">
                <a:latin typeface="Baskerville Old Face" panose="02020602080505020303" pitchFamily="18" charset="0"/>
              </a:rPr>
              <a:t> N</a:t>
            </a:r>
            <a:r>
              <a:rPr lang="en-IN" sz="2800" dirty="0">
                <a:latin typeface="Baskerville Old Face" panose="02020602080505020303" pitchFamily="18" charset="0"/>
              </a:rPr>
              <a:t>EURAL</a:t>
            </a:r>
            <a:r>
              <a:rPr lang="en-IN" sz="3600" dirty="0">
                <a:latin typeface="Baskerville Old Face" panose="02020602080505020303" pitchFamily="18" charset="0"/>
              </a:rPr>
              <a:t> N</a:t>
            </a:r>
            <a:r>
              <a:rPr lang="en-IN" sz="2800" dirty="0">
                <a:latin typeface="Baskerville Old Face" panose="02020602080505020303" pitchFamily="18" charset="0"/>
              </a:rPr>
              <a:t>ETWORKS</a:t>
            </a:r>
            <a:r>
              <a:rPr lang="en-IN" sz="3600" dirty="0">
                <a:latin typeface="Baskerville Old Face" panose="02020602080505020303" pitchFamily="18" charset="0"/>
              </a:rPr>
              <a:t> I</a:t>
            </a:r>
            <a:r>
              <a:rPr lang="en-IN" sz="2800" dirty="0">
                <a:latin typeface="Baskerville Old Face" panose="02020602080505020303" pitchFamily="18" charset="0"/>
              </a:rPr>
              <a:t>N</a:t>
            </a:r>
            <a:r>
              <a:rPr lang="en-IN" sz="3600" dirty="0">
                <a:latin typeface="Baskerville Old Face" panose="02020602080505020303" pitchFamily="18" charset="0"/>
              </a:rPr>
              <a:t> D</a:t>
            </a:r>
            <a:r>
              <a:rPr lang="en-IN" sz="2800" dirty="0">
                <a:latin typeface="Baskerville Old Face" panose="02020602080505020303" pitchFamily="18" charset="0"/>
              </a:rPr>
              <a:t>ATASCIENCE</a:t>
            </a:r>
          </a:p>
        </p:txBody>
      </p:sp>
    </p:spTree>
    <p:extLst>
      <p:ext uri="{BB962C8B-B14F-4D97-AF65-F5344CB8AC3E}">
        <p14:creationId xmlns:p14="http://schemas.microsoft.com/office/powerpoint/2010/main" val="3975361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48887D-080A-EE78-0570-9AB746F587F8}"/>
              </a:ext>
            </a:extLst>
          </p:cNvPr>
          <p:cNvSpPr txBox="1"/>
          <p:nvPr/>
        </p:nvSpPr>
        <p:spPr>
          <a:xfrm>
            <a:off x="10596" y="942391"/>
            <a:ext cx="9144000" cy="830997"/>
          </a:xfrm>
          <a:prstGeom prst="rect">
            <a:avLst/>
          </a:prstGeom>
          <a:noFill/>
        </p:spPr>
        <p:txBody>
          <a:bodyPr wrap="square" rtlCol="0">
            <a:spAutoFit/>
          </a:bodyPr>
          <a:lstStyle/>
          <a:p>
            <a:r>
              <a:rPr lang="en-IN" sz="4800" dirty="0">
                <a:latin typeface="Baskerville Old Face" panose="02020602080505020303" pitchFamily="18" charset="0"/>
              </a:rPr>
              <a:t>C</a:t>
            </a:r>
            <a:r>
              <a:rPr lang="en-IN" sz="3600" dirty="0">
                <a:latin typeface="Baskerville Old Face" panose="02020602080505020303" pitchFamily="18" charset="0"/>
              </a:rPr>
              <a:t>HALLENGES</a:t>
            </a:r>
            <a:r>
              <a:rPr lang="en-IN" sz="4800" dirty="0">
                <a:latin typeface="Baskerville Old Face" panose="02020602080505020303" pitchFamily="18" charset="0"/>
              </a:rPr>
              <a:t> A</a:t>
            </a:r>
            <a:r>
              <a:rPr lang="en-IN" sz="3600" dirty="0">
                <a:latin typeface="Baskerville Old Face" panose="02020602080505020303" pitchFamily="18" charset="0"/>
              </a:rPr>
              <a:t>ND</a:t>
            </a:r>
            <a:r>
              <a:rPr lang="en-IN" sz="4800" dirty="0">
                <a:latin typeface="Baskerville Old Face" panose="02020602080505020303" pitchFamily="18" charset="0"/>
              </a:rPr>
              <a:t> F</a:t>
            </a:r>
            <a:r>
              <a:rPr lang="en-IN" sz="3600" dirty="0">
                <a:latin typeface="Baskerville Old Face" panose="02020602080505020303" pitchFamily="18" charset="0"/>
              </a:rPr>
              <a:t>UTURE</a:t>
            </a:r>
            <a:r>
              <a:rPr lang="en-IN" sz="4800" dirty="0">
                <a:latin typeface="Baskerville Old Face" panose="02020602080505020303" pitchFamily="18" charset="0"/>
              </a:rPr>
              <a:t> T</a:t>
            </a:r>
            <a:r>
              <a:rPr lang="en-IN" sz="3600" dirty="0">
                <a:latin typeface="Baskerville Old Face" panose="02020602080505020303" pitchFamily="18" charset="0"/>
              </a:rPr>
              <a:t>RENDS</a:t>
            </a:r>
          </a:p>
        </p:txBody>
      </p:sp>
      <p:sp>
        <p:nvSpPr>
          <p:cNvPr id="3" name="TextBox 2">
            <a:extLst>
              <a:ext uri="{FF2B5EF4-FFF2-40B4-BE49-F238E27FC236}">
                <a16:creationId xmlns:a16="http://schemas.microsoft.com/office/drawing/2014/main" id="{CCFB170F-1A6E-F636-CD48-AF57BC2AF808}"/>
              </a:ext>
            </a:extLst>
          </p:cNvPr>
          <p:cNvSpPr txBox="1"/>
          <p:nvPr/>
        </p:nvSpPr>
        <p:spPr>
          <a:xfrm>
            <a:off x="765110" y="2484491"/>
            <a:ext cx="6307494" cy="1569660"/>
          </a:xfrm>
          <a:prstGeom prst="rect">
            <a:avLst/>
          </a:prstGeom>
          <a:noFill/>
        </p:spPr>
        <p:txBody>
          <a:bodyPr wrap="square" rtlCol="0">
            <a:spAutoFit/>
          </a:bodyPr>
          <a:lstStyle/>
          <a:p>
            <a:r>
              <a:rPr lang="en-US" sz="2400" dirty="0"/>
              <a:t>As the field of Data Science continues to evolve, challenges such as data privacy and security will need to be addressed, while future trends may include advancements in AI and automation.</a:t>
            </a:r>
            <a:endParaRPr lang="en-IN" sz="2400" dirty="0"/>
          </a:p>
        </p:txBody>
      </p:sp>
      <p:pic>
        <p:nvPicPr>
          <p:cNvPr id="5" name="Picture 4">
            <a:extLst>
              <a:ext uri="{FF2B5EF4-FFF2-40B4-BE49-F238E27FC236}">
                <a16:creationId xmlns:a16="http://schemas.microsoft.com/office/drawing/2014/main" id="{9697E341-0726-BD69-20D4-B18846E3AA82}"/>
              </a:ext>
            </a:extLst>
          </p:cNvPr>
          <p:cNvPicPr>
            <a:picLocks noChangeAspect="1"/>
          </p:cNvPicPr>
          <p:nvPr/>
        </p:nvPicPr>
        <p:blipFill>
          <a:blip r:embed="rId2"/>
          <a:stretch>
            <a:fillRect/>
          </a:stretch>
        </p:blipFill>
        <p:spPr>
          <a:xfrm>
            <a:off x="7768026" y="1773388"/>
            <a:ext cx="3933825" cy="4730620"/>
          </a:xfrm>
          <a:prstGeom prst="rect">
            <a:avLst/>
          </a:prstGeom>
        </p:spPr>
      </p:pic>
    </p:spTree>
    <p:extLst>
      <p:ext uri="{BB962C8B-B14F-4D97-AF65-F5344CB8AC3E}">
        <p14:creationId xmlns:p14="http://schemas.microsoft.com/office/powerpoint/2010/main" val="1101241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B59CFA-868B-6798-25AC-22026FFE793B}"/>
              </a:ext>
            </a:extLst>
          </p:cNvPr>
          <p:cNvSpPr txBox="1"/>
          <p:nvPr/>
        </p:nvSpPr>
        <p:spPr>
          <a:xfrm>
            <a:off x="466530" y="1315618"/>
            <a:ext cx="4898571" cy="830997"/>
          </a:xfrm>
          <a:prstGeom prst="rect">
            <a:avLst/>
          </a:prstGeom>
          <a:noFill/>
        </p:spPr>
        <p:txBody>
          <a:bodyPr wrap="square" rtlCol="0">
            <a:spAutoFit/>
          </a:bodyPr>
          <a:lstStyle/>
          <a:p>
            <a:r>
              <a:rPr lang="en-IN" sz="4800" dirty="0">
                <a:latin typeface="Baskerville Old Face" panose="02020602080505020303" pitchFamily="18" charset="0"/>
              </a:rPr>
              <a:t>C</a:t>
            </a:r>
            <a:r>
              <a:rPr lang="en-IN" sz="3600" dirty="0">
                <a:latin typeface="Baskerville Old Face" panose="02020602080505020303" pitchFamily="18" charset="0"/>
              </a:rPr>
              <a:t>ONCLUSION</a:t>
            </a:r>
          </a:p>
        </p:txBody>
      </p:sp>
      <p:sp>
        <p:nvSpPr>
          <p:cNvPr id="3" name="TextBox 2">
            <a:extLst>
              <a:ext uri="{FF2B5EF4-FFF2-40B4-BE49-F238E27FC236}">
                <a16:creationId xmlns:a16="http://schemas.microsoft.com/office/drawing/2014/main" id="{D83B8D33-056A-C961-8897-4F25EBEEE80D}"/>
              </a:ext>
            </a:extLst>
          </p:cNvPr>
          <p:cNvSpPr txBox="1"/>
          <p:nvPr/>
        </p:nvSpPr>
        <p:spPr>
          <a:xfrm>
            <a:off x="998374" y="2403061"/>
            <a:ext cx="7333862" cy="3139321"/>
          </a:xfrm>
          <a:prstGeom prst="rect">
            <a:avLst/>
          </a:prstGeom>
          <a:noFill/>
        </p:spPr>
        <p:txBody>
          <a:bodyPr wrap="square" rtlCol="0">
            <a:spAutoFit/>
          </a:bodyPr>
          <a:lstStyle/>
          <a:p>
            <a:r>
              <a:rPr lang="en-US" b="0" i="0" dirty="0">
                <a:solidFill>
                  <a:srgbClr val="0D0D0D"/>
                </a:solidFill>
                <a:effectLst/>
                <a:highlight>
                  <a:srgbClr val="FFFFFF"/>
                </a:highlight>
                <a:latin typeface="Söhne"/>
              </a:rPr>
              <a:t>In conclusion, data science is a multifaceted field that plays a crucial role in extracting insights, making predictions, and driving decision-making processes across various industries.</a:t>
            </a:r>
          </a:p>
          <a:p>
            <a:r>
              <a:rPr lang="en-US" dirty="0">
                <a:solidFill>
                  <a:srgbClr val="0D0D0D"/>
                </a:solidFill>
                <a:highlight>
                  <a:srgbClr val="FFFFFF"/>
                </a:highlight>
                <a:latin typeface="Söhne"/>
              </a:rPr>
              <a:t>D</a:t>
            </a:r>
            <a:r>
              <a:rPr lang="en-US" b="0" i="0" dirty="0">
                <a:solidFill>
                  <a:srgbClr val="0D0D0D"/>
                </a:solidFill>
                <a:effectLst/>
                <a:highlight>
                  <a:srgbClr val="FFFFFF"/>
                </a:highlight>
                <a:latin typeface="Söhne"/>
              </a:rPr>
              <a:t>ata science holds immense potential to drive innovation, solve complex problems, and generate value for businesses and society alike. By harnessing the power of data, organizations can gain actionable insights, optimize performance, and make informed decisions that lead to tangible outcomes and positive impact. As the field continues to evolve, the demand for skilled data scientists is expected to grow, making data science a compelling and rewarding career path for those passionate about leveraging data to drive positive change.</a:t>
            </a:r>
            <a:endParaRPr lang="en-IN" dirty="0"/>
          </a:p>
        </p:txBody>
      </p:sp>
      <p:pic>
        <p:nvPicPr>
          <p:cNvPr id="5" name="Picture 4">
            <a:extLst>
              <a:ext uri="{FF2B5EF4-FFF2-40B4-BE49-F238E27FC236}">
                <a16:creationId xmlns:a16="http://schemas.microsoft.com/office/drawing/2014/main" id="{5BB1F580-EEF3-144B-FBEF-167E5900F051}"/>
              </a:ext>
            </a:extLst>
          </p:cNvPr>
          <p:cNvPicPr>
            <a:picLocks noChangeAspect="1"/>
          </p:cNvPicPr>
          <p:nvPr/>
        </p:nvPicPr>
        <p:blipFill>
          <a:blip r:embed="rId2"/>
          <a:stretch>
            <a:fillRect/>
          </a:stretch>
        </p:blipFill>
        <p:spPr>
          <a:xfrm>
            <a:off x="8332236" y="1057275"/>
            <a:ext cx="3561379" cy="4743450"/>
          </a:xfrm>
          <a:prstGeom prst="rect">
            <a:avLst/>
          </a:prstGeom>
        </p:spPr>
      </p:pic>
    </p:spTree>
    <p:extLst>
      <p:ext uri="{BB962C8B-B14F-4D97-AF65-F5344CB8AC3E}">
        <p14:creationId xmlns:p14="http://schemas.microsoft.com/office/powerpoint/2010/main" val="336283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CE073C-5738-6885-1FD5-0F30E0D24922}"/>
              </a:ext>
            </a:extLst>
          </p:cNvPr>
          <p:cNvSpPr txBox="1"/>
          <p:nvPr/>
        </p:nvSpPr>
        <p:spPr>
          <a:xfrm>
            <a:off x="2612572" y="2596916"/>
            <a:ext cx="7371184" cy="1200329"/>
          </a:xfrm>
          <a:prstGeom prst="rect">
            <a:avLst/>
          </a:prstGeom>
          <a:noFill/>
        </p:spPr>
        <p:txBody>
          <a:bodyPr wrap="square" rtlCol="0">
            <a:spAutoFit/>
          </a:bodyPr>
          <a:lstStyle/>
          <a:p>
            <a:r>
              <a:rPr lang="en-IN" sz="7200" dirty="0">
                <a:latin typeface="Baskerville Old Face" panose="02020602080505020303" pitchFamily="18" charset="0"/>
              </a:rPr>
              <a:t>THANK YOU!</a:t>
            </a:r>
          </a:p>
        </p:txBody>
      </p:sp>
    </p:spTree>
    <p:extLst>
      <p:ext uri="{BB962C8B-B14F-4D97-AF65-F5344CB8AC3E}">
        <p14:creationId xmlns:p14="http://schemas.microsoft.com/office/powerpoint/2010/main" val="317022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D685F43-0498-A5D8-7E99-49C7DB84C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456" y="0"/>
            <a:ext cx="461554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29660B-236B-D062-2736-0D13BFAA1BC4}"/>
              </a:ext>
            </a:extLst>
          </p:cNvPr>
          <p:cNvSpPr txBox="1"/>
          <p:nvPr/>
        </p:nvSpPr>
        <p:spPr>
          <a:xfrm>
            <a:off x="121299" y="1912774"/>
            <a:ext cx="7380514" cy="646331"/>
          </a:xfrm>
          <a:prstGeom prst="rect">
            <a:avLst/>
          </a:prstGeom>
          <a:noFill/>
        </p:spPr>
        <p:txBody>
          <a:bodyPr wrap="square" rtlCol="0">
            <a:spAutoFit/>
          </a:bodyPr>
          <a:lstStyle/>
          <a:p>
            <a:r>
              <a:rPr lang="en-IN" sz="3600" dirty="0">
                <a:latin typeface="Baskerville Old Face" panose="02020602080505020303" pitchFamily="18" charset="0"/>
              </a:rPr>
              <a:t>I</a:t>
            </a:r>
            <a:r>
              <a:rPr lang="en-IN" sz="3200" dirty="0">
                <a:latin typeface="Baskerville Old Face" panose="02020602080505020303" pitchFamily="18" charset="0"/>
              </a:rPr>
              <a:t>NTRODUCTION </a:t>
            </a:r>
            <a:r>
              <a:rPr lang="en-IN" sz="3600" dirty="0">
                <a:latin typeface="Baskerville Old Face" panose="02020602080505020303" pitchFamily="18" charset="0"/>
              </a:rPr>
              <a:t>T</a:t>
            </a:r>
            <a:r>
              <a:rPr lang="en-IN" sz="3200" dirty="0">
                <a:latin typeface="Baskerville Old Face" panose="02020602080505020303" pitchFamily="18" charset="0"/>
              </a:rPr>
              <a:t>O </a:t>
            </a:r>
            <a:r>
              <a:rPr lang="en-IN" sz="3600" dirty="0">
                <a:latin typeface="Baskerville Old Face" panose="02020602080505020303" pitchFamily="18" charset="0"/>
              </a:rPr>
              <a:t>D</a:t>
            </a:r>
            <a:r>
              <a:rPr lang="en-IN" sz="3200" dirty="0">
                <a:latin typeface="Baskerville Old Face" panose="02020602080505020303" pitchFamily="18" charset="0"/>
              </a:rPr>
              <a:t>ATASCIENCE</a:t>
            </a:r>
          </a:p>
        </p:txBody>
      </p:sp>
      <p:sp>
        <p:nvSpPr>
          <p:cNvPr id="5" name="TextBox 4">
            <a:extLst>
              <a:ext uri="{FF2B5EF4-FFF2-40B4-BE49-F238E27FC236}">
                <a16:creationId xmlns:a16="http://schemas.microsoft.com/office/drawing/2014/main" id="{25AE2BB0-20D2-8746-BA81-CB342F29540B}"/>
              </a:ext>
            </a:extLst>
          </p:cNvPr>
          <p:cNvSpPr txBox="1"/>
          <p:nvPr/>
        </p:nvSpPr>
        <p:spPr>
          <a:xfrm>
            <a:off x="961053" y="2873829"/>
            <a:ext cx="6186196" cy="2585323"/>
          </a:xfrm>
          <a:prstGeom prst="rect">
            <a:avLst/>
          </a:prstGeom>
          <a:noFill/>
        </p:spPr>
        <p:txBody>
          <a:bodyPr wrap="square" rtlCol="0">
            <a:spAutoFit/>
          </a:bodyPr>
          <a:lstStyle/>
          <a:p>
            <a:r>
              <a:rPr lang="en-US" b="1" dirty="0"/>
              <a:t>Data science is the field that combines statistics, mathematics, programming, and domain-specific knowledge to extract insights and knowledge from data. It involves collecting, processing, analyzing, and interpreting complex data to solve real-world problems and drive informed decision-making.</a:t>
            </a:r>
          </a:p>
          <a:p>
            <a:endParaRPr lang="en-US" b="1" dirty="0"/>
          </a:p>
          <a:p>
            <a:r>
              <a:rPr lang="en-US" b="1" dirty="0"/>
              <a:t>The key components of Data Science include data mining, machine learning, data visualization, and statistical analysis, all aimed at deriving meaningful insights from data</a:t>
            </a:r>
            <a:endParaRPr lang="en-IN" b="1" dirty="0"/>
          </a:p>
        </p:txBody>
      </p:sp>
    </p:spTree>
    <p:extLst>
      <p:ext uri="{BB962C8B-B14F-4D97-AF65-F5344CB8AC3E}">
        <p14:creationId xmlns:p14="http://schemas.microsoft.com/office/powerpoint/2010/main" val="92880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7431F5-108D-294A-8F00-30495E385CD8}"/>
              </a:ext>
            </a:extLst>
          </p:cNvPr>
          <p:cNvSpPr txBox="1"/>
          <p:nvPr/>
        </p:nvSpPr>
        <p:spPr>
          <a:xfrm>
            <a:off x="195943" y="914401"/>
            <a:ext cx="9311951" cy="830997"/>
          </a:xfrm>
          <a:prstGeom prst="rect">
            <a:avLst/>
          </a:prstGeom>
          <a:noFill/>
        </p:spPr>
        <p:txBody>
          <a:bodyPr wrap="square" rtlCol="0">
            <a:spAutoFit/>
          </a:bodyPr>
          <a:lstStyle/>
          <a:p>
            <a:r>
              <a:rPr lang="en-IN" sz="4800" dirty="0">
                <a:latin typeface="Baskerville Old Face" panose="02020602080505020303" pitchFamily="18" charset="0"/>
              </a:rPr>
              <a:t>W</a:t>
            </a:r>
            <a:r>
              <a:rPr lang="en-IN" sz="3600" dirty="0">
                <a:latin typeface="Baskerville Old Face" panose="02020602080505020303" pitchFamily="18" charset="0"/>
              </a:rPr>
              <a:t>HAT</a:t>
            </a:r>
            <a:r>
              <a:rPr lang="en-IN" sz="4800" dirty="0">
                <a:latin typeface="Baskerville Old Face" panose="02020602080505020303" pitchFamily="18" charset="0"/>
              </a:rPr>
              <a:t> I</a:t>
            </a:r>
            <a:r>
              <a:rPr lang="en-IN" sz="4000" dirty="0">
                <a:latin typeface="Baskerville Old Face" panose="02020602080505020303" pitchFamily="18" charset="0"/>
              </a:rPr>
              <a:t>S</a:t>
            </a:r>
            <a:r>
              <a:rPr lang="en-IN" sz="4800" dirty="0">
                <a:latin typeface="Baskerville Old Face" panose="02020602080505020303" pitchFamily="18" charset="0"/>
              </a:rPr>
              <a:t> D</a:t>
            </a:r>
            <a:r>
              <a:rPr lang="en-IN" sz="4000" dirty="0">
                <a:latin typeface="Baskerville Old Face" panose="02020602080505020303" pitchFamily="18" charset="0"/>
              </a:rPr>
              <a:t>ATA </a:t>
            </a:r>
            <a:r>
              <a:rPr lang="en-IN" sz="4800" dirty="0">
                <a:latin typeface="Baskerville Old Face" panose="02020602080505020303" pitchFamily="18" charset="0"/>
              </a:rPr>
              <a:t>S</a:t>
            </a:r>
            <a:r>
              <a:rPr lang="en-IN" sz="4000" dirty="0">
                <a:latin typeface="Baskerville Old Face" panose="02020602080505020303" pitchFamily="18" charset="0"/>
              </a:rPr>
              <a:t>CIENCE</a:t>
            </a:r>
            <a:r>
              <a:rPr lang="en-IN" sz="4800" dirty="0">
                <a:latin typeface="Baskerville Old Face" panose="02020602080505020303" pitchFamily="18" charset="0"/>
              </a:rPr>
              <a:t>?</a:t>
            </a:r>
          </a:p>
        </p:txBody>
      </p:sp>
      <p:sp>
        <p:nvSpPr>
          <p:cNvPr id="3" name="TextBox 2">
            <a:extLst>
              <a:ext uri="{FF2B5EF4-FFF2-40B4-BE49-F238E27FC236}">
                <a16:creationId xmlns:a16="http://schemas.microsoft.com/office/drawing/2014/main" id="{A18854E8-CD93-EB4D-1E74-077B6D6F6329}"/>
              </a:ext>
            </a:extLst>
          </p:cNvPr>
          <p:cNvSpPr txBox="1"/>
          <p:nvPr/>
        </p:nvSpPr>
        <p:spPr>
          <a:xfrm>
            <a:off x="643812" y="1921135"/>
            <a:ext cx="7408506" cy="3416320"/>
          </a:xfrm>
          <a:prstGeom prst="rect">
            <a:avLst/>
          </a:prstGeom>
          <a:noFill/>
        </p:spPr>
        <p:txBody>
          <a:bodyPr wrap="square" rtlCol="0">
            <a:spAutoFit/>
          </a:bodyPr>
          <a:lstStyle/>
          <a:p>
            <a:r>
              <a:rPr lang="en-US" dirty="0"/>
              <a:t>Data science is a multi-disciplinary field that combines statistical analysis, machine learning, and </a:t>
            </a:r>
            <a:r>
              <a:rPr lang="en-US" dirty="0" err="1"/>
              <a:t>domainspecific</a:t>
            </a:r>
            <a:r>
              <a:rPr lang="en-US" dirty="0"/>
              <a:t> expertise to extract meaningful insights from complex data. It involves using advanced algorithms, tools, and techniques to gather, process, and interpret large datasets in order to drive informed </a:t>
            </a:r>
            <a:r>
              <a:rPr lang="en-US" dirty="0" err="1"/>
              <a:t>decisionmaking</a:t>
            </a:r>
            <a:r>
              <a:rPr lang="en-US" dirty="0"/>
              <a:t> and solve real-world problems.</a:t>
            </a:r>
          </a:p>
          <a:p>
            <a:r>
              <a:rPr lang="en-IN" dirty="0"/>
              <a:t>    </a:t>
            </a:r>
          </a:p>
          <a:p>
            <a:r>
              <a:rPr lang="en-US" dirty="0"/>
              <a:t>At its core, data science focuses on uncovering patterns, trends, and anomalies within data that can lead to innovative solutions and strategic business advantages. Data scientists leverage their skills in mathematics, programming, and data manipulation to transform raw data into actionable intelligence that can be used to improve products, optimize operations, and enhance customer experiences.</a:t>
            </a:r>
          </a:p>
        </p:txBody>
      </p:sp>
      <p:sp>
        <p:nvSpPr>
          <p:cNvPr id="4" name="AutoShape 2">
            <a:extLst>
              <a:ext uri="{FF2B5EF4-FFF2-40B4-BE49-F238E27FC236}">
                <a16:creationId xmlns:a16="http://schemas.microsoft.com/office/drawing/2014/main" id="{A2346D25-0BF2-8AD9-2068-862EFD4E0A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a:extLst>
              <a:ext uri="{FF2B5EF4-FFF2-40B4-BE49-F238E27FC236}">
                <a16:creationId xmlns:a16="http://schemas.microsoft.com/office/drawing/2014/main" id="{E114D362-E3CA-3D91-77F0-82392980F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7045" y="0"/>
            <a:ext cx="431696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920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104D55-A8C6-5EFF-9684-0D6AA71A7F0A}"/>
              </a:ext>
            </a:extLst>
          </p:cNvPr>
          <p:cNvSpPr txBox="1"/>
          <p:nvPr/>
        </p:nvSpPr>
        <p:spPr>
          <a:xfrm>
            <a:off x="604157" y="2771193"/>
            <a:ext cx="6571084" cy="1569660"/>
          </a:xfrm>
          <a:prstGeom prst="rect">
            <a:avLst/>
          </a:prstGeom>
          <a:noFill/>
        </p:spPr>
        <p:txBody>
          <a:bodyPr wrap="square" rtlCol="0">
            <a:spAutoFit/>
          </a:bodyPr>
          <a:lstStyle/>
          <a:p>
            <a:r>
              <a:rPr lang="en-US" sz="2400" dirty="0"/>
              <a:t>Machine Learning and predictive modeling are fundamental techniques in Data Science, enabling the development of algorithms that can learn from and make predictions based on data.</a:t>
            </a:r>
            <a:endParaRPr lang="en-IN" sz="2400" dirty="0"/>
          </a:p>
        </p:txBody>
      </p:sp>
      <p:pic>
        <p:nvPicPr>
          <p:cNvPr id="4" name="Picture 3">
            <a:extLst>
              <a:ext uri="{FF2B5EF4-FFF2-40B4-BE49-F238E27FC236}">
                <a16:creationId xmlns:a16="http://schemas.microsoft.com/office/drawing/2014/main" id="{46A5F2D8-341A-43E6-19E1-71F645B28BC6}"/>
              </a:ext>
            </a:extLst>
          </p:cNvPr>
          <p:cNvPicPr>
            <a:picLocks noChangeAspect="1"/>
          </p:cNvPicPr>
          <p:nvPr/>
        </p:nvPicPr>
        <p:blipFill>
          <a:blip r:embed="rId2"/>
          <a:stretch>
            <a:fillRect/>
          </a:stretch>
        </p:blipFill>
        <p:spPr>
          <a:xfrm>
            <a:off x="7175241" y="2118048"/>
            <a:ext cx="4412602" cy="3844795"/>
          </a:xfrm>
          <a:prstGeom prst="rect">
            <a:avLst/>
          </a:prstGeom>
        </p:spPr>
      </p:pic>
      <p:sp>
        <p:nvSpPr>
          <p:cNvPr id="5" name="TextBox 4">
            <a:extLst>
              <a:ext uri="{FF2B5EF4-FFF2-40B4-BE49-F238E27FC236}">
                <a16:creationId xmlns:a16="http://schemas.microsoft.com/office/drawing/2014/main" id="{CF0CE717-65CC-39F3-381C-5B59C1B6FD72}"/>
              </a:ext>
            </a:extLst>
          </p:cNvPr>
          <p:cNvSpPr txBox="1"/>
          <p:nvPr/>
        </p:nvSpPr>
        <p:spPr>
          <a:xfrm>
            <a:off x="193221" y="1198125"/>
            <a:ext cx="11805558" cy="830997"/>
          </a:xfrm>
          <a:prstGeom prst="rect">
            <a:avLst/>
          </a:prstGeom>
          <a:noFill/>
        </p:spPr>
        <p:txBody>
          <a:bodyPr wrap="square" rtlCol="0">
            <a:spAutoFit/>
          </a:bodyPr>
          <a:lstStyle/>
          <a:p>
            <a:r>
              <a:rPr lang="en-IN" sz="4800" dirty="0">
                <a:latin typeface="Baskerville Old Face" panose="02020602080505020303" pitchFamily="18" charset="0"/>
              </a:rPr>
              <a:t>M</a:t>
            </a:r>
            <a:r>
              <a:rPr lang="en-IN" sz="3600" dirty="0">
                <a:latin typeface="Baskerville Old Face" panose="02020602080505020303" pitchFamily="18" charset="0"/>
              </a:rPr>
              <a:t>ACHINE </a:t>
            </a:r>
            <a:r>
              <a:rPr lang="en-IN" sz="4800" dirty="0">
                <a:latin typeface="Baskerville Old Face" panose="02020602080505020303" pitchFamily="18" charset="0"/>
              </a:rPr>
              <a:t>L</a:t>
            </a:r>
            <a:r>
              <a:rPr lang="en-IN" sz="3600" dirty="0">
                <a:latin typeface="Baskerville Old Face" panose="02020602080505020303" pitchFamily="18" charset="0"/>
              </a:rPr>
              <a:t>EARNING </a:t>
            </a:r>
            <a:r>
              <a:rPr lang="en-IN" sz="4800" dirty="0">
                <a:latin typeface="Baskerville Old Face" panose="02020602080505020303" pitchFamily="18" charset="0"/>
              </a:rPr>
              <a:t>I</a:t>
            </a:r>
            <a:r>
              <a:rPr lang="en-IN" sz="3600" dirty="0">
                <a:latin typeface="Baskerville Old Face" panose="02020602080505020303" pitchFamily="18" charset="0"/>
              </a:rPr>
              <a:t>N </a:t>
            </a:r>
            <a:r>
              <a:rPr lang="en-IN" sz="4800" dirty="0">
                <a:latin typeface="Baskerville Old Face" panose="02020602080505020303" pitchFamily="18" charset="0"/>
              </a:rPr>
              <a:t>D</a:t>
            </a:r>
            <a:r>
              <a:rPr lang="en-IN" sz="3600" dirty="0">
                <a:latin typeface="Baskerville Old Face" panose="02020602080505020303" pitchFamily="18" charset="0"/>
              </a:rPr>
              <a:t>ATA </a:t>
            </a:r>
            <a:r>
              <a:rPr lang="en-IN" sz="4800" dirty="0">
                <a:latin typeface="Baskerville Old Face" panose="02020602080505020303" pitchFamily="18" charset="0"/>
              </a:rPr>
              <a:t>S</a:t>
            </a:r>
            <a:r>
              <a:rPr lang="en-IN" sz="3600" dirty="0">
                <a:latin typeface="Baskerville Old Face" panose="02020602080505020303" pitchFamily="18" charset="0"/>
              </a:rPr>
              <a:t>CIENCE</a:t>
            </a:r>
          </a:p>
        </p:txBody>
      </p:sp>
    </p:spTree>
    <p:extLst>
      <p:ext uri="{BB962C8B-B14F-4D97-AF65-F5344CB8AC3E}">
        <p14:creationId xmlns:p14="http://schemas.microsoft.com/office/powerpoint/2010/main" val="5480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4B22F-BB36-F68E-1FC8-CB16D34120C7}"/>
              </a:ext>
            </a:extLst>
          </p:cNvPr>
          <p:cNvSpPr txBox="1"/>
          <p:nvPr/>
        </p:nvSpPr>
        <p:spPr>
          <a:xfrm>
            <a:off x="214604" y="429210"/>
            <a:ext cx="10030408" cy="830997"/>
          </a:xfrm>
          <a:prstGeom prst="rect">
            <a:avLst/>
          </a:prstGeom>
          <a:noFill/>
        </p:spPr>
        <p:txBody>
          <a:bodyPr wrap="square" rtlCol="0">
            <a:spAutoFit/>
          </a:bodyPr>
          <a:lstStyle/>
          <a:p>
            <a:r>
              <a:rPr lang="en-IN" sz="4800" dirty="0">
                <a:latin typeface="Baskerville Old Face" panose="02020602080505020303" pitchFamily="18" charset="0"/>
              </a:rPr>
              <a:t>D</a:t>
            </a:r>
            <a:r>
              <a:rPr lang="en-IN" sz="3600" dirty="0">
                <a:latin typeface="Baskerville Old Face" panose="02020602080505020303" pitchFamily="18" charset="0"/>
              </a:rPr>
              <a:t>ATA </a:t>
            </a:r>
            <a:r>
              <a:rPr lang="en-IN" sz="4800" dirty="0">
                <a:latin typeface="Baskerville Old Face" panose="02020602080505020303" pitchFamily="18" charset="0"/>
              </a:rPr>
              <a:t>V</a:t>
            </a:r>
            <a:r>
              <a:rPr lang="en-IN" sz="3600" dirty="0">
                <a:latin typeface="Baskerville Old Face" panose="02020602080505020303" pitchFamily="18" charset="0"/>
              </a:rPr>
              <a:t>ISUALIZATION</a:t>
            </a:r>
            <a:r>
              <a:rPr lang="en-IN" sz="4800" dirty="0">
                <a:latin typeface="Baskerville Old Face" panose="02020602080505020303" pitchFamily="18" charset="0"/>
              </a:rPr>
              <a:t> I</a:t>
            </a:r>
            <a:r>
              <a:rPr lang="en-IN" sz="3600" dirty="0">
                <a:latin typeface="Baskerville Old Face" panose="02020602080505020303" pitchFamily="18" charset="0"/>
              </a:rPr>
              <a:t>N</a:t>
            </a:r>
            <a:r>
              <a:rPr lang="en-IN" sz="4800" dirty="0">
                <a:latin typeface="Baskerville Old Face" panose="02020602080505020303" pitchFamily="18" charset="0"/>
              </a:rPr>
              <a:t> D</a:t>
            </a:r>
            <a:r>
              <a:rPr lang="en-IN" sz="3600" dirty="0">
                <a:latin typeface="Baskerville Old Face" panose="02020602080505020303" pitchFamily="18" charset="0"/>
              </a:rPr>
              <a:t>ATA</a:t>
            </a:r>
            <a:r>
              <a:rPr lang="en-IN" sz="4800" dirty="0">
                <a:latin typeface="Baskerville Old Face" panose="02020602080505020303" pitchFamily="18" charset="0"/>
              </a:rPr>
              <a:t> S</a:t>
            </a:r>
            <a:r>
              <a:rPr lang="en-IN" sz="3600" dirty="0">
                <a:latin typeface="Baskerville Old Face" panose="02020602080505020303" pitchFamily="18" charset="0"/>
              </a:rPr>
              <a:t>CIENCE</a:t>
            </a:r>
          </a:p>
        </p:txBody>
      </p:sp>
      <p:sp>
        <p:nvSpPr>
          <p:cNvPr id="3" name="TextBox 2">
            <a:extLst>
              <a:ext uri="{FF2B5EF4-FFF2-40B4-BE49-F238E27FC236}">
                <a16:creationId xmlns:a16="http://schemas.microsoft.com/office/drawing/2014/main" id="{103DE387-8C61-0CAF-5267-FA30A337F7C1}"/>
              </a:ext>
            </a:extLst>
          </p:cNvPr>
          <p:cNvSpPr txBox="1"/>
          <p:nvPr/>
        </p:nvSpPr>
        <p:spPr>
          <a:xfrm>
            <a:off x="1346719" y="1636685"/>
            <a:ext cx="9498562" cy="707886"/>
          </a:xfrm>
          <a:prstGeom prst="rect">
            <a:avLst/>
          </a:prstGeom>
          <a:noFill/>
        </p:spPr>
        <p:txBody>
          <a:bodyPr wrap="square" rtlCol="0">
            <a:spAutoFit/>
          </a:bodyPr>
          <a:lstStyle/>
          <a:p>
            <a:r>
              <a:rPr lang="en-US" sz="2000" b="1" dirty="0"/>
              <a:t>Data Visualization is a powerful tool for communicating insights and findings from data, allowing for clear and impactful storytelling</a:t>
            </a:r>
            <a:r>
              <a:rPr lang="en-US" sz="2000" dirty="0"/>
              <a:t>.</a:t>
            </a:r>
            <a:endParaRPr lang="en-IN" sz="2000" dirty="0"/>
          </a:p>
        </p:txBody>
      </p:sp>
      <p:sp>
        <p:nvSpPr>
          <p:cNvPr id="4" name="TextBox 3">
            <a:extLst>
              <a:ext uri="{FF2B5EF4-FFF2-40B4-BE49-F238E27FC236}">
                <a16:creationId xmlns:a16="http://schemas.microsoft.com/office/drawing/2014/main" id="{E44CC778-99DB-992D-9497-5A22E24B093E}"/>
              </a:ext>
            </a:extLst>
          </p:cNvPr>
          <p:cNvSpPr txBox="1"/>
          <p:nvPr/>
        </p:nvSpPr>
        <p:spPr>
          <a:xfrm>
            <a:off x="1063689" y="2690336"/>
            <a:ext cx="4926563" cy="1785104"/>
          </a:xfrm>
          <a:prstGeom prst="rect">
            <a:avLst/>
          </a:prstGeom>
          <a:noFill/>
        </p:spPr>
        <p:txBody>
          <a:bodyPr wrap="square" rtlCol="0">
            <a:spAutoFit/>
          </a:bodyPr>
          <a:lstStyle/>
          <a:p>
            <a:r>
              <a:rPr lang="en-US" sz="2000" b="1" dirty="0">
                <a:latin typeface="Baskerville Old Face" panose="02020602080505020303" pitchFamily="18" charset="0"/>
              </a:rPr>
              <a:t>Impactful Visuals</a:t>
            </a:r>
          </a:p>
          <a:p>
            <a:endParaRPr lang="en-US" dirty="0"/>
          </a:p>
          <a:p>
            <a:r>
              <a:rPr lang="en-US" dirty="0"/>
              <a:t> Thoughtfully crafted data visualizations captivate audiences, transforming complex information into engaging, easy-</a:t>
            </a:r>
            <a:r>
              <a:rPr lang="en-US" dirty="0" err="1"/>
              <a:t>tounderstand</a:t>
            </a:r>
            <a:r>
              <a:rPr lang="en-US" dirty="0"/>
              <a:t> narratives that drive meaningful insights.</a:t>
            </a:r>
            <a:endParaRPr lang="en-IN" dirty="0"/>
          </a:p>
        </p:txBody>
      </p:sp>
      <p:sp>
        <p:nvSpPr>
          <p:cNvPr id="5" name="TextBox 4">
            <a:extLst>
              <a:ext uri="{FF2B5EF4-FFF2-40B4-BE49-F238E27FC236}">
                <a16:creationId xmlns:a16="http://schemas.microsoft.com/office/drawing/2014/main" id="{8E119301-C23A-EA9F-536A-9E683B1758A9}"/>
              </a:ext>
            </a:extLst>
          </p:cNvPr>
          <p:cNvSpPr txBox="1"/>
          <p:nvPr/>
        </p:nvSpPr>
        <p:spPr>
          <a:xfrm>
            <a:off x="7100594" y="2690336"/>
            <a:ext cx="4506687" cy="1785104"/>
          </a:xfrm>
          <a:prstGeom prst="rect">
            <a:avLst/>
          </a:prstGeom>
          <a:noFill/>
        </p:spPr>
        <p:txBody>
          <a:bodyPr wrap="square" rtlCol="0">
            <a:spAutoFit/>
          </a:bodyPr>
          <a:lstStyle/>
          <a:p>
            <a:r>
              <a:rPr lang="en-US" sz="2000" b="1" dirty="0">
                <a:latin typeface="Baskerville Old Face" panose="02020602080505020303" pitchFamily="18" charset="0"/>
              </a:rPr>
              <a:t>Contextual Framing</a:t>
            </a:r>
          </a:p>
          <a:p>
            <a:endParaRPr lang="en-US" dirty="0"/>
          </a:p>
          <a:p>
            <a:r>
              <a:rPr lang="en-US" dirty="0"/>
              <a:t> Effective data storytelling situates analytics within a broader context, highlighting relevant trends, patterns, and connections to support informed decision-making. </a:t>
            </a:r>
            <a:endParaRPr lang="en-IN" dirty="0"/>
          </a:p>
        </p:txBody>
      </p:sp>
      <p:sp>
        <p:nvSpPr>
          <p:cNvPr id="6" name="TextBox 5">
            <a:extLst>
              <a:ext uri="{FF2B5EF4-FFF2-40B4-BE49-F238E27FC236}">
                <a16:creationId xmlns:a16="http://schemas.microsoft.com/office/drawing/2014/main" id="{CAB49443-7F6B-FD81-3FC9-6001039E68C8}"/>
              </a:ext>
            </a:extLst>
          </p:cNvPr>
          <p:cNvSpPr txBox="1"/>
          <p:nvPr/>
        </p:nvSpPr>
        <p:spPr>
          <a:xfrm>
            <a:off x="1063689" y="4828793"/>
            <a:ext cx="4366727" cy="1785104"/>
          </a:xfrm>
          <a:prstGeom prst="rect">
            <a:avLst/>
          </a:prstGeom>
          <a:noFill/>
        </p:spPr>
        <p:txBody>
          <a:bodyPr wrap="square" rtlCol="0">
            <a:spAutoFit/>
          </a:bodyPr>
          <a:lstStyle/>
          <a:p>
            <a:r>
              <a:rPr lang="en-US" sz="2000" b="1" dirty="0">
                <a:latin typeface="Baskerville Old Face" panose="02020602080505020303" pitchFamily="18" charset="0"/>
              </a:rPr>
              <a:t>Emotional Connection </a:t>
            </a:r>
          </a:p>
          <a:p>
            <a:endParaRPr lang="en-US" dirty="0"/>
          </a:p>
          <a:p>
            <a:r>
              <a:rPr lang="en-US" dirty="0"/>
              <a:t>By appealing to both logic and emotion, data storytellers can inspire action, foster empathy, and create lasting impressions that resonate with their audience.</a:t>
            </a:r>
            <a:endParaRPr lang="en-IN" dirty="0"/>
          </a:p>
        </p:txBody>
      </p:sp>
      <p:sp>
        <p:nvSpPr>
          <p:cNvPr id="7" name="TextBox 6">
            <a:extLst>
              <a:ext uri="{FF2B5EF4-FFF2-40B4-BE49-F238E27FC236}">
                <a16:creationId xmlns:a16="http://schemas.microsoft.com/office/drawing/2014/main" id="{DCC2081C-36DD-7DCF-A447-2ED3079B7E94}"/>
              </a:ext>
            </a:extLst>
          </p:cNvPr>
          <p:cNvSpPr txBox="1"/>
          <p:nvPr/>
        </p:nvSpPr>
        <p:spPr>
          <a:xfrm>
            <a:off x="7100594" y="4828793"/>
            <a:ext cx="4366727" cy="2062103"/>
          </a:xfrm>
          <a:prstGeom prst="rect">
            <a:avLst/>
          </a:prstGeom>
          <a:noFill/>
        </p:spPr>
        <p:txBody>
          <a:bodyPr wrap="square" rtlCol="0">
            <a:spAutoFit/>
          </a:bodyPr>
          <a:lstStyle/>
          <a:p>
            <a:r>
              <a:rPr lang="en-US" sz="2000" b="1" dirty="0">
                <a:latin typeface="Baskerville Old Face" panose="02020602080505020303" pitchFamily="18" charset="0"/>
              </a:rPr>
              <a:t>Interactive Experiences</a:t>
            </a:r>
          </a:p>
          <a:p>
            <a:endParaRPr lang="en-US" dirty="0"/>
          </a:p>
          <a:p>
            <a:r>
              <a:rPr lang="en-US" dirty="0"/>
              <a:t> Dynamic data visualizations allow audiences to explore insights interactively, deepening engagement and enabling tailored discoveries based on individual interests and needs. </a:t>
            </a:r>
            <a:endParaRPr lang="en-IN" dirty="0"/>
          </a:p>
        </p:txBody>
      </p:sp>
      <p:sp>
        <p:nvSpPr>
          <p:cNvPr id="13" name="Rectangle: Rounded Corners 12">
            <a:extLst>
              <a:ext uri="{FF2B5EF4-FFF2-40B4-BE49-F238E27FC236}">
                <a16:creationId xmlns:a16="http://schemas.microsoft.com/office/drawing/2014/main" id="{9AA8D9BA-F5A6-D535-8263-B09E93CD1688}"/>
              </a:ext>
            </a:extLst>
          </p:cNvPr>
          <p:cNvSpPr/>
          <p:nvPr/>
        </p:nvSpPr>
        <p:spPr>
          <a:xfrm>
            <a:off x="584719" y="2690336"/>
            <a:ext cx="367004" cy="3265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F20A6478-A570-517D-5117-19720843DA72}"/>
              </a:ext>
            </a:extLst>
          </p:cNvPr>
          <p:cNvSpPr/>
          <p:nvPr/>
        </p:nvSpPr>
        <p:spPr>
          <a:xfrm>
            <a:off x="6727370" y="4839654"/>
            <a:ext cx="367004" cy="3265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311B8D13-9210-BE6B-1AAF-F99A33758F60}"/>
              </a:ext>
            </a:extLst>
          </p:cNvPr>
          <p:cNvSpPr/>
          <p:nvPr/>
        </p:nvSpPr>
        <p:spPr>
          <a:xfrm>
            <a:off x="6696270" y="2716805"/>
            <a:ext cx="367004" cy="3265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6CE302BB-31C1-418A-6448-2B230B83DAE1}"/>
              </a:ext>
            </a:extLst>
          </p:cNvPr>
          <p:cNvSpPr/>
          <p:nvPr/>
        </p:nvSpPr>
        <p:spPr>
          <a:xfrm>
            <a:off x="603379" y="4861450"/>
            <a:ext cx="367004" cy="3265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7979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512E69-D92E-2914-87C1-BD2B284B6A66}"/>
              </a:ext>
            </a:extLst>
          </p:cNvPr>
          <p:cNvSpPr txBox="1"/>
          <p:nvPr/>
        </p:nvSpPr>
        <p:spPr>
          <a:xfrm>
            <a:off x="429208" y="923731"/>
            <a:ext cx="9274629" cy="830997"/>
          </a:xfrm>
          <a:prstGeom prst="rect">
            <a:avLst/>
          </a:prstGeom>
          <a:noFill/>
        </p:spPr>
        <p:txBody>
          <a:bodyPr wrap="square" rtlCol="0">
            <a:spAutoFit/>
          </a:bodyPr>
          <a:lstStyle/>
          <a:p>
            <a:r>
              <a:rPr lang="en-IN" sz="4800" dirty="0">
                <a:latin typeface="Baskerville Old Face" panose="02020602080505020303" pitchFamily="18" charset="0"/>
              </a:rPr>
              <a:t>A</a:t>
            </a:r>
            <a:r>
              <a:rPr lang="en-IN" sz="3600" dirty="0">
                <a:latin typeface="Baskerville Old Face" panose="02020602080505020303" pitchFamily="18" charset="0"/>
              </a:rPr>
              <a:t>PPLICATIONS</a:t>
            </a:r>
            <a:r>
              <a:rPr lang="en-IN" dirty="0">
                <a:latin typeface="Baskerville Old Face" panose="02020602080505020303" pitchFamily="18" charset="0"/>
              </a:rPr>
              <a:t> </a:t>
            </a:r>
            <a:r>
              <a:rPr lang="en-IN" sz="4800" dirty="0">
                <a:latin typeface="Baskerville Old Face" panose="02020602080505020303" pitchFamily="18" charset="0"/>
              </a:rPr>
              <a:t> O</a:t>
            </a:r>
            <a:r>
              <a:rPr lang="en-IN" sz="3600" dirty="0">
                <a:latin typeface="Baskerville Old Face" panose="02020602080505020303" pitchFamily="18" charset="0"/>
              </a:rPr>
              <a:t>F  </a:t>
            </a:r>
            <a:r>
              <a:rPr lang="en-IN" sz="4800" dirty="0">
                <a:latin typeface="Baskerville Old Face" panose="02020602080505020303" pitchFamily="18" charset="0"/>
              </a:rPr>
              <a:t>D</a:t>
            </a:r>
            <a:r>
              <a:rPr lang="en-IN" sz="3600" dirty="0">
                <a:latin typeface="Baskerville Old Face" panose="02020602080505020303" pitchFamily="18" charset="0"/>
              </a:rPr>
              <a:t>ATA</a:t>
            </a:r>
            <a:r>
              <a:rPr lang="en-IN" dirty="0">
                <a:latin typeface="Baskerville Old Face" panose="02020602080505020303" pitchFamily="18" charset="0"/>
              </a:rPr>
              <a:t> </a:t>
            </a:r>
            <a:r>
              <a:rPr lang="en-IN" sz="4800" dirty="0">
                <a:latin typeface="Baskerville Old Face" panose="02020602080505020303" pitchFamily="18" charset="0"/>
              </a:rPr>
              <a:t>S</a:t>
            </a:r>
            <a:r>
              <a:rPr lang="en-IN" sz="3600" dirty="0">
                <a:latin typeface="Baskerville Old Face" panose="02020602080505020303" pitchFamily="18" charset="0"/>
              </a:rPr>
              <a:t>CIENCE</a:t>
            </a:r>
            <a:endParaRPr lang="en-IN" dirty="0">
              <a:latin typeface="Baskerville Old Face" panose="02020602080505020303" pitchFamily="18" charset="0"/>
            </a:endParaRPr>
          </a:p>
        </p:txBody>
      </p:sp>
      <p:sp>
        <p:nvSpPr>
          <p:cNvPr id="3" name="TextBox 2">
            <a:extLst>
              <a:ext uri="{FF2B5EF4-FFF2-40B4-BE49-F238E27FC236}">
                <a16:creationId xmlns:a16="http://schemas.microsoft.com/office/drawing/2014/main" id="{F347EB80-D837-67F0-45A5-62EE79F7327D}"/>
              </a:ext>
            </a:extLst>
          </p:cNvPr>
          <p:cNvSpPr txBox="1"/>
          <p:nvPr/>
        </p:nvSpPr>
        <p:spPr>
          <a:xfrm>
            <a:off x="1558212" y="2481943"/>
            <a:ext cx="8556172" cy="3139321"/>
          </a:xfrm>
          <a:prstGeom prst="rect">
            <a:avLst/>
          </a:prstGeom>
          <a:noFill/>
        </p:spPr>
        <p:txBody>
          <a:bodyPr wrap="square" rtlCol="0">
            <a:spAutoFit/>
          </a:bodyPr>
          <a:lstStyle/>
          <a:p>
            <a:r>
              <a:rPr lang="en-US" dirty="0"/>
              <a:t>1.Personalized Recommendations: </a:t>
            </a:r>
          </a:p>
          <a:p>
            <a:pPr algn="ctr"/>
            <a:r>
              <a:rPr lang="en-US" dirty="0"/>
              <a:t>         Data science powers personalized product and content recommendations on    platforms like Amazon, Netflix, and Spotify, enhancing user experiences. </a:t>
            </a:r>
          </a:p>
          <a:p>
            <a:endParaRPr lang="en-US" dirty="0"/>
          </a:p>
          <a:p>
            <a:r>
              <a:rPr lang="en-US" dirty="0"/>
              <a:t> 2.Predictive Maintenance:</a:t>
            </a:r>
          </a:p>
          <a:p>
            <a:r>
              <a:rPr lang="en-US" dirty="0"/>
              <a:t>                Analyzing sensor data can predict when equipment is likely to fail, allowing </a:t>
            </a:r>
          </a:p>
          <a:p>
            <a:r>
              <a:rPr lang="en-US" dirty="0"/>
              <a:t>                for proactive maintenance and reduced downtime. </a:t>
            </a:r>
          </a:p>
          <a:p>
            <a:endParaRPr lang="en-US" dirty="0"/>
          </a:p>
          <a:p>
            <a:r>
              <a:rPr lang="en-US" dirty="0"/>
              <a:t>3.Fraud Detection: </a:t>
            </a:r>
          </a:p>
          <a:p>
            <a:r>
              <a:rPr lang="en-US" dirty="0"/>
              <a:t>                Machine learning models can detect anomalies and patterns </a:t>
            </a:r>
          </a:p>
          <a:p>
            <a:pPr algn="ctr"/>
            <a:r>
              <a:rPr lang="en-US" dirty="0"/>
              <a:t>indicative of fraudulent activities, protecting businesses and consumers.</a:t>
            </a:r>
            <a:endParaRPr lang="en-IN" dirty="0"/>
          </a:p>
        </p:txBody>
      </p:sp>
    </p:spTree>
    <p:extLst>
      <p:ext uri="{BB962C8B-B14F-4D97-AF65-F5344CB8AC3E}">
        <p14:creationId xmlns:p14="http://schemas.microsoft.com/office/powerpoint/2010/main" val="2802640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B7FCE21-35B0-8CE1-1964-B7BA6CB44814}"/>
              </a:ext>
            </a:extLst>
          </p:cNvPr>
          <p:cNvSpPr/>
          <p:nvPr/>
        </p:nvSpPr>
        <p:spPr>
          <a:xfrm>
            <a:off x="2522895" y="3132750"/>
            <a:ext cx="699796" cy="5878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1</a:t>
            </a:r>
          </a:p>
        </p:txBody>
      </p:sp>
      <p:sp>
        <p:nvSpPr>
          <p:cNvPr id="4" name="Rectangle: Rounded Corners 3">
            <a:extLst>
              <a:ext uri="{FF2B5EF4-FFF2-40B4-BE49-F238E27FC236}">
                <a16:creationId xmlns:a16="http://schemas.microsoft.com/office/drawing/2014/main" id="{3DF4967B-ABB8-7DA1-719C-18C624A57ACC}"/>
              </a:ext>
            </a:extLst>
          </p:cNvPr>
          <p:cNvSpPr/>
          <p:nvPr/>
        </p:nvSpPr>
        <p:spPr>
          <a:xfrm>
            <a:off x="5396203" y="3334066"/>
            <a:ext cx="699797" cy="5878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2</a:t>
            </a:r>
          </a:p>
        </p:txBody>
      </p:sp>
      <p:sp>
        <p:nvSpPr>
          <p:cNvPr id="5" name="Rectangle: Rounded Corners 4">
            <a:extLst>
              <a:ext uri="{FF2B5EF4-FFF2-40B4-BE49-F238E27FC236}">
                <a16:creationId xmlns:a16="http://schemas.microsoft.com/office/drawing/2014/main" id="{9E8823DA-EC04-A57B-1196-088C5E3E8807}"/>
              </a:ext>
            </a:extLst>
          </p:cNvPr>
          <p:cNvSpPr/>
          <p:nvPr/>
        </p:nvSpPr>
        <p:spPr>
          <a:xfrm>
            <a:off x="8337156" y="3137419"/>
            <a:ext cx="699797" cy="58316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3</a:t>
            </a:r>
          </a:p>
        </p:txBody>
      </p:sp>
      <p:cxnSp>
        <p:nvCxnSpPr>
          <p:cNvPr id="7" name="Straight Connector 6">
            <a:extLst>
              <a:ext uri="{FF2B5EF4-FFF2-40B4-BE49-F238E27FC236}">
                <a16:creationId xmlns:a16="http://schemas.microsoft.com/office/drawing/2014/main" id="{9F60750C-E762-709F-07ED-CF120CA97ADE}"/>
              </a:ext>
            </a:extLst>
          </p:cNvPr>
          <p:cNvCxnSpPr>
            <a:cxnSpLocks/>
          </p:cNvCxnSpPr>
          <p:nvPr/>
        </p:nvCxnSpPr>
        <p:spPr>
          <a:xfrm>
            <a:off x="1996751" y="3536302"/>
            <a:ext cx="77400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576341B-A475-2CE3-9750-65FA47882150}"/>
              </a:ext>
            </a:extLst>
          </p:cNvPr>
          <p:cNvCxnSpPr>
            <a:cxnSpLocks/>
            <a:stCxn id="3" idx="0"/>
          </p:cNvCxnSpPr>
          <p:nvPr/>
        </p:nvCxnSpPr>
        <p:spPr>
          <a:xfrm flipV="1">
            <a:off x="2872793" y="2519265"/>
            <a:ext cx="0" cy="613485"/>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A4733B7A-6C32-15A2-5345-558D65F5CBF6}"/>
              </a:ext>
            </a:extLst>
          </p:cNvPr>
          <p:cNvCxnSpPr>
            <a:cxnSpLocks/>
            <a:stCxn id="4" idx="2"/>
          </p:cNvCxnSpPr>
          <p:nvPr/>
        </p:nvCxnSpPr>
        <p:spPr>
          <a:xfrm flipH="1">
            <a:off x="5746101" y="3921896"/>
            <a:ext cx="1" cy="1049693"/>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1485860A-EB94-0787-5941-664AC69A71F4}"/>
              </a:ext>
            </a:extLst>
          </p:cNvPr>
          <p:cNvCxnSpPr>
            <a:cxnSpLocks/>
            <a:stCxn id="5" idx="0"/>
          </p:cNvCxnSpPr>
          <p:nvPr/>
        </p:nvCxnSpPr>
        <p:spPr>
          <a:xfrm flipH="1" flipV="1">
            <a:off x="8687054" y="2519265"/>
            <a:ext cx="1" cy="618154"/>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D8265C1D-2160-B6BF-A1B4-A5A1D808F998}"/>
              </a:ext>
            </a:extLst>
          </p:cNvPr>
          <p:cNvSpPr txBox="1"/>
          <p:nvPr/>
        </p:nvSpPr>
        <p:spPr>
          <a:xfrm>
            <a:off x="1159596" y="1546828"/>
            <a:ext cx="4394709" cy="1200329"/>
          </a:xfrm>
          <a:prstGeom prst="rect">
            <a:avLst/>
          </a:prstGeom>
          <a:noFill/>
        </p:spPr>
        <p:txBody>
          <a:bodyPr wrap="square" rtlCol="0">
            <a:spAutoFit/>
          </a:bodyPr>
          <a:lstStyle/>
          <a:p>
            <a:r>
              <a:rPr lang="en-US" dirty="0"/>
              <a:t>The first step is to identify relevant data sources and collect raw data, which can come from a variety of formats like databases, APIs, and web scraping.</a:t>
            </a:r>
            <a:endParaRPr lang="en-IN" dirty="0"/>
          </a:p>
        </p:txBody>
      </p:sp>
      <p:sp>
        <p:nvSpPr>
          <p:cNvPr id="21" name="TextBox 20">
            <a:extLst>
              <a:ext uri="{FF2B5EF4-FFF2-40B4-BE49-F238E27FC236}">
                <a16:creationId xmlns:a16="http://schemas.microsoft.com/office/drawing/2014/main" id="{91670F74-22A6-F461-36A6-0EDA99D8214B}"/>
              </a:ext>
            </a:extLst>
          </p:cNvPr>
          <p:cNvSpPr txBox="1"/>
          <p:nvPr/>
        </p:nvSpPr>
        <p:spPr>
          <a:xfrm>
            <a:off x="6746288" y="1482983"/>
            <a:ext cx="4394718" cy="1206474"/>
          </a:xfrm>
          <a:prstGeom prst="rect">
            <a:avLst/>
          </a:prstGeom>
          <a:noFill/>
        </p:spPr>
        <p:txBody>
          <a:bodyPr wrap="square" rtlCol="0">
            <a:spAutoFit/>
          </a:bodyPr>
          <a:lstStyle/>
          <a:p>
            <a:r>
              <a:rPr lang="en-US" dirty="0"/>
              <a:t>The first step is to identify relevant data sources and collect raw data, which can come from a variety of formats like databases, APIs, and web scraping.</a:t>
            </a:r>
            <a:endParaRPr lang="en-IN" dirty="0"/>
          </a:p>
        </p:txBody>
      </p:sp>
      <p:sp>
        <p:nvSpPr>
          <p:cNvPr id="25" name="TextBox 24">
            <a:extLst>
              <a:ext uri="{FF2B5EF4-FFF2-40B4-BE49-F238E27FC236}">
                <a16:creationId xmlns:a16="http://schemas.microsoft.com/office/drawing/2014/main" id="{1E780F38-DD0B-0496-77D3-6DF10FFDFB23}"/>
              </a:ext>
            </a:extLst>
          </p:cNvPr>
          <p:cNvSpPr txBox="1"/>
          <p:nvPr/>
        </p:nvSpPr>
        <p:spPr>
          <a:xfrm>
            <a:off x="4327848" y="5421791"/>
            <a:ext cx="3741576" cy="1200329"/>
          </a:xfrm>
          <a:prstGeom prst="rect">
            <a:avLst/>
          </a:prstGeom>
          <a:noFill/>
        </p:spPr>
        <p:txBody>
          <a:bodyPr wrap="square" rtlCol="0">
            <a:spAutoFit/>
          </a:bodyPr>
          <a:lstStyle/>
          <a:p>
            <a:r>
              <a:rPr lang="en-US" dirty="0"/>
              <a:t>Next, the data must be cleaned by handling missing values, addressing inconsistencies, and ensuring data quality and integrity</a:t>
            </a:r>
            <a:endParaRPr lang="en-IN" dirty="0"/>
          </a:p>
        </p:txBody>
      </p:sp>
      <p:sp>
        <p:nvSpPr>
          <p:cNvPr id="26" name="TextBox 25">
            <a:extLst>
              <a:ext uri="{FF2B5EF4-FFF2-40B4-BE49-F238E27FC236}">
                <a16:creationId xmlns:a16="http://schemas.microsoft.com/office/drawing/2014/main" id="{1CE8EDD9-55FB-DA97-5D32-0C7679683AA1}"/>
              </a:ext>
            </a:extLst>
          </p:cNvPr>
          <p:cNvSpPr txBox="1"/>
          <p:nvPr/>
        </p:nvSpPr>
        <p:spPr>
          <a:xfrm>
            <a:off x="1050994" y="1045424"/>
            <a:ext cx="3191069" cy="461665"/>
          </a:xfrm>
          <a:prstGeom prst="rect">
            <a:avLst/>
          </a:prstGeom>
          <a:noFill/>
        </p:spPr>
        <p:txBody>
          <a:bodyPr wrap="square" rtlCol="0">
            <a:spAutoFit/>
          </a:bodyPr>
          <a:lstStyle/>
          <a:p>
            <a:r>
              <a:rPr lang="en-IN" sz="2400" b="1" dirty="0">
                <a:solidFill>
                  <a:schemeClr val="accent2">
                    <a:lumMod val="50000"/>
                  </a:schemeClr>
                </a:solidFill>
                <a:latin typeface="Baskerville Old Face" panose="02020602080505020303" pitchFamily="18" charset="0"/>
              </a:rPr>
              <a:t>Data Gathering</a:t>
            </a:r>
          </a:p>
        </p:txBody>
      </p:sp>
      <p:sp>
        <p:nvSpPr>
          <p:cNvPr id="27" name="TextBox 26">
            <a:extLst>
              <a:ext uri="{FF2B5EF4-FFF2-40B4-BE49-F238E27FC236}">
                <a16:creationId xmlns:a16="http://schemas.microsoft.com/office/drawing/2014/main" id="{123D876D-F10B-DE9B-933D-1B167EFCA038}"/>
              </a:ext>
            </a:extLst>
          </p:cNvPr>
          <p:cNvSpPr txBox="1"/>
          <p:nvPr/>
        </p:nvSpPr>
        <p:spPr>
          <a:xfrm>
            <a:off x="6615404" y="1019597"/>
            <a:ext cx="3918857" cy="461665"/>
          </a:xfrm>
          <a:prstGeom prst="rect">
            <a:avLst/>
          </a:prstGeom>
          <a:noFill/>
        </p:spPr>
        <p:txBody>
          <a:bodyPr wrap="square" rtlCol="0">
            <a:spAutoFit/>
          </a:bodyPr>
          <a:lstStyle/>
          <a:p>
            <a:r>
              <a:rPr lang="en-IN" sz="2400" b="1" dirty="0">
                <a:solidFill>
                  <a:schemeClr val="accent2">
                    <a:lumMod val="50000"/>
                  </a:schemeClr>
                </a:solidFill>
                <a:latin typeface="Baskerville Old Face" panose="02020602080505020303" pitchFamily="18" charset="0"/>
              </a:rPr>
              <a:t>Feature Engineering</a:t>
            </a:r>
          </a:p>
        </p:txBody>
      </p:sp>
      <p:sp>
        <p:nvSpPr>
          <p:cNvPr id="32" name="TextBox 31">
            <a:extLst>
              <a:ext uri="{FF2B5EF4-FFF2-40B4-BE49-F238E27FC236}">
                <a16:creationId xmlns:a16="http://schemas.microsoft.com/office/drawing/2014/main" id="{F6CC0174-DB5B-E35E-57A6-F01CDDF5BCE8}"/>
              </a:ext>
            </a:extLst>
          </p:cNvPr>
          <p:cNvSpPr txBox="1"/>
          <p:nvPr/>
        </p:nvSpPr>
        <p:spPr>
          <a:xfrm>
            <a:off x="4148882" y="4965858"/>
            <a:ext cx="2252044" cy="461665"/>
          </a:xfrm>
          <a:prstGeom prst="rect">
            <a:avLst/>
          </a:prstGeom>
          <a:noFill/>
        </p:spPr>
        <p:txBody>
          <a:bodyPr wrap="square" rtlCol="0">
            <a:spAutoFit/>
          </a:bodyPr>
          <a:lstStyle/>
          <a:p>
            <a:r>
              <a:rPr lang="en-IN" sz="2400" b="1" dirty="0">
                <a:solidFill>
                  <a:schemeClr val="accent2">
                    <a:lumMod val="50000"/>
                  </a:schemeClr>
                </a:solidFill>
                <a:latin typeface="Baskerville Old Face" panose="02020602080505020303" pitchFamily="18" charset="0"/>
              </a:rPr>
              <a:t>Data Cleaning</a:t>
            </a:r>
          </a:p>
        </p:txBody>
      </p:sp>
      <p:sp>
        <p:nvSpPr>
          <p:cNvPr id="8" name="TextBox 7">
            <a:extLst>
              <a:ext uri="{FF2B5EF4-FFF2-40B4-BE49-F238E27FC236}">
                <a16:creationId xmlns:a16="http://schemas.microsoft.com/office/drawing/2014/main" id="{3F61E728-6B34-9B4A-DEDE-D49109F029BE}"/>
              </a:ext>
            </a:extLst>
          </p:cNvPr>
          <p:cNvSpPr txBox="1"/>
          <p:nvPr/>
        </p:nvSpPr>
        <p:spPr>
          <a:xfrm>
            <a:off x="245057" y="246229"/>
            <a:ext cx="11243387" cy="646331"/>
          </a:xfrm>
          <a:prstGeom prst="rect">
            <a:avLst/>
          </a:prstGeom>
          <a:noFill/>
        </p:spPr>
        <p:txBody>
          <a:bodyPr wrap="square" rtlCol="0">
            <a:spAutoFit/>
          </a:bodyPr>
          <a:lstStyle/>
          <a:p>
            <a:r>
              <a:rPr lang="en-IN" sz="3600" dirty="0">
                <a:latin typeface="Baskerville Old Face" panose="02020602080505020303" pitchFamily="18" charset="0"/>
              </a:rPr>
              <a:t>D</a:t>
            </a:r>
            <a:r>
              <a:rPr lang="en-IN" sz="3200" dirty="0">
                <a:latin typeface="Baskerville Old Face" panose="02020602080505020303" pitchFamily="18" charset="0"/>
              </a:rPr>
              <a:t>ATA</a:t>
            </a:r>
            <a:r>
              <a:rPr lang="en-IN" sz="3600" dirty="0">
                <a:latin typeface="Baskerville Old Face" panose="02020602080505020303" pitchFamily="18" charset="0"/>
              </a:rPr>
              <a:t> C</a:t>
            </a:r>
            <a:r>
              <a:rPr lang="en-IN" sz="3200" dirty="0">
                <a:latin typeface="Baskerville Old Face" panose="02020602080505020303" pitchFamily="18" charset="0"/>
              </a:rPr>
              <a:t>OLLECTION</a:t>
            </a:r>
            <a:r>
              <a:rPr lang="en-IN" sz="3600" dirty="0">
                <a:latin typeface="Baskerville Old Face" panose="02020602080505020303" pitchFamily="18" charset="0"/>
              </a:rPr>
              <a:t> A</a:t>
            </a:r>
            <a:r>
              <a:rPr lang="en-IN" sz="3200" dirty="0">
                <a:latin typeface="Baskerville Old Face" panose="02020602080505020303" pitchFamily="18" charset="0"/>
              </a:rPr>
              <a:t>ND</a:t>
            </a:r>
            <a:r>
              <a:rPr lang="en-IN" sz="3600" dirty="0">
                <a:latin typeface="Baskerville Old Face" panose="02020602080505020303" pitchFamily="18" charset="0"/>
              </a:rPr>
              <a:t> P</a:t>
            </a:r>
            <a:r>
              <a:rPr lang="en-IN" sz="3200" dirty="0">
                <a:latin typeface="Baskerville Old Face" panose="02020602080505020303" pitchFamily="18" charset="0"/>
              </a:rPr>
              <a:t>REPROCESSING</a:t>
            </a:r>
          </a:p>
        </p:txBody>
      </p:sp>
    </p:spTree>
    <p:extLst>
      <p:ext uri="{BB962C8B-B14F-4D97-AF65-F5344CB8AC3E}">
        <p14:creationId xmlns:p14="http://schemas.microsoft.com/office/powerpoint/2010/main" val="485479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BBFAE0-1B1C-A3B6-37F0-D16C78597973}"/>
              </a:ext>
            </a:extLst>
          </p:cNvPr>
          <p:cNvSpPr txBox="1"/>
          <p:nvPr/>
        </p:nvSpPr>
        <p:spPr>
          <a:xfrm>
            <a:off x="-37323" y="1171996"/>
            <a:ext cx="8229600" cy="830997"/>
          </a:xfrm>
          <a:prstGeom prst="rect">
            <a:avLst/>
          </a:prstGeom>
          <a:noFill/>
        </p:spPr>
        <p:txBody>
          <a:bodyPr wrap="square" rtlCol="0">
            <a:spAutoFit/>
          </a:bodyPr>
          <a:lstStyle/>
          <a:p>
            <a:r>
              <a:rPr lang="en-IN" sz="4800" dirty="0">
                <a:latin typeface="Baskerville Old Face" panose="02020602080505020303" pitchFamily="18" charset="0"/>
              </a:rPr>
              <a:t>E</a:t>
            </a:r>
            <a:r>
              <a:rPr lang="en-IN" sz="3600" dirty="0">
                <a:latin typeface="Baskerville Old Face" panose="02020602080505020303" pitchFamily="18" charset="0"/>
              </a:rPr>
              <a:t>XPLORATORY  </a:t>
            </a:r>
            <a:r>
              <a:rPr lang="en-IN" sz="4800" dirty="0">
                <a:latin typeface="Baskerville Old Face" panose="02020602080505020303" pitchFamily="18" charset="0"/>
              </a:rPr>
              <a:t>D</a:t>
            </a:r>
            <a:r>
              <a:rPr lang="en-IN" sz="3600" dirty="0">
                <a:latin typeface="Baskerville Old Face" panose="02020602080505020303" pitchFamily="18" charset="0"/>
              </a:rPr>
              <a:t>ATA</a:t>
            </a:r>
            <a:r>
              <a:rPr lang="en-IN" sz="4800" dirty="0">
                <a:latin typeface="Baskerville Old Face" panose="02020602080505020303" pitchFamily="18" charset="0"/>
              </a:rPr>
              <a:t> A</a:t>
            </a:r>
            <a:r>
              <a:rPr lang="en-IN" sz="3600" dirty="0">
                <a:latin typeface="Baskerville Old Face" panose="02020602080505020303" pitchFamily="18" charset="0"/>
              </a:rPr>
              <a:t>NALYTICS</a:t>
            </a:r>
          </a:p>
        </p:txBody>
      </p:sp>
      <p:sp>
        <p:nvSpPr>
          <p:cNvPr id="3" name="TextBox 2">
            <a:extLst>
              <a:ext uri="{FF2B5EF4-FFF2-40B4-BE49-F238E27FC236}">
                <a16:creationId xmlns:a16="http://schemas.microsoft.com/office/drawing/2014/main" id="{5CA054A5-FF1A-8C31-4134-4A1B6E5A1ADB}"/>
              </a:ext>
            </a:extLst>
          </p:cNvPr>
          <p:cNvSpPr txBox="1"/>
          <p:nvPr/>
        </p:nvSpPr>
        <p:spPr>
          <a:xfrm>
            <a:off x="475860" y="2628775"/>
            <a:ext cx="7203233" cy="2585323"/>
          </a:xfrm>
          <a:prstGeom prst="rect">
            <a:avLst/>
          </a:prstGeom>
          <a:noFill/>
        </p:spPr>
        <p:txBody>
          <a:bodyPr wrap="square" rtlCol="0">
            <a:spAutoFit/>
          </a:bodyPr>
          <a:lstStyle/>
          <a:p>
            <a:r>
              <a:rPr lang="en-US" dirty="0"/>
              <a:t>Exploratory Data Analysis (EDA) is a crucial step in the data science process, where analysts dive deep into the dataset to uncover patterns, identify anomalies, and gain a comprehensive understanding of the data's structure and characteristics. </a:t>
            </a:r>
          </a:p>
          <a:p>
            <a:endParaRPr lang="en-US" dirty="0"/>
          </a:p>
          <a:p>
            <a:r>
              <a:rPr lang="en-US" dirty="0"/>
              <a:t>Through techniques like data visualization, statistical summaries, and hypothesis testing, EDA empowers data scientists to make informed decisions, formulate relevant questions, and lay the groundwork for more advanced analyses and modeling</a:t>
            </a:r>
            <a:endParaRPr lang="en-IN" dirty="0"/>
          </a:p>
        </p:txBody>
      </p:sp>
      <p:pic>
        <p:nvPicPr>
          <p:cNvPr id="3074" name="Picture 2">
            <a:extLst>
              <a:ext uri="{FF2B5EF4-FFF2-40B4-BE49-F238E27FC236}">
                <a16:creationId xmlns:a16="http://schemas.microsoft.com/office/drawing/2014/main" id="{E8156776-CE9B-6454-A54E-23D867883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8971" y="0"/>
            <a:ext cx="409302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8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5C46C2-DB63-4D71-852C-D57573559FB4}"/>
              </a:ext>
            </a:extLst>
          </p:cNvPr>
          <p:cNvSpPr txBox="1"/>
          <p:nvPr/>
        </p:nvSpPr>
        <p:spPr>
          <a:xfrm>
            <a:off x="345233" y="802432"/>
            <a:ext cx="8406882" cy="830997"/>
          </a:xfrm>
          <a:prstGeom prst="rect">
            <a:avLst/>
          </a:prstGeom>
          <a:noFill/>
        </p:spPr>
        <p:txBody>
          <a:bodyPr wrap="square" rtlCol="0">
            <a:spAutoFit/>
          </a:bodyPr>
          <a:lstStyle/>
          <a:p>
            <a:r>
              <a:rPr lang="en-IN" sz="4800" dirty="0">
                <a:latin typeface="Baskerville Old Face" panose="02020602080505020303" pitchFamily="18" charset="0"/>
              </a:rPr>
              <a:t>S</a:t>
            </a:r>
            <a:r>
              <a:rPr lang="en-IN" sz="3600" dirty="0">
                <a:latin typeface="Baskerville Old Face" panose="02020602080505020303" pitchFamily="18" charset="0"/>
              </a:rPr>
              <a:t>TATISTICAL</a:t>
            </a:r>
            <a:r>
              <a:rPr lang="en-IN" sz="4800" dirty="0">
                <a:latin typeface="Baskerville Old Face" panose="02020602080505020303" pitchFamily="18" charset="0"/>
              </a:rPr>
              <a:t>  M</a:t>
            </a:r>
            <a:r>
              <a:rPr lang="en-IN" sz="3600" dirty="0">
                <a:latin typeface="Baskerville Old Face" panose="02020602080505020303" pitchFamily="18" charset="0"/>
              </a:rPr>
              <a:t>ODELLING</a:t>
            </a:r>
          </a:p>
        </p:txBody>
      </p:sp>
      <p:sp>
        <p:nvSpPr>
          <p:cNvPr id="4" name="TextBox 3">
            <a:extLst>
              <a:ext uri="{FF2B5EF4-FFF2-40B4-BE49-F238E27FC236}">
                <a16:creationId xmlns:a16="http://schemas.microsoft.com/office/drawing/2014/main" id="{26973647-B87E-B3C8-701D-E2EB2ECF6864}"/>
              </a:ext>
            </a:extLst>
          </p:cNvPr>
          <p:cNvSpPr txBox="1"/>
          <p:nvPr/>
        </p:nvSpPr>
        <p:spPr>
          <a:xfrm>
            <a:off x="475861" y="2141576"/>
            <a:ext cx="2687216" cy="461665"/>
          </a:xfrm>
          <a:prstGeom prst="rect">
            <a:avLst/>
          </a:prstGeom>
          <a:noFill/>
        </p:spPr>
        <p:txBody>
          <a:bodyPr wrap="square" rtlCol="0">
            <a:spAutoFit/>
          </a:bodyPr>
          <a:lstStyle/>
          <a:p>
            <a:r>
              <a:rPr lang="en-IN" sz="2400" b="1" dirty="0">
                <a:latin typeface="Baskerville Old Face" panose="02020602080505020303" pitchFamily="18" charset="0"/>
              </a:rPr>
              <a:t>Regression Analysis</a:t>
            </a:r>
          </a:p>
        </p:txBody>
      </p:sp>
      <p:sp>
        <p:nvSpPr>
          <p:cNvPr id="5" name="TextBox 4">
            <a:extLst>
              <a:ext uri="{FF2B5EF4-FFF2-40B4-BE49-F238E27FC236}">
                <a16:creationId xmlns:a16="http://schemas.microsoft.com/office/drawing/2014/main" id="{156F52D7-D521-7EA2-F453-E9D754BD9739}"/>
              </a:ext>
            </a:extLst>
          </p:cNvPr>
          <p:cNvSpPr txBox="1"/>
          <p:nvPr/>
        </p:nvSpPr>
        <p:spPr>
          <a:xfrm>
            <a:off x="699795" y="2668556"/>
            <a:ext cx="2547258" cy="2862322"/>
          </a:xfrm>
          <a:prstGeom prst="rect">
            <a:avLst/>
          </a:prstGeom>
          <a:noFill/>
        </p:spPr>
        <p:txBody>
          <a:bodyPr wrap="square" rtlCol="0">
            <a:spAutoFit/>
          </a:bodyPr>
          <a:lstStyle/>
          <a:p>
            <a:r>
              <a:rPr lang="en-US" dirty="0"/>
              <a:t>Regression techniques like linear, logistic, and polynomial regression allow data scientists to model the relationship between dependent and independent variables, uncovering insights about how one variable affects another</a:t>
            </a:r>
            <a:endParaRPr lang="en-IN" dirty="0"/>
          </a:p>
        </p:txBody>
      </p:sp>
      <p:sp>
        <p:nvSpPr>
          <p:cNvPr id="6" name="TextBox 5">
            <a:extLst>
              <a:ext uri="{FF2B5EF4-FFF2-40B4-BE49-F238E27FC236}">
                <a16:creationId xmlns:a16="http://schemas.microsoft.com/office/drawing/2014/main" id="{B9A589CB-F394-F997-B33B-44AAC5F2F0A4}"/>
              </a:ext>
            </a:extLst>
          </p:cNvPr>
          <p:cNvSpPr txBox="1"/>
          <p:nvPr/>
        </p:nvSpPr>
        <p:spPr>
          <a:xfrm>
            <a:off x="3489649" y="2141575"/>
            <a:ext cx="2761862" cy="461665"/>
          </a:xfrm>
          <a:prstGeom prst="rect">
            <a:avLst/>
          </a:prstGeom>
          <a:noFill/>
        </p:spPr>
        <p:txBody>
          <a:bodyPr wrap="square" rtlCol="0">
            <a:spAutoFit/>
          </a:bodyPr>
          <a:lstStyle/>
          <a:p>
            <a:r>
              <a:rPr lang="en-IN" sz="2400" b="1" dirty="0">
                <a:latin typeface="Baskerville Old Face" panose="02020602080505020303" pitchFamily="18" charset="0"/>
              </a:rPr>
              <a:t>Time Series Analysis</a:t>
            </a:r>
          </a:p>
        </p:txBody>
      </p:sp>
      <p:sp>
        <p:nvSpPr>
          <p:cNvPr id="7" name="TextBox 6">
            <a:extLst>
              <a:ext uri="{FF2B5EF4-FFF2-40B4-BE49-F238E27FC236}">
                <a16:creationId xmlns:a16="http://schemas.microsoft.com/office/drawing/2014/main" id="{D6DDB97D-B93C-99DD-19D2-187F9ED45B97}"/>
              </a:ext>
            </a:extLst>
          </p:cNvPr>
          <p:cNvSpPr txBox="1"/>
          <p:nvPr/>
        </p:nvSpPr>
        <p:spPr>
          <a:xfrm>
            <a:off x="3638939" y="2761861"/>
            <a:ext cx="2457061" cy="2308324"/>
          </a:xfrm>
          <a:prstGeom prst="rect">
            <a:avLst/>
          </a:prstGeom>
          <a:noFill/>
        </p:spPr>
        <p:txBody>
          <a:bodyPr wrap="square" rtlCol="0">
            <a:spAutoFit/>
          </a:bodyPr>
          <a:lstStyle/>
          <a:p>
            <a:r>
              <a:rPr lang="en-US" dirty="0"/>
              <a:t>Time series models analyze data points collected over time to identify trends, seasonality, and other patterns that can be used to make forecasts and predictions. </a:t>
            </a:r>
            <a:endParaRPr lang="en-IN" dirty="0"/>
          </a:p>
        </p:txBody>
      </p:sp>
      <p:sp>
        <p:nvSpPr>
          <p:cNvPr id="8" name="TextBox 7">
            <a:extLst>
              <a:ext uri="{FF2B5EF4-FFF2-40B4-BE49-F238E27FC236}">
                <a16:creationId xmlns:a16="http://schemas.microsoft.com/office/drawing/2014/main" id="{C003E5EB-5D60-2FF1-5F71-7CEE2183C20B}"/>
              </a:ext>
            </a:extLst>
          </p:cNvPr>
          <p:cNvSpPr txBox="1"/>
          <p:nvPr/>
        </p:nvSpPr>
        <p:spPr>
          <a:xfrm>
            <a:off x="6571864" y="2141574"/>
            <a:ext cx="2457061" cy="461665"/>
          </a:xfrm>
          <a:prstGeom prst="rect">
            <a:avLst/>
          </a:prstGeom>
          <a:noFill/>
        </p:spPr>
        <p:txBody>
          <a:bodyPr wrap="square" rtlCol="0">
            <a:spAutoFit/>
          </a:bodyPr>
          <a:lstStyle/>
          <a:p>
            <a:r>
              <a:rPr lang="en-IN" sz="2400" b="1" dirty="0">
                <a:latin typeface="Baskerville Old Face" panose="02020602080505020303" pitchFamily="18" charset="0"/>
              </a:rPr>
              <a:t>Bayesian Statistics</a:t>
            </a:r>
          </a:p>
        </p:txBody>
      </p:sp>
      <p:sp>
        <p:nvSpPr>
          <p:cNvPr id="9" name="TextBox 8">
            <a:extLst>
              <a:ext uri="{FF2B5EF4-FFF2-40B4-BE49-F238E27FC236}">
                <a16:creationId xmlns:a16="http://schemas.microsoft.com/office/drawing/2014/main" id="{95E86442-1179-4119-BF50-8B8078870A27}"/>
              </a:ext>
            </a:extLst>
          </p:cNvPr>
          <p:cNvSpPr txBox="1"/>
          <p:nvPr/>
        </p:nvSpPr>
        <p:spPr>
          <a:xfrm>
            <a:off x="6774024" y="2761861"/>
            <a:ext cx="2080727" cy="3139321"/>
          </a:xfrm>
          <a:prstGeom prst="rect">
            <a:avLst/>
          </a:prstGeom>
          <a:noFill/>
        </p:spPr>
        <p:txBody>
          <a:bodyPr wrap="square" rtlCol="0">
            <a:spAutoFit/>
          </a:bodyPr>
          <a:lstStyle/>
          <a:p>
            <a:r>
              <a:rPr lang="en-US"/>
              <a:t>Bayesian methods use probability to update beliefs about unknown parameters as new data becomes available, providing a more flexible and intuitive approach to statistical inference.</a:t>
            </a:r>
            <a:endParaRPr lang="en-IN" dirty="0"/>
          </a:p>
        </p:txBody>
      </p:sp>
      <p:sp>
        <p:nvSpPr>
          <p:cNvPr id="10" name="TextBox 9">
            <a:extLst>
              <a:ext uri="{FF2B5EF4-FFF2-40B4-BE49-F238E27FC236}">
                <a16:creationId xmlns:a16="http://schemas.microsoft.com/office/drawing/2014/main" id="{8350607D-AD80-1B8B-A517-C96F455C34F5}"/>
              </a:ext>
            </a:extLst>
          </p:cNvPr>
          <p:cNvSpPr txBox="1"/>
          <p:nvPr/>
        </p:nvSpPr>
        <p:spPr>
          <a:xfrm>
            <a:off x="9349278" y="2141573"/>
            <a:ext cx="2320212" cy="461665"/>
          </a:xfrm>
          <a:prstGeom prst="rect">
            <a:avLst/>
          </a:prstGeom>
          <a:noFill/>
        </p:spPr>
        <p:txBody>
          <a:bodyPr wrap="square" rtlCol="0">
            <a:spAutoFit/>
          </a:bodyPr>
          <a:lstStyle/>
          <a:p>
            <a:r>
              <a:rPr lang="en-IN" sz="2400" b="1" dirty="0">
                <a:latin typeface="Baskerville Old Face" panose="02020602080505020303" pitchFamily="18" charset="0"/>
              </a:rPr>
              <a:t>Survival Analysis</a:t>
            </a:r>
          </a:p>
        </p:txBody>
      </p:sp>
      <p:sp>
        <p:nvSpPr>
          <p:cNvPr id="11" name="TextBox 10">
            <a:extLst>
              <a:ext uri="{FF2B5EF4-FFF2-40B4-BE49-F238E27FC236}">
                <a16:creationId xmlns:a16="http://schemas.microsoft.com/office/drawing/2014/main" id="{CEE6C390-E641-9F38-749C-1C69628BA3C7}"/>
              </a:ext>
            </a:extLst>
          </p:cNvPr>
          <p:cNvSpPr txBox="1"/>
          <p:nvPr/>
        </p:nvSpPr>
        <p:spPr>
          <a:xfrm>
            <a:off x="9349279" y="2761861"/>
            <a:ext cx="2320212" cy="2862322"/>
          </a:xfrm>
          <a:prstGeom prst="rect">
            <a:avLst/>
          </a:prstGeom>
          <a:noFill/>
        </p:spPr>
        <p:txBody>
          <a:bodyPr wrap="square" rtlCol="0">
            <a:spAutoFit/>
          </a:bodyPr>
          <a:lstStyle/>
          <a:p>
            <a:r>
              <a:rPr lang="en-US"/>
              <a:t>Survival analysis techniques model the time it takes for an event to occur, such as the failure of a product or the onset of a disease, providing insights for risk assessment and decision-making</a:t>
            </a:r>
            <a:endParaRPr lang="en-IN" dirty="0"/>
          </a:p>
        </p:txBody>
      </p:sp>
    </p:spTree>
    <p:extLst>
      <p:ext uri="{BB962C8B-B14F-4D97-AF65-F5344CB8AC3E}">
        <p14:creationId xmlns:p14="http://schemas.microsoft.com/office/powerpoint/2010/main" val="729591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1139</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Baskerville Old Face</vt:lpstr>
      <vt:lpstr>Calibri</vt:lpstr>
      <vt:lpstr>Calibri Light</vt:lpstr>
      <vt:lpstr>Söhne</vt:lpstr>
      <vt:lpstr>Office Theme</vt:lpstr>
      <vt:lpstr>INTRODUCTION TO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 K S</dc:creator>
  <cp:lastModifiedBy>Keerthana K S</cp:lastModifiedBy>
  <cp:revision>6</cp:revision>
  <dcterms:created xsi:type="dcterms:W3CDTF">2024-05-06T13:06:16Z</dcterms:created>
  <dcterms:modified xsi:type="dcterms:W3CDTF">2024-05-06T18:13:36Z</dcterms:modified>
</cp:coreProperties>
</file>