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9" r:id="rId3"/>
    <p:sldId id="274" r:id="rId4"/>
    <p:sldId id="275" r:id="rId5"/>
    <p:sldId id="260" r:id="rId6"/>
    <p:sldId id="262" r:id="rId7"/>
    <p:sldId id="263" r:id="rId8"/>
    <p:sldId id="269" r:id="rId9"/>
    <p:sldId id="270" r:id="rId10"/>
    <p:sldId id="271" r:id="rId11"/>
    <p:sldId id="272" r:id="rId12"/>
    <p:sldId id="273" r:id="rId13"/>
    <p:sldId id="268" r:id="rId14"/>
    <p:sldId id="264" r:id="rId15"/>
    <p:sldId id="265" r:id="rId16"/>
    <p:sldId id="266" r:id="rId17"/>
    <p:sldId id="26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77" autoAdjust="0"/>
    <p:restoredTop sz="94660"/>
  </p:normalViewPr>
  <p:slideViewPr>
    <p:cSldViewPr snapToGrid="0">
      <p:cViewPr varScale="1">
        <p:scale>
          <a:sx n="82" d="100"/>
          <a:sy n="82" d="100"/>
        </p:scale>
        <p:origin x="73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46B65D-961E-4F81-AC15-E357519CC97E}"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FF7D25-B7AE-4B97-86E1-65E8984ABCA1}" type="slidenum">
              <a:rPr lang="en-IN" smtClean="0"/>
              <a:t>‹#›</a:t>
            </a:fld>
            <a:endParaRPr lang="en-IN"/>
          </a:p>
        </p:txBody>
      </p:sp>
    </p:spTree>
    <p:extLst>
      <p:ext uri="{BB962C8B-B14F-4D97-AF65-F5344CB8AC3E}">
        <p14:creationId xmlns:p14="http://schemas.microsoft.com/office/powerpoint/2010/main" val="3151142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46B65D-961E-4F81-AC15-E357519CC97E}"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FF7D25-B7AE-4B97-86E1-65E8984ABCA1}" type="slidenum">
              <a:rPr lang="en-IN" smtClean="0"/>
              <a:t>‹#›</a:t>
            </a:fld>
            <a:endParaRPr lang="en-IN"/>
          </a:p>
        </p:txBody>
      </p:sp>
    </p:spTree>
    <p:extLst>
      <p:ext uri="{BB962C8B-B14F-4D97-AF65-F5344CB8AC3E}">
        <p14:creationId xmlns:p14="http://schemas.microsoft.com/office/powerpoint/2010/main" val="2687177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46B65D-961E-4F81-AC15-E357519CC97E}"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FF7D25-B7AE-4B97-86E1-65E8984ABCA1}" type="slidenum">
              <a:rPr lang="en-IN" smtClean="0"/>
              <a:t>‹#›</a:t>
            </a:fld>
            <a:endParaRPr lang="en-IN"/>
          </a:p>
        </p:txBody>
      </p:sp>
    </p:spTree>
    <p:extLst>
      <p:ext uri="{BB962C8B-B14F-4D97-AF65-F5344CB8AC3E}">
        <p14:creationId xmlns:p14="http://schemas.microsoft.com/office/powerpoint/2010/main" val="13150399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46B65D-961E-4F81-AC15-E357519CC97E}"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FF7D25-B7AE-4B97-86E1-65E8984ABCA1}"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301690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46B65D-961E-4F81-AC15-E357519CC97E}"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FF7D25-B7AE-4B97-86E1-65E8984ABCA1}" type="slidenum">
              <a:rPr lang="en-IN" smtClean="0"/>
              <a:t>‹#›</a:t>
            </a:fld>
            <a:endParaRPr lang="en-IN"/>
          </a:p>
        </p:txBody>
      </p:sp>
    </p:spTree>
    <p:extLst>
      <p:ext uri="{BB962C8B-B14F-4D97-AF65-F5344CB8AC3E}">
        <p14:creationId xmlns:p14="http://schemas.microsoft.com/office/powerpoint/2010/main" val="5498918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246B65D-961E-4F81-AC15-E357519CC97E}" type="datetimeFigureOut">
              <a:rPr lang="en-IN" smtClean="0"/>
              <a:t>25-04-2024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DFF7D25-B7AE-4B97-86E1-65E8984ABCA1}" type="slidenum">
              <a:rPr lang="en-IN" smtClean="0"/>
              <a:t>‹#›</a:t>
            </a:fld>
            <a:endParaRPr lang="en-IN"/>
          </a:p>
        </p:txBody>
      </p:sp>
    </p:spTree>
    <p:extLst>
      <p:ext uri="{BB962C8B-B14F-4D97-AF65-F5344CB8AC3E}">
        <p14:creationId xmlns:p14="http://schemas.microsoft.com/office/powerpoint/2010/main" val="11319882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246B65D-961E-4F81-AC15-E357519CC97E}" type="datetimeFigureOut">
              <a:rPr lang="en-IN" smtClean="0"/>
              <a:t>25-04-2024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DFF7D25-B7AE-4B97-86E1-65E8984ABCA1}" type="slidenum">
              <a:rPr lang="en-IN" smtClean="0"/>
              <a:t>‹#›</a:t>
            </a:fld>
            <a:endParaRPr lang="en-IN"/>
          </a:p>
        </p:txBody>
      </p:sp>
    </p:spTree>
    <p:extLst>
      <p:ext uri="{BB962C8B-B14F-4D97-AF65-F5344CB8AC3E}">
        <p14:creationId xmlns:p14="http://schemas.microsoft.com/office/powerpoint/2010/main" val="40505491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46B65D-961E-4F81-AC15-E357519CC97E}"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FF7D25-B7AE-4B97-86E1-65E8984ABCA1}" type="slidenum">
              <a:rPr lang="en-IN" smtClean="0"/>
              <a:t>‹#›</a:t>
            </a:fld>
            <a:endParaRPr lang="en-IN"/>
          </a:p>
        </p:txBody>
      </p:sp>
    </p:spTree>
    <p:extLst>
      <p:ext uri="{BB962C8B-B14F-4D97-AF65-F5344CB8AC3E}">
        <p14:creationId xmlns:p14="http://schemas.microsoft.com/office/powerpoint/2010/main" val="15030732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46B65D-961E-4F81-AC15-E357519CC97E}"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FF7D25-B7AE-4B97-86E1-65E8984ABCA1}" type="slidenum">
              <a:rPr lang="en-IN" smtClean="0"/>
              <a:t>‹#›</a:t>
            </a:fld>
            <a:endParaRPr lang="en-IN"/>
          </a:p>
        </p:txBody>
      </p:sp>
    </p:spTree>
    <p:extLst>
      <p:ext uri="{BB962C8B-B14F-4D97-AF65-F5344CB8AC3E}">
        <p14:creationId xmlns:p14="http://schemas.microsoft.com/office/powerpoint/2010/main" val="2976544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46B65D-961E-4F81-AC15-E357519CC97E}"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FF7D25-B7AE-4B97-86E1-65E8984ABCA1}" type="slidenum">
              <a:rPr lang="en-IN" smtClean="0"/>
              <a:t>‹#›</a:t>
            </a:fld>
            <a:endParaRPr lang="en-IN"/>
          </a:p>
        </p:txBody>
      </p:sp>
    </p:spTree>
    <p:extLst>
      <p:ext uri="{BB962C8B-B14F-4D97-AF65-F5344CB8AC3E}">
        <p14:creationId xmlns:p14="http://schemas.microsoft.com/office/powerpoint/2010/main" val="1348952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46B65D-961E-4F81-AC15-E357519CC97E}"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FF7D25-B7AE-4B97-86E1-65E8984ABCA1}" type="slidenum">
              <a:rPr lang="en-IN" smtClean="0"/>
              <a:t>‹#›</a:t>
            </a:fld>
            <a:endParaRPr lang="en-IN"/>
          </a:p>
        </p:txBody>
      </p:sp>
    </p:spTree>
    <p:extLst>
      <p:ext uri="{BB962C8B-B14F-4D97-AF65-F5344CB8AC3E}">
        <p14:creationId xmlns:p14="http://schemas.microsoft.com/office/powerpoint/2010/main" val="2034368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46B65D-961E-4F81-AC15-E357519CC97E}"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FF7D25-B7AE-4B97-86E1-65E8984ABCA1}" type="slidenum">
              <a:rPr lang="en-IN" smtClean="0"/>
              <a:t>‹#›</a:t>
            </a:fld>
            <a:endParaRPr lang="en-IN"/>
          </a:p>
        </p:txBody>
      </p:sp>
    </p:spTree>
    <p:extLst>
      <p:ext uri="{BB962C8B-B14F-4D97-AF65-F5344CB8AC3E}">
        <p14:creationId xmlns:p14="http://schemas.microsoft.com/office/powerpoint/2010/main" val="3851696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46B65D-961E-4F81-AC15-E357519CC97E}" type="datetimeFigureOut">
              <a:rPr lang="en-IN" smtClean="0"/>
              <a:t>25-04-2024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FF7D25-B7AE-4B97-86E1-65E8984ABCA1}" type="slidenum">
              <a:rPr lang="en-IN" smtClean="0"/>
              <a:t>‹#›</a:t>
            </a:fld>
            <a:endParaRPr lang="en-IN"/>
          </a:p>
        </p:txBody>
      </p:sp>
    </p:spTree>
    <p:extLst>
      <p:ext uri="{BB962C8B-B14F-4D97-AF65-F5344CB8AC3E}">
        <p14:creationId xmlns:p14="http://schemas.microsoft.com/office/powerpoint/2010/main" val="24964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46B65D-961E-4F81-AC15-E357519CC97E}" type="datetimeFigureOut">
              <a:rPr lang="en-IN" smtClean="0"/>
              <a:t>25-04-2024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DFF7D25-B7AE-4B97-86E1-65E8984ABCA1}" type="slidenum">
              <a:rPr lang="en-IN" smtClean="0"/>
              <a:t>‹#›</a:t>
            </a:fld>
            <a:endParaRPr lang="en-IN"/>
          </a:p>
        </p:txBody>
      </p:sp>
    </p:spTree>
    <p:extLst>
      <p:ext uri="{BB962C8B-B14F-4D97-AF65-F5344CB8AC3E}">
        <p14:creationId xmlns:p14="http://schemas.microsoft.com/office/powerpoint/2010/main" val="399563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246B65D-961E-4F81-AC15-E357519CC97E}" type="datetimeFigureOut">
              <a:rPr lang="en-IN" smtClean="0"/>
              <a:t>25-04-2024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DFF7D25-B7AE-4B97-86E1-65E8984ABCA1}" type="slidenum">
              <a:rPr lang="en-IN" smtClean="0"/>
              <a:t>‹#›</a:t>
            </a:fld>
            <a:endParaRPr lang="en-IN"/>
          </a:p>
        </p:txBody>
      </p:sp>
    </p:spTree>
    <p:extLst>
      <p:ext uri="{BB962C8B-B14F-4D97-AF65-F5344CB8AC3E}">
        <p14:creationId xmlns:p14="http://schemas.microsoft.com/office/powerpoint/2010/main" val="913044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46B65D-961E-4F81-AC15-E357519CC97E}"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FF7D25-B7AE-4B97-86E1-65E8984ABCA1}" type="slidenum">
              <a:rPr lang="en-IN" smtClean="0"/>
              <a:t>‹#›</a:t>
            </a:fld>
            <a:endParaRPr lang="en-IN"/>
          </a:p>
        </p:txBody>
      </p:sp>
    </p:spTree>
    <p:extLst>
      <p:ext uri="{BB962C8B-B14F-4D97-AF65-F5344CB8AC3E}">
        <p14:creationId xmlns:p14="http://schemas.microsoft.com/office/powerpoint/2010/main" val="470151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46B65D-961E-4F81-AC15-E357519CC97E}"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FF7D25-B7AE-4B97-86E1-65E8984ABCA1}" type="slidenum">
              <a:rPr lang="en-IN" smtClean="0"/>
              <a:t>‹#›</a:t>
            </a:fld>
            <a:endParaRPr lang="en-IN"/>
          </a:p>
        </p:txBody>
      </p:sp>
    </p:spTree>
    <p:extLst>
      <p:ext uri="{BB962C8B-B14F-4D97-AF65-F5344CB8AC3E}">
        <p14:creationId xmlns:p14="http://schemas.microsoft.com/office/powerpoint/2010/main" val="2911227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246B65D-961E-4F81-AC15-E357519CC97E}" type="datetimeFigureOut">
              <a:rPr lang="en-IN" smtClean="0"/>
              <a:t>25-04-2024</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5DFF7D25-B7AE-4B97-86E1-65E8984ABCA1}" type="slidenum">
              <a:rPr lang="en-IN" smtClean="0"/>
              <a:t>‹#›</a:t>
            </a:fld>
            <a:endParaRPr lang="en-IN"/>
          </a:p>
        </p:txBody>
      </p:sp>
    </p:spTree>
    <p:extLst>
      <p:ext uri="{BB962C8B-B14F-4D97-AF65-F5344CB8AC3E}">
        <p14:creationId xmlns:p14="http://schemas.microsoft.com/office/powerpoint/2010/main" val="25149609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986CA2-8EFB-2924-E959-9C75E09A90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2344" y="0"/>
            <a:ext cx="6858000" cy="6858000"/>
          </a:xfrm>
          <a:prstGeom prst="rect">
            <a:avLst/>
          </a:prstGeom>
        </p:spPr>
      </p:pic>
      <p:sp>
        <p:nvSpPr>
          <p:cNvPr id="4" name="TextBox 3">
            <a:extLst>
              <a:ext uri="{FF2B5EF4-FFF2-40B4-BE49-F238E27FC236}">
                <a16:creationId xmlns:a16="http://schemas.microsoft.com/office/drawing/2014/main" id="{965918B8-90CA-A979-67F2-61FC110E9C80}"/>
              </a:ext>
            </a:extLst>
          </p:cNvPr>
          <p:cNvSpPr txBox="1"/>
          <p:nvPr/>
        </p:nvSpPr>
        <p:spPr>
          <a:xfrm>
            <a:off x="7854696" y="4581144"/>
            <a:ext cx="3511296" cy="1200329"/>
          </a:xfrm>
          <a:prstGeom prst="rect">
            <a:avLst/>
          </a:prstGeom>
          <a:noFill/>
        </p:spPr>
        <p:txBody>
          <a:bodyPr wrap="square" rtlCol="0">
            <a:spAutoFit/>
          </a:bodyPr>
          <a:lstStyle/>
          <a:p>
            <a:r>
              <a:rPr lang="en-IN" sz="2000" spc="300" dirty="0">
                <a:latin typeface="Algerian" panose="04020705040A02060702" pitchFamily="82" charset="0"/>
              </a:rPr>
              <a:t>By,</a:t>
            </a:r>
          </a:p>
          <a:p>
            <a:endParaRPr lang="en-IN" sz="2000" spc="300" dirty="0">
              <a:latin typeface="Algerian" panose="04020705040A02060702" pitchFamily="82" charset="0"/>
            </a:endParaRPr>
          </a:p>
          <a:p>
            <a:r>
              <a:rPr lang="en-IN" sz="3200" spc="300" dirty="0">
                <a:latin typeface="Algerian" panose="04020705040A02060702" pitchFamily="82" charset="0"/>
              </a:rPr>
              <a:t>DANIEL</a:t>
            </a:r>
            <a:r>
              <a:rPr lang="en-IN" sz="2000" spc="300" dirty="0">
                <a:latin typeface="Algerian" panose="04020705040A02060702" pitchFamily="82" charset="0"/>
              </a:rPr>
              <a:t> </a:t>
            </a:r>
            <a:r>
              <a:rPr lang="en-IN" sz="3200" spc="300" dirty="0">
                <a:latin typeface="Algerian" panose="04020705040A02060702" pitchFamily="82" charset="0"/>
              </a:rPr>
              <a:t>RAJ A</a:t>
            </a:r>
          </a:p>
        </p:txBody>
      </p:sp>
    </p:spTree>
    <p:extLst>
      <p:ext uri="{BB962C8B-B14F-4D97-AF65-F5344CB8AC3E}">
        <p14:creationId xmlns:p14="http://schemas.microsoft.com/office/powerpoint/2010/main" val="196719865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59E16-97CF-71C8-D5A9-9801EF697975}"/>
              </a:ext>
            </a:extLst>
          </p:cNvPr>
          <p:cNvSpPr>
            <a:spLocks noGrp="1"/>
          </p:cNvSpPr>
          <p:nvPr>
            <p:ph type="title"/>
          </p:nvPr>
        </p:nvSpPr>
        <p:spPr>
          <a:xfrm>
            <a:off x="913774" y="609600"/>
            <a:ext cx="5934969" cy="1420368"/>
          </a:xfrm>
        </p:spPr>
        <p:txBody>
          <a:bodyPr>
            <a:normAutofit/>
          </a:bodyPr>
          <a:lstStyle/>
          <a:p>
            <a:r>
              <a:rPr lang="en-US" sz="4800" dirty="0">
                <a:solidFill>
                  <a:srgbClr val="FF0000"/>
                </a:solidFill>
                <a:latin typeface="Sitka Small Semibold" pitchFamily="2" charset="0"/>
              </a:rPr>
              <a:t>prototype in dream11</a:t>
            </a:r>
            <a:endParaRPr lang="en-IN" sz="4800" dirty="0">
              <a:solidFill>
                <a:srgbClr val="FF0000"/>
              </a:solidFill>
              <a:latin typeface="Sitka Small Semibold" pitchFamily="2" charset="0"/>
            </a:endParaRPr>
          </a:p>
        </p:txBody>
      </p:sp>
      <p:pic>
        <p:nvPicPr>
          <p:cNvPr id="6" name="Picture Placeholder 5">
            <a:extLst>
              <a:ext uri="{FF2B5EF4-FFF2-40B4-BE49-F238E27FC236}">
                <a16:creationId xmlns:a16="http://schemas.microsoft.com/office/drawing/2014/main" id="{DC6E6A8C-209E-3D5D-D4F5-4CF4E9948A5C}"/>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28571" r="30414" b="13222"/>
          <a:stretch/>
        </p:blipFill>
        <p:spPr>
          <a:xfrm>
            <a:off x="8137001" y="1665678"/>
            <a:ext cx="2951545" cy="352664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 Placeholder 3">
            <a:extLst>
              <a:ext uri="{FF2B5EF4-FFF2-40B4-BE49-F238E27FC236}">
                <a16:creationId xmlns:a16="http://schemas.microsoft.com/office/drawing/2014/main" id="{E50627D8-D6EE-AE59-8B86-81AEFB8E0FB4}"/>
              </a:ext>
            </a:extLst>
          </p:cNvPr>
          <p:cNvSpPr>
            <a:spLocks noGrp="1"/>
          </p:cNvSpPr>
          <p:nvPr>
            <p:ph type="body" sz="half" idx="2"/>
          </p:nvPr>
        </p:nvSpPr>
        <p:spPr>
          <a:xfrm>
            <a:off x="146304" y="2294524"/>
            <a:ext cx="7278499" cy="4349344"/>
          </a:xfrm>
        </p:spPr>
        <p:txBody>
          <a:bodyPr>
            <a:normAutofit/>
          </a:bodyPr>
          <a:lstStyle/>
          <a:p>
            <a:pPr>
              <a:lnSpc>
                <a:spcPct val="220000"/>
              </a:lnSpc>
            </a:pPr>
            <a:r>
              <a:rPr lang="en-US" sz="1800" dirty="0">
                <a:solidFill>
                  <a:schemeClr val="tx1">
                    <a:lumMod val="95000"/>
                    <a:lumOff val="5000"/>
                  </a:schemeClr>
                </a:solidFill>
                <a:latin typeface="Baskerville Old Face" panose="02020602080505020303" pitchFamily="18" charset="0"/>
              </a:rPr>
              <a:t>Once promising ideas have been generated, Dream11 would create prototypes to test them out. These could be low-fidelity prototypes like sketches or wireframes, or more high-fidelity prototypes like clickable mockups or even functional prototypes. The goal is to quickly iterate on ideas and get feedback from users.</a:t>
            </a:r>
            <a:endParaRPr lang="en-IN" dirty="0">
              <a:solidFill>
                <a:schemeClr val="tx1">
                  <a:lumMod val="95000"/>
                  <a:lumOff val="5000"/>
                </a:schemeClr>
              </a:solidFill>
              <a:latin typeface="Baskerville Old Face" panose="02020602080505020303" pitchFamily="18" charset="0"/>
            </a:endParaRPr>
          </a:p>
        </p:txBody>
      </p:sp>
    </p:spTree>
    <p:extLst>
      <p:ext uri="{BB962C8B-B14F-4D97-AF65-F5344CB8AC3E}">
        <p14:creationId xmlns:p14="http://schemas.microsoft.com/office/powerpoint/2010/main" val="25037712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59E16-97CF-71C8-D5A9-9801EF697975}"/>
              </a:ext>
            </a:extLst>
          </p:cNvPr>
          <p:cNvSpPr>
            <a:spLocks noGrp="1"/>
          </p:cNvSpPr>
          <p:nvPr>
            <p:ph type="title"/>
          </p:nvPr>
        </p:nvSpPr>
        <p:spPr>
          <a:xfrm>
            <a:off x="913774" y="609600"/>
            <a:ext cx="5934969" cy="1420368"/>
          </a:xfrm>
        </p:spPr>
        <p:txBody>
          <a:bodyPr>
            <a:normAutofit/>
          </a:bodyPr>
          <a:lstStyle/>
          <a:p>
            <a:r>
              <a:rPr lang="en-US" sz="4800" dirty="0">
                <a:solidFill>
                  <a:srgbClr val="FF0000"/>
                </a:solidFill>
                <a:latin typeface="Sitka Small Semibold" pitchFamily="2" charset="0"/>
              </a:rPr>
              <a:t>test in dream11</a:t>
            </a:r>
            <a:endParaRPr lang="en-IN" sz="4800" dirty="0">
              <a:solidFill>
                <a:srgbClr val="FF0000"/>
              </a:solidFill>
              <a:latin typeface="Sitka Small Semibold" pitchFamily="2" charset="0"/>
            </a:endParaRPr>
          </a:p>
        </p:txBody>
      </p:sp>
      <p:pic>
        <p:nvPicPr>
          <p:cNvPr id="6" name="Picture Placeholder 5">
            <a:extLst>
              <a:ext uri="{FF2B5EF4-FFF2-40B4-BE49-F238E27FC236}">
                <a16:creationId xmlns:a16="http://schemas.microsoft.com/office/drawing/2014/main" id="{DC6E6A8C-209E-3D5D-D4F5-4CF4E9948A5C}"/>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78035" t="118" r="283" b="-118"/>
          <a:stretch/>
        </p:blipFill>
        <p:spPr>
          <a:xfrm>
            <a:off x="8102277" y="1474383"/>
            <a:ext cx="2812649" cy="37313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 Placeholder 3">
            <a:extLst>
              <a:ext uri="{FF2B5EF4-FFF2-40B4-BE49-F238E27FC236}">
                <a16:creationId xmlns:a16="http://schemas.microsoft.com/office/drawing/2014/main" id="{E50627D8-D6EE-AE59-8B86-81AEFB8E0FB4}"/>
              </a:ext>
            </a:extLst>
          </p:cNvPr>
          <p:cNvSpPr>
            <a:spLocks noGrp="1"/>
          </p:cNvSpPr>
          <p:nvPr>
            <p:ph type="body" sz="half" idx="2"/>
          </p:nvPr>
        </p:nvSpPr>
        <p:spPr>
          <a:xfrm>
            <a:off x="146304" y="2294524"/>
            <a:ext cx="7278499" cy="4337770"/>
          </a:xfrm>
        </p:spPr>
        <p:txBody>
          <a:bodyPr>
            <a:normAutofit fontScale="85000" lnSpcReduction="10000"/>
          </a:bodyPr>
          <a:lstStyle/>
          <a:p>
            <a:pPr>
              <a:lnSpc>
                <a:spcPct val="220000"/>
              </a:lnSpc>
            </a:pPr>
            <a:r>
              <a:rPr lang="en-US" sz="2400" dirty="0">
                <a:solidFill>
                  <a:schemeClr val="tx1">
                    <a:lumMod val="95000"/>
                    <a:lumOff val="5000"/>
                  </a:schemeClr>
                </a:solidFill>
                <a:latin typeface="Baskerville Old Face" panose="02020602080505020303" pitchFamily="18" charset="0"/>
              </a:rPr>
              <a:t>Dream11 would then test these prototypes with real users to gather feedback. This could involve usability testing, A/B testing, or beta testing with a small group of users. The key is to see how well the prototypes address user needs and whether they perform as expected.</a:t>
            </a:r>
            <a:endParaRPr lang="en-IN" dirty="0">
              <a:solidFill>
                <a:schemeClr val="tx1">
                  <a:lumMod val="95000"/>
                  <a:lumOff val="5000"/>
                </a:schemeClr>
              </a:solidFill>
              <a:latin typeface="Baskerville Old Face" panose="02020602080505020303" pitchFamily="18" charset="0"/>
            </a:endParaRPr>
          </a:p>
        </p:txBody>
      </p:sp>
    </p:spTree>
    <p:extLst>
      <p:ext uri="{BB962C8B-B14F-4D97-AF65-F5344CB8AC3E}">
        <p14:creationId xmlns:p14="http://schemas.microsoft.com/office/powerpoint/2010/main" val="200953985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59E16-97CF-71C8-D5A9-9801EF697975}"/>
              </a:ext>
            </a:extLst>
          </p:cNvPr>
          <p:cNvSpPr>
            <a:spLocks noGrp="1"/>
          </p:cNvSpPr>
          <p:nvPr>
            <p:ph type="title"/>
          </p:nvPr>
        </p:nvSpPr>
        <p:spPr>
          <a:xfrm>
            <a:off x="913774" y="609600"/>
            <a:ext cx="5934969" cy="1420368"/>
          </a:xfrm>
        </p:spPr>
        <p:txBody>
          <a:bodyPr>
            <a:normAutofit/>
          </a:bodyPr>
          <a:lstStyle/>
          <a:p>
            <a:r>
              <a:rPr lang="en-US" sz="4800" dirty="0">
                <a:solidFill>
                  <a:srgbClr val="FF0000"/>
                </a:solidFill>
                <a:latin typeface="Sitka Small Semibold" pitchFamily="2" charset="0"/>
              </a:rPr>
              <a:t>Iterate in dream11</a:t>
            </a:r>
            <a:endParaRPr lang="en-IN" sz="4800" dirty="0">
              <a:solidFill>
                <a:srgbClr val="FF0000"/>
              </a:solidFill>
              <a:latin typeface="Sitka Small Semibold" pitchFamily="2" charset="0"/>
            </a:endParaRPr>
          </a:p>
        </p:txBody>
      </p:sp>
      <p:pic>
        <p:nvPicPr>
          <p:cNvPr id="6" name="Picture Placeholder 5">
            <a:extLst>
              <a:ext uri="{FF2B5EF4-FFF2-40B4-BE49-F238E27FC236}">
                <a16:creationId xmlns:a16="http://schemas.microsoft.com/office/drawing/2014/main" id="{DC6E6A8C-209E-3D5D-D4F5-4CF4E9948A5C}"/>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3580" r="13992"/>
          <a:stretch/>
        </p:blipFill>
        <p:spPr>
          <a:xfrm>
            <a:off x="7940234" y="2170039"/>
            <a:ext cx="3403042" cy="28649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 Placeholder 3">
            <a:extLst>
              <a:ext uri="{FF2B5EF4-FFF2-40B4-BE49-F238E27FC236}">
                <a16:creationId xmlns:a16="http://schemas.microsoft.com/office/drawing/2014/main" id="{E50627D8-D6EE-AE59-8B86-81AEFB8E0FB4}"/>
              </a:ext>
            </a:extLst>
          </p:cNvPr>
          <p:cNvSpPr>
            <a:spLocks noGrp="1"/>
          </p:cNvSpPr>
          <p:nvPr>
            <p:ph type="body" sz="half" idx="2"/>
          </p:nvPr>
        </p:nvSpPr>
        <p:spPr>
          <a:xfrm>
            <a:off x="146304" y="2294523"/>
            <a:ext cx="7278499" cy="4453517"/>
          </a:xfrm>
        </p:spPr>
        <p:txBody>
          <a:bodyPr>
            <a:normAutofit fontScale="92500" lnSpcReduction="10000"/>
          </a:bodyPr>
          <a:lstStyle/>
          <a:p>
            <a:pPr>
              <a:lnSpc>
                <a:spcPct val="220000"/>
              </a:lnSpc>
            </a:pPr>
            <a:r>
              <a:rPr lang="en-US" sz="2000" dirty="0">
                <a:solidFill>
                  <a:schemeClr val="tx1">
                    <a:lumMod val="95000"/>
                    <a:lumOff val="5000"/>
                  </a:schemeClr>
                </a:solidFill>
                <a:latin typeface="Baskerville Old Face" panose="02020602080505020303" pitchFamily="18" charset="0"/>
              </a:rPr>
              <a:t> Based on the feedback received during testing, Dream11 would iterate on the designs. This might involve refining existing features, discarding ideas that didn't work, or coming up with entirely new solutions based on user feedback. The iterative nature of design thinking ensures that the final product is truly user-centered.</a:t>
            </a:r>
            <a:endParaRPr lang="en-IN" sz="1800" dirty="0">
              <a:solidFill>
                <a:schemeClr val="tx1">
                  <a:lumMod val="95000"/>
                  <a:lumOff val="5000"/>
                </a:schemeClr>
              </a:solidFill>
              <a:latin typeface="Baskerville Old Face" panose="02020602080505020303" pitchFamily="18" charset="0"/>
            </a:endParaRPr>
          </a:p>
        </p:txBody>
      </p:sp>
    </p:spTree>
    <p:extLst>
      <p:ext uri="{BB962C8B-B14F-4D97-AF65-F5344CB8AC3E}">
        <p14:creationId xmlns:p14="http://schemas.microsoft.com/office/powerpoint/2010/main" val="421750241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59E16-97CF-71C8-D5A9-9801EF697975}"/>
              </a:ext>
            </a:extLst>
          </p:cNvPr>
          <p:cNvSpPr>
            <a:spLocks noGrp="1"/>
          </p:cNvSpPr>
          <p:nvPr>
            <p:ph type="title"/>
          </p:nvPr>
        </p:nvSpPr>
        <p:spPr>
          <a:xfrm>
            <a:off x="913774" y="609600"/>
            <a:ext cx="5934969" cy="1420368"/>
          </a:xfrm>
        </p:spPr>
        <p:txBody>
          <a:bodyPr>
            <a:normAutofit fontScale="90000"/>
          </a:bodyPr>
          <a:lstStyle/>
          <a:p>
            <a:r>
              <a:rPr lang="en-IN" sz="5400" dirty="0">
                <a:solidFill>
                  <a:srgbClr val="FF0000"/>
                </a:solidFill>
                <a:latin typeface="Sitka Small Semibold" pitchFamily="2" charset="0"/>
              </a:rPr>
              <a:t>TEAM CREATION</a:t>
            </a:r>
          </a:p>
        </p:txBody>
      </p:sp>
      <p:pic>
        <p:nvPicPr>
          <p:cNvPr id="6" name="Picture Placeholder 5">
            <a:extLst>
              <a:ext uri="{FF2B5EF4-FFF2-40B4-BE49-F238E27FC236}">
                <a16:creationId xmlns:a16="http://schemas.microsoft.com/office/drawing/2014/main" id="{DC6E6A8C-209E-3D5D-D4F5-4CF4E9948A5C}"/>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2636" b="2636"/>
          <a:stretch>
            <a:fillRect/>
          </a:stretch>
        </p:blipFill>
        <p:spPr>
          <a:xfrm>
            <a:off x="7598423" y="609600"/>
            <a:ext cx="3255358" cy="5181600"/>
          </a:xfrm>
        </p:spPr>
      </p:pic>
      <p:sp>
        <p:nvSpPr>
          <p:cNvPr id="4" name="Text Placeholder 3">
            <a:extLst>
              <a:ext uri="{FF2B5EF4-FFF2-40B4-BE49-F238E27FC236}">
                <a16:creationId xmlns:a16="http://schemas.microsoft.com/office/drawing/2014/main" id="{E50627D8-D6EE-AE59-8B86-81AEFB8E0FB4}"/>
              </a:ext>
            </a:extLst>
          </p:cNvPr>
          <p:cNvSpPr>
            <a:spLocks noGrp="1"/>
          </p:cNvSpPr>
          <p:nvPr>
            <p:ph type="body" sz="half" idx="2"/>
          </p:nvPr>
        </p:nvSpPr>
        <p:spPr>
          <a:xfrm>
            <a:off x="146304" y="2294524"/>
            <a:ext cx="7278499" cy="3731372"/>
          </a:xfrm>
        </p:spPr>
        <p:txBody>
          <a:bodyPr>
            <a:normAutofit fontScale="70000" lnSpcReduction="20000"/>
          </a:bodyPr>
          <a:lstStyle/>
          <a:p>
            <a:pPr>
              <a:lnSpc>
                <a:spcPct val="220000"/>
              </a:lnSpc>
            </a:pPr>
            <a:r>
              <a:rPr lang="en-US" sz="2800" b="0" i="0" dirty="0">
                <a:solidFill>
                  <a:schemeClr val="tx1">
                    <a:lumMod val="95000"/>
                    <a:lumOff val="5000"/>
                  </a:schemeClr>
                </a:solidFill>
                <a:effectLst/>
                <a:latin typeface="Baskerville Old Face" panose="02020602080505020303" pitchFamily="18" charset="0"/>
              </a:rPr>
              <a:t>Users are given a virtual budget to assemble their fantasy teams. They must strategically select players within the budget constraints, considering factors such as player performance, team composition, match conditions, and opponent strength.</a:t>
            </a:r>
            <a:endParaRPr lang="en-IN" sz="2400" dirty="0">
              <a:solidFill>
                <a:schemeClr val="tx1">
                  <a:lumMod val="95000"/>
                  <a:lumOff val="5000"/>
                </a:schemeClr>
              </a:solidFill>
              <a:latin typeface="Baskerville Old Face" panose="02020602080505020303" pitchFamily="18" charset="0"/>
            </a:endParaRPr>
          </a:p>
        </p:txBody>
      </p:sp>
    </p:spTree>
    <p:extLst>
      <p:ext uri="{BB962C8B-B14F-4D97-AF65-F5344CB8AC3E}">
        <p14:creationId xmlns:p14="http://schemas.microsoft.com/office/powerpoint/2010/main" val="309900873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59E16-97CF-71C8-D5A9-9801EF697975}"/>
              </a:ext>
            </a:extLst>
          </p:cNvPr>
          <p:cNvSpPr>
            <a:spLocks noGrp="1"/>
          </p:cNvSpPr>
          <p:nvPr>
            <p:ph type="title"/>
          </p:nvPr>
        </p:nvSpPr>
        <p:spPr>
          <a:xfrm>
            <a:off x="983222" y="694481"/>
            <a:ext cx="6505598" cy="1206504"/>
          </a:xfrm>
        </p:spPr>
        <p:txBody>
          <a:bodyPr>
            <a:noAutofit/>
          </a:bodyPr>
          <a:lstStyle/>
          <a:p>
            <a:r>
              <a:rPr lang="en-IN" sz="4400" dirty="0">
                <a:solidFill>
                  <a:srgbClr val="FF0000"/>
                </a:solidFill>
                <a:latin typeface="Sitka Small Semibold" pitchFamily="2" charset="0"/>
              </a:rPr>
              <a:t>SCORING SYSTEM</a:t>
            </a:r>
          </a:p>
        </p:txBody>
      </p:sp>
      <p:sp>
        <p:nvSpPr>
          <p:cNvPr id="4" name="Text Placeholder 3">
            <a:extLst>
              <a:ext uri="{FF2B5EF4-FFF2-40B4-BE49-F238E27FC236}">
                <a16:creationId xmlns:a16="http://schemas.microsoft.com/office/drawing/2014/main" id="{E50627D8-D6EE-AE59-8B86-81AEFB8E0FB4}"/>
              </a:ext>
            </a:extLst>
          </p:cNvPr>
          <p:cNvSpPr>
            <a:spLocks noGrp="1"/>
          </p:cNvSpPr>
          <p:nvPr>
            <p:ph type="body" sz="half" idx="2"/>
          </p:nvPr>
        </p:nvSpPr>
        <p:spPr>
          <a:xfrm>
            <a:off x="146304" y="2294524"/>
            <a:ext cx="7891272" cy="3731372"/>
          </a:xfrm>
        </p:spPr>
        <p:txBody>
          <a:bodyPr>
            <a:noAutofit/>
          </a:bodyPr>
          <a:lstStyle/>
          <a:p>
            <a:pPr>
              <a:lnSpc>
                <a:spcPct val="200000"/>
              </a:lnSpc>
            </a:pPr>
            <a:r>
              <a:rPr lang="en-US" sz="2000" b="0" i="0" dirty="0">
                <a:solidFill>
                  <a:schemeClr val="tx1">
                    <a:lumMod val="95000"/>
                    <a:lumOff val="5000"/>
                  </a:schemeClr>
                </a:solidFill>
                <a:effectLst/>
                <a:latin typeface="Baskerville Old Face" panose="02020602080505020303" pitchFamily="18" charset="0"/>
              </a:rPr>
              <a:t>Dream11 employs a scoring system for each sport, where points are awarded to users based on the performance of the selected players in real-life matches. The scoring parameters vary for each sport and include actions such as runs, wickets, goals, assists, catches, tackles, and more.</a:t>
            </a:r>
            <a:endParaRPr lang="en-IN" sz="2000" dirty="0">
              <a:solidFill>
                <a:schemeClr val="tx1">
                  <a:lumMod val="95000"/>
                  <a:lumOff val="5000"/>
                </a:schemeClr>
              </a:solidFill>
              <a:latin typeface="Baskerville Old Face" panose="02020602080505020303" pitchFamily="18" charset="0"/>
            </a:endParaRPr>
          </a:p>
        </p:txBody>
      </p:sp>
      <p:pic>
        <p:nvPicPr>
          <p:cNvPr id="8" name="Picture Placeholder 7">
            <a:extLst>
              <a:ext uri="{FF2B5EF4-FFF2-40B4-BE49-F238E27FC236}">
                <a16:creationId xmlns:a16="http://schemas.microsoft.com/office/drawing/2014/main" id="{CD92BA32-DF09-62A0-C5EE-69D8BEEEA3A0}"/>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36895" t="9589" r="36596" b="5000"/>
          <a:stretch/>
        </p:blipFill>
        <p:spPr>
          <a:xfrm>
            <a:off x="8284463" y="1216151"/>
            <a:ext cx="2441449" cy="4425697"/>
          </a:xfrm>
        </p:spPr>
      </p:pic>
    </p:spTree>
    <p:extLst>
      <p:ext uri="{BB962C8B-B14F-4D97-AF65-F5344CB8AC3E}">
        <p14:creationId xmlns:p14="http://schemas.microsoft.com/office/powerpoint/2010/main" val="68848614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59E16-97CF-71C8-D5A9-9801EF697975}"/>
              </a:ext>
            </a:extLst>
          </p:cNvPr>
          <p:cNvSpPr>
            <a:spLocks noGrp="1"/>
          </p:cNvSpPr>
          <p:nvPr>
            <p:ph type="title"/>
          </p:nvPr>
        </p:nvSpPr>
        <p:spPr>
          <a:xfrm>
            <a:off x="922918" y="505967"/>
            <a:ext cx="6876914" cy="1420368"/>
          </a:xfrm>
        </p:spPr>
        <p:txBody>
          <a:bodyPr>
            <a:normAutofit fontScale="90000"/>
          </a:bodyPr>
          <a:lstStyle/>
          <a:p>
            <a:r>
              <a:rPr lang="en-IN" sz="5400" dirty="0">
                <a:solidFill>
                  <a:srgbClr val="FF0000"/>
                </a:solidFill>
                <a:latin typeface="Sitka Small Semibold" pitchFamily="2" charset="0"/>
              </a:rPr>
              <a:t>RANKING &amp; PRIZES</a:t>
            </a:r>
          </a:p>
        </p:txBody>
      </p:sp>
      <p:sp>
        <p:nvSpPr>
          <p:cNvPr id="4" name="Text Placeholder 3">
            <a:extLst>
              <a:ext uri="{FF2B5EF4-FFF2-40B4-BE49-F238E27FC236}">
                <a16:creationId xmlns:a16="http://schemas.microsoft.com/office/drawing/2014/main" id="{E50627D8-D6EE-AE59-8B86-81AEFB8E0FB4}"/>
              </a:ext>
            </a:extLst>
          </p:cNvPr>
          <p:cNvSpPr>
            <a:spLocks noGrp="1"/>
          </p:cNvSpPr>
          <p:nvPr>
            <p:ph type="body" sz="half" idx="2"/>
          </p:nvPr>
        </p:nvSpPr>
        <p:spPr>
          <a:xfrm>
            <a:off x="146303" y="2294524"/>
            <a:ext cx="8540495" cy="3731372"/>
          </a:xfrm>
        </p:spPr>
        <p:txBody>
          <a:bodyPr>
            <a:noAutofit/>
          </a:bodyPr>
          <a:lstStyle/>
          <a:p>
            <a:pPr>
              <a:lnSpc>
                <a:spcPct val="200000"/>
              </a:lnSpc>
            </a:pPr>
            <a:r>
              <a:rPr lang="en-US" sz="2000" b="0" i="0" dirty="0">
                <a:solidFill>
                  <a:schemeClr val="tx1">
                    <a:lumMod val="95000"/>
                    <a:lumOff val="5000"/>
                  </a:schemeClr>
                </a:solidFill>
                <a:effectLst/>
                <a:latin typeface="Baskerville Old Face" panose="02020602080505020303" pitchFamily="18" charset="0"/>
              </a:rPr>
              <a:t>At the end of the matches, users' fantasy teams are ranked based on their total points scored. Prizes are distributed to users based on their ranking in the contest, with higher-ranking teams often receiving larger prizes. Prizes may include cash rewards, merchandise, or other incentives.</a:t>
            </a:r>
            <a:endParaRPr lang="en-IN" sz="2000" dirty="0">
              <a:solidFill>
                <a:schemeClr val="tx1">
                  <a:lumMod val="95000"/>
                  <a:lumOff val="5000"/>
                </a:schemeClr>
              </a:solidFill>
              <a:latin typeface="Baskerville Old Face" panose="02020602080505020303" pitchFamily="18" charset="0"/>
            </a:endParaRPr>
          </a:p>
        </p:txBody>
      </p:sp>
      <p:pic>
        <p:nvPicPr>
          <p:cNvPr id="8" name="Picture Placeholder 7">
            <a:extLst>
              <a:ext uri="{FF2B5EF4-FFF2-40B4-BE49-F238E27FC236}">
                <a16:creationId xmlns:a16="http://schemas.microsoft.com/office/drawing/2014/main" id="{CD92BA32-DF09-62A0-C5EE-69D8BEEEA3A0}"/>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9313" r="29313"/>
          <a:stretch/>
        </p:blipFill>
        <p:spPr>
          <a:xfrm>
            <a:off x="8686799" y="1216151"/>
            <a:ext cx="2807209" cy="4425697"/>
          </a:xfrm>
        </p:spPr>
      </p:pic>
    </p:spTree>
    <p:extLst>
      <p:ext uri="{BB962C8B-B14F-4D97-AF65-F5344CB8AC3E}">
        <p14:creationId xmlns:p14="http://schemas.microsoft.com/office/powerpoint/2010/main" val="29311782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AE9BA-CCD0-9A37-70AB-63FCA7EFA976}"/>
              </a:ext>
            </a:extLst>
          </p:cNvPr>
          <p:cNvSpPr>
            <a:spLocks noGrp="1"/>
          </p:cNvSpPr>
          <p:nvPr>
            <p:ph type="title"/>
          </p:nvPr>
        </p:nvSpPr>
        <p:spPr/>
        <p:txBody>
          <a:bodyPr>
            <a:normAutofit/>
          </a:bodyPr>
          <a:lstStyle/>
          <a:p>
            <a:r>
              <a:rPr lang="en-IN" sz="6000" dirty="0">
                <a:solidFill>
                  <a:srgbClr val="FF0000"/>
                </a:solidFill>
                <a:latin typeface="Sitka Small Semibold" pitchFamily="2" charset="0"/>
              </a:rPr>
              <a:t>LEGALITY</a:t>
            </a:r>
          </a:p>
        </p:txBody>
      </p:sp>
      <p:sp>
        <p:nvSpPr>
          <p:cNvPr id="3" name="Content Placeholder 2">
            <a:extLst>
              <a:ext uri="{FF2B5EF4-FFF2-40B4-BE49-F238E27FC236}">
                <a16:creationId xmlns:a16="http://schemas.microsoft.com/office/drawing/2014/main" id="{54E3FB6B-1C8D-9160-243B-64695CE42907}"/>
              </a:ext>
            </a:extLst>
          </p:cNvPr>
          <p:cNvSpPr>
            <a:spLocks noGrp="1"/>
          </p:cNvSpPr>
          <p:nvPr>
            <p:ph sz="quarter" idx="13"/>
          </p:nvPr>
        </p:nvSpPr>
        <p:spPr>
          <a:xfrm>
            <a:off x="621166" y="2139696"/>
            <a:ext cx="11278226" cy="3959352"/>
          </a:xfrm>
        </p:spPr>
        <p:txBody>
          <a:bodyPr>
            <a:noAutofit/>
          </a:bodyPr>
          <a:lstStyle/>
          <a:p>
            <a:pPr marL="0" indent="0" algn="ctr">
              <a:lnSpc>
                <a:spcPct val="200000"/>
              </a:lnSpc>
              <a:buNone/>
            </a:pPr>
            <a:r>
              <a:rPr lang="en-US" sz="2400" b="0" i="0" dirty="0">
                <a:solidFill>
                  <a:schemeClr val="tx1">
                    <a:lumMod val="95000"/>
                    <a:lumOff val="5000"/>
                  </a:schemeClr>
                </a:solidFill>
                <a:effectLst/>
                <a:latin typeface="Baskerville Old Face" panose="02020602080505020303" pitchFamily="18" charset="0"/>
              </a:rPr>
              <a:t>Fantasy sports platforms like Dream11 operate under the skill-based gaming exemption in many jurisdictions, including India, where they are considered legal. However, regulations may vary from region to region, and users are advised to familiarize themselves with the </a:t>
            </a:r>
            <a:r>
              <a:rPr lang="en-US" sz="2400" b="0" i="0" dirty="0" err="1">
                <a:solidFill>
                  <a:schemeClr val="tx1">
                    <a:lumMod val="95000"/>
                    <a:lumOff val="5000"/>
                  </a:schemeClr>
                </a:solidFill>
                <a:effectLst/>
                <a:latin typeface="Baskerville Old Face" panose="02020602080505020303" pitchFamily="18" charset="0"/>
              </a:rPr>
              <a:t>legalitie</a:t>
            </a:r>
            <a:r>
              <a:rPr lang="en-US" sz="2400" b="0" i="0" dirty="0">
                <a:solidFill>
                  <a:schemeClr val="tx1">
                    <a:lumMod val="95000"/>
                    <a:lumOff val="5000"/>
                  </a:schemeClr>
                </a:solidFill>
                <a:effectLst/>
                <a:latin typeface="Baskerville Old Face" panose="02020602080505020303" pitchFamily="18" charset="0"/>
              </a:rPr>
              <a:t>.</a:t>
            </a:r>
            <a:endParaRPr lang="en-IN" sz="2400" dirty="0">
              <a:solidFill>
                <a:schemeClr val="tx1">
                  <a:lumMod val="95000"/>
                  <a:lumOff val="5000"/>
                </a:schemeClr>
              </a:solidFill>
              <a:latin typeface="Baskerville Old Face" panose="02020602080505020303" pitchFamily="18" charset="0"/>
            </a:endParaRPr>
          </a:p>
        </p:txBody>
      </p:sp>
    </p:spTree>
    <p:extLst>
      <p:ext uri="{BB962C8B-B14F-4D97-AF65-F5344CB8AC3E}">
        <p14:creationId xmlns:p14="http://schemas.microsoft.com/office/powerpoint/2010/main" val="202779749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691A72-2A0A-0EE6-EFFD-142B9BFA6C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85910550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57D03-5D56-669F-186E-0CD567D04008}"/>
              </a:ext>
            </a:extLst>
          </p:cNvPr>
          <p:cNvSpPr>
            <a:spLocks noGrp="1"/>
          </p:cNvSpPr>
          <p:nvPr>
            <p:ph type="title"/>
          </p:nvPr>
        </p:nvSpPr>
        <p:spPr>
          <a:xfrm>
            <a:off x="913774" y="530838"/>
            <a:ext cx="10364451" cy="1596177"/>
          </a:xfrm>
        </p:spPr>
        <p:txBody>
          <a:bodyPr>
            <a:normAutofit/>
          </a:bodyPr>
          <a:lstStyle/>
          <a:p>
            <a:r>
              <a:rPr lang="en-IN" sz="6600" dirty="0">
                <a:solidFill>
                  <a:srgbClr val="FF0000"/>
                </a:solidFill>
                <a:latin typeface="Sitka Small Semibold" pitchFamily="2" charset="0"/>
              </a:rPr>
              <a:t>Dream 11</a:t>
            </a:r>
          </a:p>
        </p:txBody>
      </p:sp>
      <p:sp>
        <p:nvSpPr>
          <p:cNvPr id="3" name="Content Placeholder 2">
            <a:extLst>
              <a:ext uri="{FF2B5EF4-FFF2-40B4-BE49-F238E27FC236}">
                <a16:creationId xmlns:a16="http://schemas.microsoft.com/office/drawing/2014/main" id="{7C2C8EE4-800F-1196-0AF6-D674F597597E}"/>
              </a:ext>
            </a:extLst>
          </p:cNvPr>
          <p:cNvSpPr>
            <a:spLocks noGrp="1"/>
          </p:cNvSpPr>
          <p:nvPr>
            <p:ph sz="quarter" idx="13"/>
          </p:nvPr>
        </p:nvSpPr>
        <p:spPr>
          <a:xfrm>
            <a:off x="913774" y="2214694"/>
            <a:ext cx="10363826" cy="3424107"/>
          </a:xfrm>
        </p:spPr>
        <p:txBody>
          <a:bodyPr>
            <a:noAutofit/>
          </a:bodyPr>
          <a:lstStyle/>
          <a:p>
            <a:pPr marL="457200" lvl="1" indent="0" algn="ctr">
              <a:lnSpc>
                <a:spcPct val="200000"/>
              </a:lnSpc>
              <a:buNone/>
            </a:pPr>
            <a:r>
              <a:rPr lang="en-US" sz="2000" b="0" i="0" dirty="0">
                <a:effectLst/>
                <a:latin typeface="Baskerville Old Face" panose="02020602080505020303" pitchFamily="18" charset="0"/>
                <a:ea typeface="SimSun-ExtB" panose="02010609060101010101" pitchFamily="49" charset="-122"/>
              </a:rPr>
              <a:t>   Dream11 is a fantasy sports platform that allows users</a:t>
            </a:r>
          </a:p>
          <a:p>
            <a:pPr marL="457200" lvl="1" indent="0" algn="ctr">
              <a:lnSpc>
                <a:spcPct val="200000"/>
              </a:lnSpc>
              <a:buNone/>
            </a:pPr>
            <a:r>
              <a:rPr lang="en-US" sz="2000" b="0" i="0" dirty="0">
                <a:effectLst/>
                <a:latin typeface="Baskerville Old Face" panose="02020602080505020303" pitchFamily="18" charset="0"/>
                <a:ea typeface="SimSun-ExtB" panose="02010609060101010101" pitchFamily="49" charset="-122"/>
              </a:rPr>
              <a:t> to create virtual teams composed of real-life players from various sports leagues and competitions. Users can participate </a:t>
            </a:r>
          </a:p>
          <a:p>
            <a:pPr marL="457200" lvl="1" indent="0" algn="ctr">
              <a:lnSpc>
                <a:spcPct val="200000"/>
              </a:lnSpc>
              <a:buNone/>
            </a:pPr>
            <a:r>
              <a:rPr lang="en-US" sz="2000" b="0" i="0" dirty="0">
                <a:effectLst/>
                <a:latin typeface="Baskerville Old Face" panose="02020602080505020303" pitchFamily="18" charset="0"/>
                <a:ea typeface="SimSun-ExtB" panose="02010609060101010101" pitchFamily="49" charset="-122"/>
              </a:rPr>
              <a:t>in daily fantasy sports contests, where they compete against other users' teams based on the actual performance of the selected players in real-life matches. </a:t>
            </a:r>
            <a:endParaRPr lang="en-IN" sz="2000" dirty="0">
              <a:latin typeface="Baskerville Old Face" panose="02020602080505020303" pitchFamily="18" charset="0"/>
              <a:ea typeface="SimSun-ExtB" panose="02010609060101010101" pitchFamily="49" charset="-122"/>
            </a:endParaRPr>
          </a:p>
        </p:txBody>
      </p:sp>
    </p:spTree>
    <p:extLst>
      <p:ext uri="{BB962C8B-B14F-4D97-AF65-F5344CB8AC3E}">
        <p14:creationId xmlns:p14="http://schemas.microsoft.com/office/powerpoint/2010/main" val="282761898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57D03-5D56-669F-186E-0CD567D04008}"/>
              </a:ext>
            </a:extLst>
          </p:cNvPr>
          <p:cNvSpPr>
            <a:spLocks noGrp="1"/>
          </p:cNvSpPr>
          <p:nvPr>
            <p:ph type="title"/>
          </p:nvPr>
        </p:nvSpPr>
        <p:spPr>
          <a:xfrm>
            <a:off x="913774" y="530838"/>
            <a:ext cx="10364451" cy="1596177"/>
          </a:xfrm>
        </p:spPr>
        <p:txBody>
          <a:bodyPr>
            <a:normAutofit fontScale="90000"/>
          </a:bodyPr>
          <a:lstStyle/>
          <a:p>
            <a:r>
              <a:rPr lang="en-IN" sz="6600" dirty="0">
                <a:solidFill>
                  <a:srgbClr val="FF0000"/>
                </a:solidFill>
                <a:latin typeface="Sitka Small Semibold" pitchFamily="2" charset="0"/>
              </a:rPr>
              <a:t>Introduction to Design Thinking</a:t>
            </a:r>
          </a:p>
        </p:txBody>
      </p:sp>
      <p:sp>
        <p:nvSpPr>
          <p:cNvPr id="3" name="Content Placeholder 2">
            <a:extLst>
              <a:ext uri="{FF2B5EF4-FFF2-40B4-BE49-F238E27FC236}">
                <a16:creationId xmlns:a16="http://schemas.microsoft.com/office/drawing/2014/main" id="{7C2C8EE4-800F-1196-0AF6-D674F597597E}"/>
              </a:ext>
            </a:extLst>
          </p:cNvPr>
          <p:cNvSpPr>
            <a:spLocks noGrp="1"/>
          </p:cNvSpPr>
          <p:nvPr>
            <p:ph sz="quarter" idx="13"/>
          </p:nvPr>
        </p:nvSpPr>
        <p:spPr>
          <a:xfrm>
            <a:off x="913774" y="2410637"/>
            <a:ext cx="10363826" cy="4112468"/>
          </a:xfrm>
        </p:spPr>
        <p:txBody>
          <a:bodyPr>
            <a:noAutofit/>
          </a:bodyPr>
          <a:lstStyle/>
          <a:p>
            <a:pPr marL="457200" lvl="1" indent="0" algn="ctr">
              <a:lnSpc>
                <a:spcPct val="200000"/>
              </a:lnSpc>
              <a:buNone/>
            </a:pPr>
            <a:r>
              <a:rPr lang="en-US" sz="2000" b="0" i="0" dirty="0">
                <a:effectLst/>
                <a:latin typeface="Baskerville Old Face" panose="02020602080505020303" pitchFamily="18" charset="0"/>
                <a:ea typeface="SimSun-ExtB" panose="02010609060101010101" pitchFamily="49" charset="-122"/>
              </a:rPr>
              <a:t>Design thinking is a user-centric approach to problem-solving           that emphasizes empathy, ideation, prototyping, and iteration. </a:t>
            </a:r>
          </a:p>
          <a:p>
            <a:pPr marL="457200" lvl="1" indent="0" algn="ctr">
              <a:lnSpc>
                <a:spcPct val="250000"/>
              </a:lnSpc>
              <a:buNone/>
            </a:pPr>
            <a:r>
              <a:rPr lang="en-US" sz="2000" b="0" i="0" dirty="0">
                <a:effectLst/>
                <a:latin typeface="Baskerville Old Face" panose="02020602080505020303" pitchFamily="18" charset="0"/>
                <a:ea typeface="SimSun-ExtB" panose="02010609060101010101" pitchFamily="49" charset="-122"/>
              </a:rPr>
              <a:t>Design thinking empowers businesses like Dream11 to create intuitive and engaging experiences that resonate with users.</a:t>
            </a:r>
            <a:endParaRPr lang="en-IN" sz="2000" dirty="0">
              <a:latin typeface="Baskerville Old Face" panose="02020602080505020303" pitchFamily="18" charset="0"/>
              <a:ea typeface="SimSun-ExtB" panose="02010609060101010101" pitchFamily="49" charset="-122"/>
            </a:endParaRPr>
          </a:p>
        </p:txBody>
      </p:sp>
    </p:spTree>
    <p:extLst>
      <p:ext uri="{BB962C8B-B14F-4D97-AF65-F5344CB8AC3E}">
        <p14:creationId xmlns:p14="http://schemas.microsoft.com/office/powerpoint/2010/main" val="982921186"/>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57D03-5D56-669F-186E-0CD567D04008}"/>
              </a:ext>
            </a:extLst>
          </p:cNvPr>
          <p:cNvSpPr>
            <a:spLocks noGrp="1"/>
          </p:cNvSpPr>
          <p:nvPr>
            <p:ph type="title"/>
          </p:nvPr>
        </p:nvSpPr>
        <p:spPr>
          <a:xfrm>
            <a:off x="913774" y="530838"/>
            <a:ext cx="10364451" cy="1596177"/>
          </a:xfrm>
        </p:spPr>
        <p:txBody>
          <a:bodyPr>
            <a:noAutofit/>
          </a:bodyPr>
          <a:lstStyle/>
          <a:p>
            <a:r>
              <a:rPr lang="en-US" sz="5400" dirty="0">
                <a:solidFill>
                  <a:srgbClr val="FF0000"/>
                </a:solidFill>
                <a:latin typeface="Sitka Small Semibold" pitchFamily="2" charset="0"/>
              </a:rPr>
              <a:t> Why Design Thinking Matters for Dream11</a:t>
            </a:r>
            <a:endParaRPr lang="en-IN" sz="5400" dirty="0">
              <a:solidFill>
                <a:srgbClr val="FF0000"/>
              </a:solidFill>
              <a:latin typeface="Sitka Small Semibold" pitchFamily="2" charset="0"/>
            </a:endParaRPr>
          </a:p>
        </p:txBody>
      </p:sp>
      <p:sp>
        <p:nvSpPr>
          <p:cNvPr id="3" name="Content Placeholder 2">
            <a:extLst>
              <a:ext uri="{FF2B5EF4-FFF2-40B4-BE49-F238E27FC236}">
                <a16:creationId xmlns:a16="http://schemas.microsoft.com/office/drawing/2014/main" id="{7C2C8EE4-800F-1196-0AF6-D674F597597E}"/>
              </a:ext>
            </a:extLst>
          </p:cNvPr>
          <p:cNvSpPr>
            <a:spLocks noGrp="1"/>
          </p:cNvSpPr>
          <p:nvPr>
            <p:ph sz="quarter" idx="13"/>
          </p:nvPr>
        </p:nvSpPr>
        <p:spPr>
          <a:xfrm>
            <a:off x="914399" y="2745532"/>
            <a:ext cx="10363826" cy="4112468"/>
          </a:xfrm>
        </p:spPr>
        <p:txBody>
          <a:bodyPr>
            <a:noAutofit/>
          </a:bodyPr>
          <a:lstStyle/>
          <a:p>
            <a:pPr marL="457200" lvl="1" indent="0" algn="ctr">
              <a:lnSpc>
                <a:spcPct val="200000"/>
              </a:lnSpc>
              <a:buNone/>
            </a:pPr>
            <a:r>
              <a:rPr lang="en-US" sz="2000" b="0" i="0" dirty="0">
                <a:effectLst/>
                <a:latin typeface="Baskerville Old Face" panose="02020602080505020303" pitchFamily="18" charset="0"/>
                <a:ea typeface="SimSun-ExtB" panose="02010609060101010101" pitchFamily="49" charset="-122"/>
              </a:rPr>
              <a:t>Dream11's success is rooted in its ability to provide an immersive fantasy sports platform. Design thinking enables Dream11 to continuously innovate and deliver personalized experiences that cater to the diverse needs of sports enthusiasts.</a:t>
            </a:r>
            <a:endParaRPr lang="en-IN" sz="2000" dirty="0">
              <a:latin typeface="Baskerville Old Face" panose="02020602080505020303" pitchFamily="18" charset="0"/>
              <a:ea typeface="SimSun-ExtB" panose="02010609060101010101" pitchFamily="49" charset="-122"/>
            </a:endParaRPr>
          </a:p>
        </p:txBody>
      </p:sp>
    </p:spTree>
    <p:extLst>
      <p:ext uri="{BB962C8B-B14F-4D97-AF65-F5344CB8AC3E}">
        <p14:creationId xmlns:p14="http://schemas.microsoft.com/office/powerpoint/2010/main" val="410551438"/>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60A48-FD17-52BF-8120-5572BC93969C}"/>
              </a:ext>
            </a:extLst>
          </p:cNvPr>
          <p:cNvSpPr>
            <a:spLocks noGrp="1"/>
          </p:cNvSpPr>
          <p:nvPr>
            <p:ph type="title"/>
          </p:nvPr>
        </p:nvSpPr>
        <p:spPr/>
        <p:txBody>
          <a:bodyPr>
            <a:normAutofit/>
          </a:bodyPr>
          <a:lstStyle/>
          <a:p>
            <a:r>
              <a:rPr lang="en-IN" sz="5400" dirty="0">
                <a:solidFill>
                  <a:srgbClr val="FF0000"/>
                </a:solidFill>
                <a:latin typeface="Sitka Small Semibold" pitchFamily="2" charset="0"/>
              </a:rPr>
              <a:t>FOUNDING &amp; HISTORY</a:t>
            </a:r>
          </a:p>
        </p:txBody>
      </p:sp>
      <p:sp>
        <p:nvSpPr>
          <p:cNvPr id="3" name="Content Placeholder 2">
            <a:extLst>
              <a:ext uri="{FF2B5EF4-FFF2-40B4-BE49-F238E27FC236}">
                <a16:creationId xmlns:a16="http://schemas.microsoft.com/office/drawing/2014/main" id="{9DB36E3D-75A0-80B9-1AFC-7EE3BEBFB9BB}"/>
              </a:ext>
            </a:extLst>
          </p:cNvPr>
          <p:cNvSpPr>
            <a:spLocks noGrp="1"/>
          </p:cNvSpPr>
          <p:nvPr>
            <p:ph sz="quarter" idx="13"/>
          </p:nvPr>
        </p:nvSpPr>
        <p:spPr/>
        <p:txBody>
          <a:bodyPr/>
          <a:lstStyle/>
          <a:p>
            <a:pPr marL="0" indent="0" algn="ctr">
              <a:lnSpc>
                <a:spcPct val="200000"/>
              </a:lnSpc>
              <a:buNone/>
            </a:pPr>
            <a:r>
              <a:rPr lang="en-US" b="0" i="0" dirty="0">
                <a:solidFill>
                  <a:schemeClr val="tx1">
                    <a:lumMod val="95000"/>
                    <a:lumOff val="5000"/>
                  </a:schemeClr>
                </a:solidFill>
                <a:effectLst/>
                <a:latin typeface="Baskerville Old Face" panose="02020602080505020303" pitchFamily="18" charset="0"/>
              </a:rPr>
              <a:t>   Dream11 was founded in 2008 by Harsh Jain and </a:t>
            </a:r>
            <a:r>
              <a:rPr lang="en-US" b="0" i="0" dirty="0" err="1">
                <a:solidFill>
                  <a:schemeClr val="tx1">
                    <a:lumMod val="95000"/>
                    <a:lumOff val="5000"/>
                  </a:schemeClr>
                </a:solidFill>
                <a:effectLst/>
                <a:latin typeface="Baskerville Old Face" panose="02020602080505020303" pitchFamily="18" charset="0"/>
              </a:rPr>
              <a:t>Bhavit</a:t>
            </a:r>
            <a:r>
              <a:rPr lang="en-US" b="0" i="0" dirty="0">
                <a:solidFill>
                  <a:schemeClr val="tx1">
                    <a:lumMod val="95000"/>
                    <a:lumOff val="5000"/>
                  </a:schemeClr>
                </a:solidFill>
                <a:effectLst/>
                <a:latin typeface="Baskerville Old Face" panose="02020602080505020303" pitchFamily="18" charset="0"/>
              </a:rPr>
              <a:t> Sheth. </a:t>
            </a:r>
          </a:p>
          <a:p>
            <a:pPr marL="0" indent="0" algn="ctr">
              <a:lnSpc>
                <a:spcPct val="200000"/>
              </a:lnSpc>
              <a:buNone/>
            </a:pPr>
            <a:r>
              <a:rPr lang="en-US" dirty="0">
                <a:solidFill>
                  <a:schemeClr val="tx1">
                    <a:lumMod val="95000"/>
                    <a:lumOff val="5000"/>
                  </a:schemeClr>
                </a:solidFill>
                <a:latin typeface="Baskerville Old Face" panose="02020602080505020303" pitchFamily="18" charset="0"/>
              </a:rPr>
              <a:t>   </a:t>
            </a:r>
            <a:r>
              <a:rPr lang="en-US" b="0" i="0" dirty="0">
                <a:solidFill>
                  <a:schemeClr val="tx1">
                    <a:lumMod val="95000"/>
                    <a:lumOff val="5000"/>
                  </a:schemeClr>
                </a:solidFill>
                <a:effectLst/>
                <a:latin typeface="Baskerville Old Face" panose="02020602080505020303" pitchFamily="18" charset="0"/>
              </a:rPr>
              <a:t>It started as a fantasy cricket platform and gradually expanded</a:t>
            </a:r>
          </a:p>
          <a:p>
            <a:pPr marL="0" indent="0" algn="ctr">
              <a:lnSpc>
                <a:spcPct val="200000"/>
              </a:lnSpc>
              <a:buNone/>
            </a:pPr>
            <a:r>
              <a:rPr lang="en-US" b="0" i="0" dirty="0">
                <a:solidFill>
                  <a:schemeClr val="tx1">
                    <a:lumMod val="95000"/>
                    <a:lumOff val="5000"/>
                  </a:schemeClr>
                </a:solidFill>
                <a:effectLst/>
                <a:latin typeface="Baskerville Old Face" panose="02020602080505020303" pitchFamily="18" charset="0"/>
              </a:rPr>
              <a:t> to include other sports such as football, basketball, kabaddi, </a:t>
            </a:r>
          </a:p>
          <a:p>
            <a:pPr marL="0" indent="0" algn="ctr">
              <a:lnSpc>
                <a:spcPct val="200000"/>
              </a:lnSpc>
              <a:buNone/>
            </a:pPr>
            <a:r>
              <a:rPr lang="en-US" b="0" i="0" dirty="0">
                <a:solidFill>
                  <a:schemeClr val="tx1">
                    <a:lumMod val="95000"/>
                    <a:lumOff val="5000"/>
                  </a:schemeClr>
                </a:solidFill>
                <a:effectLst/>
                <a:latin typeface="Baskerville Old Face" panose="02020602080505020303" pitchFamily="18" charset="0"/>
              </a:rPr>
              <a:t>hockey, and more.</a:t>
            </a:r>
            <a:endParaRPr lang="en-IN" dirty="0">
              <a:solidFill>
                <a:schemeClr val="tx1">
                  <a:lumMod val="95000"/>
                  <a:lumOff val="5000"/>
                </a:schemeClr>
              </a:solidFill>
              <a:latin typeface="Baskerville Old Face" panose="02020602080505020303" pitchFamily="18" charset="0"/>
            </a:endParaRPr>
          </a:p>
        </p:txBody>
      </p:sp>
    </p:spTree>
    <p:extLst>
      <p:ext uri="{BB962C8B-B14F-4D97-AF65-F5344CB8AC3E}">
        <p14:creationId xmlns:p14="http://schemas.microsoft.com/office/powerpoint/2010/main" val="390053779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60A48-FD17-52BF-8120-5572BC93969C}"/>
              </a:ext>
            </a:extLst>
          </p:cNvPr>
          <p:cNvSpPr>
            <a:spLocks noGrp="1"/>
          </p:cNvSpPr>
          <p:nvPr>
            <p:ph type="title"/>
          </p:nvPr>
        </p:nvSpPr>
        <p:spPr/>
        <p:txBody>
          <a:bodyPr>
            <a:normAutofit/>
          </a:bodyPr>
          <a:lstStyle/>
          <a:p>
            <a:r>
              <a:rPr lang="en-IN" sz="5400" dirty="0">
                <a:solidFill>
                  <a:srgbClr val="FF0000"/>
                </a:solidFill>
                <a:latin typeface="Sitka Small Semibold" pitchFamily="2" charset="0"/>
              </a:rPr>
              <a:t>DREAM11 SPORTS</a:t>
            </a:r>
          </a:p>
        </p:txBody>
      </p:sp>
      <p:sp>
        <p:nvSpPr>
          <p:cNvPr id="3" name="Content Placeholder 2">
            <a:extLst>
              <a:ext uri="{FF2B5EF4-FFF2-40B4-BE49-F238E27FC236}">
                <a16:creationId xmlns:a16="http://schemas.microsoft.com/office/drawing/2014/main" id="{9DB36E3D-75A0-80B9-1AFC-7EE3BEBFB9BB}"/>
              </a:ext>
            </a:extLst>
          </p:cNvPr>
          <p:cNvSpPr>
            <a:spLocks noGrp="1"/>
          </p:cNvSpPr>
          <p:nvPr>
            <p:ph sz="quarter" idx="13"/>
          </p:nvPr>
        </p:nvSpPr>
        <p:spPr/>
        <p:txBody>
          <a:bodyPr>
            <a:noAutofit/>
          </a:bodyPr>
          <a:lstStyle/>
          <a:p>
            <a:pPr marL="0" indent="0" algn="ctr">
              <a:lnSpc>
                <a:spcPct val="200000"/>
              </a:lnSpc>
              <a:buNone/>
            </a:pPr>
            <a:r>
              <a:rPr lang="en-US" sz="2400" b="0" i="0" dirty="0">
                <a:solidFill>
                  <a:schemeClr val="tx1">
                    <a:lumMod val="95000"/>
                    <a:lumOff val="5000"/>
                  </a:schemeClr>
                </a:solidFill>
                <a:effectLst/>
                <a:latin typeface="Baskerville Old Face" panose="02020602080505020303" pitchFamily="18" charset="0"/>
              </a:rPr>
              <a:t>Dream11 offers fantasy contests for a variety of sports, including cricket, football (soccer), basketball, kabaddi, hockey, volleyball, handball, baseball, rugby, and others. The availability of sports may vary based on the season and ongoing tournaments.</a:t>
            </a:r>
            <a:endParaRPr lang="en-IN" sz="2400" dirty="0">
              <a:solidFill>
                <a:schemeClr val="tx1">
                  <a:lumMod val="95000"/>
                  <a:lumOff val="5000"/>
                </a:schemeClr>
              </a:solidFill>
              <a:latin typeface="Baskerville Old Face" panose="02020602080505020303" pitchFamily="18" charset="0"/>
            </a:endParaRPr>
          </a:p>
        </p:txBody>
      </p:sp>
    </p:spTree>
    <p:extLst>
      <p:ext uri="{BB962C8B-B14F-4D97-AF65-F5344CB8AC3E}">
        <p14:creationId xmlns:p14="http://schemas.microsoft.com/office/powerpoint/2010/main" val="385738983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59E16-97CF-71C8-D5A9-9801EF697975}"/>
              </a:ext>
            </a:extLst>
          </p:cNvPr>
          <p:cNvSpPr>
            <a:spLocks noGrp="1"/>
          </p:cNvSpPr>
          <p:nvPr>
            <p:ph type="title"/>
          </p:nvPr>
        </p:nvSpPr>
        <p:spPr>
          <a:xfrm>
            <a:off x="913774" y="609600"/>
            <a:ext cx="5934969" cy="1420368"/>
          </a:xfrm>
        </p:spPr>
        <p:txBody>
          <a:bodyPr>
            <a:normAutofit/>
          </a:bodyPr>
          <a:lstStyle/>
          <a:p>
            <a:r>
              <a:rPr lang="en-US" sz="4400" dirty="0">
                <a:solidFill>
                  <a:srgbClr val="FF0000"/>
                </a:solidFill>
                <a:latin typeface="Sitka Small Semibold" pitchFamily="2" charset="0"/>
              </a:rPr>
              <a:t>E</a:t>
            </a:r>
            <a:r>
              <a:rPr lang="en-IN" sz="4400" dirty="0" err="1">
                <a:solidFill>
                  <a:srgbClr val="FF0000"/>
                </a:solidFill>
                <a:latin typeface="Sitka Small Semibold" pitchFamily="2" charset="0"/>
              </a:rPr>
              <a:t>mpathize</a:t>
            </a:r>
            <a:r>
              <a:rPr lang="en-IN" sz="4400" dirty="0">
                <a:solidFill>
                  <a:srgbClr val="FF0000"/>
                </a:solidFill>
                <a:latin typeface="Sitka Small Semibold" pitchFamily="2" charset="0"/>
              </a:rPr>
              <a:t> in dream11</a:t>
            </a:r>
          </a:p>
        </p:txBody>
      </p:sp>
      <p:pic>
        <p:nvPicPr>
          <p:cNvPr id="6" name="Picture Placeholder 5">
            <a:extLst>
              <a:ext uri="{FF2B5EF4-FFF2-40B4-BE49-F238E27FC236}">
                <a16:creationId xmlns:a16="http://schemas.microsoft.com/office/drawing/2014/main" id="{DC6E6A8C-209E-3D5D-D4F5-4CF4E9948A5C}"/>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564" r="80546"/>
          <a:stretch/>
        </p:blipFill>
        <p:spPr>
          <a:xfrm>
            <a:off x="8411162" y="1416036"/>
            <a:ext cx="2503763" cy="40259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 Placeholder 3">
            <a:extLst>
              <a:ext uri="{FF2B5EF4-FFF2-40B4-BE49-F238E27FC236}">
                <a16:creationId xmlns:a16="http://schemas.microsoft.com/office/drawing/2014/main" id="{E50627D8-D6EE-AE59-8B86-81AEFB8E0FB4}"/>
              </a:ext>
            </a:extLst>
          </p:cNvPr>
          <p:cNvSpPr>
            <a:spLocks noGrp="1"/>
          </p:cNvSpPr>
          <p:nvPr>
            <p:ph type="body" sz="half" idx="2"/>
          </p:nvPr>
        </p:nvSpPr>
        <p:spPr>
          <a:xfrm>
            <a:off x="146304" y="1875099"/>
            <a:ext cx="7278499" cy="4745619"/>
          </a:xfrm>
        </p:spPr>
        <p:txBody>
          <a:bodyPr>
            <a:normAutofit fontScale="92500" lnSpcReduction="20000"/>
          </a:bodyPr>
          <a:lstStyle/>
          <a:p>
            <a:pPr>
              <a:lnSpc>
                <a:spcPct val="220000"/>
              </a:lnSpc>
            </a:pPr>
            <a:r>
              <a:rPr lang="en-US" sz="2400" dirty="0">
                <a:solidFill>
                  <a:srgbClr val="0D0D0D"/>
                </a:solidFill>
                <a:latin typeface="Sitka Text Semibold" pitchFamily="2" charset="0"/>
              </a:rPr>
              <a:t> This involves not just knowing who they are but also understanding their motivations, desires, and pain points. They would conduct user research, interviews, and surveys to gather insights into what sports fans want from a fantasy sports platform.</a:t>
            </a:r>
            <a:endParaRPr lang="en-IN" sz="2000" dirty="0">
              <a:solidFill>
                <a:schemeClr val="tx1">
                  <a:lumMod val="95000"/>
                  <a:lumOff val="5000"/>
                </a:schemeClr>
              </a:solidFill>
              <a:latin typeface="Sitka Text Semibold" pitchFamily="2" charset="0"/>
            </a:endParaRPr>
          </a:p>
        </p:txBody>
      </p:sp>
    </p:spTree>
    <p:extLst>
      <p:ext uri="{BB962C8B-B14F-4D97-AF65-F5344CB8AC3E}">
        <p14:creationId xmlns:p14="http://schemas.microsoft.com/office/powerpoint/2010/main" val="34155816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59E16-97CF-71C8-D5A9-9801EF697975}"/>
              </a:ext>
            </a:extLst>
          </p:cNvPr>
          <p:cNvSpPr>
            <a:spLocks noGrp="1"/>
          </p:cNvSpPr>
          <p:nvPr>
            <p:ph type="title"/>
          </p:nvPr>
        </p:nvSpPr>
        <p:spPr>
          <a:xfrm>
            <a:off x="936924" y="748496"/>
            <a:ext cx="5934969" cy="1420368"/>
          </a:xfrm>
        </p:spPr>
        <p:txBody>
          <a:bodyPr>
            <a:noAutofit/>
          </a:bodyPr>
          <a:lstStyle/>
          <a:p>
            <a:r>
              <a:rPr lang="en-US" sz="5400" dirty="0">
                <a:solidFill>
                  <a:srgbClr val="FF0000"/>
                </a:solidFill>
                <a:latin typeface="Sitka Small Semibold" pitchFamily="2" charset="0"/>
              </a:rPr>
              <a:t>Define in dream11</a:t>
            </a:r>
            <a:endParaRPr lang="en-IN" sz="5400" dirty="0">
              <a:solidFill>
                <a:srgbClr val="FF0000"/>
              </a:solidFill>
              <a:latin typeface="Sitka Small Semibold" pitchFamily="2" charset="0"/>
            </a:endParaRPr>
          </a:p>
        </p:txBody>
      </p:sp>
      <p:pic>
        <p:nvPicPr>
          <p:cNvPr id="6" name="Picture Placeholder 5">
            <a:extLst>
              <a:ext uri="{FF2B5EF4-FFF2-40B4-BE49-F238E27FC236}">
                <a16:creationId xmlns:a16="http://schemas.microsoft.com/office/drawing/2014/main" id="{DC6E6A8C-209E-3D5D-D4F5-4CF4E9948A5C}"/>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21085" r="56751"/>
          <a:stretch/>
        </p:blipFill>
        <p:spPr>
          <a:xfrm>
            <a:off x="8183301" y="1458680"/>
            <a:ext cx="2893671" cy="37555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 Placeholder 3">
            <a:extLst>
              <a:ext uri="{FF2B5EF4-FFF2-40B4-BE49-F238E27FC236}">
                <a16:creationId xmlns:a16="http://schemas.microsoft.com/office/drawing/2014/main" id="{E50627D8-D6EE-AE59-8B86-81AEFB8E0FB4}"/>
              </a:ext>
            </a:extLst>
          </p:cNvPr>
          <p:cNvSpPr>
            <a:spLocks noGrp="1"/>
          </p:cNvSpPr>
          <p:nvPr>
            <p:ph type="body" sz="half" idx="2"/>
          </p:nvPr>
        </p:nvSpPr>
        <p:spPr>
          <a:xfrm>
            <a:off x="146304" y="2294523"/>
            <a:ext cx="7278499" cy="4222023"/>
          </a:xfrm>
        </p:spPr>
        <p:txBody>
          <a:bodyPr>
            <a:normAutofit fontScale="92500" lnSpcReduction="10000"/>
          </a:bodyPr>
          <a:lstStyle/>
          <a:p>
            <a:pPr>
              <a:lnSpc>
                <a:spcPct val="220000"/>
              </a:lnSpc>
            </a:pPr>
            <a:r>
              <a:rPr lang="en-US" sz="2400" dirty="0">
                <a:solidFill>
                  <a:schemeClr val="tx1">
                    <a:lumMod val="95000"/>
                    <a:lumOff val="5000"/>
                  </a:schemeClr>
                </a:solidFill>
                <a:latin typeface="Baskerville Old Face" panose="02020602080505020303" pitchFamily="18" charset="0"/>
              </a:rPr>
              <a:t> Once Dream11 has a good understanding of its users, it would define the problem areas or opportunities. This might involve synthesizing the research findings into user personas, journey maps, and problem statements. </a:t>
            </a:r>
            <a:endParaRPr lang="en-IN" sz="2000" dirty="0">
              <a:solidFill>
                <a:schemeClr val="tx1">
                  <a:lumMod val="95000"/>
                  <a:lumOff val="5000"/>
                </a:schemeClr>
              </a:solidFill>
              <a:latin typeface="Baskerville Old Face" panose="02020602080505020303" pitchFamily="18" charset="0"/>
            </a:endParaRPr>
          </a:p>
        </p:txBody>
      </p:sp>
    </p:spTree>
    <p:extLst>
      <p:ext uri="{BB962C8B-B14F-4D97-AF65-F5344CB8AC3E}">
        <p14:creationId xmlns:p14="http://schemas.microsoft.com/office/powerpoint/2010/main" val="321667419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59E16-97CF-71C8-D5A9-9801EF697975}"/>
              </a:ext>
            </a:extLst>
          </p:cNvPr>
          <p:cNvSpPr>
            <a:spLocks noGrp="1"/>
          </p:cNvSpPr>
          <p:nvPr>
            <p:ph type="title"/>
          </p:nvPr>
        </p:nvSpPr>
        <p:spPr>
          <a:xfrm>
            <a:off x="913774" y="609600"/>
            <a:ext cx="5934969" cy="1420368"/>
          </a:xfrm>
        </p:spPr>
        <p:txBody>
          <a:bodyPr>
            <a:normAutofit fontScale="90000"/>
          </a:bodyPr>
          <a:lstStyle/>
          <a:p>
            <a:r>
              <a:rPr lang="en-US" sz="5400" dirty="0">
                <a:solidFill>
                  <a:srgbClr val="FF0000"/>
                </a:solidFill>
                <a:latin typeface="Sitka Small Semibold" pitchFamily="2" charset="0"/>
              </a:rPr>
              <a:t>ideate in dream11</a:t>
            </a:r>
            <a:endParaRPr lang="en-IN" sz="5400" dirty="0">
              <a:solidFill>
                <a:srgbClr val="FF0000"/>
              </a:solidFill>
              <a:latin typeface="Sitka Small Semibold" pitchFamily="2" charset="0"/>
            </a:endParaRPr>
          </a:p>
        </p:txBody>
      </p:sp>
      <p:pic>
        <p:nvPicPr>
          <p:cNvPr id="6" name="Picture Placeholder 5">
            <a:extLst>
              <a:ext uri="{FF2B5EF4-FFF2-40B4-BE49-F238E27FC236}">
                <a16:creationId xmlns:a16="http://schemas.microsoft.com/office/drawing/2014/main" id="{DC6E6A8C-209E-3D5D-D4F5-4CF4E9948A5C}"/>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40816" r="40816"/>
          <a:stretch/>
        </p:blipFill>
        <p:spPr>
          <a:xfrm>
            <a:off x="8206451" y="1173486"/>
            <a:ext cx="2511706" cy="393363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 Placeholder 3">
            <a:extLst>
              <a:ext uri="{FF2B5EF4-FFF2-40B4-BE49-F238E27FC236}">
                <a16:creationId xmlns:a16="http://schemas.microsoft.com/office/drawing/2014/main" id="{E50627D8-D6EE-AE59-8B86-81AEFB8E0FB4}"/>
              </a:ext>
            </a:extLst>
          </p:cNvPr>
          <p:cNvSpPr>
            <a:spLocks noGrp="1"/>
          </p:cNvSpPr>
          <p:nvPr>
            <p:ph type="body" sz="half" idx="2"/>
          </p:nvPr>
        </p:nvSpPr>
        <p:spPr>
          <a:xfrm>
            <a:off x="146304" y="2190351"/>
            <a:ext cx="7278499" cy="4326195"/>
          </a:xfrm>
        </p:spPr>
        <p:txBody>
          <a:bodyPr>
            <a:normAutofit fontScale="92500" lnSpcReduction="10000"/>
          </a:bodyPr>
          <a:lstStyle/>
          <a:p>
            <a:pPr>
              <a:lnSpc>
                <a:spcPct val="220000"/>
              </a:lnSpc>
            </a:pPr>
            <a:r>
              <a:rPr lang="en-US" sz="2000" dirty="0">
                <a:solidFill>
                  <a:schemeClr val="tx1">
                    <a:lumMod val="95000"/>
                    <a:lumOff val="5000"/>
                  </a:schemeClr>
                </a:solidFill>
                <a:latin typeface="Baskerville Old Face" panose="02020602080505020303" pitchFamily="18" charset="0"/>
              </a:rPr>
              <a:t> This is the stage where creativity comes into play. Dream11 would brainstorm potential solutions to the problems identified in the Define stage. This could involve techniques like brainstorming sessions, design sprints, or even hackathons where teams come up with innovative ideas to address user needs. </a:t>
            </a:r>
            <a:endParaRPr lang="en-IN" sz="2000" dirty="0">
              <a:solidFill>
                <a:schemeClr val="tx1">
                  <a:lumMod val="95000"/>
                  <a:lumOff val="5000"/>
                </a:schemeClr>
              </a:solidFill>
              <a:latin typeface="Baskerville Old Face" panose="02020602080505020303" pitchFamily="18" charset="0"/>
            </a:endParaRPr>
          </a:p>
        </p:txBody>
      </p:sp>
    </p:spTree>
    <p:extLst>
      <p:ext uri="{BB962C8B-B14F-4D97-AF65-F5344CB8AC3E}">
        <p14:creationId xmlns:p14="http://schemas.microsoft.com/office/powerpoint/2010/main" val="419811182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126</TotalTime>
  <Words>754</Words>
  <Application>Microsoft Office PowerPoint</Application>
  <PresentationFormat>Widescreen</PresentationFormat>
  <Paragraphs>39</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Algerian</vt:lpstr>
      <vt:lpstr>Arial</vt:lpstr>
      <vt:lpstr>Baskerville Old Face</vt:lpstr>
      <vt:lpstr>Sitka Small Semibold</vt:lpstr>
      <vt:lpstr>Sitka Text Semibold</vt:lpstr>
      <vt:lpstr>Tw Cen MT</vt:lpstr>
      <vt:lpstr>Droplet</vt:lpstr>
      <vt:lpstr>PowerPoint Presentation</vt:lpstr>
      <vt:lpstr>Dream 11</vt:lpstr>
      <vt:lpstr>Introduction to Design Thinking</vt:lpstr>
      <vt:lpstr> Why Design Thinking Matters for Dream11</vt:lpstr>
      <vt:lpstr>FOUNDING &amp; HISTORY</vt:lpstr>
      <vt:lpstr>DREAM11 SPORTS</vt:lpstr>
      <vt:lpstr>Empathize in dream11</vt:lpstr>
      <vt:lpstr>Define in dream11</vt:lpstr>
      <vt:lpstr>ideate in dream11</vt:lpstr>
      <vt:lpstr>prototype in dream11</vt:lpstr>
      <vt:lpstr>test in dream11</vt:lpstr>
      <vt:lpstr>Iterate in dream11</vt:lpstr>
      <vt:lpstr>TEAM CREATION</vt:lpstr>
      <vt:lpstr>SCORING SYSTEM</vt:lpstr>
      <vt:lpstr>RANKING &amp; PRIZES</vt:lpstr>
      <vt:lpstr>LEGALITY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hariharasudharsan10@outlook.com</dc:creator>
  <cp:lastModifiedBy>Esther Guna</cp:lastModifiedBy>
  <cp:revision>8</cp:revision>
  <dcterms:created xsi:type="dcterms:W3CDTF">2024-03-18T13:23:29Z</dcterms:created>
  <dcterms:modified xsi:type="dcterms:W3CDTF">2024-04-25T15:32:02Z</dcterms:modified>
</cp:coreProperties>
</file>