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1F0-FBB5-4011-980F-FDF17457D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30BE5-14B3-443D-A187-E7C7330F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7B74-6A5A-460F-A192-3192E86F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EF2E-40B9-4C38-8593-06F16BE4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CBBE-427C-41B9-AE42-31BD225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990-054D-4295-8336-788C951F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0A15-A49A-4B30-8FC0-173017612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6BA8-73D4-45D7-932B-943239F3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1736-CE24-44B0-90F0-6EDB78CE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2382-AC38-47C4-A543-9850EF20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CD23-5EC6-4EA4-8AA7-2865F15A2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D07B-DE7E-4AC0-840A-DDB5E2A5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57EB-49B9-4758-B785-790224D1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2670-4978-44FD-915C-99B8102B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7256-17BE-4336-B1D1-85F3A4C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103F-4A01-4235-AD2B-3BF2FD09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D057-B44C-4246-8295-ABF783F7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4CF5-134E-4ED5-8483-C60CFDE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F5B2-C32D-470C-812B-A78A50A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0F35-B5AB-4191-AD8D-28F6BF3D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CA70-F6B4-417D-ABED-07DB5E51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713-D0F8-4FCF-AA22-59C8F43C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3C85-CC96-4233-B6CB-AA2C4480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9A70-7FE9-47FB-95CC-2C2EDDEB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E7D2-68F9-433F-B594-753C2854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9D49-239A-4278-AF51-A55E875B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DB33-9A02-451B-8599-12D44C344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B089-ED10-498A-9B5E-C6D9354E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3B2A-0C6A-42FF-9221-EDDB797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EDE50-8DE0-495A-B339-DCD3E34A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B142-EC71-4762-8A67-6F75E909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6A09-6E1F-48F8-84F9-746E3E09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1005-5A7C-41C1-8132-E1C41E29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EC0E8-6B20-44D2-BFD1-51B5EE9D0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D64D3-5611-4BE2-9932-8E25FCE1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2900-10E0-4959-A942-66BAF1648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77234-85B1-4508-B5ED-BF889EC7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EB990-FE71-445F-8C70-56F3AB6A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B148B-376D-4C62-A552-4E1A947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BAF-8369-46A0-85DA-DAEB0988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BAE66-6F94-4FE3-8F74-3BAF458D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6A240-CE76-4F75-83DE-F515BC4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1D252-A8FE-45E1-8629-FB09348F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6D1B-53E2-4A30-A1D4-38FE837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BBB55-3226-4FDB-81F4-FED085DE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81ADA-3EDA-4365-95DC-7A0F5B09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52D8-ECC8-4104-90B8-D8CC6C5A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8918-1D5F-423A-8FF0-DED01131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FBFC-BD8C-40D7-B771-5AAD5E3F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2A26-CBBE-4109-9049-8F5198D8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96D5-DAF9-4E24-B56C-E26E6FCA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91E7-B56B-42CB-AA92-CD4CDBA0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918-A3FE-4270-B192-BCA7C504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BB68-6FF9-4D87-B403-98DC11D5C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B1D9-5294-40CD-B983-A29B8F03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4C21-5FA7-4856-B467-18F46A22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BCB06-A359-4987-9047-38DC6F89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1D07-7603-43B8-AFAD-9659EEF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81D86-6EDD-4B1B-8077-4BC8C49B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B73C2-A4FE-40C9-A4CD-B86AC6FB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84AA-BC59-44CD-8490-4841D9B5A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2CB7-B0B8-40C6-895A-134E26CD83B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3E3F-3A10-42AA-9CF8-7780143D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2AD-9A84-4049-B7DA-30BE6AD66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4F38-750F-423A-91DB-C22F2D60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49C9-A2A9-4530-8370-0348829DA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169C-CF4E-4862-A8F8-F50FE5EA2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8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E6B-BC8E-4589-A470-2101197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IDFont+F2"/>
              </a:rPr>
              <a:t>2. </a:t>
            </a:r>
            <a:r>
              <a:rPr lang="en-US" sz="1800" b="0" i="0" u="none" strike="noStrike" baseline="0" dirty="0">
                <a:latin typeface="CIDFont+F4"/>
              </a:rPr>
              <a:t>Assume an instruction set that uses a 12-bit instruction length. Operands are always 4 bits long.</a:t>
            </a:r>
            <a:br>
              <a:rPr lang="en-US" sz="1800" b="0" i="0" u="none" strike="noStrike" baseline="0" dirty="0">
                <a:latin typeface="CIDFont+F4"/>
              </a:rPr>
            </a:br>
            <a:r>
              <a:rPr lang="en-US" sz="1800" b="0" i="0" u="none" strike="noStrike" baseline="0" dirty="0">
                <a:latin typeface="CIDFont+F4"/>
              </a:rPr>
              <a:t>If there are 100 one operand instructions, how many maximum possible two operand instructions</a:t>
            </a:r>
            <a:br>
              <a:rPr lang="en-US" sz="1800" b="0" i="0" u="none" strike="noStrike" baseline="0" dirty="0">
                <a:latin typeface="CIDFont+F4"/>
              </a:rPr>
            </a:br>
            <a:r>
              <a:rPr lang="en-US" sz="1800" b="0" i="0" u="none" strike="noStrike" baseline="0" dirty="0">
                <a:latin typeface="CIDFont+F4"/>
              </a:rPr>
              <a:t>are possible?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647C-37AA-43C9-ADAC-19DA5E3C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12 bits long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2^12 = 4096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 One operand  instructions</a:t>
            </a:r>
          </a:p>
          <a:p>
            <a:pPr marL="0" indent="0">
              <a:buNone/>
            </a:pPr>
            <a:r>
              <a:rPr lang="en-US" dirty="0"/>
              <a:t>8 bit opcode + 4 bit operand</a:t>
            </a:r>
          </a:p>
          <a:p>
            <a:pPr marL="0" indent="0">
              <a:buNone/>
            </a:pPr>
            <a:r>
              <a:rPr lang="en-US" dirty="0"/>
              <a:t>100 * 16 = 1600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operand instructions</a:t>
            </a:r>
          </a:p>
          <a:p>
            <a:pPr marL="0" indent="0">
              <a:buNone/>
            </a:pPr>
            <a:r>
              <a:rPr lang="en-US" dirty="0"/>
              <a:t>4 bit opcode + 4 bit operand + 4 bit operand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4096 = X* (2^8) + 100*(2^4)</a:t>
            </a:r>
          </a:p>
          <a:p>
            <a:pPr marL="0" indent="0">
              <a:buNone/>
            </a:pPr>
            <a:r>
              <a:rPr lang="en-US" dirty="0"/>
              <a:t>X = (4096-1600)/256 = 2496/256 =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7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DA32-A915-4269-828B-97267BFD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Cache size is 2^17</a:t>
            </a:r>
            <a:br>
              <a:rPr lang="en-US" sz="1800" dirty="0"/>
            </a:br>
            <a:r>
              <a:rPr lang="en-US" sz="1800" dirty="0"/>
              <a:t>Block size or Cache line size 2^4</a:t>
            </a:r>
            <a:br>
              <a:rPr lang="en-US" sz="1800" dirty="0"/>
            </a:br>
            <a:r>
              <a:rPr lang="en-US" sz="1800" dirty="0"/>
              <a:t>Total size 2^24</a:t>
            </a:r>
            <a:br>
              <a:rPr lang="en-US" sz="1800" dirty="0"/>
            </a:br>
            <a:r>
              <a:rPr lang="en-US" sz="1800" dirty="0"/>
              <a:t>Cache lines = 2^17/2^4 = 2^13</a:t>
            </a:r>
            <a:br>
              <a:rPr lang="en-US" sz="1800" dirty="0"/>
            </a:br>
            <a:r>
              <a:rPr lang="en-US" sz="1800" dirty="0"/>
              <a:t>Cache sets = 2^13/2^2 = 2^11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63DF-BE2C-4B96-9BBB-501369EC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A806BAH</a:t>
            </a:r>
          </a:p>
          <a:p>
            <a:pPr marL="0" indent="0">
              <a:buNone/>
            </a:pPr>
            <a:r>
              <a:rPr lang="en-US" dirty="0"/>
              <a:t>1010 1000 0000 0110 1011 1010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49C9BC-04EC-402E-B55D-73248E62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47"/>
              </p:ext>
            </p:extLst>
          </p:nvPr>
        </p:nvGraphicFramePr>
        <p:xfrm>
          <a:off x="1749423" y="2817047"/>
          <a:ext cx="8127999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1127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0620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627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7/13/4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5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 lines have to be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4 lines in Set 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 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 4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A806BH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2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A806B0H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A806B0H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A806B0H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line that is free or follow replacement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line in Set 107 that is free or follow replacement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A806BH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7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4987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2973BE-F583-4364-A478-2E7EC7340116}"/>
              </a:ext>
            </a:extLst>
          </p:cNvPr>
          <p:cNvCxnSpPr/>
          <p:nvPr/>
        </p:nvCxnSpPr>
        <p:spPr>
          <a:xfrm>
            <a:off x="4908884" y="2189747"/>
            <a:ext cx="0" cy="80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09602-74B0-459B-8CF3-C3B4486AB302}"/>
              </a:ext>
            </a:extLst>
          </p:cNvPr>
          <p:cNvCxnSpPr/>
          <p:nvPr/>
        </p:nvCxnSpPr>
        <p:spPr>
          <a:xfrm>
            <a:off x="2719136" y="2189747"/>
            <a:ext cx="0" cy="80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2541-3D47-41A8-8EF1-D84EB96C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Booths algorithm for 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45D2-BAB9-4705-B0DC-65850FC4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M x 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x 0</a:t>
            </a:r>
            <a:r>
              <a:rPr lang="en-US" b="1" u="sng" dirty="0"/>
              <a:t>111</a:t>
            </a:r>
            <a:r>
              <a:rPr lang="en-US" dirty="0"/>
              <a:t>0</a:t>
            </a:r>
            <a:r>
              <a:rPr lang="en-US" b="1" u="sng" dirty="0"/>
              <a:t>11</a:t>
            </a:r>
            <a:r>
              <a:rPr lang="en-US" dirty="0"/>
              <a:t>000   = M x (2^9-2^6+2^5-2^3)</a:t>
            </a:r>
          </a:p>
          <a:p>
            <a:pPr marL="0" indent="0">
              <a:buNone/>
            </a:pPr>
            <a:r>
              <a:rPr lang="en-US" dirty="0"/>
              <a:t>1D8 = 256 + 13*16 + 8 = 472    = 512-64 + 32 – 8 = 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x -472</a:t>
            </a:r>
          </a:p>
          <a:p>
            <a:pPr marL="0" indent="0">
              <a:buNone/>
            </a:pPr>
            <a:r>
              <a:rPr lang="en-US" dirty="0"/>
              <a:t>0111011000</a:t>
            </a:r>
          </a:p>
          <a:p>
            <a:pPr marL="0" indent="0">
              <a:buNone/>
            </a:pPr>
            <a:r>
              <a:rPr lang="en-US" dirty="0"/>
              <a:t>1000100111</a:t>
            </a:r>
          </a:p>
          <a:p>
            <a:pPr marL="0" indent="0">
              <a:buNone/>
            </a:pPr>
            <a:r>
              <a:rPr lang="en-US" dirty="0"/>
              <a:t>                +1 </a:t>
            </a:r>
          </a:p>
          <a:p>
            <a:pPr marL="0" indent="0">
              <a:buNone/>
            </a:pPr>
            <a:r>
              <a:rPr lang="en-US" b="1" u="sng" dirty="0"/>
              <a:t>1</a:t>
            </a:r>
            <a:r>
              <a:rPr lang="en-US" dirty="0"/>
              <a:t>000</a:t>
            </a:r>
            <a:r>
              <a:rPr lang="en-US" b="1" u="sng" dirty="0"/>
              <a:t>1</a:t>
            </a:r>
            <a:r>
              <a:rPr lang="en-US" dirty="0"/>
              <a:t>0</a:t>
            </a:r>
            <a:r>
              <a:rPr lang="en-US" b="1" u="sng" dirty="0"/>
              <a:t>1</a:t>
            </a:r>
            <a:r>
              <a:rPr lang="en-US" dirty="0"/>
              <a:t>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x </a:t>
            </a:r>
            <a:r>
              <a:rPr lang="en-US" b="1" u="sng" dirty="0"/>
              <a:t>111</a:t>
            </a:r>
            <a:r>
              <a:rPr lang="en-US" dirty="0"/>
              <a:t>0</a:t>
            </a:r>
            <a:r>
              <a:rPr lang="en-US" b="1" u="sng" dirty="0"/>
              <a:t>11</a:t>
            </a:r>
            <a:r>
              <a:rPr lang="en-US" dirty="0"/>
              <a:t>0</a:t>
            </a:r>
            <a:r>
              <a:rPr lang="en-US" b="1" u="sng" dirty="0"/>
              <a:t>111</a:t>
            </a:r>
          </a:p>
          <a:p>
            <a:pPr marL="0" indent="0">
              <a:buNone/>
            </a:pPr>
            <a:r>
              <a:rPr lang="en-US" b="1" u="sng" dirty="0"/>
              <a:t>0001001000+1 – 0001001001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M*-1 (16 bit subtraction)</a:t>
            </a:r>
          </a:p>
          <a:p>
            <a:pPr marL="0" indent="0">
              <a:buNone/>
            </a:pPr>
            <a:r>
              <a:rPr lang="en-US" b="1" u="sng" dirty="0"/>
              <a:t>M x 1111 1111 1111 1111</a:t>
            </a:r>
          </a:p>
        </p:txBody>
      </p:sp>
    </p:spTree>
    <p:extLst>
      <p:ext uri="{BB962C8B-B14F-4D97-AF65-F5344CB8AC3E}">
        <p14:creationId xmlns:p14="http://schemas.microsoft.com/office/powerpoint/2010/main" val="2694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D92A-62F5-4C35-B40E-FA5C8116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IDFont+F4"/>
              </a:rPr>
              <a:t>Addition of signed 8-bit representation of X=120 and Y = -100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680C-D19F-463F-954E-6A479B26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+120 	0111 1000</a:t>
            </a:r>
          </a:p>
          <a:p>
            <a:pPr marL="0" indent="0">
              <a:buNone/>
            </a:pPr>
            <a:r>
              <a:rPr lang="en-US" dirty="0"/>
              <a:t>-100	1001 1100</a:t>
            </a:r>
          </a:p>
          <a:p>
            <a:pPr marL="0" indent="0">
              <a:buNone/>
            </a:pPr>
            <a:r>
              <a:rPr lang="en-US" dirty="0"/>
              <a:t>-----------------------</a:t>
            </a:r>
          </a:p>
          <a:p>
            <a:pPr marL="0" indent="0">
              <a:buNone/>
            </a:pPr>
            <a:r>
              <a:rPr lang="en-US" dirty="0"/>
              <a:t>        1 0001 0100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120	0111 1000</a:t>
            </a:r>
          </a:p>
          <a:p>
            <a:pPr marL="0" indent="0">
              <a:buNone/>
            </a:pPr>
            <a:r>
              <a:rPr lang="en-US" dirty="0"/>
              <a:t>100       0110  0100</a:t>
            </a:r>
          </a:p>
          <a:p>
            <a:pPr marL="0" indent="0">
              <a:buNone/>
            </a:pPr>
            <a:r>
              <a:rPr lang="en-US" dirty="0"/>
              <a:t>-------------------------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0110 0100</a:t>
            </a:r>
          </a:p>
          <a:p>
            <a:pPr marL="0" indent="0">
              <a:buNone/>
            </a:pPr>
            <a:r>
              <a:rPr lang="en-US" dirty="0"/>
              <a:t>1001 1011</a:t>
            </a:r>
          </a:p>
          <a:p>
            <a:pPr marL="0" indent="0">
              <a:buNone/>
            </a:pPr>
            <a:r>
              <a:rPr lang="en-US" dirty="0"/>
              <a:t>1001 1100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1B970E-BC51-41F6-A68F-D300D098AA34}"/>
              </a:ext>
            </a:extLst>
          </p:cNvPr>
          <p:cNvCxnSpPr/>
          <p:nvPr/>
        </p:nvCxnSpPr>
        <p:spPr>
          <a:xfrm>
            <a:off x="1892968" y="148389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4FA11-34D1-43D1-AB94-2A42AA5D87A1}"/>
              </a:ext>
            </a:extLst>
          </p:cNvPr>
          <p:cNvCxnSpPr/>
          <p:nvPr/>
        </p:nvCxnSpPr>
        <p:spPr>
          <a:xfrm>
            <a:off x="1724526" y="148389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D92A-62F5-4C35-B40E-FA5C8116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IDFont+F4"/>
              </a:rPr>
              <a:t>Addition of signed 8-bit representation of X=120 and Y = -100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680C-D19F-463F-954E-6A479B26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+120 	00111 1000</a:t>
            </a:r>
          </a:p>
          <a:p>
            <a:pPr marL="0" indent="0">
              <a:buNone/>
            </a:pPr>
            <a:r>
              <a:rPr lang="en-US" dirty="0"/>
              <a:t>-100	11001 1100</a:t>
            </a:r>
          </a:p>
          <a:p>
            <a:pPr marL="0" indent="0">
              <a:buNone/>
            </a:pPr>
            <a:r>
              <a:rPr lang="en-US" dirty="0"/>
              <a:t>-----------------------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2s complement of -100</a:t>
            </a:r>
          </a:p>
          <a:p>
            <a:pPr marL="0" indent="0">
              <a:buNone/>
            </a:pPr>
            <a:r>
              <a:rPr lang="en-US" dirty="0"/>
              <a:t>11001 1100</a:t>
            </a:r>
          </a:p>
          <a:p>
            <a:pPr marL="0" indent="0">
              <a:buNone/>
            </a:pPr>
            <a:r>
              <a:rPr lang="en-US" dirty="0"/>
              <a:t>00110 0011 + 1</a:t>
            </a:r>
          </a:p>
          <a:p>
            <a:pPr marL="0" indent="0">
              <a:buNone/>
            </a:pPr>
            <a:r>
              <a:rPr lang="en-US" dirty="0"/>
              <a:t>00110 0100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00111 1000</a:t>
            </a:r>
          </a:p>
          <a:p>
            <a:pPr marL="0" indent="0">
              <a:buNone/>
            </a:pPr>
            <a:r>
              <a:rPr lang="en-US" dirty="0"/>
              <a:t>00110 0100</a:t>
            </a:r>
          </a:p>
          <a:p>
            <a:pPr marL="0" indent="0">
              <a:buNone/>
            </a:pPr>
            <a:r>
              <a:rPr lang="en-US" dirty="0"/>
              <a:t>-----------------</a:t>
            </a:r>
          </a:p>
          <a:p>
            <a:pPr marL="0" indent="0">
              <a:buNone/>
            </a:pPr>
            <a:r>
              <a:rPr lang="en-US" dirty="0"/>
              <a:t> 01101  1100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1B970E-BC51-41F6-A68F-D300D098AA34}"/>
              </a:ext>
            </a:extLst>
          </p:cNvPr>
          <p:cNvCxnSpPr/>
          <p:nvPr/>
        </p:nvCxnSpPr>
        <p:spPr>
          <a:xfrm>
            <a:off x="1892968" y="148389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4FA11-34D1-43D1-AB94-2A42AA5D87A1}"/>
              </a:ext>
            </a:extLst>
          </p:cNvPr>
          <p:cNvCxnSpPr/>
          <p:nvPr/>
        </p:nvCxnSpPr>
        <p:spPr>
          <a:xfrm>
            <a:off x="1724526" y="148389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F3A1-76D2-4094-9625-A9475C01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x -4      -40        00 0010 1000</a:t>
            </a:r>
            <a:br>
              <a:rPr lang="en-US" dirty="0"/>
            </a:br>
            <a:r>
              <a:rPr lang="en-US" dirty="0"/>
              <a:t>				11 1101 1000</a:t>
            </a:r>
            <a:br>
              <a:rPr lang="en-US" dirty="0"/>
            </a:br>
            <a:r>
              <a:rPr lang="en-US" dirty="0"/>
              <a:t>01010  10101+1 		-10 = 10110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3FBC-C6DB-46B4-8766-53FCD690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10  x -4</a:t>
            </a:r>
          </a:p>
          <a:p>
            <a:pPr marL="0" indent="0">
              <a:buNone/>
            </a:pPr>
            <a:r>
              <a:rPr lang="en-US" dirty="0"/>
              <a:t>01010  X 11100</a:t>
            </a:r>
          </a:p>
          <a:p>
            <a:pPr marL="0" indent="0">
              <a:buNone/>
            </a:pPr>
            <a:r>
              <a:rPr lang="en-US" dirty="0"/>
              <a:t>00000   11100   0</a:t>
            </a:r>
          </a:p>
          <a:p>
            <a:pPr marL="0" indent="0">
              <a:buNone/>
            </a:pPr>
            <a:r>
              <a:rPr lang="en-US" dirty="0"/>
              <a:t>C1</a:t>
            </a:r>
          </a:p>
          <a:p>
            <a:pPr marL="0" indent="0">
              <a:buNone/>
            </a:pPr>
            <a:r>
              <a:rPr lang="en-US" dirty="0"/>
              <a:t>00000   01110   0</a:t>
            </a:r>
          </a:p>
          <a:p>
            <a:pPr marL="0" indent="0">
              <a:buNone/>
            </a:pPr>
            <a:r>
              <a:rPr lang="en-US" dirty="0"/>
              <a:t>C2</a:t>
            </a:r>
          </a:p>
          <a:p>
            <a:pPr marL="0" indent="0">
              <a:buNone/>
            </a:pPr>
            <a:r>
              <a:rPr lang="en-US" dirty="0"/>
              <a:t>00000   00111   0</a:t>
            </a:r>
          </a:p>
          <a:p>
            <a:pPr marL="0" indent="0">
              <a:buNone/>
            </a:pPr>
            <a:r>
              <a:rPr lang="en-US" dirty="0"/>
              <a:t>C3</a:t>
            </a:r>
          </a:p>
          <a:p>
            <a:pPr marL="0" indent="0">
              <a:buNone/>
            </a:pPr>
            <a:r>
              <a:rPr lang="en-US" dirty="0"/>
              <a:t>10110   00111   0</a:t>
            </a:r>
          </a:p>
          <a:p>
            <a:pPr marL="0" indent="0">
              <a:buNone/>
            </a:pPr>
            <a:r>
              <a:rPr lang="en-US" dirty="0"/>
              <a:t>11011   00011   1</a:t>
            </a:r>
          </a:p>
          <a:p>
            <a:pPr marL="0" indent="0">
              <a:buNone/>
            </a:pPr>
            <a:r>
              <a:rPr lang="en-US" dirty="0"/>
              <a:t>C4</a:t>
            </a:r>
          </a:p>
          <a:p>
            <a:pPr marL="0" indent="0">
              <a:buNone/>
            </a:pPr>
            <a:r>
              <a:rPr lang="en-US" dirty="0"/>
              <a:t>11101   10001   1</a:t>
            </a:r>
          </a:p>
          <a:p>
            <a:pPr marL="0" indent="0">
              <a:buNone/>
            </a:pPr>
            <a:r>
              <a:rPr lang="en-US" dirty="0"/>
              <a:t>C5</a:t>
            </a:r>
          </a:p>
          <a:p>
            <a:pPr marL="0" indent="0">
              <a:buNone/>
            </a:pPr>
            <a:r>
              <a:rPr lang="en-US" dirty="0"/>
              <a:t>11110    11000  1</a:t>
            </a:r>
          </a:p>
        </p:txBody>
      </p:sp>
    </p:spTree>
    <p:extLst>
      <p:ext uri="{BB962C8B-B14F-4D97-AF65-F5344CB8AC3E}">
        <p14:creationId xmlns:p14="http://schemas.microsoft.com/office/powerpoint/2010/main" val="25270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AA4B-10F8-49F2-AC33-5BF7829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9473-4780-42B9-8713-A285CB3A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Problem a</a:t>
            </a:r>
          </a:p>
          <a:p>
            <a:pPr marL="0" indent="0">
              <a:buNone/>
            </a:pPr>
            <a:r>
              <a:rPr lang="en-US" dirty="0"/>
              <a:t>+127</a:t>
            </a:r>
          </a:p>
          <a:p>
            <a:pPr marL="0" indent="0">
              <a:buNone/>
            </a:pPr>
            <a:r>
              <a:rPr lang="en-US" dirty="0"/>
              <a:t>0111 1111   = 1.111111 x 2^6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Exponent = 127 + 6 = 133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0    1000 0101  1111 1100 0000 0000 0000 000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b</a:t>
            </a:r>
          </a:p>
          <a:p>
            <a:pPr marL="0" indent="0">
              <a:buNone/>
            </a:pPr>
            <a:r>
              <a:rPr lang="en-US" dirty="0"/>
              <a:t>1 10000011 01000000000000000000000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Exponent = 131-127 = 4</a:t>
            </a:r>
          </a:p>
          <a:p>
            <a:pPr marL="0" indent="0">
              <a:buNone/>
            </a:pPr>
            <a:r>
              <a:rPr lang="en-US" dirty="0"/>
              <a:t>-1 * 1.01 x 2^4   = -1 * 10100   = -20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E0D9-A9A2-4416-8238-3528FA73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4A40-1B2A-4E56-A13E-E62EB114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0    1000 0101  1111 1100 0000 0000 0000 000</a:t>
            </a:r>
          </a:p>
          <a:p>
            <a:pPr marL="514350" indent="-514350">
              <a:buAutoNum type="arabicPlain"/>
            </a:pPr>
            <a:r>
              <a:rPr lang="en-US" dirty="0"/>
              <a:t>10000011   0100 0000 0000 0000 0000 000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1.111111 x 2^6</a:t>
            </a:r>
          </a:p>
          <a:p>
            <a:pPr marL="0" indent="0">
              <a:buNone/>
            </a:pPr>
            <a:r>
              <a:rPr lang="en-US" dirty="0"/>
              <a:t>1.01          x 2^4</a:t>
            </a:r>
          </a:p>
          <a:p>
            <a:pPr marL="0" indent="0">
              <a:buNone/>
            </a:pPr>
            <a:r>
              <a:rPr lang="en-US" dirty="0"/>
              <a:t>0.0101     x 2^6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1. 111111</a:t>
            </a:r>
          </a:p>
          <a:p>
            <a:pPr marL="0" indent="0">
              <a:buNone/>
            </a:pPr>
            <a:r>
              <a:rPr lang="en-US" dirty="0"/>
              <a:t> 0. 010100</a:t>
            </a:r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dirty="0"/>
              <a:t>10.010011</a:t>
            </a:r>
          </a:p>
          <a:p>
            <a:pPr marL="0" indent="0">
              <a:buNone/>
            </a:pPr>
            <a:r>
              <a:rPr lang="en-US" dirty="0"/>
              <a:t>1.0010011 x 2^7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3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E0D9-A9A2-4416-8238-3528FA73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010100</a:t>
            </a:r>
            <a:br>
              <a:rPr lang="en-US" dirty="0"/>
            </a:br>
            <a:r>
              <a:rPr lang="en-US" dirty="0"/>
              <a:t>101100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4A40-1B2A-4E56-A13E-E62EB114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0    1000 0101  1111 1100 0000 0000 0000 000</a:t>
            </a:r>
          </a:p>
          <a:p>
            <a:pPr marL="514350" indent="-514350">
              <a:buAutoNum type="arabicPlain"/>
            </a:pPr>
            <a:r>
              <a:rPr lang="en-US" dirty="0"/>
              <a:t>10000011   0100 0000 0000 0000 0000 000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1.111111 x 2^6</a:t>
            </a:r>
          </a:p>
          <a:p>
            <a:pPr marL="0" indent="0">
              <a:buNone/>
            </a:pPr>
            <a:r>
              <a:rPr lang="en-US" dirty="0"/>
              <a:t>1.01          x 2^4</a:t>
            </a:r>
          </a:p>
          <a:p>
            <a:pPr marL="0" indent="0">
              <a:buNone/>
            </a:pPr>
            <a:r>
              <a:rPr lang="en-US" dirty="0"/>
              <a:t>0.0101     x 2^6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01.111111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D70F-B86E-4A7D-B3D2-A1AB378D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-3.6 s4.4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2348-DE53-4620-8556-371CE993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0.6 x2 = 1.2  1</a:t>
            </a:r>
          </a:p>
          <a:p>
            <a:pPr marL="0" indent="0">
              <a:buNone/>
            </a:pPr>
            <a:r>
              <a:rPr lang="en-US" dirty="0"/>
              <a:t>0.2x 2 = 0.4  0</a:t>
            </a:r>
          </a:p>
          <a:p>
            <a:pPr marL="0" indent="0">
              <a:buNone/>
            </a:pPr>
            <a:r>
              <a:rPr lang="en-US" dirty="0"/>
              <a:t>0.4 x 2 = 0.8  0</a:t>
            </a:r>
          </a:p>
          <a:p>
            <a:pPr marL="0" indent="0">
              <a:buNone/>
            </a:pPr>
            <a:r>
              <a:rPr lang="en-US" dirty="0"/>
              <a:t>0.8x 2 = 1.6  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1 0011.1001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Erro</a:t>
            </a:r>
            <a:r>
              <a:rPr lang="en-US" dirty="0"/>
              <a:t> ----0.6 – 0.5625 </a:t>
            </a:r>
          </a:p>
        </p:txBody>
      </p:sp>
    </p:spTree>
    <p:extLst>
      <p:ext uri="{BB962C8B-B14F-4D97-AF65-F5344CB8AC3E}">
        <p14:creationId xmlns:p14="http://schemas.microsoft.com/office/powerpoint/2010/main" val="251128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566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CIDFont+F2</vt:lpstr>
      <vt:lpstr>CIDFont+F4</vt:lpstr>
      <vt:lpstr>Office Theme</vt:lpstr>
      <vt:lpstr>Revision Class</vt:lpstr>
      <vt:lpstr>Booths algorithm for Signed numbers</vt:lpstr>
      <vt:lpstr>Addition of signed 8-bit representation of X=120 and Y = -100</vt:lpstr>
      <vt:lpstr>Addition of signed 8-bit representation of X=120 and Y = -100</vt:lpstr>
      <vt:lpstr>10 x -4      -40        00 0010 1000     11 1101 1000 01010  10101+1   -10 = 10110</vt:lpstr>
      <vt:lpstr>Floating</vt:lpstr>
      <vt:lpstr>PowerPoint Presentation</vt:lpstr>
      <vt:lpstr>010100 101100</vt:lpstr>
      <vt:lpstr>-3.6 s4.4</vt:lpstr>
      <vt:lpstr>2. Assume an instruction set that uses a 12-bit instruction length. Operands are always 4 bits long. If there are 100 one operand instructions, how many maximum possible two operand instructions are possible?</vt:lpstr>
      <vt:lpstr>Cache size is 2^17 Block size or Cache line size 2^4 Total size 2^24 Cache lines = 2^17/2^4 = 2^13 Cache sets = 2^13/2^2 = 2^11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Laxman, Srevats</dc:creator>
  <cp:lastModifiedBy>Laxman, Srevats</cp:lastModifiedBy>
  <cp:revision>13</cp:revision>
  <dcterms:created xsi:type="dcterms:W3CDTF">2021-03-27T10:59:19Z</dcterms:created>
  <dcterms:modified xsi:type="dcterms:W3CDTF">2021-03-28T08:42:58Z</dcterms:modified>
</cp:coreProperties>
</file>