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312" r:id="rId3"/>
    <p:sldId id="310" r:id="rId4"/>
    <p:sldId id="321" r:id="rId5"/>
    <p:sldId id="313" r:id="rId6"/>
    <p:sldId id="314" r:id="rId7"/>
    <p:sldId id="318" r:id="rId8"/>
    <p:sldId id="317" r:id="rId9"/>
    <p:sldId id="320" r:id="rId10"/>
    <p:sldId id="319" r:id="rId11"/>
    <p:sldId id="315" r:id="rId12"/>
    <p:sldId id="316" r:id="rId13"/>
    <p:sldId id="322" r:id="rId14"/>
    <p:sldId id="311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5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1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03-Jan-21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03-Jan-21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399" y="6136104"/>
            <a:ext cx="0" cy="721995"/>
          </a:xfrm>
          <a:custGeom>
            <a:avLst/>
            <a:gdLst/>
            <a:ahLst/>
            <a:cxnLst/>
            <a:rect l="l" t="t" r="r" b="b"/>
            <a:pathLst>
              <a:path h="721995">
                <a:moveTo>
                  <a:pt x="0" y="0"/>
                </a:moveTo>
                <a:lnTo>
                  <a:pt x="0" y="721893"/>
                </a:lnTo>
              </a:path>
            </a:pathLst>
          </a:custGeom>
          <a:ln w="60158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6839" y="5939878"/>
            <a:ext cx="1292225" cy="762000"/>
          </a:xfrm>
          <a:custGeom>
            <a:avLst/>
            <a:gdLst/>
            <a:ahLst/>
            <a:cxnLst/>
            <a:rect l="l" t="t" r="r" b="b"/>
            <a:pathLst>
              <a:path w="1292225" h="762000">
                <a:moveTo>
                  <a:pt x="1291843" y="0"/>
                </a:moveTo>
                <a:lnTo>
                  <a:pt x="0" y="0"/>
                </a:lnTo>
                <a:lnTo>
                  <a:pt x="0" y="761707"/>
                </a:lnTo>
                <a:lnTo>
                  <a:pt x="1291843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88" y="3121660"/>
            <a:ext cx="3303651" cy="314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5452" y="0"/>
            <a:ext cx="5146675" cy="5788025"/>
          </a:xfrm>
          <a:custGeom>
            <a:avLst/>
            <a:gdLst/>
            <a:ahLst/>
            <a:cxnLst/>
            <a:rect l="l" t="t" r="r" b="b"/>
            <a:pathLst>
              <a:path w="5146675" h="5788025">
                <a:moveTo>
                  <a:pt x="5146548" y="0"/>
                </a:moveTo>
                <a:lnTo>
                  <a:pt x="5089477" y="0"/>
                </a:lnTo>
                <a:lnTo>
                  <a:pt x="0" y="5787478"/>
                </a:lnTo>
                <a:lnTo>
                  <a:pt x="5146548" y="5787478"/>
                </a:lnTo>
                <a:lnTo>
                  <a:pt x="5146548" y="0"/>
                </a:lnTo>
                <a:close/>
              </a:path>
            </a:pathLst>
          </a:custGeom>
          <a:solidFill>
            <a:srgbClr val="F1F1F1">
              <a:alpha val="1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4075" y="2025523"/>
            <a:ext cx="6829425" cy="1580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03" y="24510"/>
            <a:ext cx="3859784" cy="15382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42497" y="5337005"/>
            <a:ext cx="2249805" cy="1521460"/>
          </a:xfrm>
          <a:custGeom>
            <a:avLst/>
            <a:gdLst/>
            <a:ahLst/>
            <a:cxnLst/>
            <a:rect l="l" t="t" r="r" b="b"/>
            <a:pathLst>
              <a:path w="2249804" h="1521459">
                <a:moveTo>
                  <a:pt x="2249502" y="0"/>
                </a:moveTo>
                <a:lnTo>
                  <a:pt x="0" y="1520992"/>
                </a:lnTo>
                <a:lnTo>
                  <a:pt x="2249502" y="1520992"/>
                </a:lnTo>
                <a:lnTo>
                  <a:pt x="224950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56280" y="6148133"/>
            <a:ext cx="0" cy="709930"/>
          </a:xfrm>
          <a:custGeom>
            <a:avLst/>
            <a:gdLst/>
            <a:ahLst/>
            <a:cxnLst/>
            <a:rect l="l" t="t" r="r" b="b"/>
            <a:pathLst>
              <a:path h="709929">
                <a:moveTo>
                  <a:pt x="0" y="0"/>
                </a:moveTo>
                <a:lnTo>
                  <a:pt x="0" y="709866"/>
                </a:lnTo>
              </a:path>
            </a:pathLst>
          </a:custGeom>
          <a:ln w="60157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25315" y="1410411"/>
            <a:ext cx="3680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Arial Black"/>
                <a:cs typeface="Arial Black"/>
              </a:rPr>
              <a:t>INSTITUTE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-</a:t>
            </a:r>
            <a:r>
              <a:rPr sz="3200" spc="-3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 Black"/>
                <a:cs typeface="Arial Black"/>
              </a:rPr>
              <a:t>UIE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1859496"/>
            <a:ext cx="9524999" cy="3726661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730885" algn="ctr">
              <a:lnSpc>
                <a:spcPct val="100000"/>
              </a:lnSpc>
              <a:spcBef>
                <a:spcPts val="1360"/>
              </a:spcBef>
            </a:pPr>
            <a:endParaRPr sz="3200" dirty="0">
              <a:latin typeface="Arial Black"/>
              <a:cs typeface="Arial Black"/>
            </a:endParaRP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sz="2800" dirty="0">
                <a:latin typeface="Times New Roman"/>
                <a:cs typeface="Times New Roman"/>
              </a:rPr>
              <a:t>Bachelor </a:t>
            </a:r>
            <a:r>
              <a:rPr sz="2800" spc="5" dirty="0">
                <a:latin typeface="Times New Roman"/>
                <a:cs typeface="Times New Roman"/>
              </a:rPr>
              <a:t>of Engineering </a:t>
            </a:r>
            <a:r>
              <a:rPr sz="2800" dirty="0">
                <a:latin typeface="Times New Roman"/>
                <a:cs typeface="Times New Roman"/>
              </a:rPr>
              <a:t>(Computer </a:t>
            </a:r>
            <a:r>
              <a:rPr sz="2800" spc="5" dirty="0">
                <a:latin typeface="Times New Roman"/>
                <a:cs typeface="Times New Roman"/>
              </a:rPr>
              <a:t>Science &amp;</a:t>
            </a:r>
            <a:r>
              <a:rPr sz="2800" spc="-360" dirty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Engineering)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sz="2800" dirty="0" smtClean="0">
                <a:latin typeface="Times New Roman"/>
                <a:cs typeface="Times New Roman"/>
              </a:rPr>
              <a:t>Subject </a:t>
            </a:r>
            <a:r>
              <a:rPr sz="2800" spc="-15" dirty="0">
                <a:latin typeface="Times New Roman"/>
                <a:cs typeface="Times New Roman"/>
              </a:rPr>
              <a:t>Name </a:t>
            </a:r>
            <a:r>
              <a:rPr sz="2800" spc="5" dirty="0" smtClean="0">
                <a:latin typeface="Times New Roman"/>
                <a:cs typeface="Times New Roman"/>
              </a:rPr>
              <a:t>: </a:t>
            </a:r>
            <a:r>
              <a:rPr sz="2800" spc="-5" dirty="0" smtClean="0">
                <a:latin typeface="Times New Roman"/>
                <a:cs typeface="Times New Roman"/>
              </a:rPr>
              <a:t> </a:t>
            </a:r>
            <a:r>
              <a:rPr lang="en-US" sz="2800" b="1" dirty="0"/>
              <a:t> </a:t>
            </a:r>
            <a:r>
              <a:rPr lang="en-US" sz="2800" dirty="0">
                <a:latin typeface="Times New Roman"/>
                <a:cs typeface="Times New Roman"/>
              </a:rPr>
              <a:t>CALCULUS &amp; VECTOR SPACES</a:t>
            </a:r>
          </a:p>
          <a:p>
            <a:pPr marL="734695" marR="5080" algn="ctr">
              <a:lnSpc>
                <a:spcPct val="125000"/>
              </a:lnSpc>
              <a:spcBef>
                <a:spcPts val="280"/>
              </a:spcBef>
            </a:pPr>
            <a:r>
              <a:rPr lang="en-US" sz="2800" spc="-60" dirty="0" smtClean="0">
                <a:latin typeface="Times New Roman"/>
                <a:cs typeface="Times New Roman"/>
              </a:rPr>
              <a:t>Subject Code : 20</a:t>
            </a:r>
            <a:r>
              <a:rPr sz="2800" spc="-35" dirty="0" smtClean="0">
                <a:latin typeface="Times New Roman"/>
                <a:cs typeface="Times New Roman"/>
              </a:rPr>
              <a:t>SMT-</a:t>
            </a:r>
            <a:r>
              <a:rPr lang="en-US" sz="2800" spc="-35" dirty="0" smtClean="0">
                <a:latin typeface="Times New Roman"/>
                <a:cs typeface="Times New Roman"/>
              </a:rPr>
              <a:t>175</a:t>
            </a:r>
            <a:endParaRPr sz="2800" dirty="0">
              <a:latin typeface="Times New Roman"/>
              <a:cs typeface="Times New Roman"/>
            </a:endParaRPr>
          </a:p>
          <a:p>
            <a:pPr marL="730250" algn="ctr">
              <a:lnSpc>
                <a:spcPct val="100000"/>
              </a:lnSpc>
              <a:spcBef>
                <a:spcPts val="844"/>
              </a:spcBef>
            </a:pPr>
            <a:r>
              <a:rPr sz="2800" spc="5" dirty="0" smtClean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:CSE(All IT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branches)</a:t>
            </a:r>
            <a:endParaRPr sz="2800" dirty="0">
              <a:latin typeface="Times New Roman"/>
              <a:cs typeface="Times New Roman"/>
            </a:endParaRPr>
          </a:p>
          <a:p>
            <a:pPr marR="426084" algn="r">
              <a:lnSpc>
                <a:spcPts val="2335"/>
              </a:lnSpc>
              <a:spcBef>
                <a:spcPts val="1670"/>
              </a:spcBef>
            </a:pPr>
            <a:r>
              <a:rPr sz="2000" b="1" spc="-434" dirty="0">
                <a:solidFill>
                  <a:srgbClr val="585858"/>
                </a:solidFill>
                <a:latin typeface="Arial"/>
                <a:cs typeface="Arial"/>
              </a:rPr>
              <a:t>DISCOVER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475" dirty="0">
                <a:solidFill>
                  <a:srgbClr val="C00000"/>
                </a:solidFill>
                <a:latin typeface="Arial"/>
                <a:cs typeface="Arial"/>
              </a:rPr>
              <a:t>LEARN </a:t>
            </a:r>
            <a:r>
              <a:rPr sz="2000" b="1" spc="-225" dirty="0">
                <a:solidFill>
                  <a:srgbClr val="585858"/>
                </a:solidFill>
                <a:latin typeface="Arial"/>
                <a:cs typeface="Arial"/>
              </a:rPr>
              <a:t>. </a:t>
            </a:r>
            <a:r>
              <a:rPr sz="2000" b="1" spc="-505" dirty="0">
                <a:solidFill>
                  <a:srgbClr val="585858"/>
                </a:solidFill>
                <a:latin typeface="Arial"/>
                <a:cs typeface="Arial"/>
              </a:rPr>
              <a:t>EMPOWER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55"/>
              </a:lnSpc>
              <a:tabLst>
                <a:tab pos="2907665" algn="l"/>
                <a:tab pos="3471545" algn="l"/>
              </a:tabLst>
            </a:pPr>
            <a:r>
              <a:rPr lang="en-US" sz="2100" b="1" spc="-5" dirty="0" smtClean="0">
                <a:solidFill>
                  <a:srgbClr val="252525"/>
                </a:solidFill>
                <a:latin typeface="Times New Roman"/>
                <a:cs typeface="Times New Roman"/>
              </a:rPr>
              <a:t>Multiple Integrals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1652589" y="561356"/>
            <a:ext cx="7413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Triple integrals</a:t>
            </a:r>
          </a:p>
        </p:txBody>
      </p:sp>
      <p:sp>
        <p:nvSpPr>
          <p:cNvPr id="727047" name="Text Box 7"/>
          <p:cNvSpPr txBox="1">
            <a:spLocks noChangeArrowheads="1"/>
          </p:cNvSpPr>
          <p:nvPr/>
        </p:nvSpPr>
        <p:spPr bwMode="auto">
          <a:xfrm>
            <a:off x="1081668" y="1527717"/>
            <a:ext cx="85512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400" dirty="0">
                <a:ea typeface="ＭＳ Ｐゴシック" charset="0"/>
              </a:rPr>
              <a:t>The expression: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r>
              <a:rPr lang="en-GB" sz="2400" dirty="0">
                <a:ea typeface="ＭＳ Ｐゴシック" charset="0"/>
              </a:rPr>
              <a:t>is called a </a:t>
            </a:r>
            <a:r>
              <a:rPr lang="en-GB" sz="2400" i="1" dirty="0">
                <a:ea typeface="ＭＳ Ｐゴシック" charset="0"/>
              </a:rPr>
              <a:t>triple integral</a:t>
            </a:r>
            <a:r>
              <a:rPr lang="en-GB" sz="2400" dirty="0">
                <a:ea typeface="ＭＳ Ｐゴシック" charset="0"/>
              </a:rPr>
              <a:t> and is evaluated by starting with the innermost integral and working outwards.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r>
              <a:rPr lang="en-GB" sz="2400" i="1" dirty="0">
                <a:ea typeface="ＭＳ Ｐゴシック" charset="0"/>
              </a:rPr>
              <a:t>If the six limits on the integral are all constant the order in which the integrations are performed does not matter</a:t>
            </a:r>
            <a:r>
              <a:rPr lang="en-GB" sz="2400" dirty="0">
                <a:ea typeface="ＭＳ Ｐゴシック" charset="0"/>
              </a:rPr>
              <a:t>.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r>
              <a:rPr lang="en-GB" sz="2400" dirty="0">
                <a:ea typeface="ＭＳ Ｐゴシック" charset="0"/>
              </a:rPr>
              <a:t>If the limits on the integrals involve some of the variables then the order in which the integrations are performed is crucial.</a:t>
            </a:r>
          </a:p>
        </p:txBody>
      </p:sp>
      <p:graphicFrame>
        <p:nvGraphicFramePr>
          <p:cNvPr id="307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76007705"/>
              </p:ext>
            </p:extLst>
          </p:nvPr>
        </p:nvGraphicFramePr>
        <p:xfrm>
          <a:off x="3380989" y="1898689"/>
          <a:ext cx="2892425" cy="495300"/>
        </p:xfrm>
        <a:graphic>
          <a:graphicData uri="http://schemas.openxmlformats.org/presentationml/2006/ole">
            <p:oleObj spid="_x0000_s11273" name="Equation" r:id="rId3" imgW="2768600" imgH="4953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53637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7" name="Text Box 5"/>
          <p:cNvSpPr txBox="1">
            <a:spLocks noChangeArrowheads="1"/>
          </p:cNvSpPr>
          <p:nvPr/>
        </p:nvSpPr>
        <p:spPr bwMode="auto">
          <a:xfrm>
            <a:off x="1095028" y="1315244"/>
            <a:ext cx="7413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2400" dirty="0">
                <a:solidFill>
                  <a:srgbClr val="4F81BD"/>
                </a:solidFill>
                <a:ea typeface="ＭＳ Ｐゴシック" charset="0"/>
              </a:rPr>
              <a:t>Determination of volumes by multiple integrals</a:t>
            </a:r>
          </a:p>
        </p:txBody>
      </p:sp>
      <p:sp>
        <p:nvSpPr>
          <p:cNvPr id="735238" name="Text Box 6"/>
          <p:cNvSpPr txBox="1">
            <a:spLocks noChangeArrowheads="1"/>
          </p:cNvSpPr>
          <p:nvPr/>
        </p:nvSpPr>
        <p:spPr bwMode="auto">
          <a:xfrm>
            <a:off x="1182727" y="2186590"/>
            <a:ext cx="70421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2400" dirty="0">
                <a:ea typeface="ＭＳ Ｐゴシック" charset="0"/>
              </a:rPr>
              <a:t>The element of volume is: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r>
              <a:rPr lang="en-GB" sz="2400" dirty="0">
                <a:ea typeface="ＭＳ Ｐゴシック" charset="0"/>
              </a:rPr>
              <a:t>Giving the volume </a:t>
            </a:r>
            <a:r>
              <a:rPr lang="en-GB" sz="2400" i="1" dirty="0">
                <a:ea typeface="ＭＳ Ｐゴシック" charset="0"/>
              </a:rPr>
              <a:t>V</a:t>
            </a:r>
            <a:r>
              <a:rPr lang="en-GB" sz="2400" dirty="0">
                <a:ea typeface="ＭＳ Ｐゴシック" charset="0"/>
              </a:rPr>
              <a:t> as</a:t>
            </a:r>
            <a:r>
              <a:rPr lang="en-GB" sz="2400" dirty="0" smtClean="0">
                <a:ea typeface="ＭＳ Ｐゴシック" charset="0"/>
              </a:rPr>
              <a:t>:</a:t>
            </a:r>
          </a:p>
          <a:p>
            <a:pPr>
              <a:defRPr/>
            </a:pPr>
            <a:endParaRPr lang="en-GB" sz="2400" dirty="0">
              <a:ea typeface="ＭＳ Ｐゴシック" charset="0"/>
            </a:endParaRP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GB" sz="2400" dirty="0" smtClean="0">
                <a:ea typeface="ＭＳ Ｐゴシック" charset="0"/>
              </a:rPr>
              <a:t>That </a:t>
            </a:r>
            <a:r>
              <a:rPr lang="en-GB" sz="2400" dirty="0">
                <a:ea typeface="ＭＳ Ｐゴシック" charset="0"/>
              </a:rPr>
              <a:t>is</a:t>
            </a:r>
            <a:r>
              <a:rPr lang="en-GB" dirty="0">
                <a:latin typeface="Times New Roman" charset="0"/>
                <a:ea typeface="ＭＳ Ｐゴシック" charset="0"/>
              </a:rPr>
              <a:t>:</a:t>
            </a:r>
          </a:p>
        </p:txBody>
      </p:sp>
      <p:graphicFrame>
        <p:nvGraphicFramePr>
          <p:cNvPr id="450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1496453"/>
              </p:ext>
            </p:extLst>
          </p:nvPr>
        </p:nvGraphicFramePr>
        <p:xfrm>
          <a:off x="2291595" y="2649839"/>
          <a:ext cx="2256298" cy="416090"/>
        </p:xfrm>
        <a:graphic>
          <a:graphicData uri="http://schemas.openxmlformats.org/presentationml/2006/ole">
            <p:oleObj spid="_x0000_s12317" name="Equation" r:id="rId3" imgW="1383699" imgH="266584" progId="">
              <p:embed/>
            </p:oleObj>
          </a:graphicData>
        </a:graphic>
      </p:graphicFrame>
      <p:graphicFrame>
        <p:nvGraphicFramePr>
          <p:cNvPr id="450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25538531"/>
              </p:ext>
            </p:extLst>
          </p:nvPr>
        </p:nvGraphicFramePr>
        <p:xfrm>
          <a:off x="1896035" y="3761809"/>
          <a:ext cx="2944907" cy="806727"/>
        </p:xfrm>
        <a:graphic>
          <a:graphicData uri="http://schemas.openxmlformats.org/presentationml/2006/ole">
            <p:oleObj spid="_x0000_s12318" name="Equation" r:id="rId4" imgW="2157480" imgH="694800" progId="">
              <p:embed/>
            </p:oleObj>
          </a:graphicData>
        </a:graphic>
      </p:graphicFrame>
      <p:graphicFrame>
        <p:nvGraphicFramePr>
          <p:cNvPr id="450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659683"/>
              </p:ext>
            </p:extLst>
          </p:nvPr>
        </p:nvGraphicFramePr>
        <p:xfrm>
          <a:off x="2291595" y="4552334"/>
          <a:ext cx="3013599" cy="1055089"/>
        </p:xfrm>
        <a:graphic>
          <a:graphicData uri="http://schemas.openxmlformats.org/presentationml/2006/ole">
            <p:oleObj spid="_x0000_s12319" name="Equation" r:id="rId5" imgW="2075400" imgH="749520" progId="">
              <p:embed/>
            </p:oleObj>
          </a:graphicData>
        </a:graphic>
      </p:graphicFrame>
      <p:sp>
        <p:nvSpPr>
          <p:cNvPr id="735242" name="Rectangle 10"/>
          <p:cNvSpPr>
            <a:spLocks noChangeArrowheads="1"/>
          </p:cNvSpPr>
          <p:nvPr/>
        </p:nvSpPr>
        <p:spPr bwMode="auto">
          <a:xfrm>
            <a:off x="2901527" y="4632038"/>
            <a:ext cx="2395537" cy="871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73524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7826" y="2419351"/>
            <a:ext cx="52101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82727" y="446049"/>
            <a:ext cx="948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Integrals and Volume of a Solid Region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729579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0361"/>
            <a:ext cx="10515600" cy="12795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1BF79AA-E10E-423E-8600-E4751EC5CFEA}"/>
              </a:ext>
            </a:extLst>
          </p:cNvPr>
          <p:cNvSpPr/>
          <p:nvPr/>
        </p:nvSpPr>
        <p:spPr>
          <a:xfrm>
            <a:off x="978872" y="1971863"/>
            <a:ext cx="10247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endParaRPr lang="en-US" sz="2400" dirty="0">
              <a:latin typeface="Casper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8C64D85-5443-460E-B238-203DB909E1F9}"/>
              </a:ext>
            </a:extLst>
          </p:cNvPr>
          <p:cNvSpPr/>
          <p:nvPr/>
        </p:nvSpPr>
        <p:spPr>
          <a:xfrm>
            <a:off x="984735" y="2088777"/>
            <a:ext cx="100724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find Area of a Region </a:t>
            </a:r>
            <a:endParaRPr lang="en-US" sz="2400" dirty="0"/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To find Volume under a Surface.</a:t>
            </a:r>
          </a:p>
          <a:p>
            <a:pPr marL="342900" indent="-342900" algn="just"/>
            <a:endParaRPr lang="en-US" sz="24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Multiple Integrals are used effectively in Engineering.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>
              <a:latin typeface="Casp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904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412595" y="883899"/>
            <a:ext cx="11353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Text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Books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 </a:t>
            </a:r>
            <a:r>
              <a:rPr lang="en-US" sz="2000" dirty="0"/>
              <a:t>E. </a:t>
            </a:r>
            <a:r>
              <a:rPr lang="en-US" sz="2000" dirty="0" err="1"/>
              <a:t>Kreyszig</a:t>
            </a:r>
            <a:r>
              <a:rPr lang="en-US" sz="2000" dirty="0"/>
              <a:t> , Advanced Engineering Mathematics, John Wiley,10th Ed.2011.,New </a:t>
            </a:r>
            <a:r>
              <a:rPr lang="en-US" sz="2000" dirty="0" smtClean="0"/>
              <a:t>Delhi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2. </a:t>
            </a:r>
            <a:r>
              <a:rPr lang="en-US" sz="2000" dirty="0"/>
              <a:t>H.K.  </a:t>
            </a:r>
            <a:r>
              <a:rPr lang="en-US" sz="2000" dirty="0" err="1"/>
              <a:t>Dass</a:t>
            </a:r>
            <a:r>
              <a:rPr lang="en-US" sz="2000" dirty="0"/>
              <a:t>., Higher Engineering Mathematics, S Chand Publishers,  3</a:t>
            </a:r>
            <a:r>
              <a:rPr lang="en-US" sz="2000" baseline="30000" dirty="0"/>
              <a:t>rd</a:t>
            </a:r>
            <a:r>
              <a:rPr lang="en-US" sz="2000" dirty="0"/>
              <a:t> revised edition, 2014</a:t>
            </a:r>
            <a:r>
              <a:rPr lang="en-US" sz="2000" dirty="0" smtClean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3. </a:t>
            </a:r>
            <a:r>
              <a:rPr lang="en-US" sz="2000" dirty="0" err="1"/>
              <a:t>B.S.Grewal</a:t>
            </a:r>
            <a:r>
              <a:rPr lang="en-US" sz="2000" dirty="0"/>
              <a:t>, Higher Engineering Mathematics, Khanna Publishers, 42</a:t>
            </a:r>
            <a:r>
              <a:rPr lang="en-US" sz="2000" baseline="30000" dirty="0"/>
              <a:t>th</a:t>
            </a:r>
            <a:r>
              <a:rPr lang="en-US" sz="2000" dirty="0"/>
              <a:t> ed.2013, New </a:t>
            </a:r>
            <a:r>
              <a:rPr lang="en-US" sz="2000" dirty="0" smtClean="0"/>
              <a:t>Delhi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Reference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Material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/>
              <a:t>R.K</a:t>
            </a:r>
            <a:r>
              <a:rPr lang="en-US" sz="2000" dirty="0"/>
              <a:t>. Jain,  and S.R.K. </a:t>
            </a:r>
            <a:r>
              <a:rPr lang="en-US" sz="2000" dirty="0" err="1"/>
              <a:t>lyengar</a:t>
            </a:r>
            <a:r>
              <a:rPr lang="en-US" sz="2000" dirty="0"/>
              <a:t>, Advanced Engineering Mathematics, 3rd Edition, </a:t>
            </a:r>
            <a:r>
              <a:rPr lang="en-US" sz="2000" dirty="0" err="1"/>
              <a:t>Narosa</a:t>
            </a:r>
            <a:r>
              <a:rPr lang="en-US" sz="2000" dirty="0"/>
              <a:t> Publishing House, </a:t>
            </a:r>
            <a:r>
              <a:rPr lang="en-US" sz="2000" dirty="0" smtClean="0"/>
              <a:t>  </a:t>
            </a:r>
          </a:p>
          <a:p>
            <a:pPr marL="457200" indent="-457200"/>
            <a:r>
              <a:rPr lang="en-US" sz="2000" dirty="0" smtClean="0"/>
              <a:t>2004</a:t>
            </a:r>
            <a:r>
              <a:rPr lang="en-US" sz="2000" dirty="0"/>
              <a:t>, New Delhi.</a:t>
            </a:r>
          </a:p>
          <a:p>
            <a:r>
              <a:rPr lang="en-US" sz="2000" dirty="0"/>
              <a:t>2. B.V. </a:t>
            </a:r>
            <a:r>
              <a:rPr lang="en-US" sz="2000" dirty="0" err="1"/>
              <a:t>Ramana</a:t>
            </a:r>
            <a:r>
              <a:rPr lang="en-US" sz="2000" dirty="0"/>
              <a:t> Advanced Engineering Mathematics, McGraw Hill</a:t>
            </a:r>
            <a:r>
              <a:rPr lang="en-US" sz="2000" b="1" dirty="0"/>
              <a:t>, </a:t>
            </a:r>
            <a:r>
              <a:rPr lang="en-US" sz="2000" dirty="0"/>
              <a:t>July 2006, New Delhi.</a:t>
            </a:r>
          </a:p>
          <a:p>
            <a:r>
              <a:rPr lang="en-US" sz="2000" dirty="0"/>
              <a:t>3. B. Thomas and , R.L., Finney ,Calculus and Analytic Geometry, Pearson Education, 11th</a:t>
            </a:r>
            <a:r>
              <a:rPr lang="en-US" sz="2000" baseline="30000" dirty="0"/>
              <a:t> </a:t>
            </a:r>
            <a:r>
              <a:rPr lang="en-US" sz="2000" dirty="0" smtClean="0"/>
              <a:t>Edition.</a:t>
            </a:r>
            <a:endParaRPr lang="en-US" sz="2000" dirty="0"/>
          </a:p>
          <a:p>
            <a:r>
              <a:rPr lang="en-US" sz="2000" dirty="0"/>
              <a:t>4. N.P. Bali and Manish Goyal, A text book of Engineering Mathematics, </a:t>
            </a:r>
            <a:r>
              <a:rPr lang="en-US" sz="2000" dirty="0" err="1"/>
              <a:t>Laxmi</a:t>
            </a:r>
            <a:r>
              <a:rPr lang="en-US" sz="2000" dirty="0"/>
              <a:t> Publications, Reprint, 2008.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01906" y="564776"/>
            <a:ext cx="7315199" cy="75303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+mj-lt"/>
              </a:rPr>
              <a:t>     </a:t>
            </a:r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Text Books &amp; Reference Books</a:t>
            </a:r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object 8"/>
          <p:cNvSpPr/>
          <p:nvPr/>
        </p:nvSpPr>
        <p:spPr>
          <a:xfrm>
            <a:off x="9448800" y="685800"/>
            <a:ext cx="16764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9293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600" y="1066800"/>
            <a:ext cx="4267200" cy="28194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ea typeface="MS PGothic" pitchFamily="34" charset="-128"/>
                <a:cs typeface="ＭＳ Ｐゴシック" charset="0"/>
              </a:rPr>
              <a:t>Course prerequisites</a:t>
            </a:r>
          </a:p>
          <a:p>
            <a:pPr marL="0" lvl="0" indent="0" defTabSz="911534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endParaRPr lang="en-US" sz="24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 Differentiation.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 Integration.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Limits.</a:t>
            </a: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ea typeface="MS PGothic" pitchFamily="34" charset="-128"/>
              <a:cs typeface="ＭＳ Ｐゴシック" charset="0"/>
            </a:endParaRPr>
          </a:p>
          <a:p>
            <a:pPr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800" dirty="0" smtClean="0">
                <a:ea typeface="MS PGothic" pitchFamily="34" charset="-128"/>
                <a:cs typeface="ＭＳ Ｐゴシック" charset="0"/>
              </a:rPr>
              <a:t>Basic Knowledge of binary operations.</a:t>
            </a:r>
          </a:p>
          <a:p>
            <a:pPr marL="0" indent="0" defTabSz="911534" fontAlgn="base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latin typeface="+mj-lt"/>
              <a:ea typeface="MS PGothic" pitchFamily="34" charset="-128"/>
              <a:cs typeface="ＭＳ Ｐゴシック" charset="0"/>
            </a:endParaRPr>
          </a:p>
          <a:p>
            <a:pPr lvl="0" defTabSz="91153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sz="1800" dirty="0" smtClean="0">
              <a:latin typeface="+mj-lt"/>
              <a:cs typeface="Arial" panose="020B0604020202020204" pitchFamily="34" charset="0"/>
            </a:endParaRPr>
          </a:p>
          <a:p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0" y="762000"/>
            <a:ext cx="4610099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7903418"/>
              </p:ext>
            </p:extLst>
          </p:nvPr>
        </p:nvGraphicFramePr>
        <p:xfrm>
          <a:off x="266635" y="2394940"/>
          <a:ext cx="6057964" cy="34121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4693"/>
                <a:gridCol w="4038583"/>
                <a:gridCol w="1104688"/>
              </a:tblGrid>
              <a:tr h="5043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Title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Level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partial derivatives and its application in real life situations</a:t>
                      </a:r>
                    </a:p>
                    <a:p>
                      <a:pPr marL="228600" marR="0" indent="-22860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Multiple Integrals and its applications.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6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CO2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Group theory and its application of analysis to Engineering problems.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37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concept of vector spaces in a comprehensive manner.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Remember &amp; Understand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7436" y="1420875"/>
            <a:ext cx="434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		Course Outcomes </a:t>
            </a:r>
            <a:endParaRPr lang="en-US" sz="24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26958" y="2229973"/>
            <a:ext cx="2595282" cy="1129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80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Pre-Requisites</a:t>
            </a:r>
            <a:r>
              <a:rPr lang="en-US" b="1" u="sng" dirty="0" smtClean="0">
                <a:latin typeface="Casper" panose="02000506000000020004" pitchFamily="2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atin typeface="Casper" panose="02000506000000020004" pitchFamily="2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b="1" u="sng" dirty="0" smtClean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idea of </a:t>
            </a:r>
            <a:r>
              <a:rPr lang="en-US" sz="2400" dirty="0" smtClean="0">
                <a:cs typeface="Arial" panose="020B0604020202020204" pitchFamily="34" charset="0"/>
              </a:rPr>
              <a:t>Differentiation</a:t>
            </a:r>
            <a:r>
              <a:rPr lang="en-US" sz="2400" dirty="0" smtClean="0">
                <a:cs typeface="Arial" panose="020B0604020202020204" pitchFamily="34" charset="0"/>
              </a:rPr>
              <a:t>.</a:t>
            </a:r>
            <a:endParaRPr lang="en-US" sz="2400" dirty="0" smtClean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concepts of functions with one independent variables.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cs typeface="Arial" panose="020B0604020202020204" pitchFamily="34" charset="0"/>
              </a:rPr>
              <a:t>Basic knowledge of formulae of simple </a:t>
            </a:r>
            <a:r>
              <a:rPr lang="en-US" sz="2400" dirty="0" smtClean="0">
                <a:cs typeface="Arial" panose="020B0604020202020204" pitchFamily="34" charset="0"/>
              </a:rPr>
              <a:t>Integration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00400" y="628650"/>
            <a:ext cx="6096000" cy="695325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 outcomes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4544" y="1780108"/>
            <a:ext cx="10373056" cy="25242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</a:t>
            </a:r>
            <a:r>
              <a:rPr lang="en-GB" sz="2400" dirty="0" smtClean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evaluate double and triple integrals.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IN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IN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will able to find area and volume using double integrals.</a:t>
            </a:r>
            <a:endParaRPr lang="en-GB" sz="2400" dirty="0" smtClean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GB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able to find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integrals.</a:t>
            </a:r>
            <a:endParaRPr lang="en-GB" sz="24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en-GB" sz="2400" dirty="0">
              <a:latin typeface="Times New Roman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224311" y="516751"/>
            <a:ext cx="74136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Double integrals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1059365" y="1483112"/>
            <a:ext cx="915515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GB" sz="2000" i="1" dirty="0" smtClean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GB" sz="2000" dirty="0" smtClean="0">
                <a:latin typeface="Times New Roman" charset="0"/>
                <a:ea typeface="ＭＳ Ｐゴシック" charset="0"/>
              </a:rPr>
              <a:t>If </a:t>
            </a:r>
            <a:r>
              <a:rPr lang="en-GB" sz="2000" i="1" dirty="0" smtClean="0">
                <a:latin typeface="Times New Roman" charset="0"/>
                <a:ea typeface="ＭＳ Ｐゴシック" charset="0"/>
              </a:rPr>
              <a:t>f 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 is defined on a closed, bounded region </a:t>
            </a:r>
            <a:r>
              <a:rPr lang="en-GB" sz="2000" b="1" i="1" dirty="0" smtClean="0">
                <a:latin typeface="Times New Roman" charset="0"/>
                <a:ea typeface="ＭＳ Ｐゴシック" charset="0"/>
              </a:rPr>
              <a:t>R 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in the </a:t>
            </a:r>
            <a:r>
              <a:rPr lang="en-GB" sz="2000" i="1" dirty="0" err="1" smtClean="0">
                <a:latin typeface="Times New Roman" charset="0"/>
                <a:ea typeface="ＭＳ Ｐゴシック" charset="0"/>
              </a:rPr>
              <a:t>xy</a:t>
            </a:r>
            <a:r>
              <a:rPr lang="en-GB" sz="2000" i="1" dirty="0" smtClean="0">
                <a:latin typeface="Times New Roman" charset="0"/>
                <a:ea typeface="ＭＳ Ｐゴシック" charset="0"/>
              </a:rPr>
              <a:t>-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plane, then the </a:t>
            </a:r>
            <a:r>
              <a:rPr lang="en-GB" sz="2000" b="1" dirty="0" smtClean="0">
                <a:latin typeface="Times New Roman" charset="0"/>
                <a:ea typeface="ＭＳ Ｐゴシック" charset="0"/>
              </a:rPr>
              <a:t>double integrals of  </a:t>
            </a:r>
            <a:r>
              <a:rPr lang="en-GB" sz="2000" b="1" i="1" dirty="0" smtClean="0">
                <a:latin typeface="Times New Roman" charset="0"/>
                <a:ea typeface="ＭＳ Ｐゴシック" charset="0"/>
              </a:rPr>
              <a:t>f </a:t>
            </a:r>
            <a:r>
              <a:rPr lang="en-GB" sz="2000" b="1" dirty="0" smtClean="0">
                <a:latin typeface="Times New Roman" charset="0"/>
                <a:ea typeface="ＭＳ Ｐゴシック" charset="0"/>
              </a:rPr>
              <a:t> over </a:t>
            </a:r>
            <a:r>
              <a:rPr lang="en-GB" sz="2000" b="1" i="1" dirty="0" smtClean="0">
                <a:latin typeface="Times New Roman" charset="0"/>
                <a:ea typeface="ＭＳ Ｐゴシック" charset="0"/>
              </a:rPr>
              <a:t>R 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is </a:t>
            </a:r>
            <a:endParaRPr lang="en-GB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sz="2000" dirty="0" smtClean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sz="2000" dirty="0" smtClean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Times New Roman" charset="0"/>
                <a:ea typeface="ＭＳ Ｐゴシック" charset="0"/>
              </a:rPr>
              <a:t>p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rovided the limit exists. If the limit exists, then </a:t>
            </a:r>
            <a:r>
              <a:rPr lang="en-GB" sz="2000" i="1" dirty="0" smtClean="0">
                <a:latin typeface="Times New Roman" charset="0"/>
                <a:ea typeface="ＭＳ Ｐゴシック" charset="0"/>
              </a:rPr>
              <a:t>f 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is </a:t>
            </a:r>
            <a:r>
              <a:rPr lang="en-GB" sz="2000" b="1" dirty="0" smtClean="0">
                <a:latin typeface="Times New Roman" charset="0"/>
                <a:ea typeface="ＭＳ Ｐゴシック" charset="0"/>
              </a:rPr>
              <a:t>integrable </a:t>
            </a:r>
            <a:r>
              <a:rPr lang="en-GB" sz="2000" dirty="0" smtClean="0">
                <a:latin typeface="Times New Roman" charset="0"/>
                <a:ea typeface="ＭＳ Ｐゴシック" charset="0"/>
              </a:rPr>
              <a:t>over </a:t>
            </a:r>
            <a:r>
              <a:rPr lang="en-GB" sz="2000" b="1" i="1" dirty="0" smtClean="0">
                <a:latin typeface="Times New Roman" charset="0"/>
                <a:ea typeface="ＭＳ Ｐゴシック" charset="0"/>
              </a:rPr>
              <a:t>R</a:t>
            </a:r>
            <a:r>
              <a:rPr lang="en-GB" sz="2000" i="1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defRPr/>
            </a:pPr>
            <a:r>
              <a:rPr lang="en-GB" sz="2000" dirty="0">
                <a:latin typeface="Times New Roman" charset="0"/>
                <a:ea typeface="ＭＳ Ｐゴシック" charset="0"/>
              </a:rPr>
              <a:t>The expression:</a:t>
            </a:r>
          </a:p>
          <a:p>
            <a:pPr>
              <a:defRPr/>
            </a:pPr>
            <a:endParaRPr lang="en-GB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GB" sz="2000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Times New Roman" charset="0"/>
                <a:ea typeface="ＭＳ Ｐゴシック" charset="0"/>
              </a:rPr>
              <a:t>is called a 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double integral</a:t>
            </a:r>
            <a:r>
              <a:rPr lang="en-GB" sz="2000" dirty="0">
                <a:latin typeface="Times New Roman" charset="0"/>
                <a:ea typeface="ＭＳ Ｐゴシック" charset="0"/>
              </a:rPr>
              <a:t> and indicates that 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f </a:t>
            </a:r>
            <a:r>
              <a:rPr lang="en-GB" sz="2000" dirty="0">
                <a:latin typeface="Times New Roman" charset="0"/>
                <a:ea typeface="ＭＳ Ｐゴシック" charset="0"/>
              </a:rPr>
              <a:t>(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x</a:t>
            </a:r>
            <a:r>
              <a:rPr lang="en-GB" sz="2000" dirty="0">
                <a:latin typeface="Times New Roman" charset="0"/>
                <a:ea typeface="ＭＳ Ｐゴシック" charset="0"/>
              </a:rPr>
              <a:t>, 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y</a:t>
            </a:r>
            <a:r>
              <a:rPr lang="en-GB" sz="2000" dirty="0">
                <a:latin typeface="Times New Roman" charset="0"/>
                <a:ea typeface="ＭＳ Ｐゴシック" charset="0"/>
              </a:rPr>
              <a:t>) is first integrated with respect to 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x</a:t>
            </a:r>
            <a:r>
              <a:rPr lang="en-GB" sz="2000" dirty="0">
                <a:latin typeface="Times New Roman" charset="0"/>
                <a:ea typeface="ＭＳ Ｐゴシック" charset="0"/>
              </a:rPr>
              <a:t> and the result is then integrated with respect to </a:t>
            </a:r>
            <a:r>
              <a:rPr lang="en-GB" sz="2000" i="1" dirty="0">
                <a:latin typeface="Times New Roman" charset="0"/>
                <a:ea typeface="ＭＳ Ｐゴシック" charset="0"/>
              </a:rPr>
              <a:t>y.</a:t>
            </a:r>
          </a:p>
          <a:p>
            <a:pPr>
              <a:defRPr/>
            </a:pPr>
            <a:endParaRPr lang="en-GB" sz="2000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276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3064303"/>
              </p:ext>
            </p:extLst>
          </p:nvPr>
        </p:nvGraphicFramePr>
        <p:xfrm>
          <a:off x="3593827" y="4089262"/>
          <a:ext cx="2360923" cy="572345"/>
        </p:xfrm>
        <a:graphic>
          <a:graphicData uri="http://schemas.openxmlformats.org/presentationml/2006/ole">
            <p:oleObj spid="_x0000_s10251" name="Equation" r:id="rId3" imgW="1954951" imgH="495085" progId="">
              <p:embed/>
            </p:oleObj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86" t="43942" r="44976" b="23487"/>
          <a:stretch/>
        </p:blipFill>
        <p:spPr bwMode="auto">
          <a:xfrm>
            <a:off x="2773362" y="2483199"/>
            <a:ext cx="4315522" cy="85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182662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682" y="376239"/>
            <a:ext cx="6661432" cy="606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Double Integrals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0" t="12080" r="2673" b="2399"/>
          <a:stretch/>
        </p:blipFill>
        <p:spPr bwMode="auto">
          <a:xfrm>
            <a:off x="1494264" y="2018371"/>
            <a:ext cx="9166302" cy="399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94263" y="1427356"/>
            <a:ext cx="409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Fubini’s Theorem :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2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2482" y="376239"/>
            <a:ext cx="7107518" cy="60642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Double Integrals</a:t>
            </a:r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43" t="9396" r="1752" b="2491"/>
          <a:stretch/>
        </p:blipFill>
        <p:spPr bwMode="auto">
          <a:xfrm>
            <a:off x="1081669" y="1382752"/>
            <a:ext cx="9378176" cy="477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4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81668" y="1370013"/>
                <a:ext cx="8697952" cy="2867450"/>
              </a:xfrm>
              <a:noFill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integrable over a plane region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≥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(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in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the region </a:t>
                </a:r>
                <a:r>
                  <a:rPr lang="en-US" alt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∬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000" dirty="0" smtClean="0"/>
              </a:p>
            </p:txBody>
          </p:sp>
        </mc:Choice>
        <mc:Fallback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81668" y="1370013"/>
                <a:ext cx="8697952" cy="2867450"/>
              </a:xfrm>
              <a:blipFill rotWithShape="0">
                <a:blip r:embed="rId2" cstate="print"/>
                <a:stretch>
                  <a:fillRect l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>
          <a:xfrm>
            <a:off x="2729752" y="211874"/>
            <a:ext cx="7986569" cy="83746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Integrals and </a:t>
            </a:r>
            <a:r>
              <a:rPr lang="en-US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Region</a:t>
            </a:r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1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668" y="1370013"/>
            <a:ext cx="9129132" cy="5256212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A double integral can be used to find the volume of a solid  region that lies between the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xy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-plane and the surface given  by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z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=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x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Volume </a:t>
            </a:r>
            <a:r>
              <a:rPr lang="en-US" altLang="en-US" sz="24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of a Solid Region</a:t>
            </a:r>
          </a:p>
          <a:p>
            <a:pPr>
              <a:lnSpc>
                <a:spcPct val="150000"/>
              </a:lnSpc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 integrable over a plane region </a:t>
            </a:r>
            <a:r>
              <a:rPr lang="en-US" altLang="en-US" sz="2400" b="1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≥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0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for all 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cs typeface="Times New Roman" panose="02020603050405020304" pitchFamily="18" charset="0"/>
              </a:rPr>
              <a:t>x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y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) in </a:t>
            </a:r>
            <a:r>
              <a:rPr lang="en-US" altLang="en-US" sz="2400" b="1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then the volume of the solid region that lies above </a:t>
            </a:r>
            <a:r>
              <a:rPr lang="en-US" altLang="en-US" sz="2400" b="1" i="1" dirty="0" smtClean="0">
                <a:cs typeface="Times New Roman" panose="02020603050405020304" pitchFamily="18" charset="0"/>
              </a:rPr>
              <a:t>R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and below the graph of </a:t>
            </a:r>
            <a:r>
              <a:rPr lang="en-US" altLang="en-US" sz="2400" i="1" dirty="0" smtClean="0">
                <a:cs typeface="Times New Roman" panose="02020603050405020304" pitchFamily="18" charset="0"/>
              </a:rPr>
              <a:t>f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is </a:t>
            </a:r>
            <a:endParaRPr lang="el-GR" altLang="en-US" sz="2400" dirty="0" smtClean="0">
              <a:cs typeface="Times New Roman" panose="02020603050405020304" pitchFamily="18" charset="0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>
          <a:xfrm>
            <a:off x="1721224" y="211874"/>
            <a:ext cx="8995098" cy="837466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Integrals and Volume of a Solid Region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156" t="51980" r="63838" b="11648"/>
          <a:stretch/>
        </p:blipFill>
        <p:spPr bwMode="auto">
          <a:xfrm>
            <a:off x="4282395" y="4911783"/>
            <a:ext cx="2508369" cy="1004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509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1005</TotalTime>
  <Words>640</Words>
  <Application>Microsoft Office PowerPoint</Application>
  <PresentationFormat>Custom</PresentationFormat>
  <Paragraphs>114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1_Office Theme</vt:lpstr>
      <vt:lpstr>Contents Slide Master</vt:lpstr>
      <vt:lpstr>Equation</vt:lpstr>
      <vt:lpstr>CorelDRAW</vt:lpstr>
      <vt:lpstr>INSTITUTE - UIE</vt:lpstr>
      <vt:lpstr>Slide 2</vt:lpstr>
      <vt:lpstr>       Topic Pre-Requisites </vt:lpstr>
      <vt:lpstr>      Topic outcomes </vt:lpstr>
      <vt:lpstr>Slide 5</vt:lpstr>
      <vt:lpstr>Evaluation of Double Integrals</vt:lpstr>
      <vt:lpstr>Properties of Double Integrals</vt:lpstr>
      <vt:lpstr>Double Integrals and Area of a Region</vt:lpstr>
      <vt:lpstr>Double Integrals and Volume of a Solid Region</vt:lpstr>
      <vt:lpstr>Slide 10</vt:lpstr>
      <vt:lpstr>Slide 11</vt:lpstr>
      <vt:lpstr>Applications</vt:lpstr>
      <vt:lpstr>     Text Books &amp; Reference Books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DEEPAKRAWAT</cp:lastModifiedBy>
  <cp:revision>123</cp:revision>
  <dcterms:created xsi:type="dcterms:W3CDTF">2019-01-09T10:33:58Z</dcterms:created>
  <dcterms:modified xsi:type="dcterms:W3CDTF">2021-01-03T10:26:07Z</dcterms:modified>
</cp:coreProperties>
</file>