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1"/>
  </p:notesMasterIdLst>
  <p:handoutMasterIdLst>
    <p:handoutMasterId r:id="rId22"/>
  </p:handoutMasterIdLst>
  <p:sldIdLst>
    <p:sldId id="312" r:id="rId3"/>
    <p:sldId id="31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5" r:id="rId17"/>
    <p:sldId id="336" r:id="rId18"/>
    <p:sldId id="311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-43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14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03-Jan-21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03-Jan-21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03-Jan-21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096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15955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437814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399" y="6136104"/>
            <a:ext cx="0" cy="721995"/>
          </a:xfrm>
          <a:custGeom>
            <a:avLst/>
            <a:gdLst/>
            <a:ahLst/>
            <a:cxnLst/>
            <a:rect l="l" t="t" r="r" b="b"/>
            <a:pathLst>
              <a:path h="721995">
                <a:moveTo>
                  <a:pt x="0" y="0"/>
                </a:moveTo>
                <a:lnTo>
                  <a:pt x="0" y="721893"/>
                </a:lnTo>
              </a:path>
            </a:pathLst>
          </a:custGeom>
          <a:ln w="6015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06839" y="5939878"/>
            <a:ext cx="1292225" cy="762000"/>
          </a:xfrm>
          <a:custGeom>
            <a:avLst/>
            <a:gdLst/>
            <a:ahLst/>
            <a:cxnLst/>
            <a:rect l="l" t="t" r="r" b="b"/>
            <a:pathLst>
              <a:path w="1292225" h="762000">
                <a:moveTo>
                  <a:pt x="1291843" y="0"/>
                </a:moveTo>
                <a:lnTo>
                  <a:pt x="0" y="0"/>
                </a:lnTo>
                <a:lnTo>
                  <a:pt x="0" y="761707"/>
                </a:lnTo>
                <a:lnTo>
                  <a:pt x="1291843" y="0"/>
                </a:lnTo>
                <a:close/>
              </a:path>
            </a:pathLst>
          </a:custGeom>
          <a:solidFill>
            <a:srgbClr val="F1F1F1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788" y="3121660"/>
            <a:ext cx="3303651" cy="314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45452" y="0"/>
            <a:ext cx="5146675" cy="5788025"/>
          </a:xfrm>
          <a:custGeom>
            <a:avLst/>
            <a:gdLst/>
            <a:ahLst/>
            <a:cxnLst/>
            <a:rect l="l" t="t" r="r" b="b"/>
            <a:pathLst>
              <a:path w="5146675" h="5788025">
                <a:moveTo>
                  <a:pt x="5146548" y="0"/>
                </a:moveTo>
                <a:lnTo>
                  <a:pt x="5089477" y="0"/>
                </a:lnTo>
                <a:lnTo>
                  <a:pt x="0" y="5787478"/>
                </a:lnTo>
                <a:lnTo>
                  <a:pt x="5146548" y="5787478"/>
                </a:lnTo>
                <a:lnTo>
                  <a:pt x="5146548" y="0"/>
                </a:lnTo>
                <a:close/>
              </a:path>
            </a:pathLst>
          </a:custGeom>
          <a:solidFill>
            <a:srgbClr val="F1F1F1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4075" y="2025523"/>
            <a:ext cx="6829425" cy="15806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03" y="24510"/>
            <a:ext cx="3859784" cy="15382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42497" y="5337005"/>
            <a:ext cx="2249805" cy="1521460"/>
          </a:xfrm>
          <a:custGeom>
            <a:avLst/>
            <a:gdLst/>
            <a:ahLst/>
            <a:cxnLst/>
            <a:rect l="l" t="t" r="r" b="b"/>
            <a:pathLst>
              <a:path w="2249804" h="1521459">
                <a:moveTo>
                  <a:pt x="2249502" y="0"/>
                </a:moveTo>
                <a:lnTo>
                  <a:pt x="0" y="1520992"/>
                </a:lnTo>
                <a:lnTo>
                  <a:pt x="2249502" y="1520992"/>
                </a:lnTo>
                <a:lnTo>
                  <a:pt x="224950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56280" y="6148133"/>
            <a:ext cx="0" cy="709930"/>
          </a:xfrm>
          <a:custGeom>
            <a:avLst/>
            <a:gdLst/>
            <a:ahLst/>
            <a:cxnLst/>
            <a:rect l="l" t="t" r="r" b="b"/>
            <a:pathLst>
              <a:path h="709929">
                <a:moveTo>
                  <a:pt x="0" y="0"/>
                </a:moveTo>
                <a:lnTo>
                  <a:pt x="0" y="709866"/>
                </a:lnTo>
              </a:path>
            </a:pathLst>
          </a:custGeom>
          <a:ln w="60157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25315" y="1410411"/>
            <a:ext cx="36804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0000"/>
                </a:solidFill>
                <a:latin typeface="Arial Black"/>
                <a:cs typeface="Arial Black"/>
              </a:rPr>
              <a:t>INSTITUTE </a:t>
            </a:r>
            <a:r>
              <a:rPr sz="3200" spc="-5" dirty="0">
                <a:solidFill>
                  <a:srgbClr val="000000"/>
                </a:solidFill>
                <a:latin typeface="Arial Black"/>
                <a:cs typeface="Arial Black"/>
              </a:rPr>
              <a:t>-</a:t>
            </a:r>
            <a:r>
              <a:rPr sz="3200" spc="-3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Arial Black"/>
                <a:cs typeface="Arial Black"/>
              </a:rPr>
              <a:t>UIE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1859496"/>
            <a:ext cx="9524999" cy="3726661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730885" algn="ctr">
              <a:lnSpc>
                <a:spcPct val="100000"/>
              </a:lnSpc>
              <a:spcBef>
                <a:spcPts val="1360"/>
              </a:spcBef>
            </a:pPr>
            <a:endParaRPr sz="3200" dirty="0">
              <a:latin typeface="Arial Black"/>
              <a:cs typeface="Arial Black"/>
            </a:endParaRPr>
          </a:p>
          <a:p>
            <a:pPr marL="734695" marR="5080" algn="ctr">
              <a:lnSpc>
                <a:spcPct val="125000"/>
              </a:lnSpc>
              <a:spcBef>
                <a:spcPts val="280"/>
              </a:spcBef>
            </a:pPr>
            <a:r>
              <a:rPr sz="2800" dirty="0">
                <a:latin typeface="Times New Roman"/>
                <a:cs typeface="Times New Roman"/>
              </a:rPr>
              <a:t>Bachelor </a:t>
            </a:r>
            <a:r>
              <a:rPr sz="2800" spc="5" dirty="0">
                <a:latin typeface="Times New Roman"/>
                <a:cs typeface="Times New Roman"/>
              </a:rPr>
              <a:t>of Engineering </a:t>
            </a:r>
            <a:r>
              <a:rPr sz="2800" dirty="0">
                <a:latin typeface="Times New Roman"/>
                <a:cs typeface="Times New Roman"/>
              </a:rPr>
              <a:t>(Computer </a:t>
            </a:r>
            <a:r>
              <a:rPr sz="2800" spc="5" dirty="0">
                <a:latin typeface="Times New Roman"/>
                <a:cs typeface="Times New Roman"/>
              </a:rPr>
              <a:t>Science &amp;</a:t>
            </a:r>
            <a:r>
              <a:rPr sz="2800" spc="-360" dirty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Engineering)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Subject </a:t>
            </a:r>
            <a:r>
              <a:rPr sz="2800" spc="-15" dirty="0">
                <a:latin typeface="Times New Roman"/>
                <a:cs typeface="Times New Roman"/>
              </a:rPr>
              <a:t>Name </a:t>
            </a:r>
            <a:r>
              <a:rPr sz="2800" spc="5" dirty="0" smtClean="0">
                <a:latin typeface="Times New Roman"/>
                <a:cs typeface="Times New Roman"/>
              </a:rPr>
              <a:t>: </a:t>
            </a:r>
            <a:r>
              <a:rPr sz="2800" spc="-5" dirty="0" smtClean="0">
                <a:latin typeface="Times New Roman"/>
                <a:cs typeface="Times New Roman"/>
              </a:rPr>
              <a:t> </a:t>
            </a:r>
            <a:r>
              <a:rPr lang="en-US" sz="2800" b="1" dirty="0"/>
              <a:t> </a:t>
            </a:r>
            <a:r>
              <a:rPr lang="en-US" sz="2800" dirty="0">
                <a:latin typeface="Times New Roman"/>
                <a:cs typeface="Times New Roman"/>
              </a:rPr>
              <a:t>CALCULUS &amp; VECTOR SPACES</a:t>
            </a:r>
          </a:p>
          <a:p>
            <a:pPr marL="734695" marR="5080" algn="ctr">
              <a:lnSpc>
                <a:spcPct val="125000"/>
              </a:lnSpc>
              <a:spcBef>
                <a:spcPts val="280"/>
              </a:spcBef>
            </a:pPr>
            <a:r>
              <a:rPr lang="en-US" sz="2800" spc="-60" dirty="0" smtClean="0">
                <a:latin typeface="Times New Roman"/>
                <a:cs typeface="Times New Roman"/>
              </a:rPr>
              <a:t>Subject Code : 20</a:t>
            </a:r>
            <a:r>
              <a:rPr sz="2800" spc="-35" dirty="0" smtClean="0">
                <a:latin typeface="Times New Roman"/>
                <a:cs typeface="Times New Roman"/>
              </a:rPr>
              <a:t>SMT-</a:t>
            </a:r>
            <a:r>
              <a:rPr lang="en-US" sz="2800" spc="-35" dirty="0" smtClean="0">
                <a:latin typeface="Times New Roman"/>
                <a:cs typeface="Times New Roman"/>
              </a:rPr>
              <a:t>175</a:t>
            </a:r>
            <a:endParaRPr sz="2800" dirty="0">
              <a:latin typeface="Times New Roman"/>
              <a:cs typeface="Times New Roman"/>
            </a:endParaRPr>
          </a:p>
          <a:p>
            <a:pPr marL="730250" algn="ctr">
              <a:lnSpc>
                <a:spcPct val="100000"/>
              </a:lnSpc>
              <a:spcBef>
                <a:spcPts val="844"/>
              </a:spcBef>
            </a:pPr>
            <a:r>
              <a:rPr sz="2800" spc="5" dirty="0" smtClean="0">
                <a:latin typeface="Times New Roman"/>
                <a:cs typeface="Times New Roman"/>
              </a:rPr>
              <a:t>BE </a:t>
            </a:r>
            <a:r>
              <a:rPr sz="2800" dirty="0">
                <a:latin typeface="Times New Roman"/>
                <a:cs typeface="Times New Roman"/>
              </a:rPr>
              <a:t>:CSE(All IT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branches)</a:t>
            </a:r>
            <a:endParaRPr sz="2800" dirty="0">
              <a:latin typeface="Times New Roman"/>
              <a:cs typeface="Times New Roman"/>
            </a:endParaRPr>
          </a:p>
          <a:p>
            <a:pPr marR="426084" algn="r">
              <a:lnSpc>
                <a:spcPts val="2335"/>
              </a:lnSpc>
              <a:spcBef>
                <a:spcPts val="1670"/>
              </a:spcBef>
            </a:pPr>
            <a:r>
              <a:rPr sz="2000" b="1" spc="-434" dirty="0">
                <a:solidFill>
                  <a:srgbClr val="585858"/>
                </a:solidFill>
                <a:latin typeface="Arial"/>
                <a:cs typeface="Arial"/>
              </a:rPr>
              <a:t>DISCOVER </a:t>
            </a:r>
            <a:r>
              <a:rPr sz="2000" b="1" spc="-225" dirty="0">
                <a:solidFill>
                  <a:srgbClr val="585858"/>
                </a:solidFill>
                <a:latin typeface="Arial"/>
                <a:cs typeface="Arial"/>
              </a:rPr>
              <a:t>. </a:t>
            </a:r>
            <a:r>
              <a:rPr sz="2000" b="1" spc="-475" dirty="0">
                <a:solidFill>
                  <a:srgbClr val="C00000"/>
                </a:solidFill>
                <a:latin typeface="Arial"/>
                <a:cs typeface="Arial"/>
              </a:rPr>
              <a:t>LEARN </a:t>
            </a:r>
            <a:r>
              <a:rPr sz="2000" b="1" spc="-225" dirty="0">
                <a:solidFill>
                  <a:srgbClr val="585858"/>
                </a:solidFill>
                <a:latin typeface="Arial"/>
                <a:cs typeface="Arial"/>
              </a:rPr>
              <a:t>. </a:t>
            </a:r>
            <a:r>
              <a:rPr sz="2000" b="1" spc="-505" dirty="0">
                <a:solidFill>
                  <a:srgbClr val="585858"/>
                </a:solidFill>
                <a:latin typeface="Arial"/>
                <a:cs typeface="Arial"/>
              </a:rPr>
              <a:t>EMPOWER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455"/>
              </a:lnSpc>
              <a:tabLst>
                <a:tab pos="2907665" algn="l"/>
                <a:tab pos="3471545" algn="l"/>
              </a:tabLst>
            </a:pPr>
            <a:r>
              <a:rPr lang="en-US" sz="2100" b="1" spc="-5" dirty="0" smtClean="0">
                <a:solidFill>
                  <a:srgbClr val="252525"/>
                </a:solidFill>
                <a:latin typeface="Times New Roman"/>
                <a:cs typeface="Times New Roman"/>
              </a:rPr>
              <a:t>Taylor’s and Maclaurin’s Theorem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447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IN" sz="3600" dirty="0"/>
          </a:p>
        </p:txBody>
      </p:sp>
      <p:graphicFrame>
        <p:nvGraphicFramePr>
          <p:cNvPr id="7168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3467488"/>
              </p:ext>
            </p:extLst>
          </p:nvPr>
        </p:nvGraphicFramePr>
        <p:xfrm>
          <a:off x="6019800" y="2004508"/>
          <a:ext cx="1549400" cy="408492"/>
        </p:xfrm>
        <a:graphic>
          <a:graphicData uri="http://schemas.openxmlformats.org/presentationml/2006/ole">
            <p:oleObj spid="_x0000_s54274" name="Equation" r:id="rId3" imgW="14020800" imgH="3962400" progId="">
              <p:embed/>
            </p:oleObj>
          </a:graphicData>
        </a:graphic>
      </p:graphicFrame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1146899" y="2440758"/>
          <a:ext cx="1830388" cy="561975"/>
        </p:xfrm>
        <a:graphic>
          <a:graphicData uri="http://schemas.openxmlformats.org/presentationml/2006/ole">
            <p:oleObj spid="_x0000_s54275" name="Equation" r:id="rId4" imgW="825500" imgH="254000" progId="">
              <p:embed/>
            </p:oleObj>
          </a:graphicData>
        </a:graphic>
      </p:graphicFrame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1049792" y="3209020"/>
          <a:ext cx="2084387" cy="561975"/>
        </p:xfrm>
        <a:graphic>
          <a:graphicData uri="http://schemas.openxmlformats.org/presentationml/2006/ole">
            <p:oleObj spid="_x0000_s54276" name="Equation" r:id="rId5" imgW="939392" imgH="253890" progId="">
              <p:embed/>
            </p:oleObj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1018902" y="3875317"/>
          <a:ext cx="2168525" cy="561975"/>
        </p:xfrm>
        <a:graphic>
          <a:graphicData uri="http://schemas.openxmlformats.org/presentationml/2006/ole">
            <p:oleObj spid="_x0000_s54277" name="Equation" r:id="rId6" imgW="977476" imgH="253890" progId="">
              <p:embed/>
            </p:oleObj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3791537" y="2394856"/>
          <a:ext cx="1239837" cy="561975"/>
        </p:xfrm>
        <a:graphic>
          <a:graphicData uri="http://schemas.openxmlformats.org/presentationml/2006/ole">
            <p:oleObj spid="_x0000_s54278" name="Equation" r:id="rId7" imgW="13411200" imgH="6096000" progId="">
              <p:embed/>
            </p:oleObj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71686" name="Object 6"/>
              <p:cNvSpPr txBox="1"/>
              <p:nvPr/>
            </p:nvSpPr>
            <p:spPr bwMode="auto">
              <a:xfrm>
                <a:off x="3724275" y="3176588"/>
                <a:ext cx="1381125" cy="4810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168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4275" y="3176588"/>
                <a:ext cx="1381125" cy="481012"/>
              </a:xfrm>
              <a:prstGeom prst="rect">
                <a:avLst/>
              </a:prstGeom>
              <a:blipFill>
                <a:blip r:embed="rId8" cstate="print"/>
                <a:stretch>
                  <a:fillRect l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3692887" y="3855810"/>
          <a:ext cx="1577975" cy="559436"/>
        </p:xfrm>
        <a:graphic>
          <a:graphicData uri="http://schemas.openxmlformats.org/presentationml/2006/ole">
            <p:oleObj spid="_x0000_s54279" name="Equation" r:id="rId9" imgW="17068800" imgH="6096000" progId="">
              <p:embed/>
            </p:oleObj>
          </a:graphicData>
        </a:graphic>
      </p:graphicFrame>
      <p:graphicFrame>
        <p:nvGraphicFramePr>
          <p:cNvPr id="71694" name="Object 14"/>
          <p:cNvGraphicFramePr>
            <a:graphicFrameLocks noChangeAspect="1"/>
          </p:cNvGraphicFramePr>
          <p:nvPr/>
        </p:nvGraphicFramePr>
        <p:xfrm>
          <a:off x="1096147" y="4667800"/>
          <a:ext cx="1943100" cy="561975"/>
        </p:xfrm>
        <a:graphic>
          <a:graphicData uri="http://schemas.openxmlformats.org/presentationml/2006/ole">
            <p:oleObj spid="_x0000_s54280" name="Equation" r:id="rId10" imgW="875920" imgH="253890" progId="">
              <p:embed/>
            </p:oleObj>
          </a:graphicData>
        </a:graphic>
      </p:graphicFrame>
      <p:graphicFrame>
        <p:nvGraphicFramePr>
          <p:cNvPr id="71695" name="Object 15"/>
          <p:cNvGraphicFramePr>
            <a:graphicFrameLocks noChangeAspect="1"/>
          </p:cNvGraphicFramePr>
          <p:nvPr/>
        </p:nvGraphicFramePr>
        <p:xfrm>
          <a:off x="3683634" y="4634960"/>
          <a:ext cx="1465263" cy="524869"/>
        </p:xfrm>
        <a:graphic>
          <a:graphicData uri="http://schemas.openxmlformats.org/presentationml/2006/ole">
            <p:oleObj spid="_x0000_s54281" name="Equation" r:id="rId11" imgW="15849600" imgH="6096000" progId="">
              <p:embed/>
            </p:oleObj>
          </a:graphicData>
        </a:graphic>
      </p:graphicFrame>
      <p:graphicFrame>
        <p:nvGraphicFramePr>
          <p:cNvPr id="71696" name="Object 16"/>
          <p:cNvGraphicFramePr>
            <a:graphicFrameLocks noChangeAspect="1"/>
          </p:cNvGraphicFramePr>
          <p:nvPr/>
        </p:nvGraphicFramePr>
        <p:xfrm>
          <a:off x="1064260" y="5489128"/>
          <a:ext cx="2111375" cy="588963"/>
        </p:xfrm>
        <a:graphic>
          <a:graphicData uri="http://schemas.openxmlformats.org/presentationml/2006/ole">
            <p:oleObj spid="_x0000_s54282" name="Equation" r:id="rId12" imgW="952087" imgH="266584" progId="">
              <p:embed/>
            </p:oleObj>
          </a:graphicData>
        </a:graphic>
      </p:graphicFrame>
      <p:graphicFrame>
        <p:nvGraphicFramePr>
          <p:cNvPr id="71697" name="Object 17"/>
          <p:cNvGraphicFramePr>
            <a:graphicFrameLocks noChangeAspect="1"/>
          </p:cNvGraphicFramePr>
          <p:nvPr/>
        </p:nvGraphicFramePr>
        <p:xfrm>
          <a:off x="3771402" y="5467767"/>
          <a:ext cx="1550987" cy="590550"/>
        </p:xfrm>
        <a:graphic>
          <a:graphicData uri="http://schemas.openxmlformats.org/presentationml/2006/ole">
            <p:oleObj spid="_x0000_s54283" name="Equation" r:id="rId13" imgW="16764000" imgH="6400800" progId="">
              <p:embed/>
            </p:oleObj>
          </a:graphicData>
        </a:graphic>
      </p:graphicFrame>
      <p:graphicFrame>
        <p:nvGraphicFramePr>
          <p:cNvPr id="71698" name="Object 18"/>
          <p:cNvGraphicFramePr>
            <a:graphicFrameLocks noChangeAspect="1"/>
          </p:cNvGraphicFramePr>
          <p:nvPr/>
        </p:nvGraphicFramePr>
        <p:xfrm>
          <a:off x="5752007" y="4371062"/>
          <a:ext cx="4284663" cy="777875"/>
        </p:xfrm>
        <a:graphic>
          <a:graphicData uri="http://schemas.openxmlformats.org/presentationml/2006/ole">
            <p:oleObj spid="_x0000_s54284" name="Equation" r:id="rId14" imgW="55473600" imgH="10058400" progId="">
              <p:embed/>
            </p:oleObj>
          </a:graphicData>
        </a:graphic>
      </p:graphicFrame>
      <p:graphicFrame>
        <p:nvGraphicFramePr>
          <p:cNvPr id="71699" name="Object 19"/>
          <p:cNvGraphicFramePr>
            <a:graphicFrameLocks noChangeAspect="1"/>
          </p:cNvGraphicFramePr>
          <p:nvPr/>
        </p:nvGraphicFramePr>
        <p:xfrm>
          <a:off x="5747657" y="3400057"/>
          <a:ext cx="5396866" cy="777875"/>
        </p:xfrm>
        <a:graphic>
          <a:graphicData uri="http://schemas.openxmlformats.org/presentationml/2006/ole">
            <p:oleObj spid="_x0000_s54285" name="Equation" r:id="rId15" imgW="71628000" imgH="10058400" progId="">
              <p:embed/>
            </p:oleObj>
          </a:graphicData>
        </a:graphic>
      </p:graphicFrame>
      <p:cxnSp>
        <p:nvCxnSpPr>
          <p:cNvPr id="26" name="Straight Connector 25"/>
          <p:cNvCxnSpPr/>
          <p:nvPr/>
        </p:nvCxnSpPr>
        <p:spPr>
          <a:xfrm rot="5400000">
            <a:off x="3611880" y="4199708"/>
            <a:ext cx="3749040" cy="2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flipH="1">
            <a:off x="5819500" y="2455819"/>
            <a:ext cx="534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Putting all values in Maclaurin’s series, we get </a:t>
            </a:r>
            <a:endParaRPr lang="en-IN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822955" y="1907176"/>
            <a:ext cx="5259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/>
              <a:t>Expand ‘y’ in various powers of x where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96695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93798F53-F3AB-4A14-B975-2A1F678615A4}"/>
              </a:ext>
            </a:extLst>
          </p:cNvPr>
          <p:cNvSpPr txBox="1">
            <a:spLocks/>
          </p:cNvSpPr>
          <p:nvPr/>
        </p:nvSpPr>
        <p:spPr>
          <a:xfrm>
            <a:off x="849920" y="387861"/>
            <a:ext cx="10515600" cy="1529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Taylor’s Series (double variable)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8C24A79-40FE-4C7C-B8EA-DC888AEA997B}"/>
              </a:ext>
            </a:extLst>
          </p:cNvPr>
          <p:cNvSpPr txBox="1"/>
          <p:nvPr/>
        </p:nvSpPr>
        <p:spPr>
          <a:xfrm>
            <a:off x="942519" y="2504052"/>
            <a:ext cx="9331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</a:t>
            </a:r>
            <a:r>
              <a:rPr lang="en-US" sz="2400" dirty="0" smtClean="0"/>
              <a:t>f ( x , y ) </a:t>
            </a:r>
            <a:r>
              <a:rPr lang="en-US" sz="2400" dirty="0"/>
              <a:t>and all its partial derivatives up to order n are continuous, then</a:t>
            </a:r>
          </a:p>
        </p:txBody>
      </p:sp>
      <p:pic>
        <p:nvPicPr>
          <p:cNvPr id="55298" name="Picture 2" descr="C:\Users\DEEPAKRAWAT\Desktop\Tayl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2650" y="3395663"/>
            <a:ext cx="10526713" cy="2581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53554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93798F53-F3AB-4A14-B975-2A1F678615A4}"/>
              </a:ext>
            </a:extLst>
          </p:cNvPr>
          <p:cNvSpPr txBox="1">
            <a:spLocks/>
          </p:cNvSpPr>
          <p:nvPr/>
        </p:nvSpPr>
        <p:spPr>
          <a:xfrm>
            <a:off x="849920" y="387861"/>
            <a:ext cx="10515600" cy="1466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Casper Bold" panose="02000806040000020004" pitchFamily="2" charset="0"/>
                <a:cs typeface="Arial" panose="020B0604020202020204" pitchFamily="34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Maclaurin Series (double variable)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Object 6">
                <a:extLst>
                  <a:ext uri="{FF2B5EF4-FFF2-40B4-BE49-F238E27FC236}">
                    <a16:creationId xmlns:a16="http://schemas.microsoft.com/office/drawing/2014/main" id="{17FB98E0-5172-4C83-B802-AC6E40670017}"/>
                  </a:ext>
                </a:extLst>
              </p:cNvPr>
              <p:cNvSpPr txBox="1"/>
              <p:nvPr/>
            </p:nvSpPr>
            <p:spPr bwMode="auto">
              <a:xfrm>
                <a:off x="910728" y="3102804"/>
                <a:ext cx="8781903" cy="204599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sz="2400" b="0" dirty="0"/>
                  <a:t>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𝑥𝑥𝑥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𝑥𝑥𝑦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𝑥𝑦𝑦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𝑦𝑦𝑦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sz="2400" b="0" dirty="0"/>
                  <a:t>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⋯⋯⋯⋯⋯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2" name="Object 6">
                <a:extLst>
                  <a:ext uri="{FF2B5EF4-FFF2-40B4-BE49-F238E27FC236}">
                    <a16:creationId xmlns:a16="http://schemas.microsoft.com/office/drawing/2014/main" xmlns="" id="{17FB98E0-5172-4C83-B802-AC6E40670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0728" y="3102804"/>
                <a:ext cx="8781903" cy="2045993"/>
              </a:xfrm>
              <a:prstGeom prst="rect">
                <a:avLst/>
              </a:prstGeom>
              <a:blipFill>
                <a:blip r:embed="rId2" cstate="print"/>
                <a:stretch>
                  <a:fillRect b="-16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56526C-951B-4F93-933B-AAC55C690C9A}"/>
              </a:ext>
            </a:extLst>
          </p:cNvPr>
          <p:cNvSpPr txBox="1"/>
          <p:nvPr/>
        </p:nvSpPr>
        <p:spPr>
          <a:xfrm>
            <a:off x="1041009" y="2360757"/>
            <a:ext cx="4560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Taylor Series about (0,0) is given by</a:t>
            </a:r>
          </a:p>
        </p:txBody>
      </p:sp>
    </p:spTree>
    <p:extLst>
      <p:ext uri="{BB962C8B-B14F-4D97-AF65-F5344CB8AC3E}">
        <p14:creationId xmlns:p14="http://schemas.microsoft.com/office/powerpoint/2010/main" xmlns="" val="179571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xmlns="" id="{73714ACD-E096-436C-A366-42487E00D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5097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IN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5A54E8E-8CCD-4379-AB75-343720FCEA64}"/>
              </a:ext>
            </a:extLst>
          </p:cNvPr>
          <p:cNvSpPr/>
          <p:nvPr/>
        </p:nvSpPr>
        <p:spPr>
          <a:xfrm>
            <a:off x="973182" y="1902822"/>
            <a:ext cx="1027393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400" dirty="0"/>
              <a:t>Expand </a:t>
            </a:r>
            <a:r>
              <a:rPr lang="en-US" sz="2400" dirty="0" smtClean="0"/>
              <a:t>f( x , y )=</a:t>
            </a:r>
            <a:r>
              <a:rPr lang="en-US" sz="2400" dirty="0"/>
              <a:t>21+x-20y-4x</a:t>
            </a:r>
            <a:r>
              <a:rPr lang="en-US" sz="2400" baseline="30000" dirty="0"/>
              <a:t>2</a:t>
            </a:r>
            <a:r>
              <a:rPr lang="en-US" sz="2400" dirty="0"/>
              <a:t> +xy+6y</a:t>
            </a:r>
            <a:r>
              <a:rPr lang="en-US" sz="2400" baseline="30000" dirty="0"/>
              <a:t>2 </a:t>
            </a:r>
            <a:r>
              <a:rPr lang="en-US" sz="2400" dirty="0"/>
              <a:t> in Taylor series of maximum about the </a:t>
            </a:r>
            <a:endParaRPr lang="en-US" sz="2400" dirty="0" smtClean="0"/>
          </a:p>
          <a:p>
            <a:pPr marL="457200" indent="-457200"/>
            <a:r>
              <a:rPr lang="en-US" sz="2400" dirty="0" smtClean="0"/>
              <a:t>point </a:t>
            </a:r>
            <a:r>
              <a:rPr lang="en-US" sz="2400" dirty="0"/>
              <a:t>(-1,2)</a:t>
            </a:r>
          </a:p>
          <a:p>
            <a:endParaRPr lang="en-US" sz="2400" dirty="0"/>
          </a:p>
          <a:p>
            <a:r>
              <a:rPr lang="en-US" sz="2400" dirty="0"/>
              <a:t>Sol:    f= 21+x-20y-4x</a:t>
            </a:r>
            <a:r>
              <a:rPr lang="en-US" sz="2400" baseline="30000" dirty="0"/>
              <a:t>2</a:t>
            </a:r>
            <a:r>
              <a:rPr lang="en-US" sz="2400" dirty="0"/>
              <a:t> +xy+6y</a:t>
            </a:r>
            <a:r>
              <a:rPr lang="en-US" sz="2400" baseline="30000" dirty="0"/>
              <a:t>2                  </a:t>
            </a:r>
            <a:r>
              <a:rPr lang="en-US" sz="2400" dirty="0"/>
              <a:t> </a:t>
            </a:r>
            <a:r>
              <a:rPr lang="en-US" sz="2400" dirty="0">
                <a:ea typeface="Cambria Math" panose="02040503050406030204" pitchFamily="18" charset="0"/>
              </a:rPr>
              <a:t>⟶ f(-1,2)=-2</a:t>
            </a:r>
          </a:p>
          <a:p>
            <a:r>
              <a:rPr lang="en-US" sz="2400" dirty="0">
                <a:ea typeface="Cambria Math" panose="02040503050406030204" pitchFamily="18" charset="0"/>
              </a:rPr>
              <a:t>            </a:t>
            </a:r>
            <a:r>
              <a:rPr lang="en-US" sz="2400" dirty="0" err="1"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ea typeface="Cambria Math" panose="02040503050406030204" pitchFamily="18" charset="0"/>
              </a:rPr>
              <a:t>x</a:t>
            </a:r>
            <a:r>
              <a:rPr lang="en-US" sz="2400" dirty="0">
                <a:ea typeface="Cambria Math" panose="02040503050406030204" pitchFamily="18" charset="0"/>
              </a:rPr>
              <a:t>=1-8x+y                                    ⟶ </a:t>
            </a:r>
            <a:r>
              <a:rPr lang="en-US" sz="2400" dirty="0" err="1"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ea typeface="Cambria Math" panose="02040503050406030204" pitchFamily="18" charset="0"/>
              </a:rPr>
              <a:t>x</a:t>
            </a:r>
            <a:r>
              <a:rPr lang="en-US" sz="2400" dirty="0">
                <a:ea typeface="Cambria Math" panose="02040503050406030204" pitchFamily="18" charset="0"/>
              </a:rPr>
              <a:t>(-1,2)=11</a:t>
            </a:r>
          </a:p>
          <a:p>
            <a:r>
              <a:rPr lang="en-US" sz="2400" dirty="0">
                <a:ea typeface="Cambria Math" panose="02040503050406030204" pitchFamily="18" charset="0"/>
              </a:rPr>
              <a:t>            </a:t>
            </a:r>
            <a:r>
              <a:rPr lang="en-US" sz="2400" dirty="0" err="1"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ea typeface="Cambria Math" panose="02040503050406030204" pitchFamily="18" charset="0"/>
              </a:rPr>
              <a:t>y</a:t>
            </a:r>
            <a:r>
              <a:rPr lang="en-US" sz="2400" dirty="0">
                <a:ea typeface="Cambria Math" panose="02040503050406030204" pitchFamily="18" charset="0"/>
              </a:rPr>
              <a:t>=-20+x+12y                           ⟶ </a:t>
            </a:r>
            <a:r>
              <a:rPr lang="en-US" sz="2400" dirty="0" err="1"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ea typeface="Cambria Math" panose="02040503050406030204" pitchFamily="18" charset="0"/>
              </a:rPr>
              <a:t>y</a:t>
            </a:r>
            <a:r>
              <a:rPr lang="en-US" sz="2400" dirty="0">
                <a:ea typeface="Cambria Math" panose="02040503050406030204" pitchFamily="18" charset="0"/>
              </a:rPr>
              <a:t>(-1,2)=3</a:t>
            </a:r>
          </a:p>
          <a:p>
            <a:r>
              <a:rPr lang="en-US" sz="2400" dirty="0">
                <a:ea typeface="Cambria Math" panose="02040503050406030204" pitchFamily="18" charset="0"/>
              </a:rPr>
              <a:t>             </a:t>
            </a:r>
            <a:r>
              <a:rPr lang="en-US" sz="2400" dirty="0" err="1"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ea typeface="Cambria Math" panose="02040503050406030204" pitchFamily="18" charset="0"/>
              </a:rPr>
              <a:t>xx</a:t>
            </a:r>
            <a:r>
              <a:rPr lang="en-US" sz="2400" dirty="0">
                <a:ea typeface="Cambria Math" panose="02040503050406030204" pitchFamily="18" charset="0"/>
              </a:rPr>
              <a:t>=-8                                           ⟶ </a:t>
            </a:r>
            <a:r>
              <a:rPr lang="en-US" sz="2400" dirty="0" err="1"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ea typeface="Cambria Math" panose="02040503050406030204" pitchFamily="18" charset="0"/>
              </a:rPr>
              <a:t>xx</a:t>
            </a:r>
            <a:r>
              <a:rPr lang="en-US" sz="2400" dirty="0">
                <a:ea typeface="Cambria Math" panose="02040503050406030204" pitchFamily="18" charset="0"/>
              </a:rPr>
              <a:t>(-1,2)=-8</a:t>
            </a:r>
          </a:p>
          <a:p>
            <a:r>
              <a:rPr lang="en-US" sz="2400" dirty="0">
                <a:ea typeface="Cambria Math" panose="02040503050406030204" pitchFamily="18" charset="0"/>
              </a:rPr>
              <a:t>             </a:t>
            </a:r>
            <a:r>
              <a:rPr lang="en-US" sz="2400" dirty="0" err="1"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ea typeface="Cambria Math" panose="02040503050406030204" pitchFamily="18" charset="0"/>
              </a:rPr>
              <a:t>yy</a:t>
            </a:r>
            <a:r>
              <a:rPr lang="en-US" sz="2400" dirty="0">
                <a:ea typeface="Cambria Math" panose="02040503050406030204" pitchFamily="18" charset="0"/>
              </a:rPr>
              <a:t>=12                                          ⟶ </a:t>
            </a:r>
            <a:r>
              <a:rPr lang="en-US" sz="2400" dirty="0" err="1"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ea typeface="Cambria Math" panose="02040503050406030204" pitchFamily="18" charset="0"/>
              </a:rPr>
              <a:t>yy</a:t>
            </a:r>
            <a:r>
              <a:rPr lang="en-US" sz="2400" dirty="0">
                <a:ea typeface="Cambria Math" panose="02040503050406030204" pitchFamily="18" charset="0"/>
              </a:rPr>
              <a:t>(-1,2)=12</a:t>
            </a:r>
          </a:p>
          <a:p>
            <a:r>
              <a:rPr lang="en-US" sz="2400" dirty="0">
                <a:ea typeface="Cambria Math" panose="02040503050406030204" pitchFamily="18" charset="0"/>
              </a:rPr>
              <a:t>              </a:t>
            </a:r>
            <a:r>
              <a:rPr lang="en-US" sz="2400" dirty="0" err="1"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ea typeface="Cambria Math" panose="02040503050406030204" pitchFamily="18" charset="0"/>
              </a:rPr>
              <a:t>xy</a:t>
            </a:r>
            <a:r>
              <a:rPr lang="en-US" sz="2400" dirty="0">
                <a:ea typeface="Cambria Math" panose="02040503050406030204" pitchFamily="18" charset="0"/>
              </a:rPr>
              <a:t>=1                                            ⟶</a:t>
            </a:r>
            <a:r>
              <a:rPr lang="en-US" sz="2400" dirty="0" err="1"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ea typeface="Cambria Math" panose="02040503050406030204" pitchFamily="18" charset="0"/>
              </a:rPr>
              <a:t>xy</a:t>
            </a:r>
            <a:r>
              <a:rPr lang="en-US" sz="2400" dirty="0">
                <a:ea typeface="Cambria Math" panose="02040503050406030204" pitchFamily="18" charset="0"/>
              </a:rPr>
              <a:t>(-1,2)=1</a:t>
            </a:r>
          </a:p>
          <a:p>
            <a:r>
              <a:rPr lang="en-US" sz="2400" dirty="0">
                <a:ea typeface="Cambria Math" panose="02040503050406030204" pitchFamily="18" charset="0"/>
              </a:rPr>
              <a:t>              </a:t>
            </a:r>
            <a:r>
              <a:rPr lang="en-US" sz="2400" dirty="0" err="1"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ea typeface="Cambria Math" panose="02040503050406030204" pitchFamily="18" charset="0"/>
              </a:rPr>
              <a:t>yx</a:t>
            </a:r>
            <a:r>
              <a:rPr lang="en-US" sz="2400" dirty="0">
                <a:ea typeface="Cambria Math" panose="02040503050406030204" pitchFamily="18" charset="0"/>
              </a:rPr>
              <a:t>=1                                            ⟶</a:t>
            </a:r>
            <a:r>
              <a:rPr lang="en-US" sz="2400" dirty="0" err="1"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ea typeface="Cambria Math" panose="02040503050406030204" pitchFamily="18" charset="0"/>
              </a:rPr>
              <a:t>yx</a:t>
            </a:r>
            <a:r>
              <a:rPr lang="en-US" sz="2400" dirty="0">
                <a:ea typeface="Cambria Math" panose="02040503050406030204" pitchFamily="18" charset="0"/>
              </a:rPr>
              <a:t>(-1,2)=1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82888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xmlns="" id="{73714ACD-E096-436C-A366-42487E00D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Example(cont’d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4601A6A2-3B43-448D-8E8D-4DF42D685305}"/>
                  </a:ext>
                </a:extLst>
              </p:cNvPr>
              <p:cNvSpPr txBox="1"/>
              <p:nvPr/>
            </p:nvSpPr>
            <p:spPr bwMode="auto">
              <a:xfrm>
                <a:off x="849920" y="2035172"/>
                <a:ext cx="10503880" cy="133560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−1,2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−1,2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−1,2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+2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−1,2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⋯⋯⋯⋯⋯⋯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xmlns="" id="{4601A6A2-3B43-448D-8E8D-4DF42D685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9920" y="2035172"/>
                <a:ext cx="10503880" cy="1335603"/>
              </a:xfrm>
              <a:prstGeom prst="rect">
                <a:avLst/>
              </a:prstGeom>
              <a:blipFill>
                <a:blip r:embed="rId2" cstate="print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D46ED39B-20AE-4A72-BB9E-B8B0C668F595}"/>
                  </a:ext>
                </a:extLst>
              </p:cNvPr>
              <p:cNvSpPr txBox="1"/>
              <p:nvPr/>
            </p:nvSpPr>
            <p:spPr bwMode="auto">
              <a:xfrm>
                <a:off x="875320" y="3343272"/>
                <a:ext cx="10503880" cy="133560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−8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+2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.12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⋯⋯⋯⋯⋯⋯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xmlns="" id="{D46ED39B-20AE-4A72-BB9E-B8B0C668F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320" y="3343272"/>
                <a:ext cx="10503880" cy="1335603"/>
              </a:xfrm>
              <a:prstGeom prst="rect">
                <a:avLst/>
              </a:prstGeom>
              <a:blipFill>
                <a:blip r:embed="rId3" cstate="print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154E542-09C9-4190-BCA3-D8C0EB8F3714}"/>
              </a:ext>
            </a:extLst>
          </p:cNvPr>
          <p:cNvSpPr txBox="1"/>
          <p:nvPr/>
        </p:nvSpPr>
        <p:spPr>
          <a:xfrm>
            <a:off x="1168400" y="5003800"/>
            <a:ext cx="3697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 the required Taylor </a:t>
            </a:r>
            <a:r>
              <a:rPr lang="en-US" sz="2400" dirty="0" smtClean="0"/>
              <a:t>series.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55577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1BF79AA-E10E-423E-8600-E4751EC5CFEA}"/>
              </a:ext>
            </a:extLst>
          </p:cNvPr>
          <p:cNvSpPr/>
          <p:nvPr/>
        </p:nvSpPr>
        <p:spPr>
          <a:xfrm>
            <a:off x="978872" y="1971863"/>
            <a:ext cx="10247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endParaRPr lang="en-US" sz="2400" dirty="0">
              <a:latin typeface="Casper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4697" y="2183563"/>
            <a:ext cx="9270274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Casper"/>
              </a:rPr>
              <a:t>   </a:t>
            </a:r>
            <a:r>
              <a:rPr lang="en-IN" sz="2400" dirty="0"/>
              <a:t>Using Taylor series to find the sum of a series.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  Using Taylor series to evaluate limits.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  Using Taylor polynomials to approximate 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4099042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Practice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/>
              <p:cNvSpPr txBox="1"/>
              <p:nvPr/>
            </p:nvSpPr>
            <p:spPr>
              <a:xfrm>
                <a:off x="1188713" y="2090047"/>
                <a:ext cx="8772081" cy="2543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1)    Expand  e</a:t>
                </a:r>
                <a:r>
                  <a:rPr lang="en-US" sz="2400" baseline="30000" dirty="0"/>
                  <a:t>x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siny</a:t>
                </a:r>
                <a:r>
                  <a:rPr lang="en-US" sz="2400" dirty="0"/>
                  <a:t>  in power of x &amp; y as far as terms of third degree. </a:t>
                </a:r>
                <a:endParaRPr lang="en-IN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2)    Expand  </a:t>
                </a:r>
                <a:endParaRPr lang="en-IN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3)     Expand e</a:t>
                </a:r>
                <a:r>
                  <a:rPr lang="en-US" sz="2400" baseline="30000" dirty="0"/>
                  <a:t>x</a:t>
                </a:r>
                <a:r>
                  <a:rPr lang="en-US" sz="2400" dirty="0"/>
                  <a:t> at x=2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4)      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𝑎𝑝𝑝𝑟𝑜𝑥𝑖𝑚𝑎𝑡𝑒𝑙𝑦</m:t>
                        </m:r>
                      </m:e>
                    </m:func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713" y="2090047"/>
                <a:ext cx="8772081" cy="2543710"/>
              </a:xfrm>
              <a:prstGeom prst="rect">
                <a:avLst/>
              </a:prstGeom>
              <a:blipFill>
                <a:blip r:embed="rId2" cstate="print"/>
                <a:stretch>
                  <a:fillRect l="-1112" r="-69" b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4518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48571" y="2838540"/>
            <a:ext cx="2995029" cy="3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72384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ChangeArrowheads="1"/>
          </p:cNvSpPr>
          <p:nvPr/>
        </p:nvSpPr>
        <p:spPr bwMode="auto">
          <a:xfrm>
            <a:off x="412595" y="1468673"/>
            <a:ext cx="11353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Text Books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1. </a:t>
            </a:r>
            <a:r>
              <a:rPr lang="en-US" dirty="0"/>
              <a:t>E. </a:t>
            </a:r>
            <a:r>
              <a:rPr lang="en-US" dirty="0" err="1"/>
              <a:t>Kreyszig</a:t>
            </a:r>
            <a:r>
              <a:rPr lang="en-US" dirty="0"/>
              <a:t> , Advanced Engineering Mathematics, John Wiley,10th Ed.2011.,New </a:t>
            </a:r>
            <a:r>
              <a:rPr lang="en-US" dirty="0" smtClean="0"/>
              <a:t>Delhi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2. </a:t>
            </a:r>
            <a:r>
              <a:rPr lang="en-US" dirty="0"/>
              <a:t>H.K.  </a:t>
            </a:r>
            <a:r>
              <a:rPr lang="en-US" dirty="0" err="1"/>
              <a:t>Dass</a:t>
            </a:r>
            <a:r>
              <a:rPr lang="en-US" dirty="0"/>
              <a:t>., Higher Engineering Mathematics, S Chand Publishers,  3</a:t>
            </a:r>
            <a:r>
              <a:rPr lang="en-US" baseline="30000" dirty="0"/>
              <a:t>rd</a:t>
            </a:r>
            <a:r>
              <a:rPr lang="en-US" dirty="0"/>
              <a:t> revised edition, 2014</a:t>
            </a:r>
            <a:r>
              <a:rPr lang="en-US" dirty="0" smtClean="0"/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3. </a:t>
            </a:r>
            <a:r>
              <a:rPr lang="en-US" dirty="0" err="1"/>
              <a:t>B.S.Grewal</a:t>
            </a:r>
            <a:r>
              <a:rPr lang="en-US" dirty="0"/>
              <a:t>, Higher Engineering Mathematics, Khanna Publishers, 42</a:t>
            </a:r>
            <a:r>
              <a:rPr lang="en-US" baseline="30000" dirty="0"/>
              <a:t>th</a:t>
            </a:r>
            <a:r>
              <a:rPr lang="en-US" dirty="0"/>
              <a:t> ed.2013, New </a:t>
            </a:r>
            <a:r>
              <a:rPr lang="en-US" dirty="0" smtClean="0"/>
              <a:t>Delhi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+mj-lt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 Reference Material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:</a:t>
            </a:r>
          </a:p>
          <a:p>
            <a:r>
              <a:rPr lang="en-US" dirty="0"/>
              <a:t>1.  R.K. Jain,  and S.R.K. </a:t>
            </a:r>
            <a:r>
              <a:rPr lang="en-US" dirty="0" err="1"/>
              <a:t>lyengar</a:t>
            </a:r>
            <a:r>
              <a:rPr lang="en-US" dirty="0"/>
              <a:t>, Advanced Engineering Mathematics, 3rd Edition, </a:t>
            </a:r>
            <a:r>
              <a:rPr lang="en-US" dirty="0" err="1"/>
              <a:t>Narosa</a:t>
            </a:r>
            <a:r>
              <a:rPr lang="en-US" dirty="0"/>
              <a:t> Publishing House, 2004, New Delhi.</a:t>
            </a:r>
          </a:p>
          <a:p>
            <a:r>
              <a:rPr lang="en-US" dirty="0"/>
              <a:t>2. B.V. </a:t>
            </a:r>
            <a:r>
              <a:rPr lang="en-US" dirty="0" err="1"/>
              <a:t>Ramana</a:t>
            </a:r>
            <a:r>
              <a:rPr lang="en-US" dirty="0"/>
              <a:t> Advanced Engineering Mathematics, McGraw Hill</a:t>
            </a:r>
            <a:r>
              <a:rPr lang="en-US" b="1" dirty="0"/>
              <a:t>, </a:t>
            </a:r>
            <a:r>
              <a:rPr lang="en-US" dirty="0"/>
              <a:t>July 2006, New Delhi.</a:t>
            </a:r>
          </a:p>
          <a:p>
            <a:r>
              <a:rPr lang="en-US" dirty="0"/>
              <a:t>3. B. Thomas and , R.L., Finney ,Calculus and Analytic Geometry, Pearson Education, </a:t>
            </a:r>
            <a:r>
              <a:rPr lang="en-US"/>
              <a:t>11th</a:t>
            </a:r>
            <a:r>
              <a:rPr lang="en-US" baseline="30000"/>
              <a:t> </a:t>
            </a:r>
            <a:r>
              <a:rPr lang="en-US" smtClean="0"/>
              <a:t>Edition.</a:t>
            </a:r>
            <a:endParaRPr lang="en-US" dirty="0"/>
          </a:p>
          <a:p>
            <a:r>
              <a:rPr lang="en-US" dirty="0"/>
              <a:t>4. N.P. Bali and Manish Goyal, A text book of Engineering Mathematics, </a:t>
            </a:r>
            <a:r>
              <a:rPr lang="en-US" dirty="0" err="1"/>
              <a:t>Laxmi</a:t>
            </a:r>
            <a:r>
              <a:rPr lang="en-US" dirty="0"/>
              <a:t> Publications, Reprint, 2008.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8400" y="628650"/>
            <a:ext cx="5791200" cy="492443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+mj-lt"/>
              </a:rPr>
              <a:t>     Text Books &amp; Reference Books</a:t>
            </a:r>
            <a:endParaRPr lang="en-US" sz="3200" dirty="0">
              <a:latin typeface="+mj-lt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9448800" y="685800"/>
            <a:ext cx="1676400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=""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=""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=""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p:oleObj spid="_x0000_s9292" name="CorelDRAW" r:id="rId3" imgW="2169000" imgH="2169360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26565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6600" y="1066800"/>
            <a:ext cx="4267200" cy="2819401"/>
          </a:xfrm>
        </p:spPr>
        <p:txBody>
          <a:bodyPr>
            <a:normAutofit/>
          </a:bodyPr>
          <a:lstStyle/>
          <a:p>
            <a:r>
              <a:rPr lang="en-US" sz="2400" dirty="0" smtClean="0">
                <a:ea typeface="MS PGothic" pitchFamily="34" charset="-128"/>
                <a:cs typeface="ＭＳ Ｐゴシック" charset="0"/>
              </a:rPr>
              <a:t>Course prerequisites</a:t>
            </a:r>
          </a:p>
          <a:p>
            <a:pPr marL="0" lvl="0" indent="0" defTabSz="911534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endParaRPr lang="en-US" sz="2400" dirty="0" smtClean="0">
              <a:ea typeface="MS PGothic" pitchFamily="34" charset="-128"/>
              <a:cs typeface="ＭＳ Ｐゴシック" charset="0"/>
            </a:endParaRPr>
          </a:p>
          <a:p>
            <a:pPr lvl="0" defTabSz="91153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800" dirty="0" smtClean="0">
                <a:ea typeface="MS PGothic" pitchFamily="34" charset="-128"/>
                <a:cs typeface="ＭＳ Ｐゴシック" charset="0"/>
              </a:rPr>
              <a:t>Basic Knowledge of  Differentiation.</a:t>
            </a:r>
          </a:p>
          <a:p>
            <a:pPr lvl="0" defTabSz="911534"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ea typeface="MS PGothic" pitchFamily="34" charset="-128"/>
              <a:cs typeface="ＭＳ Ｐゴシック" charset="0"/>
            </a:endParaRPr>
          </a:p>
          <a:p>
            <a:pPr lvl="0" defTabSz="91153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800" dirty="0" smtClean="0">
                <a:ea typeface="MS PGothic" pitchFamily="34" charset="-128"/>
                <a:cs typeface="ＭＳ Ｐゴシック" charset="0"/>
              </a:rPr>
              <a:t>Basic Knowledge of  Integration.</a:t>
            </a:r>
          </a:p>
          <a:p>
            <a:pPr lvl="0" defTabSz="911534"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ea typeface="MS PGothic" pitchFamily="34" charset="-128"/>
              <a:cs typeface="ＭＳ Ｐゴシック" charset="0"/>
            </a:endParaRPr>
          </a:p>
          <a:p>
            <a:pPr lvl="0" defTabSz="91153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800" dirty="0" smtClean="0">
                <a:ea typeface="MS PGothic" pitchFamily="34" charset="-128"/>
                <a:cs typeface="ＭＳ Ｐゴシック" charset="0"/>
              </a:rPr>
              <a:t>Basic Knowledge of Limits.</a:t>
            </a:r>
          </a:p>
          <a:p>
            <a:pPr lvl="0" defTabSz="911534"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ea typeface="MS PGothic" pitchFamily="34" charset="-128"/>
              <a:cs typeface="ＭＳ Ｐゴシック" charset="0"/>
            </a:endParaRPr>
          </a:p>
          <a:p>
            <a:pPr defTabSz="91153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800" dirty="0" smtClean="0">
                <a:ea typeface="MS PGothic" pitchFamily="34" charset="-128"/>
                <a:cs typeface="ＭＳ Ｐゴシック" charset="0"/>
              </a:rPr>
              <a:t>Basic Knowledge of binary operations.</a:t>
            </a:r>
          </a:p>
          <a:p>
            <a:pPr lvl="0" defTabSz="9115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ea typeface="MS PGothic" pitchFamily="34" charset="-128"/>
                <a:cs typeface="Arial" panose="020B0604020202020204" pitchFamily="34" charset="0"/>
              </a:rPr>
              <a:t>.</a:t>
            </a:r>
            <a:endParaRPr lang="en-US" sz="1800" dirty="0" smtClean="0">
              <a:cs typeface="Arial" panose="020B0604020202020204" pitchFamily="34" charset="0"/>
            </a:endParaRPr>
          </a:p>
          <a:p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0" y="762000"/>
            <a:ext cx="4610099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396917"/>
              </p:ext>
            </p:extLst>
          </p:nvPr>
        </p:nvGraphicFramePr>
        <p:xfrm>
          <a:off x="266635" y="2394940"/>
          <a:ext cx="6057964" cy="341218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14693"/>
                <a:gridCol w="4038583"/>
                <a:gridCol w="1104688"/>
              </a:tblGrid>
              <a:tr h="5043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 Number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Title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Level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65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CO1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 The concept of partial derivatives and its application in real life situations</a:t>
                      </a:r>
                    </a:p>
                    <a:p>
                      <a:pPr marL="0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 The concept of Multiple Integrals and its applications.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Remember &amp; Understand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6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CO2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concept of Group theory and its application of analysis to Engineering problems.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Remember &amp; Understand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737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concept of vector spaces in a comprehensive manner.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Remember &amp; Understand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37436" y="1420875"/>
            <a:ext cx="434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		Course Outcomes </a:t>
            </a:r>
            <a:endParaRPr lang="en-US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558553" y="1815354"/>
            <a:ext cx="2595282" cy="1129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180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b="1" u="sng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cs typeface="Arial" panose="020B0604020202020204" pitchFamily="34" charset="0"/>
              </a:rPr>
              <a:t>Basic idea of limit and continuity.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cs typeface="Arial" panose="020B0604020202020204" pitchFamily="34" charset="0"/>
              </a:rPr>
              <a:t>Basic concepts of functions with one independent variables.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cs typeface="Arial" panose="020B0604020202020204" pitchFamily="34" charset="0"/>
              </a:rPr>
              <a:t>Basic knowledge of formulae of simple differentiation</a:t>
            </a:r>
            <a:r>
              <a:rPr lang="en-US" dirty="0">
                <a:latin typeface="Casper" panose="02000506000000020004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xmlns="" id="{A3E2EB18-B664-49F4-A951-5D55FA8EE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1" y="685423"/>
            <a:ext cx="3999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buNone/>
            </a:pP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Pre-Requisites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88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xmlns="" id="{A3E2EB18-B664-49F4-A951-5D55FA8EEB3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535015" y="713122"/>
            <a:ext cx="3839513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Learning Outcomes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xmlns="" id="{ECAA9DDF-16CD-43CE-B28F-E8B619316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368" y="2469015"/>
            <a:ext cx="10693208" cy="303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en-US" sz="2300" dirty="0">
                <a:latin typeface="Casper"/>
              </a:rPr>
              <a:t>  </a:t>
            </a:r>
            <a:r>
              <a:rPr lang="en-US" sz="2400" dirty="0"/>
              <a:t>On completion of this module, Students should be able to: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Recognize the Taylor series expansions of common functions.</a:t>
            </a:r>
            <a:endParaRPr lang="en-IN" sz="2400" dirty="0"/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apply techniques to find the Taylor series for a function.</a:t>
            </a:r>
            <a:endParaRPr lang="en-IN" sz="2400" dirty="0"/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Use Taylor series to solve differential equations.</a:t>
            </a:r>
            <a:endParaRPr lang="en-IN" sz="2400" dirty="0"/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Use Taylor series to evaluate non-elementary integrals</a:t>
            </a:r>
            <a:r>
              <a:rPr lang="en-US" sz="2400" dirty="0" smtClean="0"/>
              <a:t>..</a:t>
            </a:r>
            <a:endParaRPr lang="en-IN" sz="2400" dirty="0"/>
          </a:p>
          <a:p>
            <a:pPr algn="just" eaLnBrk="0" hangingPunct="0"/>
            <a:endParaRPr lang="en-US" sz="2300" dirty="0">
              <a:latin typeface="Casp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386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Taylor’s and Maclaurin 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1BF79AA-E10E-423E-8600-E4751EC5CFEA}"/>
              </a:ext>
            </a:extLst>
          </p:cNvPr>
          <p:cNvSpPr/>
          <p:nvPr/>
        </p:nvSpPr>
        <p:spPr>
          <a:xfrm>
            <a:off x="978872" y="1971863"/>
            <a:ext cx="10247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endParaRPr lang="en-US" sz="2400" dirty="0">
              <a:latin typeface="Casper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53886" y="2159951"/>
            <a:ext cx="10027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>
                <a:latin typeface="Casper"/>
              </a:rPr>
              <a:t>  </a:t>
            </a:r>
            <a:r>
              <a:rPr lang="en-IN" sz="2400" dirty="0"/>
              <a:t>The Taylor series is a representation of a function as an infinite sum of     </a:t>
            </a:r>
          </a:p>
          <a:p>
            <a:r>
              <a:rPr lang="en-IN" sz="2400" dirty="0"/>
              <a:t>   </a:t>
            </a:r>
            <a:r>
              <a:rPr lang="en-IN" sz="2400" dirty="0" smtClean="0"/>
              <a:t> terms </a:t>
            </a:r>
            <a:r>
              <a:rPr lang="en-IN" sz="2400" dirty="0"/>
              <a:t>calculated from the values of its derivatives at a single point. 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</a:t>
            </a:r>
          </a:p>
          <a:p>
            <a:r>
              <a:rPr lang="en-IN" sz="2400" dirty="0" smtClean="0"/>
              <a:t> </a:t>
            </a:r>
            <a:r>
              <a:rPr lang="en-IN" sz="2400" dirty="0" smtClean="0"/>
              <a:t>   It </a:t>
            </a:r>
            <a:r>
              <a:rPr lang="en-IN" sz="2400" dirty="0"/>
              <a:t>is named after the English mathematician </a:t>
            </a:r>
            <a:r>
              <a:rPr lang="en-IN" sz="2400" b="1" dirty="0"/>
              <a:t>Brook Taylor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pPr>
              <a:buFont typeface="Arial" pitchFamily="34" charset="0"/>
              <a:buChar char="•"/>
            </a:pPr>
            <a:r>
              <a:rPr lang="en-IN" sz="2400" dirty="0"/>
              <a:t>  If the series is centred at zero, the series is also called a Maclaurin          </a:t>
            </a:r>
          </a:p>
          <a:p>
            <a:r>
              <a:rPr lang="en-IN" sz="2400" dirty="0"/>
              <a:t>    series. </a:t>
            </a:r>
          </a:p>
          <a:p>
            <a:endParaRPr lang="en-IN" sz="2400" dirty="0"/>
          </a:p>
          <a:p>
            <a:r>
              <a:rPr lang="en-IN" sz="2400" dirty="0"/>
              <a:t>  </a:t>
            </a:r>
            <a:r>
              <a:rPr lang="en-IN" sz="2400" dirty="0" smtClean="0"/>
              <a:t>  </a:t>
            </a:r>
            <a:r>
              <a:rPr lang="en-IN" sz="2400" dirty="0"/>
              <a:t>It is named after the Scottish mathematician </a:t>
            </a:r>
            <a:r>
              <a:rPr lang="en-IN" sz="2400" b="1" dirty="0"/>
              <a:t>Colin Maclaurin</a:t>
            </a:r>
          </a:p>
        </p:txBody>
      </p:sp>
    </p:spTree>
    <p:extLst>
      <p:ext uri="{BB962C8B-B14F-4D97-AF65-F5344CB8AC3E}">
        <p14:creationId xmlns:p14="http://schemas.microsoft.com/office/powerpoint/2010/main" xmlns="" val="310421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1BF79AA-E10E-423E-8600-E4751EC5CFEA}"/>
              </a:ext>
            </a:extLst>
          </p:cNvPr>
          <p:cNvSpPr/>
          <p:nvPr/>
        </p:nvSpPr>
        <p:spPr>
          <a:xfrm>
            <a:off x="978872" y="1971863"/>
            <a:ext cx="10247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endParaRPr lang="en-US" sz="2400" dirty="0">
              <a:latin typeface="Casper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49" y="1574800"/>
            <a:ext cx="9896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 f be an (n+1) times differentiable function on an open interval containing 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points a and x . Then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62595" y="3187337"/>
            <a:ext cx="6648994" cy="718457"/>
          </a:xfrm>
          <a:prstGeom prst="rect">
            <a:avLst/>
          </a:prstGeom>
          <a:noFill/>
        </p:spPr>
      </p:pic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8172" y="4114801"/>
            <a:ext cx="535306" cy="425631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8177349" y="3383280"/>
            <a:ext cx="113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 </a:t>
            </a:r>
            <a:r>
              <a:rPr lang="en-US" sz="2400" dirty="0">
                <a:latin typeface="Casper"/>
              </a:rPr>
              <a:t>where</a:t>
            </a:r>
            <a:endParaRPr lang="en-IN" sz="2400" dirty="0">
              <a:latin typeface="Casper"/>
            </a:endParaRP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73735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12125" y="4010298"/>
            <a:ext cx="2233748" cy="600891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829728" y="618699"/>
            <a:ext cx="96896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Taylor’s Theorem with Remainder (single variable)</a:t>
            </a:r>
            <a:endParaRPr lang="en-IN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2143" y="4715687"/>
            <a:ext cx="92413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some c between a and x , R</a:t>
            </a:r>
            <a:r>
              <a:rPr lang="en-US" sz="2400" baseline="-25000" dirty="0"/>
              <a:t>n</a:t>
            </a:r>
            <a:r>
              <a:rPr lang="en-US" sz="2400" dirty="0"/>
              <a:t>(x) is called remainder term.</a:t>
            </a:r>
          </a:p>
          <a:p>
            <a:endParaRPr lang="en-IN" sz="2400" dirty="0" smtClean="0"/>
          </a:p>
          <a:p>
            <a:r>
              <a:rPr lang="en-IN" sz="2400" dirty="0" smtClean="0"/>
              <a:t>For </a:t>
            </a:r>
            <a:r>
              <a:rPr lang="en-IN" sz="2400" dirty="0"/>
              <a:t>those values of x for which                     , we then obtain the following </a:t>
            </a:r>
          </a:p>
          <a:p>
            <a:endParaRPr lang="en-IN" sz="2400" dirty="0" smtClean="0"/>
          </a:p>
          <a:p>
            <a:r>
              <a:rPr lang="en-IN" sz="2400" dirty="0" smtClean="0"/>
              <a:t>power </a:t>
            </a:r>
            <a:r>
              <a:rPr lang="en-IN" sz="2400" dirty="0"/>
              <a:t>series expansion for f which is known as the Taylor’s series of ‘f’.</a:t>
            </a:r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8201" y="5508998"/>
            <a:ext cx="1513562" cy="484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7392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1BF79AA-E10E-423E-8600-E4751EC5CFEA}"/>
              </a:ext>
            </a:extLst>
          </p:cNvPr>
          <p:cNvSpPr/>
          <p:nvPr/>
        </p:nvSpPr>
        <p:spPr>
          <a:xfrm>
            <a:off x="978872" y="1971863"/>
            <a:ext cx="10247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endParaRPr lang="en-US" sz="2400" dirty="0">
              <a:latin typeface="Casper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49" y="1701800"/>
            <a:ext cx="9896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 f be an (n+1) times differentiable function on an open interval containing 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points 0 and x . Then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8172" y="4114801"/>
            <a:ext cx="535306" cy="425631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8177349" y="3226524"/>
            <a:ext cx="113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 </a:t>
            </a:r>
            <a:r>
              <a:rPr lang="en-US" sz="2400" dirty="0">
                <a:latin typeface="Casper"/>
              </a:rPr>
              <a:t>where</a:t>
            </a:r>
            <a:endParaRPr lang="en-IN" sz="2400" dirty="0">
              <a:latin typeface="Casper"/>
            </a:endParaRP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862143" y="4715687"/>
            <a:ext cx="93470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some c between 0 and x , R</a:t>
            </a:r>
            <a:r>
              <a:rPr lang="en-US" sz="2400" baseline="-25000" dirty="0"/>
              <a:t>n</a:t>
            </a:r>
            <a:r>
              <a:rPr lang="en-US" sz="2400" dirty="0"/>
              <a:t>(x) is called remainder term.</a:t>
            </a:r>
          </a:p>
          <a:p>
            <a:endParaRPr lang="en-IN" sz="2400" dirty="0" smtClean="0"/>
          </a:p>
          <a:p>
            <a:r>
              <a:rPr lang="en-IN" sz="2400" dirty="0" smtClean="0"/>
              <a:t>For </a:t>
            </a:r>
            <a:r>
              <a:rPr lang="en-IN" sz="2400" dirty="0"/>
              <a:t>those values of x for which                    , we then obtain the following </a:t>
            </a:r>
          </a:p>
          <a:p>
            <a:endParaRPr lang="en-IN" sz="2400" dirty="0" smtClean="0"/>
          </a:p>
          <a:p>
            <a:r>
              <a:rPr lang="en-IN" sz="2400" dirty="0" smtClean="0"/>
              <a:t>power </a:t>
            </a:r>
            <a:r>
              <a:rPr lang="en-IN" sz="2400" dirty="0"/>
              <a:t>series expansion for f which is known as the Maclaurin series of ‘f’.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86253" y="407679"/>
            <a:ext cx="72425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Maclaurin’s Theorem with Remainder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(single variable)</a:t>
            </a:r>
            <a:endParaRPr lang="en-IN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499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10788" y="3148149"/>
            <a:ext cx="6635932" cy="718457"/>
          </a:xfrm>
          <a:prstGeom prst="rect">
            <a:avLst/>
          </a:prstGeom>
          <a:noFill/>
        </p:spPr>
      </p:pic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25187" y="3958046"/>
            <a:ext cx="1776549" cy="718457"/>
          </a:xfrm>
          <a:prstGeom prst="rect">
            <a:avLst/>
          </a:prstGeom>
          <a:noFill/>
        </p:spPr>
      </p:pic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4999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35985" y="5548784"/>
            <a:ext cx="1345473" cy="4310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7392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05840" y="2079060"/>
            <a:ext cx="101498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A Taylor series is a series expansion of a function about a point. a </a:t>
            </a:r>
            <a:r>
              <a:rPr lang="en-IN" sz="2400" dirty="0" smtClean="0"/>
              <a:t>one-dimensional </a:t>
            </a:r>
            <a:r>
              <a:rPr lang="en-IN" sz="2400" dirty="0"/>
              <a:t>Taylor series is an expansion of a real function f(x) about a point </a:t>
            </a:r>
          </a:p>
          <a:p>
            <a:r>
              <a:rPr lang="en-IN" sz="2400" dirty="0"/>
              <a:t>x = a is given by:</a:t>
            </a:r>
          </a:p>
          <a:p>
            <a:endParaRPr lang="en-US" sz="2400" dirty="0">
              <a:latin typeface="Casper"/>
            </a:endParaRPr>
          </a:p>
          <a:p>
            <a:endParaRPr lang="en-IN" sz="2400" dirty="0">
              <a:latin typeface="Casper"/>
            </a:endParaRPr>
          </a:p>
          <a:p>
            <a:endParaRPr lang="en-US" sz="2400" dirty="0">
              <a:latin typeface="Casper"/>
            </a:endParaRPr>
          </a:p>
          <a:p>
            <a:endParaRPr lang="en-IN" sz="2400" dirty="0">
              <a:latin typeface="Casper"/>
            </a:endParaRPr>
          </a:p>
          <a:p>
            <a:endParaRPr lang="en-IN" sz="2400" dirty="0">
              <a:latin typeface="Casper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13823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Taylor’s and Maclaurin Series (single variable)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260685"/>
            <a:ext cx="8051800" cy="150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144537" y="4733502"/>
            <a:ext cx="6937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If a = 0, the expansion is known as a Maclaurin Series</a:t>
            </a:r>
            <a:r>
              <a:rPr lang="en-IN" sz="2400" dirty="0">
                <a:latin typeface="Casper"/>
              </a:rPr>
              <a:t>. </a:t>
            </a:r>
          </a:p>
        </p:txBody>
      </p:sp>
      <p:pic>
        <p:nvPicPr>
          <p:cNvPr id="747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4768" y="5281886"/>
            <a:ext cx="6208531" cy="700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5589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1BF79AA-E10E-423E-8600-E4751EC5CFEA}"/>
              </a:ext>
            </a:extLst>
          </p:cNvPr>
          <p:cNvSpPr/>
          <p:nvPr/>
        </p:nvSpPr>
        <p:spPr>
          <a:xfrm>
            <a:off x="978872" y="1971863"/>
            <a:ext cx="10247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endParaRPr lang="en-US" sz="2400" dirty="0">
              <a:latin typeface="Casper"/>
              <a:cs typeface="Times New Roman" pitchFamily="18" charset="0"/>
            </a:endParaRPr>
          </a:p>
        </p:txBody>
      </p:sp>
      <p:sp>
        <p:nvSpPr>
          <p:cNvPr id="9" name="Title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0177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IN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2955" y="1907176"/>
            <a:ext cx="5972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400" dirty="0"/>
              <a:t>Expand ‘y’ in various powers of (x-</a:t>
            </a:r>
            <a:r>
              <a:rPr lang="el-GR" sz="2400" dirty="0">
                <a:ea typeface="Cambria Math"/>
              </a:rPr>
              <a:t>π</a:t>
            </a:r>
            <a:r>
              <a:rPr lang="en-US" sz="2400" dirty="0">
                <a:ea typeface="Cambria Math"/>
              </a:rPr>
              <a:t>/2)</a:t>
            </a:r>
            <a:r>
              <a:rPr lang="en-US" sz="2400" dirty="0"/>
              <a:t> where </a:t>
            </a:r>
            <a:endParaRPr lang="en-IN" sz="2400" dirty="0"/>
          </a:p>
        </p:txBody>
      </p:sp>
      <p:graphicFrame>
        <p:nvGraphicFramePr>
          <p:cNvPr id="72705" name="Object 1"/>
          <p:cNvGraphicFramePr>
            <a:graphicFrameLocks noChangeAspect="1"/>
          </p:cNvGraphicFramePr>
          <p:nvPr/>
        </p:nvGraphicFramePr>
        <p:xfrm>
          <a:off x="7048500" y="1689100"/>
          <a:ext cx="3238500" cy="825500"/>
        </p:xfrm>
        <a:graphic>
          <a:graphicData uri="http://schemas.openxmlformats.org/presentationml/2006/ole">
            <p:oleObj spid="_x0000_s53250" name="Equation" r:id="rId3" imgW="32004000" imgH="9448800" progId="">
              <p:embed/>
            </p:oleObj>
          </a:graphicData>
        </a:graphic>
      </p:graphicFrame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1277530" y="2377441"/>
          <a:ext cx="1830388" cy="483325"/>
        </p:xfrm>
        <a:graphic>
          <a:graphicData uri="http://schemas.openxmlformats.org/presentationml/2006/ole">
            <p:oleObj spid="_x0000_s53251" name="Equation" r:id="rId4" imgW="19812000" imgH="6096000" progId="">
              <p:embed/>
            </p:oleObj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3757571" y="2376534"/>
          <a:ext cx="1676577" cy="562610"/>
        </p:xfrm>
        <a:graphic>
          <a:graphicData uri="http://schemas.openxmlformats.org/presentationml/2006/ole">
            <p:oleObj spid="_x0000_s53252" name="Equation" r:id="rId5" imgW="16154400" imgH="10363200" progId="">
              <p:embed/>
            </p:oleObj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1219609" y="2969534"/>
          <a:ext cx="2084387" cy="452936"/>
        </p:xfrm>
        <a:graphic>
          <a:graphicData uri="http://schemas.openxmlformats.org/presentationml/2006/ole">
            <p:oleObj spid="_x0000_s53253" name="Equation" r:id="rId6" imgW="22555200" imgH="6096000" progId="">
              <p:embed/>
            </p:oleObj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3789557" y="2943506"/>
          <a:ext cx="1631529" cy="570403"/>
        </p:xfrm>
        <a:graphic>
          <a:graphicData uri="http://schemas.openxmlformats.org/presentationml/2006/ole">
            <p:oleObj spid="_x0000_s53254" name="Equation" r:id="rId7" imgW="18592800" imgH="10363200" progId="">
              <p:embed/>
            </p:oleObj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1240970" y="3550649"/>
          <a:ext cx="2168525" cy="433524"/>
        </p:xfrm>
        <a:graphic>
          <a:graphicData uri="http://schemas.openxmlformats.org/presentationml/2006/ole">
            <p:oleObj spid="_x0000_s53255" name="Equation" r:id="rId8" imgW="23469600" imgH="6096000" progId="">
              <p:embed/>
            </p:oleObj>
          </a:graphicData>
        </a:graphic>
      </p:graphicFrame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3678601" y="3506062"/>
          <a:ext cx="1729422" cy="595675"/>
        </p:xfrm>
        <a:graphic>
          <a:graphicData uri="http://schemas.openxmlformats.org/presentationml/2006/ole">
            <p:oleObj spid="_x0000_s53256" name="Equation" r:id="rId9" imgW="17373600" imgH="10363200" progId="">
              <p:embed/>
            </p:oleObj>
          </a:graphicData>
        </a:graphic>
      </p:graphicFrame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1135332" y="4088675"/>
          <a:ext cx="2117317" cy="470263"/>
        </p:xfrm>
        <a:graphic>
          <a:graphicData uri="http://schemas.openxmlformats.org/presentationml/2006/ole">
            <p:oleObj spid="_x0000_s53257" name="Equation" r:id="rId10" imgW="21031200" imgH="6096000" progId="">
              <p:embed/>
            </p:oleObj>
          </a:graphicData>
        </a:graphic>
      </p:graphicFrame>
      <p:graphicFrame>
        <p:nvGraphicFramePr>
          <p:cNvPr id="72713" name="Object 9"/>
          <p:cNvGraphicFramePr>
            <a:graphicFrameLocks noChangeAspect="1"/>
          </p:cNvGraphicFramePr>
          <p:nvPr/>
        </p:nvGraphicFramePr>
        <p:xfrm>
          <a:off x="3693387" y="4108769"/>
          <a:ext cx="1577975" cy="580798"/>
        </p:xfrm>
        <a:graphic>
          <a:graphicData uri="http://schemas.openxmlformats.org/presentationml/2006/ole">
            <p:oleObj spid="_x0000_s53258" name="Equation" r:id="rId11" imgW="17068800" imgH="10363200" progId="">
              <p:embed/>
            </p:oleObj>
          </a:graphicData>
        </a:graphic>
      </p:graphicFrame>
      <p:graphicFrame>
        <p:nvGraphicFramePr>
          <p:cNvPr id="72714" name="Object 10"/>
          <p:cNvGraphicFramePr>
            <a:graphicFrameLocks noChangeAspect="1"/>
          </p:cNvGraphicFramePr>
          <p:nvPr/>
        </p:nvGraphicFramePr>
        <p:xfrm>
          <a:off x="1132114" y="4649244"/>
          <a:ext cx="2111375" cy="497522"/>
        </p:xfrm>
        <a:graphic>
          <a:graphicData uri="http://schemas.openxmlformats.org/presentationml/2006/ole">
            <p:oleObj spid="_x0000_s53259" name="Equation" r:id="rId12" imgW="22860000" imgH="6400800" progId="">
              <p:embed/>
            </p:oleObj>
          </a:graphicData>
        </a:graphic>
      </p:graphicFrame>
      <p:graphicFrame>
        <p:nvGraphicFramePr>
          <p:cNvPr id="72715" name="Object 11"/>
          <p:cNvGraphicFramePr>
            <a:graphicFrameLocks noChangeAspect="1"/>
          </p:cNvGraphicFramePr>
          <p:nvPr/>
        </p:nvGraphicFramePr>
        <p:xfrm>
          <a:off x="3576681" y="4674100"/>
          <a:ext cx="1776413" cy="629421"/>
        </p:xfrm>
        <a:graphic>
          <a:graphicData uri="http://schemas.openxmlformats.org/presentationml/2006/ole">
            <p:oleObj spid="_x0000_s53260" name="Equation" r:id="rId13" imgW="19202400" imgH="10363200" progId="">
              <p:embed/>
            </p:oleObj>
          </a:graphicData>
        </a:graphic>
      </p:graphicFrame>
      <p:graphicFrame>
        <p:nvGraphicFramePr>
          <p:cNvPr id="72716" name="Object 12"/>
          <p:cNvGraphicFramePr>
            <a:graphicFrameLocks noChangeAspect="1"/>
          </p:cNvGraphicFramePr>
          <p:nvPr/>
        </p:nvGraphicFramePr>
        <p:xfrm>
          <a:off x="6008913" y="3061066"/>
          <a:ext cx="5055327" cy="701040"/>
        </p:xfrm>
        <a:graphic>
          <a:graphicData uri="http://schemas.openxmlformats.org/presentationml/2006/ole">
            <p:oleObj spid="_x0000_s53261" name="Equation" r:id="rId14" imgW="78333600" imgH="11277600" progId="">
              <p:embed/>
            </p:oleObj>
          </a:graphicData>
        </a:graphic>
      </p:graphicFrame>
      <p:graphicFrame>
        <p:nvGraphicFramePr>
          <p:cNvPr id="72717" name="Object 13"/>
          <p:cNvGraphicFramePr>
            <a:graphicFrameLocks noChangeAspect="1"/>
          </p:cNvGraphicFramePr>
          <p:nvPr/>
        </p:nvGraphicFramePr>
        <p:xfrm>
          <a:off x="5846627" y="4071259"/>
          <a:ext cx="5249863" cy="918754"/>
        </p:xfrm>
        <a:graphic>
          <a:graphicData uri="http://schemas.openxmlformats.org/presentationml/2006/ole">
            <p:oleObj spid="_x0000_s53262" name="Equation" r:id="rId15" imgW="67970400" imgH="15849600" progId="">
              <p:embed/>
            </p:oleObj>
          </a:graphicData>
        </a:graphic>
      </p:graphicFrame>
      <p:sp>
        <p:nvSpPr>
          <p:cNvPr id="23" name="TextBox 22"/>
          <p:cNvSpPr txBox="1"/>
          <p:nvPr/>
        </p:nvSpPr>
        <p:spPr>
          <a:xfrm flipH="1">
            <a:off x="5832563" y="2377441"/>
            <a:ext cx="534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Putting all values in Taylor’s series, we get </a:t>
            </a:r>
            <a:endParaRPr lang="en-IN" sz="2400" dirty="0"/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3755573" y="4199708"/>
            <a:ext cx="3749040" cy="2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378474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SET THEORY</Template>
  <TotalTime>109</TotalTime>
  <Words>880</Words>
  <Application>Microsoft Office PowerPoint</Application>
  <PresentationFormat>Custom</PresentationFormat>
  <Paragraphs>146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1_Office Theme</vt:lpstr>
      <vt:lpstr>Contents Slide Master</vt:lpstr>
      <vt:lpstr>CorelDRAW</vt:lpstr>
      <vt:lpstr>Equation</vt:lpstr>
      <vt:lpstr>INSTITUTE - UIE</vt:lpstr>
      <vt:lpstr>Slide 2</vt:lpstr>
      <vt:lpstr>Slide 3</vt:lpstr>
      <vt:lpstr>Learning Outcomes</vt:lpstr>
      <vt:lpstr>Taylor’s and Maclaurin Series</vt:lpstr>
      <vt:lpstr>Slide 6</vt:lpstr>
      <vt:lpstr>Slide 7</vt:lpstr>
      <vt:lpstr>Taylor’s and Maclaurin Series (single variable)</vt:lpstr>
      <vt:lpstr>Example</vt:lpstr>
      <vt:lpstr>Example</vt:lpstr>
      <vt:lpstr>Slide 11</vt:lpstr>
      <vt:lpstr>Slide 12</vt:lpstr>
      <vt:lpstr>Example</vt:lpstr>
      <vt:lpstr>Example(cont’d)</vt:lpstr>
      <vt:lpstr>Applications</vt:lpstr>
      <vt:lpstr>Practice Questions</vt:lpstr>
      <vt:lpstr>     Text Books &amp; Reference Books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INSTITUTE - UIE</dc:title>
  <dc:creator>Microsoft account</dc:creator>
  <cp:lastModifiedBy>DEEPAKRAWAT</cp:lastModifiedBy>
  <cp:revision>17</cp:revision>
  <dcterms:created xsi:type="dcterms:W3CDTF">2021-01-01T06:02:53Z</dcterms:created>
  <dcterms:modified xsi:type="dcterms:W3CDTF">2021-01-03T09:57:40Z</dcterms:modified>
</cp:coreProperties>
</file>