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WpAyO4IaBUsMOjZJztxSRpJ7y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7bbf43d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37bbf43d3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18a0b020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318a0b0202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7bbf43d3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37bbf43d3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7bbf43d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37bbf43d3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7bbf43d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37bbf43d3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18a0b02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318a0b020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8"/>
          <p:cNvGrpSpPr/>
          <p:nvPr/>
        </p:nvGrpSpPr>
        <p:grpSpPr>
          <a:xfrm>
            <a:off x="0" y="-8467"/>
            <a:ext cx="12192000" cy="6866467"/>
            <a:chOff x="0" y="-8467"/>
            <a:chExt cx="12192000" cy="6866467"/>
          </a:xfrm>
        </p:grpSpPr>
        <p:cxnSp>
          <p:nvCxnSpPr>
            <p:cNvPr id="24" name="Google Shape;24;p18"/>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5" name="Google Shape;25;p18"/>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6" name="Google Shape;26;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8"/>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36" name="Google Shape;3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2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6"/>
          <p:cNvSpPr/>
          <p:nvPr>
            <p:ph idx="2" type="pic"/>
          </p:nvPr>
        </p:nvSpPr>
        <p:spPr>
          <a:xfrm>
            <a:off x="677334" y="609600"/>
            <a:ext cx="8596668" cy="3845718"/>
          </a:xfrm>
          <a:prstGeom prst="rect">
            <a:avLst/>
          </a:prstGeom>
          <a:noFill/>
          <a:ln>
            <a:noFill/>
          </a:ln>
        </p:spPr>
      </p:sp>
      <p:sp>
        <p:nvSpPr>
          <p:cNvPr id="120" name="Google Shape;120;p2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1" name="Google Shape;121;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4" name="Shape 124"/>
        <p:cNvGrpSpPr/>
        <p:nvPr/>
      </p:nvGrpSpPr>
      <p:grpSpPr>
        <a:xfrm>
          <a:off x="0" y="0"/>
          <a:ext cx="0" cy="0"/>
          <a:chOff x="0" y="0"/>
          <a:chExt cx="0" cy="0"/>
        </a:xfrm>
      </p:grpSpPr>
      <p:sp>
        <p:nvSpPr>
          <p:cNvPr id="125" name="Google Shape;125;p2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7" name="Google Shape;127;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0" name="Shape 130"/>
        <p:cNvGrpSpPr/>
        <p:nvPr/>
      </p:nvGrpSpPr>
      <p:grpSpPr>
        <a:xfrm>
          <a:off x="0" y="0"/>
          <a:ext cx="0" cy="0"/>
          <a:chOff x="0" y="0"/>
          <a:chExt cx="0" cy="0"/>
        </a:xfrm>
      </p:grpSpPr>
      <p:sp>
        <p:nvSpPr>
          <p:cNvPr id="131" name="Google Shape;131;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3" name="Google Shape;133;p2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4" name="Google Shape;13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37" name="Google Shape;137;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
        <p:nvSpPr>
          <p:cNvPr id="138" name="Google Shape;138;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9" name="Shape 139"/>
        <p:cNvGrpSpPr/>
        <p:nvPr/>
      </p:nvGrpSpPr>
      <p:grpSpPr>
        <a:xfrm>
          <a:off x="0" y="0"/>
          <a:ext cx="0" cy="0"/>
          <a:chOff x="0" y="0"/>
          <a:chExt cx="0" cy="0"/>
        </a:xfrm>
      </p:grpSpPr>
      <p:sp>
        <p:nvSpPr>
          <p:cNvPr id="140" name="Google Shape;140;p2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45" name="Shape 145"/>
        <p:cNvGrpSpPr/>
        <p:nvPr/>
      </p:nvGrpSpPr>
      <p:grpSpPr>
        <a:xfrm>
          <a:off x="0" y="0"/>
          <a:ext cx="0" cy="0"/>
          <a:chOff x="0" y="0"/>
          <a:chExt cx="0" cy="0"/>
        </a:xfrm>
      </p:grpSpPr>
      <p:sp>
        <p:nvSpPr>
          <p:cNvPr id="146" name="Google Shape;146;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52" name="Google Shape;152;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
        <p:nvSpPr>
          <p:cNvPr id="153" name="Google Shape;153;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54" name="Shape 154"/>
        <p:cNvGrpSpPr/>
        <p:nvPr/>
      </p:nvGrpSpPr>
      <p:grpSpPr>
        <a:xfrm>
          <a:off x="0" y="0"/>
          <a:ext cx="0" cy="0"/>
          <a:chOff x="0" y="0"/>
          <a:chExt cx="0" cy="0"/>
        </a:xfrm>
      </p:grpSpPr>
      <p:sp>
        <p:nvSpPr>
          <p:cNvPr id="155" name="Google Shape;155;p3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7" name="Google Shape;157;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8" name="Google Shape;158;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1" name="Shape 161"/>
        <p:cNvGrpSpPr/>
        <p:nvPr/>
      </p:nvGrpSpPr>
      <p:grpSpPr>
        <a:xfrm>
          <a:off x="0" y="0"/>
          <a:ext cx="0" cy="0"/>
          <a:chOff x="0" y="0"/>
          <a:chExt cx="0" cy="0"/>
        </a:xfrm>
      </p:grpSpPr>
      <p:sp>
        <p:nvSpPr>
          <p:cNvPr id="162" name="Google Shape;162;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4" name="Google Shape;164;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7" name="Shape 167"/>
        <p:cNvGrpSpPr/>
        <p:nvPr/>
      </p:nvGrpSpPr>
      <p:grpSpPr>
        <a:xfrm>
          <a:off x="0" y="0"/>
          <a:ext cx="0" cy="0"/>
          <a:chOff x="0" y="0"/>
          <a:chExt cx="0" cy="0"/>
        </a:xfrm>
      </p:grpSpPr>
      <p:sp>
        <p:nvSpPr>
          <p:cNvPr id="168" name="Google Shape;168;p3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0" name="Google Shape;170;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2" name="Shape 62"/>
        <p:cNvGrpSpPr/>
        <p:nvPr/>
      </p:nvGrpSpPr>
      <p:grpSpPr>
        <a:xfrm>
          <a:off x="0" y="0"/>
          <a:ext cx="0" cy="0"/>
          <a:chOff x="0" y="0"/>
          <a:chExt cx="0" cy="0"/>
        </a:xfrm>
      </p:grpSpPr>
      <p:grpSp>
        <p:nvGrpSpPr>
          <p:cNvPr id="63" name="Google Shape;63;p17"/>
          <p:cNvGrpSpPr/>
          <p:nvPr/>
        </p:nvGrpSpPr>
        <p:grpSpPr>
          <a:xfrm>
            <a:off x="0" y="-8467"/>
            <a:ext cx="12192000" cy="6866467"/>
            <a:chOff x="0" y="-8467"/>
            <a:chExt cx="12192000" cy="6866467"/>
          </a:xfrm>
        </p:grpSpPr>
        <p:cxnSp>
          <p:nvCxnSpPr>
            <p:cNvPr id="64" name="Google Shape;64;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5" name="Google Shape;65;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66" name="Google Shape;66;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7" name="Google Shape;67;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8" name="Google Shape;68;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0" name="Google Shape;70;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1" name="Google Shape;71;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2" name="Google Shape;72;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76" name="Google Shape;7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2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82" name="Google Shape;82;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8" name="Google Shape;88;p2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9" name="Google Shape;89;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95" name="Google Shape;95;p2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2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97" name="Google Shape;97;p2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8" name="Google Shape;98;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2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14" name="Google Shape;11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2.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grpSp>
        <p:nvGrpSpPr>
          <p:cNvPr id="6" name="Google Shape;6;p16"/>
          <p:cNvGrpSpPr/>
          <p:nvPr/>
        </p:nvGrpSpPr>
        <p:grpSpPr>
          <a:xfrm>
            <a:off x="0" y="-8467"/>
            <a:ext cx="12192000" cy="6866467"/>
            <a:chOff x="0" y="-8467"/>
            <a:chExt cx="12192000" cy="6866467"/>
          </a:xfrm>
        </p:grpSpPr>
        <p:cxnSp>
          <p:nvCxnSpPr>
            <p:cNvPr id="7" name="Google Shape;7;p16"/>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8" name="Google Shape;8;p16"/>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9" name="Google Shape;9;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grpSp>
        <p:nvGrpSpPr>
          <p:cNvPr id="40" name="Google Shape;40;p15"/>
          <p:cNvGrpSpPr/>
          <p:nvPr/>
        </p:nvGrpSpPr>
        <p:grpSpPr>
          <a:xfrm>
            <a:off x="0" y="-8467"/>
            <a:ext cx="12192000" cy="6866467"/>
            <a:chOff x="0" y="-8467"/>
            <a:chExt cx="12192000" cy="6866467"/>
          </a:xfrm>
        </p:grpSpPr>
        <p:cxnSp>
          <p:nvCxnSpPr>
            <p:cNvPr id="41" name="Google Shape;41;p1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2" name="Google Shape;42;p1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3" name="Google Shape;43;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4" name="Google Shape;44;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5" name="Google Shape;45;p1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7" name="Google Shape;47;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8" name="Google Shape;48;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9" name="Google Shape;49;p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2" name="Google Shape;52;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3" name="Google Shape;53;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4" name="Google Shape;54;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5" name="Google Shape;55;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6" name="Shape 176"/>
        <p:cNvGrpSpPr/>
        <p:nvPr/>
      </p:nvGrpSpPr>
      <p:grpSpPr>
        <a:xfrm>
          <a:off x="0" y="0"/>
          <a:ext cx="0" cy="0"/>
          <a:chOff x="0" y="0"/>
          <a:chExt cx="0" cy="0"/>
        </a:xfrm>
      </p:grpSpPr>
      <p:sp>
        <p:nvSpPr>
          <p:cNvPr id="177" name="Google Shape;17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178" name="Google Shape;178;p1"/>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179" name="Google Shape;179;p1"/>
          <p:cNvCxnSpPr/>
          <p:nvPr/>
        </p:nvCxnSpPr>
        <p:spPr>
          <a:xfrm flipH="1">
            <a:off x="67175" y="3681413"/>
            <a:ext cx="4763558" cy="3176587"/>
          </a:xfrm>
          <a:prstGeom prst="straightConnector1">
            <a:avLst/>
          </a:prstGeom>
          <a:noFill/>
          <a:ln cap="flat" cmpd="sng" w="9525">
            <a:solidFill>
              <a:srgbClr val="FEFEFE">
                <a:alpha val="80000"/>
              </a:srgbClr>
            </a:solidFill>
            <a:prstDash val="solid"/>
            <a:round/>
            <a:headEnd len="sm" w="sm" type="none"/>
            <a:tailEnd len="sm" w="sm" type="none"/>
          </a:ln>
        </p:spPr>
      </p:cxnSp>
      <p:sp>
        <p:nvSpPr>
          <p:cNvPr id="180" name="Google Shape;180;p1"/>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1" name="Google Shape;181;p1"/>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2" name="Google Shape;182;p1"/>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84" name="Google Shape;184;p1"/>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
          <p:cNvSpPr/>
          <p:nvPr/>
        </p:nvSpPr>
        <p:spPr>
          <a:xfrm>
            <a:off x="3016287"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86" name="Google Shape;186;p1"/>
          <p:cNvSpPr txBox="1"/>
          <p:nvPr>
            <p:ph type="ctrTitle"/>
          </p:nvPr>
        </p:nvSpPr>
        <p:spPr>
          <a:xfrm>
            <a:off x="4419136" y="1020871"/>
            <a:ext cx="6960900" cy="2849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6000"/>
              <a:buFont typeface="Trebuchet MS"/>
              <a:buNone/>
            </a:pPr>
            <a:r>
              <a:rPr lang="en-GB" sz="3000">
                <a:solidFill>
                  <a:srgbClr val="FFFFFF"/>
                </a:solidFill>
              </a:rPr>
              <a:t>Customer Engagement &amp; Purchase in E-Commerce Using Hypothesis Testing &amp; EDA</a:t>
            </a:r>
            <a:endParaRPr sz="3000"/>
          </a:p>
        </p:txBody>
      </p:sp>
      <p:sp>
        <p:nvSpPr>
          <p:cNvPr id="187" name="Google Shape;187;p1"/>
          <p:cNvSpPr/>
          <p:nvPr/>
        </p:nvSpPr>
        <p:spPr>
          <a:xfrm rot="5400000">
            <a:off x="4062562"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g237bbf43d39_0_1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HYPOTHESIS TESTING</a:t>
            </a:r>
            <a:endParaRPr/>
          </a:p>
        </p:txBody>
      </p:sp>
      <p:sp>
        <p:nvSpPr>
          <p:cNvPr id="241" name="Google Shape;241;g237bbf43d39_0_15"/>
          <p:cNvSpPr txBox="1"/>
          <p:nvPr>
            <p:ph idx="1" type="body"/>
          </p:nvPr>
        </p:nvSpPr>
        <p:spPr>
          <a:xfrm>
            <a:off x="147950" y="1495300"/>
            <a:ext cx="8706000" cy="735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000"/>
              </a:spcBef>
              <a:spcAft>
                <a:spcPts val="0"/>
              </a:spcAft>
              <a:buNone/>
            </a:pPr>
            <a:r>
              <a:t/>
            </a:r>
            <a:endParaRPr sz="1600">
              <a:solidFill>
                <a:schemeClr val="dk1"/>
              </a:solidFill>
            </a:endParaRPr>
          </a:p>
          <a:p>
            <a:pPr indent="-330200" lvl="0" marL="457200" rtl="0" algn="l">
              <a:lnSpc>
                <a:spcPct val="80000"/>
              </a:lnSpc>
              <a:spcBef>
                <a:spcPts val="1000"/>
              </a:spcBef>
              <a:spcAft>
                <a:spcPts val="0"/>
              </a:spcAft>
              <a:buClr>
                <a:schemeClr val="dk1"/>
              </a:buClr>
              <a:buSzPts val="1600"/>
              <a:buChar char="●"/>
            </a:pPr>
            <a:r>
              <a:rPr lang="en-GB" sz="1600">
                <a:solidFill>
                  <a:schemeClr val="dk1"/>
                </a:solidFill>
              </a:rPr>
              <a:t>Hypothesis Definition: Hypothesis testing is a statistical method used for drawing inferences about a population based on a sample. It involves formulating a null hypothesis and an alternative hypothesis to test the validity of assumptions or relationships.</a:t>
            </a:r>
            <a:endParaRPr sz="1600">
              <a:solidFill>
                <a:schemeClr val="dk1"/>
              </a:solidFill>
            </a:endParaRPr>
          </a:p>
          <a:p>
            <a:pPr indent="0" lvl="0" marL="457200" rtl="0" algn="l">
              <a:lnSpc>
                <a:spcPct val="80000"/>
              </a:lnSpc>
              <a:spcBef>
                <a:spcPts val="1000"/>
              </a:spcBef>
              <a:spcAft>
                <a:spcPts val="0"/>
              </a:spcAft>
              <a:buNone/>
            </a:pPr>
            <a:r>
              <a:t/>
            </a:r>
            <a:endParaRPr sz="1600">
              <a:solidFill>
                <a:schemeClr val="dk1"/>
              </a:solidFill>
            </a:endParaRPr>
          </a:p>
          <a:p>
            <a:pPr indent="-330200" lvl="0" marL="457200" rtl="0" algn="l">
              <a:lnSpc>
                <a:spcPct val="80000"/>
              </a:lnSpc>
              <a:spcBef>
                <a:spcPts val="1000"/>
              </a:spcBef>
              <a:spcAft>
                <a:spcPts val="0"/>
              </a:spcAft>
              <a:buClr>
                <a:schemeClr val="dk1"/>
              </a:buClr>
              <a:buSzPts val="1600"/>
              <a:buChar char="●"/>
            </a:pPr>
            <a:r>
              <a:rPr lang="en-GB" sz="1600">
                <a:solidFill>
                  <a:schemeClr val="dk1"/>
                </a:solidFill>
              </a:rPr>
              <a:t>Results Summary: The t-test comparing "ProductRelated_Duration" for different revenue levels yielded a significant difference in means (t-value = -14.44699) with a remarkably low p-value (2.173791e-45), supporting the null hypothesis. The confidence interval (-915.655 to -696.7886) confirms the variation in means across revenue levels.</a:t>
            </a:r>
            <a:endParaRPr sz="1600">
              <a:solidFill>
                <a:schemeClr val="dk1"/>
              </a:solidFill>
            </a:endParaRPr>
          </a:p>
          <a:p>
            <a:pPr indent="0" lvl="0" marL="457200" rtl="0" algn="l">
              <a:lnSpc>
                <a:spcPct val="80000"/>
              </a:lnSpc>
              <a:spcBef>
                <a:spcPts val="1000"/>
              </a:spcBef>
              <a:spcAft>
                <a:spcPts val="0"/>
              </a:spcAft>
              <a:buNone/>
            </a:pPr>
            <a:r>
              <a:t/>
            </a:r>
            <a:endParaRPr sz="1600">
              <a:solidFill>
                <a:schemeClr val="dk1"/>
              </a:solidFill>
            </a:endParaRPr>
          </a:p>
          <a:p>
            <a:pPr indent="-330200" lvl="0" marL="457200" rtl="0" algn="l">
              <a:lnSpc>
                <a:spcPct val="80000"/>
              </a:lnSpc>
              <a:spcBef>
                <a:spcPts val="1000"/>
              </a:spcBef>
              <a:spcAft>
                <a:spcPts val="0"/>
              </a:spcAft>
              <a:buClr>
                <a:schemeClr val="dk1"/>
              </a:buClr>
              <a:buSzPts val="1600"/>
              <a:buChar char="●"/>
            </a:pPr>
            <a:r>
              <a:rPr lang="en-GB" sz="1600">
                <a:solidFill>
                  <a:schemeClr val="dk1"/>
                </a:solidFill>
              </a:rPr>
              <a:t>Correlation: The correlation between "ProductRelated_Duration" and "Informational_Duration" was explored to understand their relationship. This analysis helps identify any associations between the duration spent on product-related pages and informational pages.</a:t>
            </a:r>
            <a:endParaRPr sz="1600">
              <a:solidFill>
                <a:schemeClr val="dk1"/>
              </a:solidFill>
            </a:endParaRPr>
          </a:p>
          <a:p>
            <a:pPr indent="0" lvl="0" marL="457200" rtl="0" algn="l">
              <a:lnSpc>
                <a:spcPct val="80000"/>
              </a:lnSpc>
              <a:spcBef>
                <a:spcPts val="1000"/>
              </a:spcBef>
              <a:spcAft>
                <a:spcPts val="0"/>
              </a:spcAft>
              <a:buNone/>
            </a:pPr>
            <a:r>
              <a:t/>
            </a:r>
            <a:endParaRPr sz="1600">
              <a:solidFill>
                <a:schemeClr val="dk1"/>
              </a:solidFill>
            </a:endParaRPr>
          </a:p>
          <a:p>
            <a:pPr indent="-330200" lvl="0" marL="457200" rtl="0" algn="l">
              <a:lnSpc>
                <a:spcPct val="80000"/>
              </a:lnSpc>
              <a:spcBef>
                <a:spcPts val="1000"/>
              </a:spcBef>
              <a:spcAft>
                <a:spcPts val="0"/>
              </a:spcAft>
              <a:buClr>
                <a:schemeClr val="dk1"/>
              </a:buClr>
              <a:buSzPts val="1600"/>
              <a:buChar char="●"/>
            </a:pPr>
            <a:r>
              <a:rPr lang="en-GB" sz="1600">
                <a:solidFill>
                  <a:schemeClr val="dk1"/>
                </a:solidFill>
              </a:rPr>
              <a:t>Revenue Differences: The t-test results revealed significant differences in "ProductRelated_Duration" for various revenue levels. This indicates that the duration spent on product-related pages varies significantly among customers who generate different levels of revenue for the e-commerce business.</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g2318a0b0202_0_4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HYPOTHESIS TESTING</a:t>
            </a:r>
            <a:r>
              <a:rPr lang="en-GB"/>
              <a:t>(CONTD.)</a:t>
            </a:r>
            <a:endParaRPr/>
          </a:p>
        </p:txBody>
      </p:sp>
      <p:sp>
        <p:nvSpPr>
          <p:cNvPr id="247" name="Google Shape;247;g2318a0b0202_0_44"/>
          <p:cNvSpPr txBox="1"/>
          <p:nvPr>
            <p:ph idx="1" type="body"/>
          </p:nvPr>
        </p:nvSpPr>
        <p:spPr>
          <a:xfrm>
            <a:off x="192950" y="1390275"/>
            <a:ext cx="8860200" cy="735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1100"/>
              <a:buFont typeface="Arial"/>
              <a:buNone/>
            </a:pPr>
            <a:r>
              <a:t/>
            </a:r>
            <a:endParaRPr sz="1600">
              <a:solidFill>
                <a:schemeClr val="dk1"/>
              </a:solidFill>
            </a:endParaRPr>
          </a:p>
          <a:p>
            <a:pPr indent="-330200" lvl="0" marL="457200" rtl="0" algn="l">
              <a:lnSpc>
                <a:spcPct val="80000"/>
              </a:lnSpc>
              <a:spcBef>
                <a:spcPts val="1000"/>
              </a:spcBef>
              <a:spcAft>
                <a:spcPts val="0"/>
              </a:spcAft>
              <a:buClr>
                <a:schemeClr val="dk1"/>
              </a:buClr>
              <a:buSzPts val="1600"/>
              <a:buChar char="●"/>
            </a:pPr>
            <a:r>
              <a:rPr lang="en-GB" sz="1600">
                <a:solidFill>
                  <a:schemeClr val="dk1"/>
                </a:solidFill>
              </a:rPr>
              <a:t>Chi-square Test: The chi-square test examined the association between "Revenue" and "Region" variables. Although the chi-square statistic (9.252751) suggests some relationship, the p-value (0.321425) exceeds the significance level, leading to the acceptance of the null hypothesis and concluding no significant economic association between revenue and region.</a:t>
            </a:r>
            <a:endParaRPr sz="1600">
              <a:solidFill>
                <a:schemeClr val="dk1"/>
              </a:solidFill>
            </a:endParaRPr>
          </a:p>
          <a:p>
            <a:pPr indent="0" lvl="0" marL="457200" rtl="0" algn="l">
              <a:lnSpc>
                <a:spcPct val="80000"/>
              </a:lnSpc>
              <a:spcBef>
                <a:spcPts val="1000"/>
              </a:spcBef>
              <a:spcAft>
                <a:spcPts val="0"/>
              </a:spcAft>
              <a:buNone/>
            </a:pPr>
            <a:r>
              <a:t/>
            </a:r>
            <a:endParaRPr sz="1600">
              <a:solidFill>
                <a:schemeClr val="dk1"/>
              </a:solidFill>
            </a:endParaRPr>
          </a:p>
          <a:p>
            <a:pPr indent="-330200" lvl="0" marL="457200" rtl="0" algn="l">
              <a:lnSpc>
                <a:spcPct val="80000"/>
              </a:lnSpc>
              <a:spcBef>
                <a:spcPts val="1000"/>
              </a:spcBef>
              <a:spcAft>
                <a:spcPts val="0"/>
              </a:spcAft>
              <a:buClr>
                <a:schemeClr val="dk1"/>
              </a:buClr>
              <a:buSzPts val="1600"/>
              <a:buChar char="●"/>
            </a:pPr>
            <a:r>
              <a:rPr lang="en-GB" sz="1600">
                <a:solidFill>
                  <a:schemeClr val="dk1"/>
                </a:solidFill>
              </a:rPr>
              <a:t>Proportional Differences: The z-test comparing the proportion of revenue for weekends and weekdays resulted in a substantial z-value (10.39098), indicating a significant proportional difference. The p-value (0.001266325) rejects the null hypothesis, confirming that the percentage of income generated differs significantly between weekends and weekdays.</a:t>
            </a:r>
            <a:endParaRPr sz="1600">
              <a:solidFill>
                <a:schemeClr val="dk1"/>
              </a:solidFill>
            </a:endParaRPr>
          </a:p>
          <a:p>
            <a:pPr indent="0" lvl="0" marL="457200" rtl="0" algn="l">
              <a:lnSpc>
                <a:spcPct val="80000"/>
              </a:lnSpc>
              <a:spcBef>
                <a:spcPts val="1000"/>
              </a:spcBef>
              <a:spcAft>
                <a:spcPts val="0"/>
              </a:spcAft>
              <a:buNone/>
            </a:pPr>
            <a:r>
              <a:t/>
            </a:r>
            <a:endParaRPr sz="1600">
              <a:solidFill>
                <a:schemeClr val="dk1"/>
              </a:solidFill>
            </a:endParaRPr>
          </a:p>
          <a:p>
            <a:pPr indent="-330200" lvl="0" marL="457200" rtl="0" algn="l">
              <a:lnSpc>
                <a:spcPct val="80000"/>
              </a:lnSpc>
              <a:spcBef>
                <a:spcPts val="1000"/>
              </a:spcBef>
              <a:spcAft>
                <a:spcPts val="0"/>
              </a:spcAft>
              <a:buClr>
                <a:schemeClr val="dk1"/>
              </a:buClr>
              <a:buSzPts val="1600"/>
              <a:buChar char="●"/>
            </a:pPr>
            <a:r>
              <a:rPr lang="en-GB" sz="1600">
                <a:solidFill>
                  <a:schemeClr val="dk1"/>
                </a:solidFill>
              </a:rPr>
              <a:t>Practical Implications: These hypothesis tests provide valuable insights for e-commerce businesses. Understanding the relationship between customer engagement, revenue generation, and time spent on product-related pages can help optimize marketing strategies and website content to enhance conversion rates.</a:t>
            </a:r>
            <a:endParaRPr sz="1600">
              <a:solidFill>
                <a:schemeClr val="dk1"/>
              </a:solidFill>
            </a:endParaRPr>
          </a:p>
          <a:p>
            <a:pPr indent="0" lvl="0" marL="457200" rtl="0" algn="l">
              <a:lnSpc>
                <a:spcPct val="80000"/>
              </a:lnSpc>
              <a:spcBef>
                <a:spcPts val="1000"/>
              </a:spcBef>
              <a:spcAft>
                <a:spcPts val="0"/>
              </a:spcAft>
              <a:buNone/>
            </a:pPr>
            <a:r>
              <a:t/>
            </a:r>
            <a:endParaRPr sz="1600">
              <a:solidFill>
                <a:schemeClr val="dk1"/>
              </a:solidFill>
            </a:endParaRPr>
          </a:p>
          <a:p>
            <a:pPr indent="-330200" lvl="0" marL="457200" rtl="0" algn="l">
              <a:lnSpc>
                <a:spcPct val="80000"/>
              </a:lnSpc>
              <a:spcBef>
                <a:spcPts val="1000"/>
              </a:spcBef>
              <a:spcAft>
                <a:spcPts val="0"/>
              </a:spcAft>
              <a:buClr>
                <a:schemeClr val="dk1"/>
              </a:buClr>
              <a:buSzPts val="1600"/>
              <a:buChar char="●"/>
            </a:pPr>
            <a:r>
              <a:rPr lang="en-GB" sz="1600">
                <a:solidFill>
                  <a:schemeClr val="dk1"/>
                </a:solidFill>
              </a:rPr>
              <a:t>Recommendations: Based on the hypothesis test results, businesses can focus on tailoring marketing efforts and website experiences according to customer engagement patterns. This includes targeted promotions, improved website navigation, and personalized content delivery to optimize customer engagement and boost revenue.</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7"/>
          <p:cNvSpPr txBox="1"/>
          <p:nvPr>
            <p:ph type="title"/>
          </p:nvPr>
        </p:nvSpPr>
        <p:spPr>
          <a:xfrm>
            <a:off x="527250" y="758363"/>
            <a:ext cx="5974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RESULTS AND FINDINGS</a:t>
            </a:r>
            <a:endParaRPr/>
          </a:p>
        </p:txBody>
      </p:sp>
      <p:sp>
        <p:nvSpPr>
          <p:cNvPr id="253" name="Google Shape;253;p7"/>
          <p:cNvSpPr txBox="1"/>
          <p:nvPr>
            <p:ph idx="1" type="body"/>
          </p:nvPr>
        </p:nvSpPr>
        <p:spPr>
          <a:xfrm>
            <a:off x="9" y="1725389"/>
            <a:ext cx="8596800" cy="3880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None/>
            </a:pPr>
            <a:r>
              <a:t/>
            </a:r>
            <a:endParaRPr/>
          </a:p>
          <a:p>
            <a:pPr indent="-310197" lvl="1" marL="742950" rtl="0" algn="l">
              <a:spcBef>
                <a:spcPts val="0"/>
              </a:spcBef>
              <a:spcAft>
                <a:spcPts val="0"/>
              </a:spcAft>
              <a:buSzPct val="100000"/>
              <a:buFont typeface="Arial"/>
              <a:buChar char="•"/>
            </a:pPr>
            <a:r>
              <a:rPr lang="en-GB" sz="1800"/>
              <a:t>Customer Engagement: The positive correlation between product-related page views and time spent indicates that engaging customers with product content leads to exploring more items, potentially increasing conversion rates.</a:t>
            </a:r>
            <a:endParaRPr sz="1800"/>
          </a:p>
          <a:p>
            <a:pPr indent="0" lvl="0" marL="742950" rtl="0" algn="l">
              <a:spcBef>
                <a:spcPts val="0"/>
              </a:spcBef>
              <a:spcAft>
                <a:spcPts val="0"/>
              </a:spcAft>
              <a:buNone/>
            </a:pPr>
            <a:r>
              <a:t/>
            </a:r>
            <a:endParaRPr/>
          </a:p>
          <a:p>
            <a:pPr indent="-310197" lvl="1" marL="742950" rtl="0" algn="l">
              <a:spcBef>
                <a:spcPts val="0"/>
              </a:spcBef>
              <a:spcAft>
                <a:spcPts val="0"/>
              </a:spcAft>
              <a:buSzPct val="100000"/>
              <a:buFont typeface="Arial"/>
              <a:buChar char="•"/>
            </a:pPr>
            <a:r>
              <a:rPr lang="en-GB" sz="1800"/>
              <a:t>Conversion Rates: A seamless purchasing process positively influences customer decisions, leading to higher conversion rates and revenue generation.</a:t>
            </a:r>
            <a:endParaRPr sz="1800"/>
          </a:p>
          <a:p>
            <a:pPr indent="0" lvl="0" marL="342900" rtl="0" algn="l">
              <a:spcBef>
                <a:spcPts val="0"/>
              </a:spcBef>
              <a:spcAft>
                <a:spcPts val="0"/>
              </a:spcAft>
              <a:buNone/>
            </a:pPr>
            <a:r>
              <a:t/>
            </a:r>
            <a:endParaRPr/>
          </a:p>
          <a:p>
            <a:pPr indent="-310197" lvl="1" marL="742950" rtl="0" algn="l">
              <a:spcBef>
                <a:spcPts val="0"/>
              </a:spcBef>
              <a:spcAft>
                <a:spcPts val="0"/>
              </a:spcAft>
              <a:buSzPct val="100000"/>
              <a:buFont typeface="Arial"/>
              <a:buChar char="•"/>
            </a:pPr>
            <a:r>
              <a:rPr lang="en-GB" sz="1800"/>
              <a:t>Website Performance: Addressing bounce and exit rates through website optimization enhances customer engagement and improves the potential for conversions and sales.</a:t>
            </a:r>
            <a:endParaRPr sz="1800"/>
          </a:p>
          <a:p>
            <a:pPr indent="0" lvl="0" marL="742950" rtl="0" algn="l">
              <a:spcBef>
                <a:spcPts val="0"/>
              </a:spcBef>
              <a:spcAft>
                <a:spcPts val="0"/>
              </a:spcAft>
              <a:buNone/>
            </a:pPr>
            <a:r>
              <a:t/>
            </a:r>
            <a:endParaRPr/>
          </a:p>
          <a:p>
            <a:pPr indent="-310197" lvl="1" marL="742950" rtl="0" algn="l">
              <a:spcBef>
                <a:spcPts val="0"/>
              </a:spcBef>
              <a:spcAft>
                <a:spcPts val="0"/>
              </a:spcAft>
              <a:buSzPct val="100000"/>
              <a:buFont typeface="Arial"/>
              <a:buChar char="•"/>
            </a:pPr>
            <a:r>
              <a:rPr lang="en-GB" sz="1800"/>
              <a:t>Impact on Revenue: Implementing the study's insights may lead to increased revenue generation by improving customer engagement, conversion rates, and overall website performance in the e-commerce industry.</a:t>
            </a:r>
            <a:endParaRPr sz="1800"/>
          </a:p>
          <a:p>
            <a:pPr indent="0" lvl="0" marL="742950" rtl="0" algn="l">
              <a:spcBef>
                <a:spcPts val="0"/>
              </a:spcBef>
              <a:spcAft>
                <a:spcPts val="0"/>
              </a:spcAft>
              <a:buNone/>
            </a:pPr>
            <a:r>
              <a:t/>
            </a:r>
            <a:endParaRPr/>
          </a:p>
          <a:p>
            <a:pPr indent="0" lvl="0" marL="74295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37bbf43d39_0_23"/>
          <p:cNvSpPr txBox="1"/>
          <p:nvPr>
            <p:ph type="title"/>
          </p:nvPr>
        </p:nvSpPr>
        <p:spPr>
          <a:xfrm>
            <a:off x="527250" y="758363"/>
            <a:ext cx="5974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CONCLUSIONS</a:t>
            </a:r>
            <a:endParaRPr/>
          </a:p>
        </p:txBody>
      </p:sp>
      <p:sp>
        <p:nvSpPr>
          <p:cNvPr id="259" name="Google Shape;259;g237bbf43d39_0_23"/>
          <p:cNvSpPr txBox="1"/>
          <p:nvPr>
            <p:ph idx="1" type="body"/>
          </p:nvPr>
        </p:nvSpPr>
        <p:spPr>
          <a:xfrm>
            <a:off x="0" y="1725400"/>
            <a:ext cx="9023100" cy="5132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None/>
            </a:pPr>
            <a:r>
              <a:t/>
            </a:r>
            <a:endParaRPr sz="1800"/>
          </a:p>
          <a:p>
            <a:pPr indent="-310197" lvl="1" marL="742950" rtl="0" algn="l">
              <a:spcBef>
                <a:spcPts val="0"/>
              </a:spcBef>
              <a:spcAft>
                <a:spcPts val="0"/>
              </a:spcAft>
              <a:buSzPct val="100000"/>
              <a:buFont typeface="Arial"/>
              <a:buChar char="•"/>
            </a:pPr>
            <a:r>
              <a:rPr lang="en-GB" sz="1800"/>
              <a:t>Project Recap: The study aimed to analyze consumer behavior and purchase decisions in the e-commerce industry.</a:t>
            </a:r>
            <a:endParaRPr sz="1800"/>
          </a:p>
          <a:p>
            <a:pPr indent="0" lvl="0" marL="742950" rtl="0" algn="l">
              <a:spcBef>
                <a:spcPts val="0"/>
              </a:spcBef>
              <a:spcAft>
                <a:spcPts val="0"/>
              </a:spcAft>
              <a:buNone/>
            </a:pPr>
            <a:r>
              <a:t/>
            </a:r>
            <a:endParaRPr sz="1800"/>
          </a:p>
          <a:p>
            <a:pPr indent="-310197" lvl="1" marL="742950" rtl="0" algn="l">
              <a:spcBef>
                <a:spcPts val="0"/>
              </a:spcBef>
              <a:spcAft>
                <a:spcPts val="0"/>
              </a:spcAft>
              <a:buSzPct val="100000"/>
              <a:buFont typeface="Arial"/>
              <a:buChar char="•"/>
            </a:pPr>
            <a:r>
              <a:rPr lang="en-GB" sz="1800"/>
              <a:t>E-commerce Impact: Understanding customer engagement and preferences is crucial for e-commerce success and revenue growth.</a:t>
            </a:r>
            <a:endParaRPr sz="1800"/>
          </a:p>
          <a:p>
            <a:pPr indent="0" lvl="0" marL="742950" rtl="0" algn="l">
              <a:spcBef>
                <a:spcPts val="0"/>
              </a:spcBef>
              <a:spcAft>
                <a:spcPts val="0"/>
              </a:spcAft>
              <a:buNone/>
            </a:pPr>
            <a:r>
              <a:t/>
            </a:r>
            <a:endParaRPr sz="1800"/>
          </a:p>
          <a:p>
            <a:pPr indent="-310197" lvl="1" marL="742950" rtl="0" algn="l">
              <a:spcBef>
                <a:spcPts val="0"/>
              </a:spcBef>
              <a:spcAft>
                <a:spcPts val="0"/>
              </a:spcAft>
              <a:buSzPct val="100000"/>
              <a:buFont typeface="Arial"/>
              <a:buChar char="•"/>
            </a:pPr>
            <a:r>
              <a:rPr lang="en-GB" sz="1800"/>
              <a:t>Business Implications: Optimizing user experience and website performance can lead to increased conversion rates and revenue generation.</a:t>
            </a:r>
            <a:endParaRPr sz="1800"/>
          </a:p>
          <a:p>
            <a:pPr indent="0" lvl="0" marL="742950" rtl="0" algn="l">
              <a:spcBef>
                <a:spcPts val="0"/>
              </a:spcBef>
              <a:spcAft>
                <a:spcPts val="0"/>
              </a:spcAft>
              <a:buNone/>
            </a:pPr>
            <a:r>
              <a:t/>
            </a:r>
            <a:endParaRPr sz="1800"/>
          </a:p>
          <a:p>
            <a:pPr indent="-310197" lvl="1" marL="742950" rtl="0" algn="l">
              <a:spcBef>
                <a:spcPts val="0"/>
              </a:spcBef>
              <a:spcAft>
                <a:spcPts val="0"/>
              </a:spcAft>
              <a:buSzPct val="100000"/>
              <a:buFont typeface="Arial"/>
              <a:buChar char="•"/>
            </a:pPr>
            <a:r>
              <a:rPr lang="en-GB" sz="1800"/>
              <a:t>Knowledge Contribution: This project contributes valuable insights to e-commerce research, offering practical recommendations for businesses to improve customer experiences and boost sales. </a:t>
            </a:r>
            <a:endParaRPr sz="1800"/>
          </a:p>
          <a:p>
            <a:pPr indent="0" lvl="0" marL="742950" rtl="0" algn="l">
              <a:spcBef>
                <a:spcPts val="0"/>
              </a:spcBef>
              <a:spcAft>
                <a:spcPts val="0"/>
              </a:spcAft>
              <a:buNone/>
            </a:pPr>
            <a:r>
              <a:t/>
            </a:r>
            <a:endParaRPr sz="1800"/>
          </a:p>
          <a:p>
            <a:pPr indent="0" lvl="0" marL="742950" rtl="0" algn="l">
              <a:spcBef>
                <a:spcPts val="0"/>
              </a:spcBef>
              <a:spcAft>
                <a:spcPts val="0"/>
              </a:spcAft>
              <a:buNone/>
            </a:pPr>
            <a:r>
              <a:rPr lang="en-GB" sz="1800"/>
              <a:t>In summary, the project successfully examined customer behavior in the e-commerce sector, revealing significant insights with actionable implications for businesses. By prioritizing customer engagement, optimizing website performance, and leveraging the findings, e-commerce companies can enhance user experiences and drive revenue growth. The study's contributions to e-commerce research provide valuable knowledge for improving online shopping experiences and ultimately increasing conversion rates.</a:t>
            </a:r>
            <a:endParaRPr sz="1800"/>
          </a:p>
          <a:p>
            <a:pPr indent="0" lvl="0" marL="742950" rtl="0" algn="l">
              <a:spcBef>
                <a:spcPts val="0"/>
              </a:spcBef>
              <a:spcAft>
                <a:spcPts val="0"/>
              </a:spcAft>
              <a:buNone/>
            </a:pPr>
            <a:r>
              <a:t/>
            </a:r>
            <a:endParaRPr sz="1800"/>
          </a:p>
          <a:p>
            <a:pPr indent="0" lvl="0" marL="742950" rtl="0" algn="l">
              <a:spcBef>
                <a:spcPts val="0"/>
              </a:spcBef>
              <a:spcAft>
                <a:spcPts val="0"/>
              </a:spcAft>
              <a:buNone/>
            </a:pPr>
            <a:r>
              <a:t/>
            </a:r>
            <a:endParaRPr/>
          </a:p>
          <a:p>
            <a:pPr indent="0" lvl="0" marL="74295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FINAL REMARKS</a:t>
            </a:r>
            <a:endParaRPr/>
          </a:p>
        </p:txBody>
      </p:sp>
      <p:sp>
        <p:nvSpPr>
          <p:cNvPr id="265" name="Google Shape;265;p13"/>
          <p:cNvSpPr txBox="1"/>
          <p:nvPr>
            <p:ph idx="1" type="body"/>
          </p:nvPr>
        </p:nvSpPr>
        <p:spPr>
          <a:xfrm>
            <a:off x="677334" y="1845464"/>
            <a:ext cx="8596800" cy="3880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None/>
            </a:pPr>
            <a:r>
              <a:t/>
            </a:r>
            <a:endParaRPr/>
          </a:p>
          <a:p>
            <a:pPr indent="-336042" lvl="0" marL="342900" rtl="0" algn="l">
              <a:spcBef>
                <a:spcPts val="0"/>
              </a:spcBef>
              <a:spcAft>
                <a:spcPts val="0"/>
              </a:spcAft>
              <a:buSzPct val="79999"/>
              <a:buFont typeface="Arial"/>
              <a:buChar char="•"/>
            </a:pPr>
            <a:r>
              <a:rPr lang="en-GB"/>
              <a:t>Limitations Recap: Reiterate the study's limitations, including data availability, causality, and generalizability. Acknowledge the impact of these constraints on the research outcomes.</a:t>
            </a:r>
            <a:endParaRPr/>
          </a:p>
          <a:p>
            <a:pPr indent="0" lvl="0" marL="342900" rtl="0" algn="l">
              <a:spcBef>
                <a:spcPts val="0"/>
              </a:spcBef>
              <a:spcAft>
                <a:spcPts val="0"/>
              </a:spcAft>
              <a:buNone/>
            </a:pPr>
            <a:r>
              <a:t/>
            </a:r>
            <a:endParaRPr/>
          </a:p>
          <a:p>
            <a:pPr indent="-336042" lvl="0" marL="342900" rtl="0" algn="l">
              <a:spcBef>
                <a:spcPts val="0"/>
              </a:spcBef>
              <a:spcAft>
                <a:spcPts val="0"/>
              </a:spcAft>
              <a:buSzPct val="79999"/>
              <a:buFont typeface="Arial"/>
              <a:buChar char="•"/>
            </a:pPr>
            <a:r>
              <a:rPr lang="en-GB"/>
              <a:t>Future Research: Propose avenues for future research, such as longitudinal studies, qualitative analysis, A/B testing, and external validation, to overcome current limitations.</a:t>
            </a:r>
            <a:endParaRPr/>
          </a:p>
          <a:p>
            <a:pPr indent="0" lvl="0" marL="342900" rtl="0" algn="l">
              <a:spcBef>
                <a:spcPts val="0"/>
              </a:spcBef>
              <a:spcAft>
                <a:spcPts val="0"/>
              </a:spcAft>
              <a:buNone/>
            </a:pPr>
            <a:r>
              <a:t/>
            </a:r>
            <a:endParaRPr/>
          </a:p>
          <a:p>
            <a:pPr indent="-336042" lvl="0" marL="342900" rtl="0" algn="l">
              <a:spcBef>
                <a:spcPts val="0"/>
              </a:spcBef>
              <a:spcAft>
                <a:spcPts val="0"/>
              </a:spcAft>
              <a:buSzPct val="79999"/>
              <a:buFont typeface="Arial"/>
              <a:buChar char="•"/>
            </a:pPr>
            <a:r>
              <a:rPr lang="en-GB"/>
              <a:t>Enhanced Understanding:Explain how conducting longitudinal studies can provide insights into customer engagement dynamics over time and their influence on purchase decisions. Mention how qualitative analysis can provide a deeper understanding of customer motivations and preferences.</a:t>
            </a:r>
            <a:endParaRPr/>
          </a:p>
          <a:p>
            <a:pPr indent="0" lvl="0" marL="342900" rtl="0" algn="l">
              <a:spcBef>
                <a:spcPts val="0"/>
              </a:spcBef>
              <a:spcAft>
                <a:spcPts val="0"/>
              </a:spcAft>
              <a:buNone/>
            </a:pPr>
            <a:r>
              <a:t/>
            </a:r>
            <a:endParaRPr/>
          </a:p>
          <a:p>
            <a:pPr indent="-336042" lvl="0" marL="342900" rtl="0" algn="l">
              <a:spcBef>
                <a:spcPts val="0"/>
              </a:spcBef>
              <a:spcAft>
                <a:spcPts val="0"/>
              </a:spcAft>
              <a:buSzPct val="79999"/>
              <a:buFont typeface="Arial"/>
              <a:buChar char="•"/>
            </a:pPr>
            <a:r>
              <a:rPr lang="en-GB"/>
              <a:t>Importance of Expansion:Emphasize the significance of addressing limitations to enhance the robustness and generalizability of future research outcomes, enabling better decision-making for e-commerce businesses.</a:t>
            </a:r>
            <a:endParaRPr/>
          </a:p>
          <a:p>
            <a:pPr indent="0" lvl="0" marL="3429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4"/>
          <p:cNvSpPr txBox="1"/>
          <p:nvPr>
            <p:ph type="title"/>
          </p:nvPr>
        </p:nvSpPr>
        <p:spPr>
          <a:xfrm>
            <a:off x="3538429" y="3068129"/>
            <a:ext cx="2658820" cy="7169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Contents</a:t>
            </a:r>
            <a:endParaRPr/>
          </a:p>
        </p:txBody>
      </p:sp>
      <p:sp>
        <p:nvSpPr>
          <p:cNvPr id="193" name="Google Shape;193;p2"/>
          <p:cNvSpPr txBox="1"/>
          <p:nvPr>
            <p:ph idx="1" type="body"/>
          </p:nvPr>
        </p:nvSpPr>
        <p:spPr>
          <a:xfrm>
            <a:off x="677325" y="1643900"/>
            <a:ext cx="8596800" cy="2386200"/>
          </a:xfrm>
          <a:prstGeom prst="rect">
            <a:avLst/>
          </a:prstGeom>
          <a:noFill/>
          <a:ln>
            <a:noFill/>
          </a:ln>
        </p:spPr>
        <p:txBody>
          <a:bodyPr anchorCtr="0" anchor="t" bIns="45700" lIns="91425" spcFirstLastPara="1" rIns="91425" wrap="square" tIns="45700">
            <a:noAutofit/>
          </a:bodyPr>
          <a:lstStyle/>
          <a:p>
            <a:pPr indent="-370840" lvl="0" marL="457200" rtl="0" algn="l">
              <a:lnSpc>
                <a:spcPct val="90000"/>
              </a:lnSpc>
              <a:spcBef>
                <a:spcPts val="0"/>
              </a:spcBef>
              <a:spcAft>
                <a:spcPts val="0"/>
              </a:spcAft>
              <a:buSzPts val="2240"/>
              <a:buAutoNum type="arabicPeriod"/>
            </a:pPr>
            <a:r>
              <a:rPr lang="en-GB" sz="2600"/>
              <a:t>INTRODUCTION</a:t>
            </a:r>
            <a:endParaRPr sz="2600"/>
          </a:p>
          <a:p>
            <a:pPr indent="-370840" lvl="0" marL="457200" rtl="0" algn="l">
              <a:lnSpc>
                <a:spcPct val="90000"/>
              </a:lnSpc>
              <a:spcBef>
                <a:spcPts val="0"/>
              </a:spcBef>
              <a:spcAft>
                <a:spcPts val="0"/>
              </a:spcAft>
              <a:buSzPts val="2240"/>
              <a:buAutoNum type="arabicPeriod"/>
            </a:pPr>
            <a:r>
              <a:rPr lang="en-GB" sz="2600"/>
              <a:t>LITERATURE REVIEW</a:t>
            </a:r>
            <a:endParaRPr sz="2600"/>
          </a:p>
          <a:p>
            <a:pPr indent="-370840" lvl="0" marL="457200" rtl="0" algn="l">
              <a:lnSpc>
                <a:spcPct val="90000"/>
              </a:lnSpc>
              <a:spcBef>
                <a:spcPts val="0"/>
              </a:spcBef>
              <a:spcAft>
                <a:spcPts val="0"/>
              </a:spcAft>
              <a:buSzPts val="2240"/>
              <a:buAutoNum type="arabicPeriod"/>
            </a:pPr>
            <a:r>
              <a:rPr lang="en-GB" sz="2600"/>
              <a:t>STUDY LIMITATIONS</a:t>
            </a:r>
            <a:endParaRPr sz="2600"/>
          </a:p>
          <a:p>
            <a:pPr indent="-370840" lvl="0" marL="457200" rtl="0" algn="l">
              <a:lnSpc>
                <a:spcPct val="90000"/>
              </a:lnSpc>
              <a:spcBef>
                <a:spcPts val="0"/>
              </a:spcBef>
              <a:spcAft>
                <a:spcPts val="0"/>
              </a:spcAft>
              <a:buSzPts val="2240"/>
              <a:buAutoNum type="arabicPeriod"/>
            </a:pPr>
            <a:r>
              <a:rPr lang="en-GB" sz="2600"/>
              <a:t>METHODOLOGY</a:t>
            </a:r>
            <a:endParaRPr sz="2600"/>
          </a:p>
          <a:p>
            <a:pPr indent="-393700" lvl="0" marL="457200" rtl="0" algn="l">
              <a:lnSpc>
                <a:spcPct val="90000"/>
              </a:lnSpc>
              <a:spcBef>
                <a:spcPts val="0"/>
              </a:spcBef>
              <a:spcAft>
                <a:spcPts val="0"/>
              </a:spcAft>
              <a:buSzPts val="2600"/>
              <a:buAutoNum type="arabicPeriod"/>
            </a:pPr>
            <a:r>
              <a:rPr lang="en-GB" sz="2600"/>
              <a:t>EDA(EXPLORATORY DATA ANALYSIS)</a:t>
            </a:r>
            <a:endParaRPr sz="2600"/>
          </a:p>
          <a:p>
            <a:pPr indent="-370840" lvl="0" marL="457200" rtl="0" algn="l">
              <a:lnSpc>
                <a:spcPct val="90000"/>
              </a:lnSpc>
              <a:spcBef>
                <a:spcPts val="0"/>
              </a:spcBef>
              <a:spcAft>
                <a:spcPts val="0"/>
              </a:spcAft>
              <a:buSzPts val="2240"/>
              <a:buAutoNum type="arabicPeriod"/>
            </a:pPr>
            <a:r>
              <a:rPr lang="en-GB" sz="2600"/>
              <a:t>HYPOTHESIS TESTING</a:t>
            </a:r>
            <a:endParaRPr sz="2600"/>
          </a:p>
          <a:p>
            <a:pPr indent="-370840" lvl="0" marL="457200" rtl="0" algn="l">
              <a:lnSpc>
                <a:spcPct val="90000"/>
              </a:lnSpc>
              <a:spcBef>
                <a:spcPts val="0"/>
              </a:spcBef>
              <a:spcAft>
                <a:spcPts val="0"/>
              </a:spcAft>
              <a:buSzPts val="2240"/>
              <a:buAutoNum type="arabicPeriod"/>
            </a:pPr>
            <a:r>
              <a:rPr lang="en-GB" sz="2600"/>
              <a:t>RESULTS AND FINDINGS</a:t>
            </a:r>
            <a:endParaRPr sz="2600"/>
          </a:p>
          <a:p>
            <a:pPr indent="-370840" lvl="0" marL="457200" rtl="0" algn="l">
              <a:lnSpc>
                <a:spcPct val="90000"/>
              </a:lnSpc>
              <a:spcBef>
                <a:spcPts val="0"/>
              </a:spcBef>
              <a:spcAft>
                <a:spcPts val="0"/>
              </a:spcAft>
              <a:buSzPts val="2240"/>
              <a:buAutoNum type="arabicPeriod"/>
            </a:pPr>
            <a:r>
              <a:rPr lang="en-GB" sz="2600"/>
              <a:t>CONCLUSION AND FINAL REMARKS</a:t>
            </a:r>
            <a:endParaRPr sz="2600"/>
          </a:p>
          <a:p>
            <a:pPr indent="0" lvl="0" marL="342900" rtl="0" algn="l">
              <a:lnSpc>
                <a:spcPct val="90000"/>
              </a:lnSpc>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INTRODUCTION</a:t>
            </a:r>
            <a:endParaRPr/>
          </a:p>
        </p:txBody>
      </p:sp>
      <p:sp>
        <p:nvSpPr>
          <p:cNvPr id="199" name="Google Shape;199;p3"/>
          <p:cNvSpPr txBox="1"/>
          <p:nvPr>
            <p:ph idx="1" type="body"/>
          </p:nvPr>
        </p:nvSpPr>
        <p:spPr>
          <a:xfrm>
            <a:off x="677263" y="1930398"/>
            <a:ext cx="8596800" cy="3084900"/>
          </a:xfrm>
          <a:prstGeom prst="rect">
            <a:avLst/>
          </a:prstGeom>
          <a:noFill/>
          <a:ln>
            <a:noFill/>
          </a:ln>
        </p:spPr>
        <p:txBody>
          <a:bodyPr anchorCtr="0" anchor="t" bIns="45700" lIns="91425" spcFirstLastPara="1" rIns="91425" wrap="square" tIns="45700">
            <a:noAutofit/>
          </a:bodyPr>
          <a:lstStyle/>
          <a:p>
            <a:pPr indent="-353060" lvl="0" marL="342900" marR="0" rtl="0" algn="l">
              <a:lnSpc>
                <a:spcPct val="115000"/>
              </a:lnSpc>
              <a:spcBef>
                <a:spcPts val="0"/>
              </a:spcBef>
              <a:spcAft>
                <a:spcPts val="0"/>
              </a:spcAft>
              <a:buClr>
                <a:schemeClr val="dk1"/>
              </a:buClr>
              <a:buSzPts val="1600"/>
              <a:buFont typeface="Trebuchet MS"/>
              <a:buChar char="•"/>
            </a:pPr>
            <a:r>
              <a:rPr lang="en-GB" sz="1600">
                <a:solidFill>
                  <a:schemeClr val="dk1"/>
                </a:solidFill>
              </a:rPr>
              <a:t>The e-commerce industry's competitiveness has made understanding customer behavior essential for businesses to optimize websites and increase conversion rates. Technology advancements and abundant data have provided opportunities to analyze customer behavior and make data-driven predictions.</a:t>
            </a:r>
            <a:endParaRPr sz="1600">
              <a:solidFill>
                <a:schemeClr val="dk1"/>
              </a:solidFill>
            </a:endParaRPr>
          </a:p>
          <a:p>
            <a:pPr indent="-353060" lvl="0" marL="342900" marR="0" rtl="0" algn="l">
              <a:lnSpc>
                <a:spcPct val="115000"/>
              </a:lnSpc>
              <a:spcBef>
                <a:spcPts val="0"/>
              </a:spcBef>
              <a:spcAft>
                <a:spcPts val="0"/>
              </a:spcAft>
              <a:buClr>
                <a:schemeClr val="dk1"/>
              </a:buClr>
              <a:buSzPts val="1600"/>
              <a:buFont typeface="Trebuchet MS"/>
              <a:buChar char="•"/>
            </a:pPr>
            <a:r>
              <a:rPr lang="en-GB" sz="1600">
                <a:solidFill>
                  <a:schemeClr val="dk1"/>
                </a:solidFill>
              </a:rPr>
              <a:t>By understanding significant factors contributing to customer behavior, actionable recommendations are provided to enhance website user experience, navigation, personalization, and product information accessibility.</a:t>
            </a:r>
            <a:endParaRPr sz="1600">
              <a:solidFill>
                <a:schemeClr val="dk1"/>
              </a:solidFill>
            </a:endParaRPr>
          </a:p>
          <a:p>
            <a:pPr indent="-353060" lvl="0" marL="342900" marR="0" rtl="0" algn="l">
              <a:lnSpc>
                <a:spcPct val="115000"/>
              </a:lnSpc>
              <a:spcBef>
                <a:spcPts val="0"/>
              </a:spcBef>
              <a:spcAft>
                <a:spcPts val="0"/>
              </a:spcAft>
              <a:buClr>
                <a:schemeClr val="dk1"/>
              </a:buClr>
              <a:buSzPts val="1600"/>
              <a:buFont typeface="Trebuchet MS"/>
              <a:buChar char="•"/>
            </a:pPr>
            <a:r>
              <a:rPr lang="en-GB" sz="1600">
                <a:solidFill>
                  <a:schemeClr val="dk1"/>
                </a:solidFill>
              </a:rPr>
              <a:t>This project aims to assist researchers and businesses in improving websites, marketing strategies, and consumer experiences, leading to higher conversion rates and increased revenue in the online shopping sector.</a:t>
            </a:r>
            <a:endParaRPr sz="1600">
              <a:solidFill>
                <a:schemeClr val="dk1"/>
              </a:solidFill>
            </a:endParaRPr>
          </a:p>
          <a:p>
            <a:pPr indent="-353060" lvl="0" marL="342900" rtl="0" algn="l">
              <a:lnSpc>
                <a:spcPct val="115000"/>
              </a:lnSpc>
              <a:spcBef>
                <a:spcPts val="0"/>
              </a:spcBef>
              <a:spcAft>
                <a:spcPts val="0"/>
              </a:spcAft>
              <a:buClr>
                <a:schemeClr val="dk1"/>
              </a:buClr>
              <a:buSzPts val="1600"/>
              <a:buFont typeface="Trebuchet MS"/>
              <a:buChar char="•"/>
            </a:pPr>
            <a:r>
              <a:rPr lang="en-GB" sz="1600">
                <a:solidFill>
                  <a:schemeClr val="dk1"/>
                </a:solidFill>
              </a:rPr>
              <a:t>Dataset Used: The Online Shoppers Purchasing Intention Dataset contains 12,330 online shopping sessions with 18 attributes, offering rich data for analysis, including pages visited, duration, browser used, and customer details.</a:t>
            </a:r>
            <a:endParaRPr sz="1600">
              <a:solidFill>
                <a:schemeClr val="dk1"/>
              </a:solidFill>
            </a:endParaRPr>
          </a:p>
          <a:p>
            <a:pPr indent="0" lvl="0" marL="342900" rtl="0" algn="l">
              <a:lnSpc>
                <a:spcPct val="80000"/>
              </a:lnSpc>
              <a:spcBef>
                <a:spcPts val="1500"/>
              </a:spcBef>
              <a:spcAft>
                <a:spcPts val="0"/>
              </a:spcAft>
              <a:buNone/>
            </a:pPr>
            <a:r>
              <a:t/>
            </a:r>
            <a:endParaRPr sz="1640"/>
          </a:p>
          <a:p>
            <a:pPr indent="0" lvl="0" marL="0" rtl="0" algn="l">
              <a:lnSpc>
                <a:spcPct val="80000"/>
              </a:lnSpc>
              <a:spcBef>
                <a:spcPts val="0"/>
              </a:spcBef>
              <a:spcAft>
                <a:spcPts val="0"/>
              </a:spcAft>
              <a:buSzPts val="852"/>
              <a:buNone/>
            </a:pPr>
            <a:r>
              <a:t/>
            </a:r>
            <a:endParaRPr sz="13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LITERATURE REVIEW</a:t>
            </a:r>
            <a:endParaRPr/>
          </a:p>
        </p:txBody>
      </p:sp>
      <p:sp>
        <p:nvSpPr>
          <p:cNvPr id="205" name="Google Shape;205;p4"/>
          <p:cNvSpPr txBox="1"/>
          <p:nvPr>
            <p:ph idx="1" type="body"/>
          </p:nvPr>
        </p:nvSpPr>
        <p:spPr>
          <a:xfrm>
            <a:off x="677324" y="1650376"/>
            <a:ext cx="9081000" cy="41955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t/>
            </a:r>
            <a:endParaRPr/>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Using datasets comparable to the Online Consumers Spending Intention Dataset, several research have examined customer involvement and purchasing behavior. For instance, a research conducted used stream of clicks data from a shopping portal to analyze online browsing behavior and client engagement. </a:t>
            </a:r>
            <a:endParaRPr sz="1600">
              <a:solidFill>
                <a:schemeClr val="dk1"/>
              </a:solidFill>
            </a:endParaRPr>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Additionally, study researchers looked into how website design components affected user engagement and purchasing patterns. These earlier studies demonstrate the value of examining consumer involvement and purchasing behavior in e-commerce and offer details on the variables that affect these behaviors. </a:t>
            </a:r>
            <a:endParaRPr sz="1600">
              <a:solidFill>
                <a:schemeClr val="dk1"/>
              </a:solidFill>
            </a:endParaRPr>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 This research effort aims to add to the body of knowledge and provide more information regarding the Digital Shoppers Buying Intention the data by building upon their methodologies and findings.</a:t>
            </a:r>
            <a:endParaRPr sz="1600">
              <a:solidFill>
                <a:schemeClr val="dk1"/>
              </a:solidFill>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37bbf43d39_0_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STUDY LIMITATIONS</a:t>
            </a:r>
            <a:endParaRPr/>
          </a:p>
        </p:txBody>
      </p:sp>
      <p:sp>
        <p:nvSpPr>
          <p:cNvPr id="211" name="Google Shape;211;g237bbf43d39_0_1"/>
          <p:cNvSpPr txBox="1"/>
          <p:nvPr>
            <p:ph idx="1" type="body"/>
          </p:nvPr>
        </p:nvSpPr>
        <p:spPr>
          <a:xfrm>
            <a:off x="677325" y="1650375"/>
            <a:ext cx="8781000" cy="4645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79999"/>
              <a:buNone/>
            </a:pPr>
            <a:r>
              <a:t/>
            </a:r>
            <a:endParaRPr/>
          </a:p>
          <a:p>
            <a:pPr indent="-357663" lvl="0" marL="342900" marR="0" rtl="0" algn="l">
              <a:lnSpc>
                <a:spcPct val="115000"/>
              </a:lnSpc>
              <a:spcBef>
                <a:spcPts val="0"/>
              </a:spcBef>
              <a:spcAft>
                <a:spcPts val="0"/>
              </a:spcAft>
              <a:buSzPct val="100000"/>
              <a:buFont typeface="Trebuchet MS"/>
              <a:buChar char="•"/>
            </a:pPr>
            <a:r>
              <a:rPr lang="en-GB" sz="1967">
                <a:solidFill>
                  <a:schemeClr val="dk1"/>
                </a:solidFill>
              </a:rPr>
              <a:t>The study is constrained by the details and data offered. It is crucial to be aware of any biases or absent factors that might have an effect on the outcomes. Generalizations to the larger e-commerce business should be avoided because the results are particular to the dataset studied.</a:t>
            </a:r>
            <a:endParaRPr sz="1967">
              <a:solidFill>
                <a:schemeClr val="dk1"/>
              </a:solidFill>
            </a:endParaRPr>
          </a:p>
          <a:p>
            <a:pPr indent="0" lvl="0" marL="342900" marR="0" rtl="0" algn="l">
              <a:lnSpc>
                <a:spcPct val="115000"/>
              </a:lnSpc>
              <a:spcBef>
                <a:spcPts val="0"/>
              </a:spcBef>
              <a:spcAft>
                <a:spcPts val="0"/>
              </a:spcAft>
              <a:buNone/>
            </a:pPr>
            <a:r>
              <a:t/>
            </a:r>
            <a:endParaRPr sz="1967">
              <a:solidFill>
                <a:schemeClr val="dk1"/>
              </a:solidFill>
            </a:endParaRPr>
          </a:p>
          <a:p>
            <a:pPr indent="-357663" lvl="0" marL="342900" marR="0" rtl="0" algn="l">
              <a:lnSpc>
                <a:spcPct val="115000"/>
              </a:lnSpc>
              <a:spcBef>
                <a:spcPts val="0"/>
              </a:spcBef>
              <a:spcAft>
                <a:spcPts val="0"/>
              </a:spcAft>
              <a:buSzPct val="100000"/>
              <a:buFont typeface="Trebuchet MS"/>
              <a:buChar char="•"/>
            </a:pPr>
            <a:r>
              <a:rPr lang="en-GB" sz="1967">
                <a:solidFill>
                  <a:schemeClr val="dk1"/>
                </a:solidFill>
              </a:rPr>
              <a:t>Although the regression analysis shows relationships between variables, it cannot prove causality. The observed associations might be affected by additional unmeasured or confounding variables. Consequently, instead of being viewed as clear-cut causal linkages, the results should be seen as anomalies.</a:t>
            </a:r>
            <a:endParaRPr sz="1967">
              <a:solidFill>
                <a:schemeClr val="dk1"/>
              </a:solidFill>
            </a:endParaRPr>
          </a:p>
          <a:p>
            <a:pPr indent="-357663" lvl="0" marL="342900" rtl="0" algn="l">
              <a:lnSpc>
                <a:spcPct val="115000"/>
              </a:lnSpc>
              <a:spcBef>
                <a:spcPts val="0"/>
              </a:spcBef>
              <a:spcAft>
                <a:spcPts val="0"/>
              </a:spcAft>
              <a:buSzPct val="100000"/>
              <a:buFont typeface="Trebuchet MS"/>
              <a:buChar char="•"/>
            </a:pPr>
            <a:r>
              <a:rPr lang="en-GB" sz="1967">
                <a:solidFill>
                  <a:schemeClr val="dk1"/>
                </a:solidFill>
              </a:rPr>
              <a:t>The research is based on a particular dataset, thus it may not fully reflect the variety and broadening in the e-commerce business. The results could be different for various e-commerce platforms, target markets, and types of products. It is important to confirm the generality of the findings using bigger and more varied datasets.</a:t>
            </a:r>
            <a:endParaRPr sz="1967">
              <a:solidFill>
                <a:schemeClr val="dk1"/>
              </a:solidFill>
            </a:endParaRPr>
          </a:p>
          <a:p>
            <a:pPr indent="0" lvl="0" marL="342900" rtl="0" algn="l">
              <a:lnSpc>
                <a:spcPct val="115000"/>
              </a:lnSpc>
              <a:spcBef>
                <a:spcPts val="0"/>
              </a:spcBef>
              <a:spcAft>
                <a:spcPts val="0"/>
              </a:spcAft>
              <a:buNone/>
            </a:pPr>
            <a:r>
              <a:t/>
            </a:r>
            <a:endParaRPr sz="1850">
              <a:solidFill>
                <a:schemeClr val="dk1"/>
              </a:solidFill>
            </a:endParaRPr>
          </a:p>
          <a:p>
            <a:pPr indent="0" lvl="0" marL="0" marR="0" rtl="0" algn="l">
              <a:lnSpc>
                <a:spcPct val="115000"/>
              </a:lnSpc>
              <a:spcBef>
                <a:spcPts val="0"/>
              </a:spcBef>
              <a:spcAft>
                <a:spcPts val="0"/>
              </a:spcAft>
              <a:buNone/>
            </a:pPr>
            <a:r>
              <a:t/>
            </a:r>
            <a:endParaRPr sz="1600">
              <a:solidFill>
                <a:schemeClr val="dk1"/>
              </a:solidFill>
            </a:endParaRPr>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METHODOLOGY</a:t>
            </a:r>
            <a:endParaRPr/>
          </a:p>
        </p:txBody>
      </p:sp>
      <p:sp>
        <p:nvSpPr>
          <p:cNvPr id="217" name="Google Shape;217;p5"/>
          <p:cNvSpPr txBox="1"/>
          <p:nvPr>
            <p:ph idx="1" type="body"/>
          </p:nvPr>
        </p:nvSpPr>
        <p:spPr>
          <a:xfrm>
            <a:off x="482225" y="1740400"/>
            <a:ext cx="8791800" cy="3880800"/>
          </a:xfrm>
          <a:prstGeom prst="rect">
            <a:avLst/>
          </a:prstGeom>
          <a:noFill/>
          <a:ln>
            <a:noFill/>
          </a:ln>
        </p:spPr>
        <p:txBody>
          <a:bodyPr anchorCtr="0" anchor="t" bIns="45700" lIns="91425" spcFirstLastPara="1" rIns="91425" wrap="square" tIns="45700">
            <a:normAutofit/>
          </a:bodyPr>
          <a:lstStyle/>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Methods like interpolation or the deletion of important missing values were used to deal with missing values. Visual assessment, the z-score, plus the interquartile range (IQR) was employed to deal with outliers. Numbers were used to represent categorical variables, assuring justice and equality across variables.</a:t>
            </a:r>
            <a:endParaRPr sz="1600"/>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In order to bring all data to a comparable scale and avoid any one variable from unduly affecting the study, scaled or normalization methods were used, such as average centered and scale to unit variance. </a:t>
            </a:r>
            <a:endParaRPr sz="1600"/>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Visual assessment, the z-score, plus the interquartile range (IQR) was employed to deal with outliers. Numbers were used to represent categorical variables, assuring justice and equality across variables.</a:t>
            </a:r>
            <a:endParaRPr sz="1600">
              <a:solidFill>
                <a:schemeClr val="dk1"/>
              </a:solidFill>
            </a:endParaRPr>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By addressing missing data, reducing biases, and assuring consistency, these data pretreatment methods made sure the dataset was ready for further analysis.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37bbf43d39_0_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EDA - UNIVARIATE ANALYSIS</a:t>
            </a:r>
            <a:endParaRPr/>
          </a:p>
        </p:txBody>
      </p:sp>
      <p:sp>
        <p:nvSpPr>
          <p:cNvPr id="223" name="Google Shape;223;g237bbf43d39_0_6"/>
          <p:cNvSpPr txBox="1"/>
          <p:nvPr>
            <p:ph idx="1" type="body"/>
          </p:nvPr>
        </p:nvSpPr>
        <p:spPr>
          <a:xfrm>
            <a:off x="482225" y="1740400"/>
            <a:ext cx="8791800" cy="38808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15000"/>
              </a:lnSpc>
              <a:spcBef>
                <a:spcPts val="0"/>
              </a:spcBef>
              <a:spcAft>
                <a:spcPts val="0"/>
              </a:spcAft>
              <a:buNone/>
            </a:pPr>
            <a:r>
              <a:t/>
            </a:r>
            <a:endParaRPr sz="1600">
              <a:solidFill>
                <a:schemeClr val="dk1"/>
              </a:solidFill>
            </a:endParaRPr>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Visualizations: This slide displays histograms and box plots for key variables like "Administrative," "Administrative_Duration," "Informational," etc., offering a visual overview of their distributions and spread.</a:t>
            </a:r>
            <a:endParaRPr sz="1600">
              <a:solidFill>
                <a:schemeClr val="dk1"/>
              </a:solidFill>
            </a:endParaRPr>
          </a:p>
          <a:p>
            <a:pPr indent="0" lvl="0" marL="342900" marR="0" rtl="0" algn="l">
              <a:lnSpc>
                <a:spcPct val="115000"/>
              </a:lnSpc>
              <a:spcBef>
                <a:spcPts val="0"/>
              </a:spcBef>
              <a:spcAft>
                <a:spcPts val="0"/>
              </a:spcAft>
              <a:buNone/>
            </a:pPr>
            <a:r>
              <a:t/>
            </a:r>
            <a:endParaRPr sz="1600">
              <a:solidFill>
                <a:schemeClr val="dk1"/>
              </a:solidFill>
            </a:endParaRPr>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Insights: Through these visualizations, we gain insights into patterns, central tendencies, and data distribution characteristics, enabling us to understand the data's shape and variability.</a:t>
            </a:r>
            <a:endParaRPr sz="1600">
              <a:solidFill>
                <a:schemeClr val="dk1"/>
              </a:solidFill>
            </a:endParaRPr>
          </a:p>
          <a:p>
            <a:pPr indent="0" lvl="0" marL="342900" marR="0" rtl="0" algn="l">
              <a:lnSpc>
                <a:spcPct val="115000"/>
              </a:lnSpc>
              <a:spcBef>
                <a:spcPts val="0"/>
              </a:spcBef>
              <a:spcAft>
                <a:spcPts val="0"/>
              </a:spcAft>
              <a:buNone/>
            </a:pPr>
            <a:r>
              <a:t/>
            </a:r>
            <a:endParaRPr sz="1600">
              <a:solidFill>
                <a:schemeClr val="dk1"/>
              </a:solidFill>
            </a:endParaRPr>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Outliers: We identify any outliers that deviate significantly from the majority of data points. Addressing outliers is essential to ensure the analysis is not skewed by extreme values.</a:t>
            </a:r>
            <a:endParaRPr sz="1600">
              <a:solidFill>
                <a:schemeClr val="dk1"/>
              </a:solidFill>
            </a:endParaRPr>
          </a:p>
          <a:p>
            <a:pPr indent="0" lvl="0" marL="342900" marR="0" rtl="0" algn="l">
              <a:lnSpc>
                <a:spcPct val="115000"/>
              </a:lnSpc>
              <a:spcBef>
                <a:spcPts val="0"/>
              </a:spcBef>
              <a:spcAft>
                <a:spcPts val="0"/>
              </a:spcAft>
              <a:buNone/>
            </a:pPr>
            <a:r>
              <a:t/>
            </a:r>
            <a:endParaRPr sz="1600">
              <a:solidFill>
                <a:schemeClr val="dk1"/>
              </a:solidFill>
            </a:endParaRPr>
          </a:p>
          <a:p>
            <a:pPr indent="-353060" lvl="0" marL="342900" marR="0" rtl="0" algn="l">
              <a:lnSpc>
                <a:spcPct val="115000"/>
              </a:lnSpc>
              <a:spcBef>
                <a:spcPts val="0"/>
              </a:spcBef>
              <a:spcAft>
                <a:spcPts val="0"/>
              </a:spcAft>
              <a:buSzPts val="1600"/>
              <a:buFont typeface="Trebuchet MS"/>
              <a:buChar char="•"/>
            </a:pPr>
            <a:r>
              <a:rPr lang="en-GB" sz="1600">
                <a:solidFill>
                  <a:schemeClr val="dk1"/>
                </a:solidFill>
              </a:rPr>
              <a:t>Skewness: Skewness indicates the asymmetry of the data distribution. Understanding skewness helps in selecting appropriate statistical tests and identifying potential issues that may impact the analysis.</a:t>
            </a:r>
            <a:endParaRPr sz="1600">
              <a:solidFill>
                <a:schemeClr val="dk1"/>
              </a:solidFill>
            </a:endParaRPr>
          </a:p>
          <a:p>
            <a:pPr indent="0" lvl="0" marL="342900" marR="0" rtl="0" algn="l">
              <a:lnSpc>
                <a:spcPct val="115000"/>
              </a:lnSpc>
              <a:spcBef>
                <a:spcPts val="0"/>
              </a:spcBef>
              <a:spcAft>
                <a:spcPts val="0"/>
              </a:spcAft>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318a0b0202_0_1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EDA - BIVARIATE ANALYSIS</a:t>
            </a:r>
            <a:endParaRPr/>
          </a:p>
        </p:txBody>
      </p:sp>
      <p:sp>
        <p:nvSpPr>
          <p:cNvPr id="229" name="Google Shape;229;g2318a0b0202_0_11"/>
          <p:cNvSpPr txBox="1"/>
          <p:nvPr>
            <p:ph idx="1" type="body"/>
          </p:nvPr>
        </p:nvSpPr>
        <p:spPr>
          <a:xfrm>
            <a:off x="497325" y="1658900"/>
            <a:ext cx="8596800" cy="3181500"/>
          </a:xfrm>
          <a:prstGeom prst="rect">
            <a:avLst/>
          </a:prstGeom>
          <a:noFill/>
          <a:ln>
            <a:noFill/>
          </a:ln>
        </p:spPr>
        <p:txBody>
          <a:bodyPr anchorCtr="0" anchor="t" bIns="45700" lIns="91425" spcFirstLastPara="1" rIns="91425" wrap="square" tIns="45700">
            <a:normAutofit fontScale="55000" lnSpcReduction="20000"/>
          </a:bodyPr>
          <a:lstStyle/>
          <a:p>
            <a:pPr indent="0" lvl="0" marL="342900" rtl="0" algn="l">
              <a:spcBef>
                <a:spcPts val="1000"/>
              </a:spcBef>
              <a:spcAft>
                <a:spcPts val="0"/>
              </a:spcAft>
              <a:buClr>
                <a:schemeClr val="dk1"/>
              </a:buClr>
              <a:buSzPct val="68750"/>
              <a:buFont typeface="Arial"/>
              <a:buNone/>
            </a:pPr>
            <a:r>
              <a:t/>
            </a:r>
            <a:endParaRPr sz="1600"/>
          </a:p>
          <a:p>
            <a:pPr indent="0" lvl="0" marL="342900" rtl="0" algn="l">
              <a:spcBef>
                <a:spcPts val="1000"/>
              </a:spcBef>
              <a:spcAft>
                <a:spcPts val="0"/>
              </a:spcAft>
              <a:buClr>
                <a:schemeClr val="dk1"/>
              </a:buClr>
              <a:buSzPct val="68750"/>
              <a:buFont typeface="Arial"/>
              <a:buNone/>
            </a:pPr>
            <a:r>
              <a:t/>
            </a:r>
            <a:endParaRPr sz="1600"/>
          </a:p>
          <a:p>
            <a:pPr indent="-339677" lvl="0" marL="457200" rtl="0" algn="l">
              <a:spcBef>
                <a:spcPts val="1000"/>
              </a:spcBef>
              <a:spcAft>
                <a:spcPts val="0"/>
              </a:spcAft>
              <a:buSzPct val="100000"/>
              <a:buChar char="●"/>
            </a:pPr>
            <a:r>
              <a:rPr lang="en-GB" sz="3180"/>
              <a:t>Scatter Plots: Visualize relationships between numerical variables (e.g., "ProductRelated_Duration" vs. "Administrative_Duration") to observe patterns and potential correlations.</a:t>
            </a:r>
            <a:endParaRPr sz="3180"/>
          </a:p>
          <a:p>
            <a:pPr indent="-339677" lvl="0" marL="457200" rtl="0" algn="l">
              <a:spcBef>
                <a:spcPts val="0"/>
              </a:spcBef>
              <a:spcAft>
                <a:spcPts val="0"/>
              </a:spcAft>
              <a:buSzPct val="100000"/>
              <a:buChar char="●"/>
            </a:pPr>
            <a:r>
              <a:rPr lang="en-GB" sz="3180"/>
              <a:t>Correlations: Identifying the positive/negative associations between variables, indicating how they influence each other.</a:t>
            </a:r>
            <a:endParaRPr sz="3180"/>
          </a:p>
          <a:p>
            <a:pPr indent="-339677" lvl="0" marL="457200" rtl="0" algn="l">
              <a:spcBef>
                <a:spcPts val="0"/>
              </a:spcBef>
              <a:spcAft>
                <a:spcPts val="0"/>
              </a:spcAft>
              <a:buSzPct val="100000"/>
              <a:buChar char="●"/>
            </a:pPr>
            <a:r>
              <a:rPr lang="en-GB" sz="3180"/>
              <a:t>Inferences: Interpret the impact of these relationships on customer engagement and purchasing decisions to draw actionable insights.</a:t>
            </a:r>
            <a:endParaRPr sz="3180"/>
          </a:p>
          <a:p>
            <a:pPr indent="-339677" lvl="0" marL="457200" rtl="0" algn="l">
              <a:spcBef>
                <a:spcPts val="0"/>
              </a:spcBef>
              <a:spcAft>
                <a:spcPts val="0"/>
              </a:spcAft>
              <a:buSzPct val="100000"/>
              <a:buChar char="●"/>
            </a:pPr>
            <a:r>
              <a:rPr lang="en-GB" sz="3180"/>
              <a:t>Clusters: Detect any identifiable clusters among variables, which may indicate distinct customer segments with unique behavior patterns. These clusters can guide targeted marketing strategies.</a:t>
            </a:r>
            <a:endParaRPr sz="3180"/>
          </a:p>
          <a:p>
            <a:pPr indent="0" lvl="0" marL="342900" rtl="0" algn="l">
              <a:spcBef>
                <a:spcPts val="1000"/>
              </a:spcBef>
              <a:spcAft>
                <a:spcPts val="0"/>
              </a:spcAft>
              <a:buNone/>
            </a:pPr>
            <a:r>
              <a:t/>
            </a:r>
            <a:endParaRPr sz="1600"/>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EDA - MULTIVARIATE ANALYSIS</a:t>
            </a:r>
            <a:endParaRPr/>
          </a:p>
        </p:txBody>
      </p:sp>
      <p:sp>
        <p:nvSpPr>
          <p:cNvPr id="235" name="Google Shape;235;p6"/>
          <p:cNvSpPr txBox="1"/>
          <p:nvPr>
            <p:ph idx="1" type="body"/>
          </p:nvPr>
        </p:nvSpPr>
        <p:spPr>
          <a:xfrm>
            <a:off x="677325" y="2160600"/>
            <a:ext cx="7715400" cy="2904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000"/>
              </a:spcBef>
              <a:spcAft>
                <a:spcPts val="0"/>
              </a:spcAft>
              <a:buNone/>
            </a:pPr>
            <a:r>
              <a:t/>
            </a:r>
            <a:endParaRPr>
              <a:solidFill>
                <a:schemeClr val="dk1"/>
              </a:solidFill>
            </a:endParaRPr>
          </a:p>
          <a:p>
            <a:pPr indent="-353060" lvl="0" marL="342900" rtl="0" algn="l">
              <a:lnSpc>
                <a:spcPct val="80000"/>
              </a:lnSpc>
              <a:spcBef>
                <a:spcPts val="1000"/>
              </a:spcBef>
              <a:spcAft>
                <a:spcPts val="0"/>
              </a:spcAft>
              <a:buClr>
                <a:schemeClr val="dk1"/>
              </a:buClr>
              <a:buSzPts val="1600"/>
              <a:buFont typeface="Trebuchet MS"/>
              <a:buChar char="•"/>
            </a:pPr>
            <a:r>
              <a:rPr lang="en-GB" sz="1600">
                <a:solidFill>
                  <a:schemeClr val="dk1"/>
                </a:solidFill>
              </a:rPr>
              <a:t>Pair Plots: Utilize pair plots to visualize relationships between multiple numerical variables, aiding in understanding complex interactions.</a:t>
            </a:r>
            <a:r>
              <a:rPr lang="en-GB" sz="1600">
                <a:solidFill>
                  <a:schemeClr val="dk1"/>
                </a:solidFill>
              </a:rPr>
              <a:t>We utilised pair plots and parallel coordinate plots to visualise the relationships between multiple numerical variables.</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a:p>
            <a:pPr indent="-353060" lvl="0" marL="342900" rtl="0" algn="l">
              <a:lnSpc>
                <a:spcPct val="80000"/>
              </a:lnSpc>
              <a:spcBef>
                <a:spcPts val="1000"/>
              </a:spcBef>
              <a:spcAft>
                <a:spcPts val="0"/>
              </a:spcAft>
              <a:buClr>
                <a:schemeClr val="dk1"/>
              </a:buClr>
              <a:buSzPts val="1600"/>
              <a:buFont typeface="Trebuchet MS"/>
              <a:buChar char="•"/>
            </a:pPr>
            <a:r>
              <a:rPr lang="en-GB" sz="1600">
                <a:solidFill>
                  <a:schemeClr val="dk1"/>
                </a:solidFill>
              </a:rPr>
              <a:t>Patterns and Trends: Observed patterns, clusters, or trends among variables, enabling segmentation and targeted insights.</a:t>
            </a:r>
            <a:endParaRPr sz="1600">
              <a:solidFill>
                <a:schemeClr val="dk1"/>
              </a:solidFill>
            </a:endParaRPr>
          </a:p>
          <a:p>
            <a:pPr indent="-353060" lvl="0" marL="342900" rtl="0" algn="l">
              <a:lnSpc>
                <a:spcPct val="80000"/>
              </a:lnSpc>
              <a:spcBef>
                <a:spcPts val="1000"/>
              </a:spcBef>
              <a:spcAft>
                <a:spcPts val="0"/>
              </a:spcAft>
              <a:buClr>
                <a:schemeClr val="dk1"/>
              </a:buClr>
              <a:buSzPts val="1600"/>
              <a:buFont typeface="Trebuchet MS"/>
              <a:buChar char="•"/>
            </a:pPr>
            <a:r>
              <a:rPr lang="en-GB" sz="1600">
                <a:solidFill>
                  <a:schemeClr val="dk1"/>
                </a:solidFill>
              </a:rPr>
              <a:t>Segment Insights: The plots allowed us to observe patterns, clusters, and trends among variables and identify any potential outliers or distinct groups within the dataset.</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a:p>
            <a:pPr indent="0" lvl="0" marL="0" rtl="0" algn="l">
              <a:lnSpc>
                <a:spcPct val="80000"/>
              </a:lnSpc>
              <a:spcBef>
                <a:spcPts val="1000"/>
              </a:spcBef>
              <a:spcAft>
                <a:spcPts val="0"/>
              </a:spcAft>
              <a:buNone/>
            </a:pPr>
            <a:r>
              <a:t/>
            </a:r>
            <a:endParaRPr sz="1600">
              <a:solidFill>
                <a:schemeClr val="dk1"/>
              </a:solidFill>
            </a:endParaRPr>
          </a:p>
          <a:p>
            <a:pPr indent="0" lvl="0" marL="342900" rtl="0" algn="l">
              <a:lnSpc>
                <a:spcPct val="80000"/>
              </a:lnSpc>
              <a:spcBef>
                <a:spcPts val="1000"/>
              </a:spcBef>
              <a:spcAft>
                <a:spcPts val="0"/>
              </a:spcAft>
              <a:buNone/>
            </a:pPr>
            <a:r>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2022-11-14T05:11:41Z</dcterms:created>
</cp:coreProperties>
</file>