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4.png" ContentType="image/png"/>
  <Override PartName="/ppt/media/image23.png" ContentType="image/png"/>
  <Override PartName="/ppt/media/image34.png" ContentType="image/png"/>
  <Override PartName="/ppt/media/image10.jpeg" ContentType="image/jpeg"/>
  <Override PartName="/ppt/media/image14.png" ContentType="image/png"/>
  <Override PartName="/ppt/media/image35.png" ContentType="image/png"/>
  <Override PartName="/ppt/media/image9.jpeg" ContentType="image/jpeg"/>
  <Override PartName="/ppt/media/image25.png" ContentType="image/png"/>
  <Override PartName="/ppt/media/image8.jpeg" ContentType="image/jpeg"/>
  <Override PartName="/ppt/media/image17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8.png" ContentType="image/png"/>
  <Override PartName="/ppt/media/image3.png" ContentType="image/png"/>
  <Override PartName="/ppt/media/image4.png" ContentType="image/png"/>
  <Override PartName="/ppt/media/image11.jpeg" ContentType="image/jpeg"/>
  <Override PartName="/ppt/media/image12.jpeg" ContentType="image/jpeg"/>
  <Override PartName="/ppt/media/image19.png" ContentType="image/png"/>
  <Override PartName="/ppt/media/image13.jpeg" ContentType="image/jpeg"/>
  <Override PartName="/ppt/media/image15.gif" ContentType="image/gif"/>
  <Override PartName="/ppt/media/image16.png" ContentType="image/png"/>
  <Override PartName="/ppt/media/image18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gif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4236480"/>
            <a:ext cx="9142920" cy="1002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October 2017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ATVA Conference, Pune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38520" y="533520"/>
            <a:ext cx="9142200" cy="146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"/>
                <a:ea typeface="Times New Roman"/>
              </a:rPr>
              <a:t>Lifting CDCL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"/>
                <a:ea typeface="Times New Roman"/>
              </a:rPr>
              <a:t>to Template-based Abstract Domains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ts val="27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"/>
                <a:ea typeface="Times New Roman"/>
              </a:rPr>
              <a:t>for Program Verification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442800" y="2432160"/>
            <a:ext cx="8151480" cy="636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Rajdeep Mukherjee         Peter Schrammel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Daniel Kroening         Tom Melham         Leopold Haller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7112520" y="5783040"/>
            <a:ext cx="1664640" cy="52596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4286880" y="5447160"/>
            <a:ext cx="2478600" cy="11354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532240" y="5541840"/>
            <a:ext cx="1108440" cy="1004760"/>
          </a:xfrm>
          <a:prstGeom prst="rect">
            <a:avLst/>
          </a:prstGeom>
          <a:ln>
            <a:noFill/>
          </a:ln>
        </p:spPr>
      </p:pic>
      <p:pic>
        <p:nvPicPr>
          <p:cNvPr id="78" name="images.jpg" descr=""/>
          <p:cNvPicPr/>
          <p:nvPr/>
        </p:nvPicPr>
        <p:blipFill>
          <a:blip r:embed="rId4"/>
          <a:stretch/>
        </p:blipFill>
        <p:spPr>
          <a:xfrm>
            <a:off x="670320" y="5505840"/>
            <a:ext cx="1096200" cy="109620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 rot="18920400">
            <a:off x="2778480" y="5499360"/>
            <a:ext cx="1939680" cy="47556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2"/>
          <p:cNvSpPr/>
          <p:nvPr/>
        </p:nvSpPr>
        <p:spPr>
          <a:xfrm rot="18920400">
            <a:off x="2163960" y="4505400"/>
            <a:ext cx="1939320" cy="12283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Line 3"/>
          <p:cNvSpPr/>
          <p:nvPr/>
        </p:nvSpPr>
        <p:spPr>
          <a:xfrm flipV="1">
            <a:off x="2870640" y="4879440"/>
            <a:ext cx="1371600" cy="1371600"/>
          </a:xfrm>
          <a:prstGeom prst="line">
            <a:avLst/>
          </a:prstGeom>
          <a:ln w="255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4"/>
          <p:cNvSpPr/>
          <p:nvPr/>
        </p:nvSpPr>
        <p:spPr>
          <a:xfrm rot="20520000">
            <a:off x="873720" y="1481040"/>
            <a:ext cx="1268280" cy="1630080"/>
          </a:xfrm>
          <a:prstGeom prst="ellipse">
            <a:avLst/>
          </a:prstGeom>
          <a:solidFill>
            <a:srgbClr val="d6e7ff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5"/>
          <p:cNvSpPr/>
          <p:nvPr/>
        </p:nvSpPr>
        <p:spPr>
          <a:xfrm>
            <a:off x="1053360" y="2167200"/>
            <a:ext cx="100080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1d3a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CONFLICT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6"/>
          <p:cNvSpPr/>
          <p:nvPr/>
        </p:nvSpPr>
        <p:spPr>
          <a:xfrm>
            <a:off x="1392480" y="1647000"/>
            <a:ext cx="1082520" cy="419400"/>
          </a:xfrm>
          <a:prstGeom prst="ellipse">
            <a:avLst/>
          </a:prstGeom>
          <a:solidFill>
            <a:srgbClr val="ffffff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7"/>
          <p:cNvSpPr/>
          <p:nvPr/>
        </p:nvSpPr>
        <p:spPr>
          <a:xfrm>
            <a:off x="2656800" y="2150280"/>
            <a:ext cx="755280" cy="736920"/>
          </a:xfrm>
          <a:prstGeom prst="ellipse">
            <a:avLst/>
          </a:prstGeom>
          <a:solidFill>
            <a:srgbClr val="ffffff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8"/>
          <p:cNvSpPr/>
          <p:nvPr/>
        </p:nvSpPr>
        <p:spPr>
          <a:xfrm>
            <a:off x="2892240" y="2340720"/>
            <a:ext cx="28476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9"/>
          <p:cNvSpPr/>
          <p:nvPr/>
        </p:nvSpPr>
        <p:spPr>
          <a:xfrm>
            <a:off x="612360" y="1336320"/>
            <a:ext cx="3043440" cy="1992960"/>
          </a:xfrm>
          <a:prstGeom prst="rect">
            <a:avLst/>
          </a:prstGeom>
          <a:noFill/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Line 10"/>
          <p:cNvSpPr/>
          <p:nvPr/>
        </p:nvSpPr>
        <p:spPr>
          <a:xfrm>
            <a:off x="3867120" y="2519280"/>
            <a:ext cx="1434960" cy="360"/>
          </a:xfrm>
          <a:prstGeom prst="line">
            <a:avLst/>
          </a:prstGeom>
          <a:ln w="25560">
            <a:solidFill>
              <a:schemeClr val="accent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11"/>
          <p:cNvSpPr/>
          <p:nvPr/>
        </p:nvSpPr>
        <p:spPr>
          <a:xfrm rot="20520000">
            <a:off x="5773320" y="1529640"/>
            <a:ext cx="1268280" cy="1630080"/>
          </a:xfrm>
          <a:prstGeom prst="ellipse">
            <a:avLst/>
          </a:prstGeom>
          <a:solidFill>
            <a:srgbClr val="d6e7ff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12"/>
          <p:cNvSpPr/>
          <p:nvPr/>
        </p:nvSpPr>
        <p:spPr>
          <a:xfrm>
            <a:off x="5952960" y="2215440"/>
            <a:ext cx="100080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1d3a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</a:t>
            </a:r>
            <a:r>
              <a:rPr b="0" lang="en-US" sz="1800" spc="-1" strike="noStrike">
                <a:solidFill>
                  <a:srgbClr val="1d3a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</a:t>
            </a:r>
            <a:r>
              <a:rPr b="0" lang="en-US" sz="1800" spc="-1" strike="noStrike">
                <a:solidFill>
                  <a:srgbClr val="1d3a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</a:t>
            </a:r>
            <a:r>
              <a:rPr b="0" lang="en-US" sz="1800" spc="-1" strike="noStrike">
                <a:solidFill>
                  <a:srgbClr val="1d3a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</a:t>
            </a:r>
            <a:r>
              <a:rPr b="0" lang="en-US" sz="1800" spc="-1" strike="noStrike">
                <a:solidFill>
                  <a:srgbClr val="1d3a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LI</a:t>
            </a:r>
            <a:r>
              <a:rPr b="0" lang="en-US" sz="1800" spc="-1" strike="noStrike">
                <a:solidFill>
                  <a:srgbClr val="1d3a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</a:t>
            </a:r>
            <a:r>
              <a:rPr b="0" lang="en-US" sz="1800" spc="-1" strike="noStrike">
                <a:solidFill>
                  <a:srgbClr val="1d3a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13"/>
          <p:cNvSpPr/>
          <p:nvPr/>
        </p:nvSpPr>
        <p:spPr>
          <a:xfrm>
            <a:off x="6929640" y="1695240"/>
            <a:ext cx="444960" cy="419400"/>
          </a:xfrm>
          <a:prstGeom prst="ellipse">
            <a:avLst/>
          </a:prstGeom>
          <a:solidFill>
            <a:srgbClr val="ffffff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14"/>
          <p:cNvSpPr/>
          <p:nvPr/>
        </p:nvSpPr>
        <p:spPr>
          <a:xfrm>
            <a:off x="7556400" y="2198520"/>
            <a:ext cx="755280" cy="736920"/>
          </a:xfrm>
          <a:prstGeom prst="ellipse">
            <a:avLst/>
          </a:prstGeom>
          <a:solidFill>
            <a:srgbClr val="ffffff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15"/>
          <p:cNvSpPr/>
          <p:nvPr/>
        </p:nvSpPr>
        <p:spPr>
          <a:xfrm>
            <a:off x="7791840" y="2388960"/>
            <a:ext cx="28476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6"/>
          <p:cNvSpPr/>
          <p:nvPr/>
        </p:nvSpPr>
        <p:spPr>
          <a:xfrm>
            <a:off x="5511960" y="1348560"/>
            <a:ext cx="3043440" cy="1992960"/>
          </a:xfrm>
          <a:prstGeom prst="rect">
            <a:avLst/>
          </a:prstGeom>
          <a:noFill/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7"/>
          <p:cNvSpPr/>
          <p:nvPr/>
        </p:nvSpPr>
        <p:spPr>
          <a:xfrm>
            <a:off x="274320" y="3583440"/>
            <a:ext cx="8594640" cy="636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Requires </a:t>
            </a:r>
            <a:r>
              <a:rPr b="0" lang="en-US" sz="1800" spc="-1" strike="noStrike">
                <a:solidFill>
                  <a:srgbClr val="1d3a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precise complementation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to drive search away from conflicting region.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18"/>
          <p:cNvSpPr/>
          <p:nvPr/>
        </p:nvSpPr>
        <p:spPr>
          <a:xfrm>
            <a:off x="446040" y="837720"/>
            <a:ext cx="338580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Partial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assignme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nt (A) is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conflictin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19"/>
          <p:cNvSpPr/>
          <p:nvPr/>
        </p:nvSpPr>
        <p:spPr>
          <a:xfrm>
            <a:off x="281880" y="-47160"/>
            <a:ext cx="8227800" cy="776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 u="sng">
                <a:solidFill>
                  <a:srgbClr val="03030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</a:t>
            </a:r>
            <a:r>
              <a:rPr b="0" lang="en-US" sz="2800" spc="-1" strike="noStrike" u="sng">
                <a:solidFill>
                  <a:srgbClr val="03030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</a:t>
            </a:r>
            <a:r>
              <a:rPr b="0" lang="en-US" sz="2800" spc="-1" strike="noStrike" u="sng">
                <a:solidFill>
                  <a:srgbClr val="03030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</a:t>
            </a:r>
            <a:r>
              <a:rPr b="0" lang="en-US" sz="2800" spc="-1" strike="noStrike" u="sng">
                <a:solidFill>
                  <a:srgbClr val="03030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</a:t>
            </a:r>
            <a:r>
              <a:rPr b="0" lang="en-US" sz="2800" spc="-1" strike="noStrike" u="sng">
                <a:solidFill>
                  <a:srgbClr val="03030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</a:t>
            </a:r>
            <a:r>
              <a:rPr b="0" lang="en-US" sz="2800" spc="-1" strike="noStrike" u="sng">
                <a:solidFill>
                  <a:srgbClr val="03030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0"/>
          <p:cNvSpPr/>
          <p:nvPr/>
        </p:nvSpPr>
        <p:spPr>
          <a:xfrm>
            <a:off x="8503920" y="6400800"/>
            <a:ext cx="456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Line 21"/>
          <p:cNvSpPr/>
          <p:nvPr/>
        </p:nvSpPr>
        <p:spPr>
          <a:xfrm>
            <a:off x="2560320" y="5098320"/>
            <a:ext cx="0" cy="54864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Line 22"/>
          <p:cNvSpPr/>
          <p:nvPr/>
        </p:nvSpPr>
        <p:spPr>
          <a:xfrm>
            <a:off x="3928320" y="4915440"/>
            <a:ext cx="0" cy="27432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Line 23"/>
          <p:cNvSpPr/>
          <p:nvPr/>
        </p:nvSpPr>
        <p:spPr>
          <a:xfrm flipH="1">
            <a:off x="2804400" y="5890320"/>
            <a:ext cx="403920" cy="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Line 24"/>
          <p:cNvSpPr/>
          <p:nvPr/>
        </p:nvSpPr>
        <p:spPr>
          <a:xfrm>
            <a:off x="2560320" y="5638320"/>
            <a:ext cx="244080" cy="25200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Line 25"/>
          <p:cNvSpPr/>
          <p:nvPr/>
        </p:nvSpPr>
        <p:spPr>
          <a:xfrm flipV="1">
            <a:off x="2560320" y="4641120"/>
            <a:ext cx="457200" cy="45720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Line 26"/>
          <p:cNvSpPr/>
          <p:nvPr/>
        </p:nvSpPr>
        <p:spPr>
          <a:xfrm>
            <a:off x="3017520" y="4641120"/>
            <a:ext cx="640080" cy="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Line 27"/>
          <p:cNvSpPr/>
          <p:nvPr/>
        </p:nvSpPr>
        <p:spPr>
          <a:xfrm>
            <a:off x="3657600" y="4641120"/>
            <a:ext cx="270720" cy="27432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Line 28"/>
          <p:cNvSpPr/>
          <p:nvPr/>
        </p:nvSpPr>
        <p:spPr>
          <a:xfrm flipV="1">
            <a:off x="3208320" y="5189760"/>
            <a:ext cx="720000" cy="70056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Line 29"/>
          <p:cNvSpPr/>
          <p:nvPr/>
        </p:nvSpPr>
        <p:spPr>
          <a:xfrm flipV="1">
            <a:off x="2906640" y="4879440"/>
            <a:ext cx="1371600" cy="1371600"/>
          </a:xfrm>
          <a:prstGeom prst="line">
            <a:avLst/>
          </a:prstGeom>
          <a:ln w="2556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TextShape 30"/>
          <p:cNvSpPr txBox="1"/>
          <p:nvPr/>
        </p:nvSpPr>
        <p:spPr>
          <a:xfrm>
            <a:off x="3719880" y="4452840"/>
            <a:ext cx="1043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≤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TextShape 31"/>
          <p:cNvSpPr txBox="1"/>
          <p:nvPr/>
        </p:nvSpPr>
        <p:spPr>
          <a:xfrm>
            <a:off x="3900240" y="5208840"/>
            <a:ext cx="1043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≥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32"/>
          <p:cNvSpPr/>
          <p:nvPr/>
        </p:nvSpPr>
        <p:spPr>
          <a:xfrm>
            <a:off x="5943600" y="4483800"/>
            <a:ext cx="2103120" cy="636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Decompo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sition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into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meet </a:t>
            </a:r>
            <a:r>
              <a:rPr b="0" lang="en-US" sz="1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irreducibl</a:t>
            </a:r>
            <a:r>
              <a:rPr b="0" lang="en-US" sz="1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281880" y="3600"/>
            <a:ext cx="8227800" cy="776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 u="sng">
                <a:solidFill>
                  <a:srgbClr val="03030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DPLL Architecture and its Derivatives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3452760" y="2334600"/>
            <a:ext cx="198684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e9405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DPLL(T) Architecture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2146680" y="2830320"/>
            <a:ext cx="2454120" cy="1400400"/>
          </a:xfrm>
          <a:prstGeom prst="rect">
            <a:avLst/>
          </a:prstGeom>
          <a:solidFill>
            <a:srgbClr val="ffffff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Propositional CDCL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2223000" y="3376440"/>
            <a:ext cx="892080" cy="669600"/>
          </a:xfrm>
          <a:prstGeom prst="rect">
            <a:avLst/>
          </a:prstGeom>
          <a:solidFill>
            <a:srgbClr val="ffffff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Model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Search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5"/>
          <p:cNvSpPr/>
          <p:nvPr/>
        </p:nvSpPr>
        <p:spPr>
          <a:xfrm>
            <a:off x="3516480" y="3376440"/>
            <a:ext cx="993240" cy="669600"/>
          </a:xfrm>
          <a:prstGeom prst="rect">
            <a:avLst/>
          </a:prstGeom>
          <a:solidFill>
            <a:srgbClr val="ffffff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Conflict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6"/>
          <p:cNvSpPr/>
          <p:nvPr/>
        </p:nvSpPr>
        <p:spPr>
          <a:xfrm>
            <a:off x="4601520" y="3435840"/>
            <a:ext cx="1089720" cy="322200"/>
          </a:xfrm>
          <a:prstGeom prst="leftRightArrow">
            <a:avLst>
              <a:gd name="adj1" fmla="val 32000"/>
              <a:gd name="adj2" fmla="val 122222"/>
            </a:avLst>
          </a:prstGeom>
          <a:solidFill>
            <a:srgbClr val="ffffff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7"/>
          <p:cNvSpPr/>
          <p:nvPr/>
        </p:nvSpPr>
        <p:spPr>
          <a:xfrm>
            <a:off x="5734080" y="3229200"/>
            <a:ext cx="892080" cy="602640"/>
          </a:xfrm>
          <a:prstGeom prst="rect">
            <a:avLst/>
          </a:prstGeom>
          <a:solidFill>
            <a:srgbClr val="ffffff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Theory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Solver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8"/>
          <p:cNvSpPr/>
          <p:nvPr/>
        </p:nvSpPr>
        <p:spPr>
          <a:xfrm>
            <a:off x="2639520" y="1314000"/>
            <a:ext cx="892080" cy="751680"/>
          </a:xfrm>
          <a:prstGeom prst="rect">
            <a:avLst/>
          </a:prstGeom>
          <a:solidFill>
            <a:srgbClr val="ffffff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Model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Search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9"/>
          <p:cNvSpPr/>
          <p:nvPr/>
        </p:nvSpPr>
        <p:spPr>
          <a:xfrm>
            <a:off x="5319360" y="1314000"/>
            <a:ext cx="993240" cy="751680"/>
          </a:xfrm>
          <a:prstGeom prst="rect">
            <a:avLst/>
          </a:prstGeom>
          <a:solidFill>
            <a:srgbClr val="ffffff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Conflict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Line 10"/>
          <p:cNvSpPr/>
          <p:nvPr/>
        </p:nvSpPr>
        <p:spPr>
          <a:xfrm>
            <a:off x="3515040" y="1767600"/>
            <a:ext cx="1785960" cy="360"/>
          </a:xfrm>
          <a:prstGeom prst="line">
            <a:avLst/>
          </a:prstGeom>
          <a:ln w="25560">
            <a:solidFill>
              <a:schemeClr val="accent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Line 11"/>
          <p:cNvSpPr/>
          <p:nvPr/>
        </p:nvSpPr>
        <p:spPr>
          <a:xfrm flipH="1">
            <a:off x="3551400" y="1494360"/>
            <a:ext cx="1713240" cy="360"/>
          </a:xfrm>
          <a:prstGeom prst="line">
            <a:avLst/>
          </a:prstGeom>
          <a:ln w="25560">
            <a:solidFill>
              <a:schemeClr val="accent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12"/>
          <p:cNvSpPr/>
          <p:nvPr/>
        </p:nvSpPr>
        <p:spPr>
          <a:xfrm>
            <a:off x="4008960" y="1779480"/>
            <a:ext cx="79668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Conflict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13"/>
          <p:cNvSpPr/>
          <p:nvPr/>
        </p:nvSpPr>
        <p:spPr>
          <a:xfrm>
            <a:off x="3672720" y="1163880"/>
            <a:ext cx="150552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Learned Clause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14"/>
          <p:cNvSpPr/>
          <p:nvPr/>
        </p:nvSpPr>
        <p:spPr>
          <a:xfrm>
            <a:off x="3576960" y="777960"/>
            <a:ext cx="176904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e9405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CDCL Architecture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15"/>
          <p:cNvSpPr/>
          <p:nvPr/>
        </p:nvSpPr>
        <p:spPr>
          <a:xfrm>
            <a:off x="2570760" y="5223960"/>
            <a:ext cx="892080" cy="906120"/>
          </a:xfrm>
          <a:prstGeom prst="rect">
            <a:avLst/>
          </a:prstGeom>
          <a:solidFill>
            <a:srgbClr val="ffffff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Model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Search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16"/>
          <p:cNvSpPr/>
          <p:nvPr/>
        </p:nvSpPr>
        <p:spPr>
          <a:xfrm>
            <a:off x="5250600" y="5223960"/>
            <a:ext cx="993240" cy="906120"/>
          </a:xfrm>
          <a:prstGeom prst="rect">
            <a:avLst/>
          </a:prstGeom>
          <a:solidFill>
            <a:srgbClr val="ffffff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Conflict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Line 17"/>
          <p:cNvSpPr/>
          <p:nvPr/>
        </p:nvSpPr>
        <p:spPr>
          <a:xfrm>
            <a:off x="3488040" y="5893920"/>
            <a:ext cx="1785960" cy="360"/>
          </a:xfrm>
          <a:prstGeom prst="line">
            <a:avLst/>
          </a:prstGeom>
          <a:ln w="25560">
            <a:solidFill>
              <a:schemeClr val="accent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Line 18"/>
          <p:cNvSpPr/>
          <p:nvPr/>
        </p:nvSpPr>
        <p:spPr>
          <a:xfrm flipH="1">
            <a:off x="3482640" y="5590080"/>
            <a:ext cx="1713240" cy="360"/>
          </a:xfrm>
          <a:prstGeom prst="line">
            <a:avLst/>
          </a:prstGeom>
          <a:ln w="25560">
            <a:solidFill>
              <a:schemeClr val="accent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19"/>
          <p:cNvSpPr/>
          <p:nvPr/>
        </p:nvSpPr>
        <p:spPr>
          <a:xfrm>
            <a:off x="3958200" y="5890320"/>
            <a:ext cx="79668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Conflict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0"/>
          <p:cNvSpPr/>
          <p:nvPr/>
        </p:nvSpPr>
        <p:spPr>
          <a:xfrm>
            <a:off x="3635640" y="4989240"/>
            <a:ext cx="1546560" cy="636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Learned Theory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Lemmas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1"/>
          <p:cNvSpPr/>
          <p:nvPr/>
        </p:nvSpPr>
        <p:spPr>
          <a:xfrm>
            <a:off x="3468960" y="4551840"/>
            <a:ext cx="224280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e9405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Natural Domain SMT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2"/>
          <p:cNvSpPr/>
          <p:nvPr/>
        </p:nvSpPr>
        <p:spPr>
          <a:xfrm>
            <a:off x="9398520" y="1433520"/>
            <a:ext cx="2898360" cy="484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&gt; Interplay between Model Theoretic and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Proof theoretic Search Procedure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23"/>
          <p:cNvSpPr/>
          <p:nvPr/>
        </p:nvSpPr>
        <p:spPr>
          <a:xfrm>
            <a:off x="9485280" y="2865240"/>
            <a:ext cx="3296160" cy="1078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&gt; CDCL solver enumerate the assignment of the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Boolean abstraction of the formula.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&gt; The candidate Boolean assignment is then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either confirmed or refuted by a theory solver.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4"/>
          <p:cNvSpPr/>
          <p:nvPr/>
        </p:nvSpPr>
        <p:spPr>
          <a:xfrm>
            <a:off x="9482400" y="4714560"/>
            <a:ext cx="3474000" cy="1078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Over time, theory solvers have become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more and more closely integrated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into the CDCL process.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CDCL-like algorithm for SMT solving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 which the search takes place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over the natural domain of the variables.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Line 25"/>
          <p:cNvSpPr/>
          <p:nvPr/>
        </p:nvSpPr>
        <p:spPr>
          <a:xfrm>
            <a:off x="3102480" y="3618720"/>
            <a:ext cx="414000" cy="360"/>
          </a:xfrm>
          <a:prstGeom prst="line">
            <a:avLst/>
          </a:prstGeom>
          <a:ln w="25560">
            <a:solidFill>
              <a:schemeClr val="accent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Line 26"/>
          <p:cNvSpPr/>
          <p:nvPr/>
        </p:nvSpPr>
        <p:spPr>
          <a:xfrm flipH="1">
            <a:off x="3096000" y="3798720"/>
            <a:ext cx="414000" cy="360"/>
          </a:xfrm>
          <a:prstGeom prst="line">
            <a:avLst/>
          </a:prstGeom>
          <a:ln w="25560">
            <a:solidFill>
              <a:schemeClr val="accent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27"/>
          <p:cNvSpPr/>
          <p:nvPr/>
        </p:nvSpPr>
        <p:spPr>
          <a:xfrm>
            <a:off x="8503920" y="6400800"/>
            <a:ext cx="456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294480" y="-42840"/>
            <a:ext cx="8227800" cy="776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 u="sng">
                <a:solidFill>
                  <a:srgbClr val="03030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Abstract Conflict Driven Learning for Programs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3" name="acdlp.png" descr=""/>
          <p:cNvPicPr/>
          <p:nvPr/>
        </p:nvPicPr>
        <p:blipFill>
          <a:blip r:embed="rId1"/>
          <a:stretch/>
        </p:blipFill>
        <p:spPr>
          <a:xfrm>
            <a:off x="137880" y="1736640"/>
            <a:ext cx="8866800" cy="4775760"/>
          </a:xfrm>
          <a:prstGeom prst="rect">
            <a:avLst/>
          </a:prstGeom>
          <a:ln w="12600">
            <a:noFill/>
          </a:ln>
        </p:spPr>
      </p:pic>
      <p:sp>
        <p:nvSpPr>
          <p:cNvPr id="244" name="CustomShape 2"/>
          <p:cNvSpPr/>
          <p:nvPr/>
        </p:nvSpPr>
        <p:spPr>
          <a:xfrm>
            <a:off x="564480" y="801000"/>
            <a:ext cx="8297640" cy="636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6060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ACDLP is a CDCL solver over bounded program traces.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8503920" y="6400800"/>
            <a:ext cx="456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1096920" y="2119320"/>
            <a:ext cx="4045320" cy="3310920"/>
          </a:xfrm>
          <a:prstGeom prst="rect">
            <a:avLst/>
          </a:prstGeom>
          <a:solidFill>
            <a:srgbClr val="c3d69b"/>
          </a:solidFill>
          <a:ln w="25560">
            <a:solidFill>
              <a:srgbClr val="385d8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2"/>
          <p:cNvSpPr/>
          <p:nvPr/>
        </p:nvSpPr>
        <p:spPr>
          <a:xfrm>
            <a:off x="3681000" y="3802680"/>
            <a:ext cx="977040" cy="934560"/>
          </a:xfrm>
          <a:prstGeom prst="ellipse">
            <a:avLst/>
          </a:prstGeom>
          <a:solidFill>
            <a:srgbClr val="ffffff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3"/>
          <p:cNvSpPr/>
          <p:nvPr/>
        </p:nvSpPr>
        <p:spPr>
          <a:xfrm>
            <a:off x="1052640" y="1364040"/>
            <a:ext cx="420588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Coarse over-approximation of set of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4"/>
          <p:cNvSpPr/>
          <p:nvPr/>
        </p:nvSpPr>
        <p:spPr>
          <a:xfrm>
            <a:off x="4060080" y="4092120"/>
            <a:ext cx="20844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5"/>
          <p:cNvSpPr/>
          <p:nvPr/>
        </p:nvSpPr>
        <p:spPr>
          <a:xfrm>
            <a:off x="457200" y="160200"/>
            <a:ext cx="8227800" cy="776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3030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 Search and Conflict Analysis with Abstract Domains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6"/>
          <p:cNvSpPr/>
          <p:nvPr/>
        </p:nvSpPr>
        <p:spPr>
          <a:xfrm>
            <a:off x="8503920" y="6400800"/>
            <a:ext cx="456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7"/>
          <p:cNvSpPr/>
          <p:nvPr/>
        </p:nvSpPr>
        <p:spPr>
          <a:xfrm>
            <a:off x="7681320" y="3108960"/>
            <a:ext cx="822960" cy="17377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8"/>
          <p:cNvSpPr/>
          <p:nvPr/>
        </p:nvSpPr>
        <p:spPr>
          <a:xfrm>
            <a:off x="7498440" y="2568960"/>
            <a:ext cx="1188720" cy="1545840"/>
          </a:xfrm>
          <a:prstGeom prst="ellipse">
            <a:avLst/>
          </a:prstGeom>
          <a:noFill/>
          <a:ln w="255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TextShape 9"/>
          <p:cNvSpPr txBox="1"/>
          <p:nvPr/>
        </p:nvSpPr>
        <p:spPr>
          <a:xfrm>
            <a:off x="7864200" y="2194560"/>
            <a:ext cx="457200" cy="365760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TextShape 10"/>
          <p:cNvSpPr txBox="1"/>
          <p:nvPr/>
        </p:nvSpPr>
        <p:spPr>
          <a:xfrm>
            <a:off x="7900200" y="2158560"/>
            <a:ext cx="342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┬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TextShape 11"/>
          <p:cNvSpPr txBox="1"/>
          <p:nvPr/>
        </p:nvSpPr>
        <p:spPr>
          <a:xfrm>
            <a:off x="7936560" y="4894560"/>
            <a:ext cx="342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12"/>
          <p:cNvSpPr/>
          <p:nvPr/>
        </p:nvSpPr>
        <p:spPr>
          <a:xfrm>
            <a:off x="7278840" y="2560320"/>
            <a:ext cx="1591200" cy="2286000"/>
          </a:xfrm>
          <a:prstGeom prst="ellipse">
            <a:avLst/>
          </a:prstGeom>
          <a:noFill/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TextShape 13"/>
          <p:cNvSpPr txBox="1"/>
          <p:nvPr/>
        </p:nvSpPr>
        <p:spPr>
          <a:xfrm>
            <a:off x="7955640" y="3017520"/>
            <a:ext cx="365760" cy="274320"/>
          </a:xfrm>
          <a:prstGeom prst="rect">
            <a:avLst/>
          </a:prstGeom>
          <a:noFill/>
          <a:ln>
            <a:noFill/>
          </a:ln>
        </p:spPr>
      </p:sp>
      <p:sp>
        <p:nvSpPr>
          <p:cNvPr id="259" name="TextShape 14"/>
          <p:cNvSpPr txBox="1"/>
          <p:nvPr/>
        </p:nvSpPr>
        <p:spPr>
          <a:xfrm>
            <a:off x="8027640" y="2873520"/>
            <a:ext cx="39420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gfp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15"/>
          <p:cNvSpPr txBox="1"/>
          <p:nvPr/>
        </p:nvSpPr>
        <p:spPr>
          <a:xfrm>
            <a:off x="6400800" y="1554480"/>
            <a:ext cx="274320" cy="365760"/>
          </a:xfrm>
          <a:prstGeom prst="rect">
            <a:avLst/>
          </a:prstGeom>
          <a:noFill/>
          <a:ln>
            <a:noFill/>
          </a:ln>
        </p:spPr>
      </p:sp>
      <p:sp>
        <p:nvSpPr>
          <p:cNvPr id="261" name="TextShape 16"/>
          <p:cNvSpPr txBox="1"/>
          <p:nvPr/>
        </p:nvSpPr>
        <p:spPr>
          <a:xfrm>
            <a:off x="7912800" y="2346480"/>
            <a:ext cx="296640" cy="45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168920" y="1939320"/>
            <a:ext cx="4045320" cy="3310920"/>
          </a:xfrm>
          <a:prstGeom prst="rect">
            <a:avLst/>
          </a:prstGeom>
          <a:solidFill>
            <a:srgbClr val="ffffff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"/>
          <p:cNvSpPr/>
          <p:nvPr/>
        </p:nvSpPr>
        <p:spPr>
          <a:xfrm>
            <a:off x="1481400" y="1230480"/>
            <a:ext cx="318024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Iteratively refine the abstraction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 rot="1740000">
            <a:off x="2209680" y="2201040"/>
            <a:ext cx="2647080" cy="2785680"/>
          </a:xfrm>
          <a:prstGeom prst="ellipse">
            <a:avLst/>
          </a:prstGeom>
          <a:solidFill>
            <a:srgbClr val="c3d69b"/>
          </a:solidFill>
          <a:ln w="25560">
            <a:solidFill>
              <a:srgbClr val="385d8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4"/>
          <p:cNvSpPr/>
          <p:nvPr/>
        </p:nvSpPr>
        <p:spPr>
          <a:xfrm>
            <a:off x="3498120" y="3687840"/>
            <a:ext cx="977040" cy="934560"/>
          </a:xfrm>
          <a:prstGeom prst="ellipse">
            <a:avLst/>
          </a:prstGeom>
          <a:solidFill>
            <a:srgbClr val="ffffff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5"/>
          <p:cNvSpPr/>
          <p:nvPr/>
        </p:nvSpPr>
        <p:spPr>
          <a:xfrm>
            <a:off x="5482080" y="2043360"/>
            <a:ext cx="105120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26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6"/>
          <p:cNvSpPr/>
          <p:nvPr/>
        </p:nvSpPr>
        <p:spPr>
          <a:xfrm>
            <a:off x="457200" y="160200"/>
            <a:ext cx="8227800" cy="776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3030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 Search and Conflict Analysis with Abstract Domains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7"/>
          <p:cNvSpPr/>
          <p:nvPr/>
        </p:nvSpPr>
        <p:spPr>
          <a:xfrm>
            <a:off x="8503920" y="6400800"/>
            <a:ext cx="456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8"/>
          <p:cNvSpPr/>
          <p:nvPr/>
        </p:nvSpPr>
        <p:spPr>
          <a:xfrm>
            <a:off x="7680960" y="3108960"/>
            <a:ext cx="822960" cy="17377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9"/>
          <p:cNvSpPr/>
          <p:nvPr/>
        </p:nvSpPr>
        <p:spPr>
          <a:xfrm>
            <a:off x="7498080" y="2568960"/>
            <a:ext cx="1188720" cy="1545840"/>
          </a:xfrm>
          <a:prstGeom prst="ellipse">
            <a:avLst/>
          </a:prstGeom>
          <a:noFill/>
          <a:ln w="255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TextShape 10"/>
          <p:cNvSpPr txBox="1"/>
          <p:nvPr/>
        </p:nvSpPr>
        <p:spPr>
          <a:xfrm>
            <a:off x="7863840" y="2194560"/>
            <a:ext cx="457200" cy="365760"/>
          </a:xfrm>
          <a:prstGeom prst="rect">
            <a:avLst/>
          </a:prstGeom>
          <a:noFill/>
          <a:ln>
            <a:noFill/>
          </a:ln>
        </p:spPr>
      </p:sp>
      <p:sp>
        <p:nvSpPr>
          <p:cNvPr id="272" name="TextShape 11"/>
          <p:cNvSpPr txBox="1"/>
          <p:nvPr/>
        </p:nvSpPr>
        <p:spPr>
          <a:xfrm>
            <a:off x="7899840" y="2158560"/>
            <a:ext cx="342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┬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TextShape 12"/>
          <p:cNvSpPr txBox="1"/>
          <p:nvPr/>
        </p:nvSpPr>
        <p:spPr>
          <a:xfrm>
            <a:off x="7936200" y="4894560"/>
            <a:ext cx="342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13"/>
          <p:cNvSpPr/>
          <p:nvPr/>
        </p:nvSpPr>
        <p:spPr>
          <a:xfrm>
            <a:off x="7278480" y="2560320"/>
            <a:ext cx="1591200" cy="2286000"/>
          </a:xfrm>
          <a:prstGeom prst="ellipse">
            <a:avLst/>
          </a:prstGeom>
          <a:noFill/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TextShape 14"/>
          <p:cNvSpPr txBox="1"/>
          <p:nvPr/>
        </p:nvSpPr>
        <p:spPr>
          <a:xfrm>
            <a:off x="7955280" y="3017520"/>
            <a:ext cx="365760" cy="274320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TextShape 15"/>
          <p:cNvSpPr txBox="1"/>
          <p:nvPr/>
        </p:nvSpPr>
        <p:spPr>
          <a:xfrm>
            <a:off x="8027280" y="2873520"/>
            <a:ext cx="39420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gfp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Line 16"/>
          <p:cNvSpPr/>
          <p:nvPr/>
        </p:nvSpPr>
        <p:spPr>
          <a:xfrm flipH="1">
            <a:off x="7863840" y="2568960"/>
            <a:ext cx="182880" cy="26568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TextShape 17"/>
          <p:cNvSpPr txBox="1"/>
          <p:nvPr/>
        </p:nvSpPr>
        <p:spPr>
          <a:xfrm>
            <a:off x="7912800" y="2886480"/>
            <a:ext cx="296640" cy="45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Line 18"/>
          <p:cNvSpPr/>
          <p:nvPr/>
        </p:nvSpPr>
        <p:spPr>
          <a:xfrm>
            <a:off x="7863840" y="2834640"/>
            <a:ext cx="182880" cy="27432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1168920" y="1939320"/>
            <a:ext cx="4045320" cy="3310920"/>
          </a:xfrm>
          <a:prstGeom prst="rect">
            <a:avLst/>
          </a:prstGeom>
          <a:solidFill>
            <a:srgbClr val="ffffff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2"/>
          <p:cNvSpPr/>
          <p:nvPr/>
        </p:nvSpPr>
        <p:spPr>
          <a:xfrm rot="1740000">
            <a:off x="2209680" y="2201040"/>
            <a:ext cx="2647080" cy="2785680"/>
          </a:xfrm>
          <a:prstGeom prst="ellipse">
            <a:avLst/>
          </a:prstGeom>
          <a:solidFill>
            <a:srgbClr val="c3d69b"/>
          </a:solidFill>
          <a:ln w="25560">
            <a:solidFill>
              <a:srgbClr val="385d8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3"/>
          <p:cNvSpPr/>
          <p:nvPr/>
        </p:nvSpPr>
        <p:spPr>
          <a:xfrm>
            <a:off x="3498120" y="3687840"/>
            <a:ext cx="977040" cy="934560"/>
          </a:xfrm>
          <a:prstGeom prst="ellipse">
            <a:avLst/>
          </a:prstGeom>
          <a:solidFill>
            <a:srgbClr val="ffffff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4"/>
          <p:cNvSpPr/>
          <p:nvPr/>
        </p:nvSpPr>
        <p:spPr>
          <a:xfrm>
            <a:off x="5482080" y="2043360"/>
            <a:ext cx="105120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Line 5"/>
          <p:cNvSpPr/>
          <p:nvPr/>
        </p:nvSpPr>
        <p:spPr>
          <a:xfrm flipV="1">
            <a:off x="2557440" y="2606400"/>
            <a:ext cx="1952640" cy="1952640"/>
          </a:xfrm>
          <a:prstGeom prst="line">
            <a:avLst/>
          </a:prstGeom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6"/>
          <p:cNvSpPr/>
          <p:nvPr/>
        </p:nvSpPr>
        <p:spPr>
          <a:xfrm>
            <a:off x="5603040" y="2424600"/>
            <a:ext cx="2197080" cy="636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26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Cannot refine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26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further,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26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make decision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Line 7"/>
          <p:cNvSpPr/>
          <p:nvPr/>
        </p:nvSpPr>
        <p:spPr>
          <a:xfrm flipH="1" flipV="1">
            <a:off x="3492360" y="2424240"/>
            <a:ext cx="615960" cy="615960"/>
          </a:xfrm>
          <a:prstGeom prst="line">
            <a:avLst/>
          </a:prstGeom>
          <a:ln w="25560">
            <a:solidFill>
              <a:schemeClr val="accent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8"/>
          <p:cNvSpPr/>
          <p:nvPr/>
        </p:nvSpPr>
        <p:spPr>
          <a:xfrm>
            <a:off x="457200" y="160200"/>
            <a:ext cx="8227800" cy="776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3030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 Search and Conflict Analysis with Abstract Domains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9"/>
          <p:cNvSpPr/>
          <p:nvPr/>
        </p:nvSpPr>
        <p:spPr>
          <a:xfrm>
            <a:off x="8503920" y="6400800"/>
            <a:ext cx="456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10"/>
          <p:cNvSpPr/>
          <p:nvPr/>
        </p:nvSpPr>
        <p:spPr>
          <a:xfrm>
            <a:off x="7681320" y="3108960"/>
            <a:ext cx="822960" cy="17377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11"/>
          <p:cNvSpPr/>
          <p:nvPr/>
        </p:nvSpPr>
        <p:spPr>
          <a:xfrm>
            <a:off x="7498440" y="2568960"/>
            <a:ext cx="1188720" cy="1545840"/>
          </a:xfrm>
          <a:prstGeom prst="ellipse">
            <a:avLst/>
          </a:prstGeom>
          <a:noFill/>
          <a:ln w="255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TextShape 12"/>
          <p:cNvSpPr txBox="1"/>
          <p:nvPr/>
        </p:nvSpPr>
        <p:spPr>
          <a:xfrm>
            <a:off x="7864200" y="2194560"/>
            <a:ext cx="457200" cy="365760"/>
          </a:xfrm>
          <a:prstGeom prst="rect">
            <a:avLst/>
          </a:prstGeom>
          <a:noFill/>
          <a:ln>
            <a:noFill/>
          </a:ln>
        </p:spPr>
      </p:sp>
      <p:sp>
        <p:nvSpPr>
          <p:cNvPr id="292" name="TextShape 13"/>
          <p:cNvSpPr txBox="1"/>
          <p:nvPr/>
        </p:nvSpPr>
        <p:spPr>
          <a:xfrm>
            <a:off x="7900200" y="2158560"/>
            <a:ext cx="342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┬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TextShape 14"/>
          <p:cNvSpPr txBox="1"/>
          <p:nvPr/>
        </p:nvSpPr>
        <p:spPr>
          <a:xfrm>
            <a:off x="7936560" y="4894560"/>
            <a:ext cx="342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15"/>
          <p:cNvSpPr/>
          <p:nvPr/>
        </p:nvSpPr>
        <p:spPr>
          <a:xfrm>
            <a:off x="7278840" y="2560320"/>
            <a:ext cx="1591200" cy="2286000"/>
          </a:xfrm>
          <a:prstGeom prst="ellipse">
            <a:avLst/>
          </a:prstGeom>
          <a:noFill/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TextShape 16"/>
          <p:cNvSpPr txBox="1"/>
          <p:nvPr/>
        </p:nvSpPr>
        <p:spPr>
          <a:xfrm>
            <a:off x="7955640" y="3017520"/>
            <a:ext cx="365760" cy="274320"/>
          </a:xfrm>
          <a:prstGeom prst="rect">
            <a:avLst/>
          </a:prstGeom>
          <a:noFill/>
          <a:ln>
            <a:noFill/>
          </a:ln>
        </p:spPr>
      </p:sp>
      <p:sp>
        <p:nvSpPr>
          <p:cNvPr id="296" name="Line 17"/>
          <p:cNvSpPr/>
          <p:nvPr/>
        </p:nvSpPr>
        <p:spPr>
          <a:xfrm flipH="1">
            <a:off x="7864200" y="2568960"/>
            <a:ext cx="182880" cy="2656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TextShape 18"/>
          <p:cNvSpPr txBox="1"/>
          <p:nvPr/>
        </p:nvSpPr>
        <p:spPr>
          <a:xfrm>
            <a:off x="7517160" y="3066480"/>
            <a:ext cx="296640" cy="45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Line 19"/>
          <p:cNvSpPr/>
          <p:nvPr/>
        </p:nvSpPr>
        <p:spPr>
          <a:xfrm>
            <a:off x="7864200" y="2834640"/>
            <a:ext cx="18288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Line 20"/>
          <p:cNvSpPr/>
          <p:nvPr/>
        </p:nvSpPr>
        <p:spPr>
          <a:xfrm flipH="1">
            <a:off x="7681320" y="3086640"/>
            <a:ext cx="362880" cy="20520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1168920" y="1939320"/>
            <a:ext cx="4045320" cy="3310920"/>
          </a:xfrm>
          <a:prstGeom prst="rect">
            <a:avLst/>
          </a:prstGeom>
          <a:solidFill>
            <a:srgbClr val="ffffff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2"/>
          <p:cNvSpPr/>
          <p:nvPr/>
        </p:nvSpPr>
        <p:spPr>
          <a:xfrm>
            <a:off x="1481400" y="1230480"/>
            <a:ext cx="318024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Iteratively refine the abstraction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 rot="1740000">
            <a:off x="1963440" y="3150360"/>
            <a:ext cx="959400" cy="1336320"/>
          </a:xfrm>
          <a:prstGeom prst="ellipse">
            <a:avLst/>
          </a:prstGeom>
          <a:solidFill>
            <a:srgbClr val="c3d69b"/>
          </a:solidFill>
          <a:ln w="25560">
            <a:solidFill>
              <a:srgbClr val="385d8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4"/>
          <p:cNvSpPr/>
          <p:nvPr/>
        </p:nvSpPr>
        <p:spPr>
          <a:xfrm>
            <a:off x="3498120" y="3687840"/>
            <a:ext cx="977040" cy="934560"/>
          </a:xfrm>
          <a:prstGeom prst="ellipse">
            <a:avLst/>
          </a:prstGeom>
          <a:solidFill>
            <a:srgbClr val="ffffff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5"/>
          <p:cNvSpPr/>
          <p:nvPr/>
        </p:nvSpPr>
        <p:spPr>
          <a:xfrm>
            <a:off x="5482080" y="2043360"/>
            <a:ext cx="105120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6"/>
          <p:cNvSpPr/>
          <p:nvPr/>
        </p:nvSpPr>
        <p:spPr>
          <a:xfrm>
            <a:off x="5482080" y="2729160"/>
            <a:ext cx="105120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26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7"/>
          <p:cNvSpPr/>
          <p:nvPr/>
        </p:nvSpPr>
        <p:spPr>
          <a:xfrm>
            <a:off x="5477040" y="2386440"/>
            <a:ext cx="87588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Decision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8"/>
          <p:cNvSpPr/>
          <p:nvPr/>
        </p:nvSpPr>
        <p:spPr>
          <a:xfrm>
            <a:off x="457200" y="160200"/>
            <a:ext cx="8227800" cy="776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3030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 Search and Conflict Analysis with Abstract Domains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9"/>
          <p:cNvSpPr/>
          <p:nvPr/>
        </p:nvSpPr>
        <p:spPr>
          <a:xfrm>
            <a:off x="8503920" y="6400800"/>
            <a:ext cx="456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10"/>
          <p:cNvSpPr/>
          <p:nvPr/>
        </p:nvSpPr>
        <p:spPr>
          <a:xfrm>
            <a:off x="7681680" y="3108960"/>
            <a:ext cx="822960" cy="17377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11"/>
          <p:cNvSpPr/>
          <p:nvPr/>
        </p:nvSpPr>
        <p:spPr>
          <a:xfrm>
            <a:off x="7498800" y="2568960"/>
            <a:ext cx="1188720" cy="1545840"/>
          </a:xfrm>
          <a:prstGeom prst="ellipse">
            <a:avLst/>
          </a:prstGeom>
          <a:noFill/>
          <a:ln w="255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TextShape 12"/>
          <p:cNvSpPr txBox="1"/>
          <p:nvPr/>
        </p:nvSpPr>
        <p:spPr>
          <a:xfrm>
            <a:off x="7864560" y="2194560"/>
            <a:ext cx="457200" cy="36576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TextShape 13"/>
          <p:cNvSpPr txBox="1"/>
          <p:nvPr/>
        </p:nvSpPr>
        <p:spPr>
          <a:xfrm>
            <a:off x="7900560" y="2158560"/>
            <a:ext cx="342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┬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TextShape 14"/>
          <p:cNvSpPr txBox="1"/>
          <p:nvPr/>
        </p:nvSpPr>
        <p:spPr>
          <a:xfrm>
            <a:off x="7936920" y="4894560"/>
            <a:ext cx="342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15"/>
          <p:cNvSpPr/>
          <p:nvPr/>
        </p:nvSpPr>
        <p:spPr>
          <a:xfrm>
            <a:off x="7279200" y="2560320"/>
            <a:ext cx="1591200" cy="2286000"/>
          </a:xfrm>
          <a:prstGeom prst="ellipse">
            <a:avLst/>
          </a:prstGeom>
          <a:noFill/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TextShape 16"/>
          <p:cNvSpPr txBox="1"/>
          <p:nvPr/>
        </p:nvSpPr>
        <p:spPr>
          <a:xfrm>
            <a:off x="7956000" y="3017520"/>
            <a:ext cx="365760" cy="27432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Line 17"/>
          <p:cNvSpPr/>
          <p:nvPr/>
        </p:nvSpPr>
        <p:spPr>
          <a:xfrm flipH="1">
            <a:off x="7864560" y="2568960"/>
            <a:ext cx="182880" cy="2656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TextShape 18"/>
          <p:cNvSpPr txBox="1"/>
          <p:nvPr/>
        </p:nvSpPr>
        <p:spPr>
          <a:xfrm>
            <a:off x="7913520" y="3462480"/>
            <a:ext cx="296640" cy="45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Line 19"/>
          <p:cNvSpPr/>
          <p:nvPr/>
        </p:nvSpPr>
        <p:spPr>
          <a:xfrm>
            <a:off x="7864560" y="2834640"/>
            <a:ext cx="18288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Line 20"/>
          <p:cNvSpPr/>
          <p:nvPr/>
        </p:nvSpPr>
        <p:spPr>
          <a:xfrm flipH="1">
            <a:off x="7681680" y="3086640"/>
            <a:ext cx="362880" cy="205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Line 21"/>
          <p:cNvSpPr/>
          <p:nvPr/>
        </p:nvSpPr>
        <p:spPr>
          <a:xfrm>
            <a:off x="7681680" y="3291840"/>
            <a:ext cx="365040" cy="36576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1168920" y="2047320"/>
            <a:ext cx="4045320" cy="3310920"/>
          </a:xfrm>
          <a:prstGeom prst="rect">
            <a:avLst/>
          </a:prstGeom>
          <a:solidFill>
            <a:srgbClr val="ffffff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2"/>
          <p:cNvSpPr/>
          <p:nvPr/>
        </p:nvSpPr>
        <p:spPr>
          <a:xfrm rot="1740000">
            <a:off x="2507760" y="3291120"/>
            <a:ext cx="571320" cy="59004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8c3a3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3"/>
          <p:cNvSpPr/>
          <p:nvPr/>
        </p:nvSpPr>
        <p:spPr>
          <a:xfrm>
            <a:off x="3498120" y="3687840"/>
            <a:ext cx="977040" cy="934560"/>
          </a:xfrm>
          <a:prstGeom prst="ellipse">
            <a:avLst/>
          </a:prstGeom>
          <a:solidFill>
            <a:srgbClr val="ffffff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4"/>
          <p:cNvSpPr/>
          <p:nvPr/>
        </p:nvSpPr>
        <p:spPr>
          <a:xfrm>
            <a:off x="5482080" y="2043360"/>
            <a:ext cx="105120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5"/>
          <p:cNvSpPr/>
          <p:nvPr/>
        </p:nvSpPr>
        <p:spPr>
          <a:xfrm>
            <a:off x="5482080" y="2729160"/>
            <a:ext cx="105120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6"/>
          <p:cNvSpPr/>
          <p:nvPr/>
        </p:nvSpPr>
        <p:spPr>
          <a:xfrm>
            <a:off x="5477040" y="2386440"/>
            <a:ext cx="87588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Decision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7"/>
          <p:cNvSpPr/>
          <p:nvPr/>
        </p:nvSpPr>
        <p:spPr>
          <a:xfrm>
            <a:off x="5495040" y="3082680"/>
            <a:ext cx="79668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26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Conflict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8"/>
          <p:cNvSpPr/>
          <p:nvPr/>
        </p:nvSpPr>
        <p:spPr>
          <a:xfrm>
            <a:off x="457200" y="160200"/>
            <a:ext cx="8227800" cy="776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3030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 Search and Conflict Analysis with Abstract Domains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9"/>
          <p:cNvSpPr/>
          <p:nvPr/>
        </p:nvSpPr>
        <p:spPr>
          <a:xfrm>
            <a:off x="8503920" y="6400800"/>
            <a:ext cx="456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10"/>
          <p:cNvSpPr/>
          <p:nvPr/>
        </p:nvSpPr>
        <p:spPr>
          <a:xfrm>
            <a:off x="7682040" y="3108960"/>
            <a:ext cx="822960" cy="17377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TextShape 11"/>
          <p:cNvSpPr txBox="1"/>
          <p:nvPr/>
        </p:nvSpPr>
        <p:spPr>
          <a:xfrm>
            <a:off x="7864920" y="2194560"/>
            <a:ext cx="457200" cy="365760"/>
          </a:xfrm>
          <a:prstGeom prst="rect">
            <a:avLst/>
          </a:prstGeom>
          <a:noFill/>
          <a:ln>
            <a:noFill/>
          </a:ln>
        </p:spPr>
      </p:sp>
      <p:sp>
        <p:nvSpPr>
          <p:cNvPr id="332" name="TextShape 12"/>
          <p:cNvSpPr txBox="1"/>
          <p:nvPr/>
        </p:nvSpPr>
        <p:spPr>
          <a:xfrm>
            <a:off x="7900920" y="2158560"/>
            <a:ext cx="342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┬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TextShape 13"/>
          <p:cNvSpPr txBox="1"/>
          <p:nvPr/>
        </p:nvSpPr>
        <p:spPr>
          <a:xfrm>
            <a:off x="7937280" y="4894560"/>
            <a:ext cx="342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14"/>
          <p:cNvSpPr/>
          <p:nvPr/>
        </p:nvSpPr>
        <p:spPr>
          <a:xfrm>
            <a:off x="7279560" y="2560320"/>
            <a:ext cx="1591200" cy="2286000"/>
          </a:xfrm>
          <a:prstGeom prst="ellipse">
            <a:avLst/>
          </a:prstGeom>
          <a:noFill/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TextShape 15"/>
          <p:cNvSpPr txBox="1"/>
          <p:nvPr/>
        </p:nvSpPr>
        <p:spPr>
          <a:xfrm>
            <a:off x="7956360" y="3017520"/>
            <a:ext cx="365760" cy="274320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Line 16"/>
          <p:cNvSpPr/>
          <p:nvPr/>
        </p:nvSpPr>
        <p:spPr>
          <a:xfrm flipH="1">
            <a:off x="7864920" y="2568960"/>
            <a:ext cx="182880" cy="2656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TextShape 17"/>
          <p:cNvSpPr txBox="1"/>
          <p:nvPr/>
        </p:nvSpPr>
        <p:spPr>
          <a:xfrm>
            <a:off x="7949880" y="4614480"/>
            <a:ext cx="296640" cy="45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Line 18"/>
          <p:cNvSpPr/>
          <p:nvPr/>
        </p:nvSpPr>
        <p:spPr>
          <a:xfrm>
            <a:off x="7864920" y="2834640"/>
            <a:ext cx="18288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Line 19"/>
          <p:cNvSpPr/>
          <p:nvPr/>
        </p:nvSpPr>
        <p:spPr>
          <a:xfrm flipH="1">
            <a:off x="7682040" y="3086640"/>
            <a:ext cx="362880" cy="205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Line 20"/>
          <p:cNvSpPr/>
          <p:nvPr/>
        </p:nvSpPr>
        <p:spPr>
          <a:xfrm>
            <a:off x="7682040" y="3291840"/>
            <a:ext cx="409320" cy="150876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7682400" y="3072960"/>
            <a:ext cx="822960" cy="1737720"/>
          </a:xfrm>
          <a:prstGeom prst="ellipse">
            <a:avLst/>
          </a:prstGeom>
          <a:noFill/>
          <a:ln w="255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7499160" y="2569320"/>
            <a:ext cx="1188720" cy="905400"/>
          </a:xfrm>
          <a:prstGeom prst="ellipse">
            <a:avLst/>
          </a:prstGeom>
          <a:noFill/>
          <a:ln w="255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1168920" y="1939320"/>
            <a:ext cx="4045320" cy="3310920"/>
          </a:xfrm>
          <a:prstGeom prst="rect">
            <a:avLst/>
          </a:prstGeom>
          <a:solidFill>
            <a:srgbClr val="ffffff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4"/>
          <p:cNvSpPr/>
          <p:nvPr/>
        </p:nvSpPr>
        <p:spPr>
          <a:xfrm>
            <a:off x="3498120" y="3687840"/>
            <a:ext cx="977040" cy="934560"/>
          </a:xfrm>
          <a:prstGeom prst="ellipse">
            <a:avLst/>
          </a:prstGeom>
          <a:solidFill>
            <a:srgbClr val="ffffff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5"/>
          <p:cNvSpPr/>
          <p:nvPr/>
        </p:nvSpPr>
        <p:spPr>
          <a:xfrm rot="3360000">
            <a:off x="2516400" y="3069000"/>
            <a:ext cx="571320" cy="1038600"/>
          </a:xfrm>
          <a:prstGeom prst="ellipse">
            <a:avLst/>
          </a:prstGeom>
          <a:solidFill>
            <a:srgbClr val="ffffff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6"/>
          <p:cNvSpPr/>
          <p:nvPr/>
        </p:nvSpPr>
        <p:spPr>
          <a:xfrm rot="8106000">
            <a:off x="2557080" y="3075480"/>
            <a:ext cx="571320" cy="1038600"/>
          </a:xfrm>
          <a:prstGeom prst="ellipse">
            <a:avLst/>
          </a:prstGeom>
          <a:solidFill>
            <a:srgbClr val="ffffff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7"/>
          <p:cNvSpPr/>
          <p:nvPr/>
        </p:nvSpPr>
        <p:spPr>
          <a:xfrm>
            <a:off x="2539800" y="3294000"/>
            <a:ext cx="603000" cy="60192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8c3a3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8"/>
          <p:cNvSpPr/>
          <p:nvPr/>
        </p:nvSpPr>
        <p:spPr>
          <a:xfrm>
            <a:off x="457200" y="160200"/>
            <a:ext cx="8227800" cy="776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3030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 Search and Conflict Analysis with Abstract Domains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9"/>
          <p:cNvSpPr/>
          <p:nvPr/>
        </p:nvSpPr>
        <p:spPr>
          <a:xfrm>
            <a:off x="5482080" y="2043000"/>
            <a:ext cx="105120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10"/>
          <p:cNvSpPr/>
          <p:nvPr/>
        </p:nvSpPr>
        <p:spPr>
          <a:xfrm>
            <a:off x="5482080" y="2728800"/>
            <a:ext cx="105120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11"/>
          <p:cNvSpPr/>
          <p:nvPr/>
        </p:nvSpPr>
        <p:spPr>
          <a:xfrm>
            <a:off x="5477040" y="2386080"/>
            <a:ext cx="87588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Decision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12"/>
          <p:cNvSpPr/>
          <p:nvPr/>
        </p:nvSpPr>
        <p:spPr>
          <a:xfrm>
            <a:off x="5495040" y="3082320"/>
            <a:ext cx="79668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Conflict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13"/>
          <p:cNvSpPr/>
          <p:nvPr/>
        </p:nvSpPr>
        <p:spPr>
          <a:xfrm>
            <a:off x="5482800" y="3630600"/>
            <a:ext cx="104976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14"/>
          <p:cNvSpPr/>
          <p:nvPr/>
        </p:nvSpPr>
        <p:spPr>
          <a:xfrm>
            <a:off x="8503920" y="6400800"/>
            <a:ext cx="456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TextShape 15"/>
          <p:cNvSpPr txBox="1"/>
          <p:nvPr/>
        </p:nvSpPr>
        <p:spPr>
          <a:xfrm>
            <a:off x="7864920" y="2014560"/>
            <a:ext cx="457200" cy="36576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TextShape 16"/>
          <p:cNvSpPr txBox="1"/>
          <p:nvPr/>
        </p:nvSpPr>
        <p:spPr>
          <a:xfrm>
            <a:off x="7900920" y="2122560"/>
            <a:ext cx="342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┬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TextShape 17"/>
          <p:cNvSpPr txBox="1"/>
          <p:nvPr/>
        </p:nvSpPr>
        <p:spPr>
          <a:xfrm>
            <a:off x="7937280" y="4894560"/>
            <a:ext cx="342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18"/>
          <p:cNvSpPr/>
          <p:nvPr/>
        </p:nvSpPr>
        <p:spPr>
          <a:xfrm>
            <a:off x="7279560" y="2560320"/>
            <a:ext cx="1591200" cy="2286000"/>
          </a:xfrm>
          <a:prstGeom prst="ellipse">
            <a:avLst/>
          </a:prstGeom>
          <a:noFill/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TextShape 19"/>
          <p:cNvSpPr txBox="1"/>
          <p:nvPr/>
        </p:nvSpPr>
        <p:spPr>
          <a:xfrm>
            <a:off x="7956360" y="3017520"/>
            <a:ext cx="365760" cy="274320"/>
          </a:xfrm>
          <a:prstGeom prst="rect">
            <a:avLst/>
          </a:prstGeom>
          <a:noFill/>
          <a:ln>
            <a:noFill/>
          </a:ln>
        </p:spPr>
      </p:sp>
      <p:sp>
        <p:nvSpPr>
          <p:cNvPr id="360" name="CustomShape 20"/>
          <p:cNvSpPr/>
          <p:nvPr/>
        </p:nvSpPr>
        <p:spPr>
          <a:xfrm rot="20655000">
            <a:off x="7714080" y="3660120"/>
            <a:ext cx="547200" cy="118908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CustomShape 21"/>
          <p:cNvSpPr/>
          <p:nvPr/>
        </p:nvSpPr>
        <p:spPr>
          <a:xfrm rot="862800">
            <a:off x="7934760" y="3657600"/>
            <a:ext cx="547200" cy="118908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22"/>
          <p:cNvSpPr/>
          <p:nvPr/>
        </p:nvSpPr>
        <p:spPr>
          <a:xfrm rot="21590400">
            <a:off x="7827480" y="3843000"/>
            <a:ext cx="422640" cy="9111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TextShape 23"/>
          <p:cNvSpPr txBox="1"/>
          <p:nvPr/>
        </p:nvSpPr>
        <p:spPr>
          <a:xfrm>
            <a:off x="7805880" y="4290480"/>
            <a:ext cx="296640" cy="45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Line 24"/>
          <p:cNvSpPr/>
          <p:nvPr/>
        </p:nvSpPr>
        <p:spPr>
          <a:xfrm flipH="1" flipV="1">
            <a:off x="7956720" y="4572000"/>
            <a:ext cx="18144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Line 25"/>
          <p:cNvSpPr/>
          <p:nvPr/>
        </p:nvSpPr>
        <p:spPr>
          <a:xfrm flipV="1">
            <a:off x="8138520" y="4480560"/>
            <a:ext cx="182520" cy="3661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TextShape 26"/>
          <p:cNvSpPr txBox="1"/>
          <p:nvPr/>
        </p:nvSpPr>
        <p:spPr>
          <a:xfrm>
            <a:off x="8201880" y="4218480"/>
            <a:ext cx="296640" cy="45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1168920" y="1939320"/>
            <a:ext cx="4045320" cy="3310920"/>
          </a:xfrm>
          <a:prstGeom prst="rect">
            <a:avLst/>
          </a:prstGeom>
          <a:solidFill>
            <a:srgbClr val="ffffff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2"/>
          <p:cNvSpPr/>
          <p:nvPr/>
        </p:nvSpPr>
        <p:spPr>
          <a:xfrm>
            <a:off x="3498120" y="3687840"/>
            <a:ext cx="977040" cy="934560"/>
          </a:xfrm>
          <a:prstGeom prst="ellipse">
            <a:avLst/>
          </a:prstGeom>
          <a:solidFill>
            <a:srgbClr val="ffffff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 rot="3360000">
            <a:off x="2516400" y="3069000"/>
            <a:ext cx="571320" cy="103860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8c3a3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4"/>
          <p:cNvSpPr/>
          <p:nvPr/>
        </p:nvSpPr>
        <p:spPr>
          <a:xfrm>
            <a:off x="457200" y="160200"/>
            <a:ext cx="8227800" cy="776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3030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 Search and Conflict Analysis with Abstract Domains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5"/>
          <p:cNvSpPr/>
          <p:nvPr/>
        </p:nvSpPr>
        <p:spPr>
          <a:xfrm>
            <a:off x="5482080" y="2043000"/>
            <a:ext cx="105120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6"/>
          <p:cNvSpPr/>
          <p:nvPr/>
        </p:nvSpPr>
        <p:spPr>
          <a:xfrm>
            <a:off x="5482080" y="2728800"/>
            <a:ext cx="105120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CustomShape 7"/>
          <p:cNvSpPr/>
          <p:nvPr/>
        </p:nvSpPr>
        <p:spPr>
          <a:xfrm>
            <a:off x="5477040" y="2386080"/>
            <a:ext cx="87588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Decision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8"/>
          <p:cNvSpPr/>
          <p:nvPr/>
        </p:nvSpPr>
        <p:spPr>
          <a:xfrm>
            <a:off x="5495040" y="3082320"/>
            <a:ext cx="79668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Conflict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9"/>
          <p:cNvSpPr/>
          <p:nvPr/>
        </p:nvSpPr>
        <p:spPr>
          <a:xfrm>
            <a:off x="5482800" y="3630600"/>
            <a:ext cx="104976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CustomShape 10"/>
          <p:cNvSpPr/>
          <p:nvPr/>
        </p:nvSpPr>
        <p:spPr>
          <a:xfrm>
            <a:off x="5462640" y="3988440"/>
            <a:ext cx="158616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Heuristic choice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11"/>
          <p:cNvSpPr/>
          <p:nvPr/>
        </p:nvSpPr>
        <p:spPr>
          <a:xfrm>
            <a:off x="8503920" y="6400800"/>
            <a:ext cx="456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CustomShape 12"/>
          <p:cNvSpPr/>
          <p:nvPr/>
        </p:nvSpPr>
        <p:spPr>
          <a:xfrm>
            <a:off x="7682760" y="3072960"/>
            <a:ext cx="822960" cy="1737720"/>
          </a:xfrm>
          <a:prstGeom prst="ellipse">
            <a:avLst/>
          </a:prstGeom>
          <a:noFill/>
          <a:ln w="255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CustomShape 13"/>
          <p:cNvSpPr/>
          <p:nvPr/>
        </p:nvSpPr>
        <p:spPr>
          <a:xfrm>
            <a:off x="7499520" y="2569320"/>
            <a:ext cx="1188720" cy="905400"/>
          </a:xfrm>
          <a:prstGeom prst="ellipse">
            <a:avLst/>
          </a:prstGeom>
          <a:noFill/>
          <a:ln w="255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TextShape 14"/>
          <p:cNvSpPr txBox="1"/>
          <p:nvPr/>
        </p:nvSpPr>
        <p:spPr>
          <a:xfrm>
            <a:off x="7865280" y="2014560"/>
            <a:ext cx="457200" cy="365760"/>
          </a:xfrm>
          <a:prstGeom prst="rect">
            <a:avLst/>
          </a:prstGeom>
          <a:noFill/>
          <a:ln>
            <a:noFill/>
          </a:ln>
        </p:spPr>
      </p:sp>
      <p:sp>
        <p:nvSpPr>
          <p:cNvPr id="381" name="TextShape 15"/>
          <p:cNvSpPr txBox="1"/>
          <p:nvPr/>
        </p:nvSpPr>
        <p:spPr>
          <a:xfrm>
            <a:off x="7901280" y="2122560"/>
            <a:ext cx="342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┬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TextShape 16"/>
          <p:cNvSpPr txBox="1"/>
          <p:nvPr/>
        </p:nvSpPr>
        <p:spPr>
          <a:xfrm>
            <a:off x="7937640" y="4894560"/>
            <a:ext cx="342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CustomShape 17"/>
          <p:cNvSpPr/>
          <p:nvPr/>
        </p:nvSpPr>
        <p:spPr>
          <a:xfrm>
            <a:off x="7279920" y="2560320"/>
            <a:ext cx="1591200" cy="2286000"/>
          </a:xfrm>
          <a:prstGeom prst="ellipse">
            <a:avLst/>
          </a:prstGeom>
          <a:noFill/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TextShape 18"/>
          <p:cNvSpPr txBox="1"/>
          <p:nvPr/>
        </p:nvSpPr>
        <p:spPr>
          <a:xfrm>
            <a:off x="7956720" y="3017520"/>
            <a:ext cx="365760" cy="2743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CustomShape 19"/>
          <p:cNvSpPr/>
          <p:nvPr/>
        </p:nvSpPr>
        <p:spPr>
          <a:xfrm rot="20655000">
            <a:off x="7714440" y="3660120"/>
            <a:ext cx="547200" cy="118908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CustomShape 20"/>
          <p:cNvSpPr/>
          <p:nvPr/>
        </p:nvSpPr>
        <p:spPr>
          <a:xfrm rot="862800">
            <a:off x="7935120" y="3657600"/>
            <a:ext cx="547200" cy="118908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21"/>
          <p:cNvSpPr/>
          <p:nvPr/>
        </p:nvSpPr>
        <p:spPr>
          <a:xfrm rot="21590400">
            <a:off x="7827840" y="3843000"/>
            <a:ext cx="422640" cy="9111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TextShape 22"/>
          <p:cNvSpPr txBox="1"/>
          <p:nvPr/>
        </p:nvSpPr>
        <p:spPr>
          <a:xfrm>
            <a:off x="7806240" y="4290480"/>
            <a:ext cx="296640" cy="45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Line 23"/>
          <p:cNvSpPr/>
          <p:nvPr/>
        </p:nvSpPr>
        <p:spPr>
          <a:xfrm flipH="1" flipV="1">
            <a:off x="7957080" y="4572000"/>
            <a:ext cx="181440" cy="27432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daniel-kroening.jpg" descr=""/>
          <p:cNvPicPr/>
          <p:nvPr/>
        </p:nvPicPr>
        <p:blipFill>
          <a:blip r:embed="rId1"/>
          <a:srcRect l="0" t="0" r="0" b="10896"/>
          <a:stretch/>
        </p:blipFill>
        <p:spPr>
          <a:xfrm>
            <a:off x="1221480" y="1159560"/>
            <a:ext cx="1713240" cy="2291400"/>
          </a:xfrm>
          <a:prstGeom prst="rect">
            <a:avLst/>
          </a:prstGeom>
          <a:ln w="12600">
            <a:noFill/>
          </a:ln>
        </p:spPr>
      </p:pic>
      <p:pic>
        <p:nvPicPr>
          <p:cNvPr id="80" name="Unknown.jpg" descr=""/>
          <p:cNvPicPr/>
          <p:nvPr/>
        </p:nvPicPr>
        <p:blipFill>
          <a:blip r:embed="rId2"/>
          <a:srcRect l="0" t="4063" r="0" b="7606"/>
          <a:stretch/>
        </p:blipFill>
        <p:spPr>
          <a:xfrm>
            <a:off x="6020280" y="1185840"/>
            <a:ext cx="1713240" cy="2284560"/>
          </a:xfrm>
          <a:prstGeom prst="rect">
            <a:avLst/>
          </a:prstGeom>
          <a:ln w="12600">
            <a:noFill/>
          </a:ln>
        </p:spPr>
      </p:pic>
      <p:pic>
        <p:nvPicPr>
          <p:cNvPr id="81" name="leo-head.jpg" descr=""/>
          <p:cNvPicPr/>
          <p:nvPr/>
        </p:nvPicPr>
        <p:blipFill>
          <a:blip r:embed="rId3"/>
          <a:stretch/>
        </p:blipFill>
        <p:spPr>
          <a:xfrm>
            <a:off x="5913360" y="3962160"/>
            <a:ext cx="1926720" cy="2350440"/>
          </a:xfrm>
          <a:prstGeom prst="rect">
            <a:avLst/>
          </a:prstGeom>
          <a:ln w="12600">
            <a:noFill/>
          </a:ln>
        </p:spPr>
      </p:pic>
      <p:pic>
        <p:nvPicPr>
          <p:cNvPr id="82" name="peter-schrammel.jpg" descr=""/>
          <p:cNvPicPr/>
          <p:nvPr/>
        </p:nvPicPr>
        <p:blipFill>
          <a:blip r:embed="rId4"/>
          <a:stretch/>
        </p:blipFill>
        <p:spPr>
          <a:xfrm>
            <a:off x="1020960" y="3591000"/>
            <a:ext cx="1846080" cy="2772000"/>
          </a:xfrm>
          <a:prstGeom prst="rect">
            <a:avLst/>
          </a:prstGeom>
          <a:ln w="12600"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1300320" y="3430080"/>
            <a:ext cx="155556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Daniel Kroening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6221520" y="3430080"/>
            <a:ext cx="131040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Tom Melham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108080" y="6295680"/>
            <a:ext cx="167148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Peter Schrammel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6159240" y="6295680"/>
            <a:ext cx="143532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Leopold Haller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5"/>
          <a:srcRect l="5493" t="4294" r="4997" b="5697"/>
          <a:stretch/>
        </p:blipFill>
        <p:spPr>
          <a:xfrm>
            <a:off x="3643200" y="2413440"/>
            <a:ext cx="1697760" cy="2010600"/>
          </a:xfrm>
          <a:prstGeom prst="rect">
            <a:avLst/>
          </a:prstGeom>
          <a:ln>
            <a:noFill/>
          </a:ln>
        </p:spPr>
      </p:pic>
      <p:sp>
        <p:nvSpPr>
          <p:cNvPr id="88" name="CustomShape 5"/>
          <p:cNvSpPr/>
          <p:nvPr/>
        </p:nvSpPr>
        <p:spPr>
          <a:xfrm>
            <a:off x="3435840" y="4516560"/>
            <a:ext cx="2102040" cy="54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Rajdeep Mukherjee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6"/>
          <p:cNvSpPr/>
          <p:nvPr/>
        </p:nvSpPr>
        <p:spPr>
          <a:xfrm>
            <a:off x="182880" y="91440"/>
            <a:ext cx="8768880" cy="15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"/>
                <a:ea typeface="Times New Roman"/>
              </a:rPr>
              <a:t>Lifting CDCL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"/>
                <a:ea typeface="Times New Roman"/>
              </a:rPr>
              <a:t>to Template-based Abstract Domains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ts val="27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"/>
                <a:ea typeface="Times New Roman"/>
              </a:rPr>
              <a:t>for Program Verification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1168920" y="1939320"/>
            <a:ext cx="4045320" cy="3310920"/>
          </a:xfrm>
          <a:prstGeom prst="rect">
            <a:avLst/>
          </a:prstGeom>
          <a:solidFill>
            <a:srgbClr val="ffffff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2"/>
          <p:cNvSpPr/>
          <p:nvPr/>
        </p:nvSpPr>
        <p:spPr>
          <a:xfrm>
            <a:off x="3498120" y="3687840"/>
            <a:ext cx="977040" cy="934560"/>
          </a:xfrm>
          <a:prstGeom prst="ellipse">
            <a:avLst/>
          </a:prstGeom>
          <a:solidFill>
            <a:srgbClr val="ffffff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3"/>
          <p:cNvSpPr/>
          <p:nvPr/>
        </p:nvSpPr>
        <p:spPr>
          <a:xfrm rot="3360000">
            <a:off x="2454480" y="2195280"/>
            <a:ext cx="750960" cy="2056320"/>
          </a:xfrm>
          <a:prstGeom prst="ellipse">
            <a:avLst/>
          </a:prstGeom>
          <a:solidFill>
            <a:srgbClr val="ffffff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4"/>
          <p:cNvSpPr/>
          <p:nvPr/>
        </p:nvSpPr>
        <p:spPr>
          <a:xfrm rot="18664200">
            <a:off x="2351880" y="2197080"/>
            <a:ext cx="750960" cy="2056320"/>
          </a:xfrm>
          <a:prstGeom prst="ellipse">
            <a:avLst/>
          </a:prstGeom>
          <a:solidFill>
            <a:srgbClr val="ffffff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5"/>
          <p:cNvSpPr/>
          <p:nvPr/>
        </p:nvSpPr>
        <p:spPr>
          <a:xfrm rot="3456600">
            <a:off x="2443320" y="2873520"/>
            <a:ext cx="646920" cy="78084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8c3a3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6"/>
          <p:cNvSpPr/>
          <p:nvPr/>
        </p:nvSpPr>
        <p:spPr>
          <a:xfrm>
            <a:off x="457200" y="160200"/>
            <a:ext cx="8227800" cy="776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3030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 Search and Conflict Analysis with Abstract Domains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CustomShape 7"/>
          <p:cNvSpPr/>
          <p:nvPr/>
        </p:nvSpPr>
        <p:spPr>
          <a:xfrm>
            <a:off x="5482080" y="2043000"/>
            <a:ext cx="105120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CustomShape 8"/>
          <p:cNvSpPr/>
          <p:nvPr/>
        </p:nvSpPr>
        <p:spPr>
          <a:xfrm>
            <a:off x="5482080" y="2728800"/>
            <a:ext cx="105120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CustomShape 9"/>
          <p:cNvSpPr/>
          <p:nvPr/>
        </p:nvSpPr>
        <p:spPr>
          <a:xfrm>
            <a:off x="5477040" y="2386080"/>
            <a:ext cx="87588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Decision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CustomShape 10"/>
          <p:cNvSpPr/>
          <p:nvPr/>
        </p:nvSpPr>
        <p:spPr>
          <a:xfrm>
            <a:off x="5495040" y="3082320"/>
            <a:ext cx="79668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Conflict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CustomShape 11"/>
          <p:cNvSpPr/>
          <p:nvPr/>
        </p:nvSpPr>
        <p:spPr>
          <a:xfrm>
            <a:off x="5482800" y="3630600"/>
            <a:ext cx="104976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CustomShape 12"/>
          <p:cNvSpPr/>
          <p:nvPr/>
        </p:nvSpPr>
        <p:spPr>
          <a:xfrm>
            <a:off x="5462640" y="3988440"/>
            <a:ext cx="158616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Heuristic choice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13"/>
          <p:cNvSpPr/>
          <p:nvPr/>
        </p:nvSpPr>
        <p:spPr>
          <a:xfrm>
            <a:off x="5455440" y="4345920"/>
            <a:ext cx="143208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Generalization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CustomShape 14"/>
          <p:cNvSpPr/>
          <p:nvPr/>
        </p:nvSpPr>
        <p:spPr>
          <a:xfrm>
            <a:off x="8503920" y="6400800"/>
            <a:ext cx="456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15"/>
          <p:cNvSpPr/>
          <p:nvPr/>
        </p:nvSpPr>
        <p:spPr>
          <a:xfrm>
            <a:off x="7683120" y="3072960"/>
            <a:ext cx="822960" cy="1737720"/>
          </a:xfrm>
          <a:prstGeom prst="ellipse">
            <a:avLst/>
          </a:prstGeom>
          <a:noFill/>
          <a:ln w="255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CustomShape 16"/>
          <p:cNvSpPr/>
          <p:nvPr/>
        </p:nvSpPr>
        <p:spPr>
          <a:xfrm>
            <a:off x="7499880" y="2569320"/>
            <a:ext cx="1188720" cy="905400"/>
          </a:xfrm>
          <a:prstGeom prst="ellipse">
            <a:avLst/>
          </a:prstGeom>
          <a:noFill/>
          <a:ln w="255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TextShape 17"/>
          <p:cNvSpPr txBox="1"/>
          <p:nvPr/>
        </p:nvSpPr>
        <p:spPr>
          <a:xfrm>
            <a:off x="7865640" y="2014560"/>
            <a:ext cx="457200" cy="365760"/>
          </a:xfrm>
          <a:prstGeom prst="rect">
            <a:avLst/>
          </a:prstGeom>
          <a:noFill/>
          <a:ln>
            <a:noFill/>
          </a:ln>
        </p:spPr>
      </p:sp>
      <p:sp>
        <p:nvSpPr>
          <p:cNvPr id="407" name="TextShape 18"/>
          <p:cNvSpPr txBox="1"/>
          <p:nvPr/>
        </p:nvSpPr>
        <p:spPr>
          <a:xfrm>
            <a:off x="7901640" y="2122560"/>
            <a:ext cx="342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┬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TextShape 19"/>
          <p:cNvSpPr txBox="1"/>
          <p:nvPr/>
        </p:nvSpPr>
        <p:spPr>
          <a:xfrm>
            <a:off x="7938000" y="4894560"/>
            <a:ext cx="342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CustomShape 20"/>
          <p:cNvSpPr/>
          <p:nvPr/>
        </p:nvSpPr>
        <p:spPr>
          <a:xfrm>
            <a:off x="7280280" y="2560320"/>
            <a:ext cx="1591200" cy="2286000"/>
          </a:xfrm>
          <a:prstGeom prst="ellipse">
            <a:avLst/>
          </a:prstGeom>
          <a:noFill/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TextShape 21"/>
          <p:cNvSpPr txBox="1"/>
          <p:nvPr/>
        </p:nvSpPr>
        <p:spPr>
          <a:xfrm>
            <a:off x="7957080" y="3017520"/>
            <a:ext cx="365760" cy="274320"/>
          </a:xfrm>
          <a:prstGeom prst="rect">
            <a:avLst/>
          </a:prstGeom>
          <a:noFill/>
          <a:ln>
            <a:noFill/>
          </a:ln>
        </p:spPr>
      </p:sp>
      <p:sp>
        <p:nvSpPr>
          <p:cNvPr id="411" name="CustomShape 22"/>
          <p:cNvSpPr/>
          <p:nvPr/>
        </p:nvSpPr>
        <p:spPr>
          <a:xfrm rot="20655000">
            <a:off x="7714800" y="3660120"/>
            <a:ext cx="547200" cy="118908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CustomShape 23"/>
          <p:cNvSpPr/>
          <p:nvPr/>
        </p:nvSpPr>
        <p:spPr>
          <a:xfrm rot="862800">
            <a:off x="7935480" y="3657600"/>
            <a:ext cx="547200" cy="118908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CustomShape 24"/>
          <p:cNvSpPr/>
          <p:nvPr/>
        </p:nvSpPr>
        <p:spPr>
          <a:xfrm rot="21590400">
            <a:off x="7828200" y="3843000"/>
            <a:ext cx="422640" cy="9111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TextShape 25"/>
          <p:cNvSpPr txBox="1"/>
          <p:nvPr/>
        </p:nvSpPr>
        <p:spPr>
          <a:xfrm>
            <a:off x="7806600" y="4290480"/>
            <a:ext cx="296640" cy="45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Line 26"/>
          <p:cNvSpPr/>
          <p:nvPr/>
        </p:nvSpPr>
        <p:spPr>
          <a:xfrm flipH="1" flipV="1">
            <a:off x="7957440" y="4572000"/>
            <a:ext cx="181440" cy="27432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TextShape 27"/>
          <p:cNvSpPr txBox="1"/>
          <p:nvPr/>
        </p:nvSpPr>
        <p:spPr>
          <a:xfrm>
            <a:off x="7625880" y="3966840"/>
            <a:ext cx="296640" cy="45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Line 28"/>
          <p:cNvSpPr/>
          <p:nvPr/>
        </p:nvSpPr>
        <p:spPr>
          <a:xfrm flipH="1" flipV="1">
            <a:off x="7776720" y="4248360"/>
            <a:ext cx="18144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Line 29"/>
          <p:cNvSpPr/>
          <p:nvPr/>
        </p:nvSpPr>
        <p:spPr>
          <a:xfrm flipV="1">
            <a:off x="7958520" y="4156920"/>
            <a:ext cx="0" cy="3661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TextShape 30"/>
          <p:cNvSpPr txBox="1"/>
          <p:nvPr/>
        </p:nvSpPr>
        <p:spPr>
          <a:xfrm>
            <a:off x="7805880" y="3894840"/>
            <a:ext cx="296640" cy="45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1168920" y="1939320"/>
            <a:ext cx="4045320" cy="3310920"/>
          </a:xfrm>
          <a:prstGeom prst="rect">
            <a:avLst/>
          </a:prstGeom>
          <a:solidFill>
            <a:srgbClr val="ffffff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2"/>
          <p:cNvSpPr/>
          <p:nvPr/>
        </p:nvSpPr>
        <p:spPr>
          <a:xfrm>
            <a:off x="3498120" y="3687840"/>
            <a:ext cx="977040" cy="934560"/>
          </a:xfrm>
          <a:prstGeom prst="ellipse">
            <a:avLst/>
          </a:prstGeom>
          <a:solidFill>
            <a:srgbClr val="ffffff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CustomShape 3"/>
          <p:cNvSpPr/>
          <p:nvPr/>
        </p:nvSpPr>
        <p:spPr>
          <a:xfrm>
            <a:off x="5482080" y="2043360"/>
            <a:ext cx="105120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3" name="CustomShape 4"/>
          <p:cNvSpPr/>
          <p:nvPr/>
        </p:nvSpPr>
        <p:spPr>
          <a:xfrm>
            <a:off x="5482080" y="2729160"/>
            <a:ext cx="105120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CustomShape 5"/>
          <p:cNvSpPr/>
          <p:nvPr/>
        </p:nvSpPr>
        <p:spPr>
          <a:xfrm>
            <a:off x="5477040" y="2386440"/>
            <a:ext cx="87588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Decision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CustomShape 6"/>
          <p:cNvSpPr/>
          <p:nvPr/>
        </p:nvSpPr>
        <p:spPr>
          <a:xfrm>
            <a:off x="5495040" y="3082680"/>
            <a:ext cx="79668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Conflict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CustomShape 7"/>
          <p:cNvSpPr/>
          <p:nvPr/>
        </p:nvSpPr>
        <p:spPr>
          <a:xfrm>
            <a:off x="5482800" y="3630960"/>
            <a:ext cx="104976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CustomShape 8"/>
          <p:cNvSpPr/>
          <p:nvPr/>
        </p:nvSpPr>
        <p:spPr>
          <a:xfrm>
            <a:off x="5462640" y="3988800"/>
            <a:ext cx="158616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Heuristic choice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9"/>
          <p:cNvSpPr/>
          <p:nvPr/>
        </p:nvSpPr>
        <p:spPr>
          <a:xfrm rot="3360000">
            <a:off x="2454480" y="2195280"/>
            <a:ext cx="750960" cy="205632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8c3a3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10"/>
          <p:cNvSpPr/>
          <p:nvPr/>
        </p:nvSpPr>
        <p:spPr>
          <a:xfrm>
            <a:off x="5455440" y="4346280"/>
            <a:ext cx="143208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Generalization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CustomShape 11"/>
          <p:cNvSpPr/>
          <p:nvPr/>
        </p:nvSpPr>
        <p:spPr>
          <a:xfrm>
            <a:off x="5462640" y="4714560"/>
            <a:ext cx="158616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26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Heuristic choice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1" name="CustomShape 12"/>
          <p:cNvSpPr/>
          <p:nvPr/>
        </p:nvSpPr>
        <p:spPr>
          <a:xfrm>
            <a:off x="457200" y="160200"/>
            <a:ext cx="8227800" cy="776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3030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 Search and Conflict Analysis with Abstract Domains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CustomShape 13"/>
          <p:cNvSpPr/>
          <p:nvPr/>
        </p:nvSpPr>
        <p:spPr>
          <a:xfrm>
            <a:off x="8503920" y="6400800"/>
            <a:ext cx="456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CustomShape 14"/>
          <p:cNvSpPr/>
          <p:nvPr/>
        </p:nvSpPr>
        <p:spPr>
          <a:xfrm>
            <a:off x="7683480" y="3072960"/>
            <a:ext cx="822960" cy="1737720"/>
          </a:xfrm>
          <a:prstGeom prst="ellipse">
            <a:avLst/>
          </a:prstGeom>
          <a:noFill/>
          <a:ln w="255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CustomShape 15"/>
          <p:cNvSpPr/>
          <p:nvPr/>
        </p:nvSpPr>
        <p:spPr>
          <a:xfrm>
            <a:off x="7500240" y="2569320"/>
            <a:ext cx="1188720" cy="905400"/>
          </a:xfrm>
          <a:prstGeom prst="ellipse">
            <a:avLst/>
          </a:prstGeom>
          <a:noFill/>
          <a:ln w="255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TextShape 16"/>
          <p:cNvSpPr txBox="1"/>
          <p:nvPr/>
        </p:nvSpPr>
        <p:spPr>
          <a:xfrm>
            <a:off x="7866000" y="2014560"/>
            <a:ext cx="457200" cy="365760"/>
          </a:xfrm>
          <a:prstGeom prst="rect">
            <a:avLst/>
          </a:prstGeom>
          <a:noFill/>
          <a:ln>
            <a:noFill/>
          </a:ln>
        </p:spPr>
      </p:sp>
      <p:sp>
        <p:nvSpPr>
          <p:cNvPr id="436" name="TextShape 17"/>
          <p:cNvSpPr txBox="1"/>
          <p:nvPr/>
        </p:nvSpPr>
        <p:spPr>
          <a:xfrm>
            <a:off x="7902000" y="2122560"/>
            <a:ext cx="342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┬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TextShape 18"/>
          <p:cNvSpPr txBox="1"/>
          <p:nvPr/>
        </p:nvSpPr>
        <p:spPr>
          <a:xfrm>
            <a:off x="7938360" y="4894560"/>
            <a:ext cx="342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8" name="CustomShape 19"/>
          <p:cNvSpPr/>
          <p:nvPr/>
        </p:nvSpPr>
        <p:spPr>
          <a:xfrm>
            <a:off x="7280640" y="2560320"/>
            <a:ext cx="1591200" cy="2286000"/>
          </a:xfrm>
          <a:prstGeom prst="ellipse">
            <a:avLst/>
          </a:prstGeom>
          <a:noFill/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9" name="TextShape 20"/>
          <p:cNvSpPr txBox="1"/>
          <p:nvPr/>
        </p:nvSpPr>
        <p:spPr>
          <a:xfrm>
            <a:off x="7957440" y="3017520"/>
            <a:ext cx="365760" cy="274320"/>
          </a:xfrm>
          <a:prstGeom prst="rect">
            <a:avLst/>
          </a:prstGeom>
          <a:noFill/>
          <a:ln>
            <a:noFill/>
          </a:ln>
        </p:spPr>
      </p:sp>
      <p:sp>
        <p:nvSpPr>
          <p:cNvPr id="440" name="CustomShape 21"/>
          <p:cNvSpPr/>
          <p:nvPr/>
        </p:nvSpPr>
        <p:spPr>
          <a:xfrm rot="20655000">
            <a:off x="7715160" y="3660120"/>
            <a:ext cx="547200" cy="118908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1" name="CustomShape 22"/>
          <p:cNvSpPr/>
          <p:nvPr/>
        </p:nvSpPr>
        <p:spPr>
          <a:xfrm rot="862800">
            <a:off x="7935840" y="3657600"/>
            <a:ext cx="547200" cy="118908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CustomShape 23"/>
          <p:cNvSpPr/>
          <p:nvPr/>
        </p:nvSpPr>
        <p:spPr>
          <a:xfrm rot="21590400">
            <a:off x="7828560" y="3843000"/>
            <a:ext cx="422640" cy="9111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Line 24"/>
          <p:cNvSpPr/>
          <p:nvPr/>
        </p:nvSpPr>
        <p:spPr>
          <a:xfrm flipH="1" flipV="1">
            <a:off x="7957800" y="4572000"/>
            <a:ext cx="181440" cy="27432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Line 25"/>
          <p:cNvSpPr/>
          <p:nvPr/>
        </p:nvSpPr>
        <p:spPr>
          <a:xfrm flipV="1">
            <a:off x="7957800" y="4156920"/>
            <a:ext cx="1080" cy="41508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TextShape 26"/>
          <p:cNvSpPr txBox="1"/>
          <p:nvPr/>
        </p:nvSpPr>
        <p:spPr>
          <a:xfrm>
            <a:off x="7806240" y="3894840"/>
            <a:ext cx="296640" cy="45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CustomShape 1"/>
          <p:cNvSpPr/>
          <p:nvPr/>
        </p:nvSpPr>
        <p:spPr>
          <a:xfrm>
            <a:off x="440280" y="-17640"/>
            <a:ext cx="8227800" cy="776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 u="sng">
                <a:solidFill>
                  <a:srgbClr val="03030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b="0" lang="en-US" sz="2800" spc="-1" strike="noStrike" u="sng">
                <a:solidFill>
                  <a:srgbClr val="03030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</a:t>
            </a:r>
            <a:r>
              <a:rPr b="0" lang="en-US" sz="2800" spc="-1" strike="noStrike" u="sng">
                <a:solidFill>
                  <a:srgbClr val="03030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</a:t>
            </a:r>
            <a:r>
              <a:rPr b="0" lang="en-US" sz="2800" spc="-1" strike="noStrike" u="sng">
                <a:solidFill>
                  <a:srgbClr val="03030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</a:t>
            </a:r>
            <a:r>
              <a:rPr b="0" lang="en-US" sz="2800" spc="-1" strike="noStrike" u="sng">
                <a:solidFill>
                  <a:srgbClr val="03030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</a:t>
            </a:r>
            <a:r>
              <a:rPr b="0" lang="en-US" sz="2800" spc="-1" strike="noStrike" u="sng">
                <a:solidFill>
                  <a:srgbClr val="03030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b="0" lang="en-US" sz="2800" spc="-1" strike="noStrike" u="sng">
                <a:solidFill>
                  <a:srgbClr val="03030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</a:t>
            </a:r>
            <a:r>
              <a:rPr b="0" lang="en-US" sz="2800" spc="-1" strike="noStrike" u="sng">
                <a:solidFill>
                  <a:srgbClr val="03030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</a:t>
            </a:r>
            <a:r>
              <a:rPr b="0" lang="en-US" sz="2800" spc="-1" strike="noStrike" u="sng">
                <a:solidFill>
                  <a:srgbClr val="03030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2800" spc="-1" strike="noStrike" u="sng">
                <a:solidFill>
                  <a:srgbClr val="03030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</a:t>
            </a:r>
            <a:r>
              <a:rPr b="0" lang="en-US" sz="2800" spc="-1" strike="noStrike" u="sng">
                <a:solidFill>
                  <a:srgbClr val="03030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</a:t>
            </a:r>
            <a:r>
              <a:rPr b="0" lang="en-US" sz="2800" spc="-1" strike="noStrike" u="sng">
                <a:solidFill>
                  <a:srgbClr val="03030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</a:t>
            </a:r>
            <a:r>
              <a:rPr b="0" lang="en-US" sz="2800" spc="-1" strike="noStrike" u="sng">
                <a:solidFill>
                  <a:srgbClr val="03030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2800" spc="-1" strike="noStrike" u="sng">
                <a:solidFill>
                  <a:srgbClr val="03030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</a:t>
            </a:r>
            <a:r>
              <a:rPr b="0" lang="en-US" sz="2800" spc="-1" strike="noStrike" u="sng">
                <a:solidFill>
                  <a:srgbClr val="03030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</a:t>
            </a:r>
            <a:r>
              <a:rPr b="0" lang="en-US" sz="2800" spc="-1" strike="noStrike" u="sng">
                <a:solidFill>
                  <a:srgbClr val="03030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</a:t>
            </a:r>
            <a:r>
              <a:rPr b="0" lang="en-US" sz="2800" spc="-1" strike="noStrike" u="sng">
                <a:solidFill>
                  <a:srgbClr val="03030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7" name="conflict.pdf" descr=""/>
          <p:cNvPicPr/>
          <p:nvPr/>
        </p:nvPicPr>
        <p:blipFill>
          <a:blip r:embed="rId1"/>
          <a:stretch/>
        </p:blipFill>
        <p:spPr>
          <a:xfrm rot="5400000">
            <a:off x="1519200" y="1495440"/>
            <a:ext cx="5932440" cy="8395920"/>
          </a:xfrm>
          <a:prstGeom prst="rect">
            <a:avLst/>
          </a:prstGeom>
          <a:ln w="12600">
            <a:noFill/>
          </a:ln>
        </p:spPr>
      </p:pic>
      <p:sp>
        <p:nvSpPr>
          <p:cNvPr id="448" name="CustomShape 2"/>
          <p:cNvSpPr/>
          <p:nvPr/>
        </p:nvSpPr>
        <p:spPr>
          <a:xfrm>
            <a:off x="1803240" y="2487960"/>
            <a:ext cx="34848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p:t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Line 3"/>
          <p:cNvSpPr/>
          <p:nvPr/>
        </p:nvSpPr>
        <p:spPr>
          <a:xfrm flipV="1">
            <a:off x="2147760" y="2158920"/>
            <a:ext cx="824040" cy="518760"/>
          </a:xfrm>
          <a:prstGeom prst="line">
            <a:avLst/>
          </a:prstGeom>
          <a:ln w="25560">
            <a:solidFill>
              <a:schemeClr val="accent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Line 4"/>
          <p:cNvSpPr/>
          <p:nvPr/>
        </p:nvSpPr>
        <p:spPr>
          <a:xfrm>
            <a:off x="2157840" y="2738880"/>
            <a:ext cx="1080360" cy="423360"/>
          </a:xfrm>
          <a:prstGeom prst="line">
            <a:avLst/>
          </a:prstGeom>
          <a:ln w="25560">
            <a:solidFill>
              <a:schemeClr val="accent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5"/>
          <p:cNvSpPr/>
          <p:nvPr/>
        </p:nvSpPr>
        <p:spPr>
          <a:xfrm>
            <a:off x="3240000" y="3034080"/>
            <a:ext cx="30132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CustomShape 6"/>
          <p:cNvSpPr/>
          <p:nvPr/>
        </p:nvSpPr>
        <p:spPr>
          <a:xfrm>
            <a:off x="2997000" y="1954440"/>
            <a:ext cx="34848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q:t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Line 7"/>
          <p:cNvSpPr/>
          <p:nvPr/>
        </p:nvSpPr>
        <p:spPr>
          <a:xfrm>
            <a:off x="3328920" y="2157480"/>
            <a:ext cx="1135800" cy="540720"/>
          </a:xfrm>
          <a:prstGeom prst="line">
            <a:avLst/>
          </a:prstGeom>
          <a:ln w="25560">
            <a:solidFill>
              <a:schemeClr val="accent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Line 8"/>
          <p:cNvSpPr/>
          <p:nvPr/>
        </p:nvSpPr>
        <p:spPr>
          <a:xfrm flipV="1">
            <a:off x="3529440" y="2863080"/>
            <a:ext cx="963720" cy="333000"/>
          </a:xfrm>
          <a:prstGeom prst="line">
            <a:avLst/>
          </a:prstGeom>
          <a:ln w="25560">
            <a:solidFill>
              <a:schemeClr val="accent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9"/>
          <p:cNvSpPr/>
          <p:nvPr/>
        </p:nvSpPr>
        <p:spPr>
          <a:xfrm>
            <a:off x="4506120" y="2589480"/>
            <a:ext cx="31212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s:f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6" name="Line 10"/>
          <p:cNvSpPr/>
          <p:nvPr/>
        </p:nvSpPr>
        <p:spPr>
          <a:xfrm flipV="1">
            <a:off x="4823280" y="2486520"/>
            <a:ext cx="1756080" cy="305280"/>
          </a:xfrm>
          <a:prstGeom prst="line">
            <a:avLst/>
          </a:prstGeom>
          <a:ln w="25560">
            <a:solidFill>
              <a:schemeClr val="accent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11"/>
          <p:cNvSpPr/>
          <p:nvPr/>
        </p:nvSpPr>
        <p:spPr>
          <a:xfrm>
            <a:off x="5453640" y="3198960"/>
            <a:ext cx="30456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r: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8" name="Line 12"/>
          <p:cNvSpPr/>
          <p:nvPr/>
        </p:nvSpPr>
        <p:spPr>
          <a:xfrm>
            <a:off x="4634640" y="2904120"/>
            <a:ext cx="829080" cy="445320"/>
          </a:xfrm>
          <a:prstGeom prst="line">
            <a:avLst/>
          </a:prstGeom>
          <a:ln w="25560">
            <a:solidFill>
              <a:schemeClr val="accent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Line 13"/>
          <p:cNvSpPr/>
          <p:nvPr/>
        </p:nvSpPr>
        <p:spPr>
          <a:xfrm flipV="1">
            <a:off x="5739480" y="2528640"/>
            <a:ext cx="835560" cy="835200"/>
          </a:xfrm>
          <a:prstGeom prst="line">
            <a:avLst/>
          </a:prstGeom>
          <a:ln w="25560">
            <a:solidFill>
              <a:schemeClr val="accent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14"/>
          <p:cNvSpPr/>
          <p:nvPr/>
        </p:nvSpPr>
        <p:spPr>
          <a:xfrm>
            <a:off x="6600240" y="2335680"/>
            <a:ext cx="100080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74a32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CONFLICT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1" name="CustomShape 15"/>
          <p:cNvSpPr/>
          <p:nvPr/>
        </p:nvSpPr>
        <p:spPr>
          <a:xfrm>
            <a:off x="3843000" y="2257920"/>
            <a:ext cx="622440" cy="1386000"/>
          </a:xfrm>
          <a:custGeom>
            <a:avLst/>
            <a:gdLst/>
            <a:ahLst/>
            <a:rect l="l" t="t" r="r" b="b"/>
            <a:pathLst>
              <a:path w="16291" h="21600">
                <a:moveTo>
                  <a:pt x="11795" y="21600"/>
                </a:moveTo>
                <a:cubicBezTo>
                  <a:pt x="-5309" y="13022"/>
                  <a:pt x="-3810" y="5822"/>
                  <a:pt x="16291" y="0"/>
                </a:cubicBezTo>
              </a:path>
            </a:pathLst>
          </a:custGeom>
          <a:noFill/>
          <a:ln w="25560">
            <a:solidFill>
              <a:schemeClr val="accent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16"/>
          <p:cNvSpPr/>
          <p:nvPr/>
        </p:nvSpPr>
        <p:spPr>
          <a:xfrm>
            <a:off x="2322720" y="1980720"/>
            <a:ext cx="622440" cy="1386000"/>
          </a:xfrm>
          <a:custGeom>
            <a:avLst/>
            <a:gdLst/>
            <a:ahLst/>
            <a:rect l="l" t="t" r="r" b="b"/>
            <a:pathLst>
              <a:path w="16291" h="21600">
                <a:moveTo>
                  <a:pt x="11795" y="21600"/>
                </a:moveTo>
                <a:cubicBezTo>
                  <a:pt x="-5309" y="13022"/>
                  <a:pt x="-3810" y="5822"/>
                  <a:pt x="16291" y="0"/>
                </a:cubicBezTo>
              </a:path>
            </a:pathLst>
          </a:custGeom>
          <a:noFill/>
          <a:ln w="25560">
            <a:solidFill>
              <a:schemeClr val="accent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17"/>
          <p:cNvSpPr/>
          <p:nvPr/>
        </p:nvSpPr>
        <p:spPr>
          <a:xfrm>
            <a:off x="4977720" y="2257920"/>
            <a:ext cx="622440" cy="1386000"/>
          </a:xfrm>
          <a:custGeom>
            <a:avLst/>
            <a:gdLst/>
            <a:ahLst/>
            <a:rect l="l" t="t" r="r" b="b"/>
            <a:pathLst>
              <a:path w="16291" h="21600">
                <a:moveTo>
                  <a:pt x="11795" y="21600"/>
                </a:moveTo>
                <a:cubicBezTo>
                  <a:pt x="-5309" y="13022"/>
                  <a:pt x="-3810" y="5822"/>
                  <a:pt x="16291" y="0"/>
                </a:cubicBezTo>
              </a:path>
            </a:pathLst>
          </a:custGeom>
          <a:noFill/>
          <a:ln w="2556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18"/>
          <p:cNvSpPr/>
          <p:nvPr/>
        </p:nvSpPr>
        <p:spPr>
          <a:xfrm>
            <a:off x="2509560" y="1644120"/>
            <a:ext cx="109836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6a23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cut3: &lt;p:t&gt;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CustomShape 19"/>
          <p:cNvSpPr/>
          <p:nvPr/>
        </p:nvSpPr>
        <p:spPr>
          <a:xfrm>
            <a:off x="3888360" y="1932480"/>
            <a:ext cx="136512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98f63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cut2: </a:t>
            </a:r>
            <a:r>
              <a:rPr b="0" lang="en-US" sz="1800" spc="-1" strike="noStrike">
                <a:solidFill>
                  <a:srgbClr val="98f63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&lt;q:t,r:</a:t>
            </a:r>
            <a:r>
              <a:rPr b="0" lang="en-US" sz="1800" spc="-1" strike="noStrike">
                <a:solidFill>
                  <a:srgbClr val="98f63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CustomShape 20"/>
          <p:cNvSpPr/>
          <p:nvPr/>
        </p:nvSpPr>
        <p:spPr>
          <a:xfrm>
            <a:off x="5525280" y="1934280"/>
            <a:ext cx="106200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9441f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cut1: </a:t>
            </a:r>
            <a:r>
              <a:rPr b="0" lang="en-US" sz="1800" spc="-1" strike="noStrike">
                <a:solidFill>
                  <a:srgbClr val="9441f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&lt;s:f&gt;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7" name="CustomShape 21"/>
          <p:cNvSpPr/>
          <p:nvPr/>
        </p:nvSpPr>
        <p:spPr>
          <a:xfrm>
            <a:off x="2377440" y="3609360"/>
            <a:ext cx="493452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Apply First-UIP Cut Algorithm to find Conflict Reason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8" name="CustomShape 22"/>
          <p:cNvSpPr/>
          <p:nvPr/>
        </p:nvSpPr>
        <p:spPr>
          <a:xfrm>
            <a:off x="1846440" y="1144440"/>
            <a:ext cx="599652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CDCL Records Decisions and Deductions in an Implication Graph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9" name="CustomShape 23"/>
          <p:cNvSpPr/>
          <p:nvPr/>
        </p:nvSpPr>
        <p:spPr>
          <a:xfrm>
            <a:off x="3508920" y="4227480"/>
            <a:ext cx="230688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Heuristi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 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Generali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0" name="CustomShape 24"/>
          <p:cNvSpPr/>
          <p:nvPr/>
        </p:nvSpPr>
        <p:spPr>
          <a:xfrm>
            <a:off x="8503920" y="6400800"/>
            <a:ext cx="456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pasted-image.png" descr=""/>
          <p:cNvPicPr/>
          <p:nvPr/>
        </p:nvPicPr>
        <p:blipFill>
          <a:blip r:embed="rId1"/>
          <a:stretch/>
        </p:blipFill>
        <p:spPr>
          <a:xfrm>
            <a:off x="52200" y="1453680"/>
            <a:ext cx="2760840" cy="3287880"/>
          </a:xfrm>
          <a:prstGeom prst="rect">
            <a:avLst/>
          </a:prstGeom>
          <a:ln w="12600">
            <a:noFill/>
          </a:ln>
        </p:spPr>
      </p:pic>
      <p:sp>
        <p:nvSpPr>
          <p:cNvPr id="472" name="CustomShape 1"/>
          <p:cNvSpPr/>
          <p:nvPr/>
        </p:nvSpPr>
        <p:spPr>
          <a:xfrm>
            <a:off x="91440" y="181440"/>
            <a:ext cx="8960400" cy="484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 algn="ctr">
              <a:lnSpc>
                <a:spcPct val="100000"/>
              </a:lnSpc>
            </a:pPr>
            <a:r>
              <a:rPr b="0" lang="en-US" sz="2600" spc="-1" strike="noStrike" u="sng">
                <a:solidFill>
                  <a:srgbClr val="00000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3" name="CustomShape 2"/>
          <p:cNvSpPr/>
          <p:nvPr/>
        </p:nvSpPr>
        <p:spPr>
          <a:xfrm rot="16168200">
            <a:off x="3495960" y="2008440"/>
            <a:ext cx="291960" cy="184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6492"/>
                </a:moveTo>
                <a:lnTo>
                  <a:pt x="5400" y="16492"/>
                </a:lnTo>
                <a:lnTo>
                  <a:pt x="5400" y="0"/>
                </a:lnTo>
                <a:lnTo>
                  <a:pt x="16200" y="0"/>
                </a:lnTo>
                <a:lnTo>
                  <a:pt x="16200" y="16492"/>
                </a:lnTo>
                <a:lnTo>
                  <a:pt x="21600" y="16492"/>
                </a:lnTo>
                <a:lnTo>
                  <a:pt x="10800" y="21600"/>
                </a:lnTo>
                <a:close/>
              </a:path>
            </a:pathLst>
          </a:custGeom>
          <a:noFill/>
          <a:ln w="25560">
            <a:solidFill>
              <a:srgbClr val="385d8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3"/>
          <p:cNvSpPr/>
          <p:nvPr/>
        </p:nvSpPr>
        <p:spPr>
          <a:xfrm>
            <a:off x="2755440" y="2257920"/>
            <a:ext cx="1505520" cy="574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Forward/backward analysis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with intervals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5" name="run.png" descr=""/>
          <p:cNvPicPr/>
          <p:nvPr/>
        </p:nvPicPr>
        <p:blipFill>
          <a:blip r:embed="rId2"/>
          <a:stretch/>
        </p:blipFill>
        <p:spPr>
          <a:xfrm>
            <a:off x="4739400" y="2562120"/>
            <a:ext cx="4197600" cy="534600"/>
          </a:xfrm>
          <a:prstGeom prst="rect">
            <a:avLst/>
          </a:prstGeom>
          <a:ln w="12600">
            <a:noFill/>
          </a:ln>
        </p:spPr>
      </p:pic>
      <p:sp>
        <p:nvSpPr>
          <p:cNvPr id="476" name="CustomShape 4"/>
          <p:cNvSpPr/>
          <p:nvPr/>
        </p:nvSpPr>
        <p:spPr>
          <a:xfrm>
            <a:off x="3013560" y="1134000"/>
            <a:ext cx="103140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e7280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Propagate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7" name="CustomShape 5"/>
          <p:cNvSpPr/>
          <p:nvPr/>
        </p:nvSpPr>
        <p:spPr>
          <a:xfrm>
            <a:off x="7736400" y="2762640"/>
            <a:ext cx="1128600" cy="243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6"/>
          <p:cNvSpPr/>
          <p:nvPr/>
        </p:nvSpPr>
        <p:spPr>
          <a:xfrm>
            <a:off x="7675560" y="2763000"/>
            <a:ext cx="126144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15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FreeSerif"/>
                <a:ea typeface="DejaVu Sans"/>
              </a:rPr>
              <a:t>Error: z=[-25,-1]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9" name="CustomShape 7"/>
          <p:cNvSpPr/>
          <p:nvPr/>
        </p:nvSpPr>
        <p:spPr>
          <a:xfrm>
            <a:off x="8503920" y="6400800"/>
            <a:ext cx="456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pasted-image.png" descr=""/>
          <p:cNvPicPr/>
          <p:nvPr/>
        </p:nvPicPr>
        <p:blipFill>
          <a:blip r:embed="rId1"/>
          <a:stretch/>
        </p:blipFill>
        <p:spPr>
          <a:xfrm>
            <a:off x="52200" y="1453680"/>
            <a:ext cx="2760840" cy="3287880"/>
          </a:xfrm>
          <a:prstGeom prst="rect">
            <a:avLst/>
          </a:prstGeom>
          <a:ln w="12600">
            <a:noFill/>
          </a:ln>
        </p:spPr>
      </p:pic>
      <p:sp>
        <p:nvSpPr>
          <p:cNvPr id="481" name="CustomShape 1"/>
          <p:cNvSpPr/>
          <p:nvPr/>
        </p:nvSpPr>
        <p:spPr>
          <a:xfrm rot="16168200">
            <a:off x="3229560" y="2084400"/>
            <a:ext cx="291960" cy="184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6492"/>
                </a:moveTo>
                <a:lnTo>
                  <a:pt x="5400" y="16492"/>
                </a:lnTo>
                <a:lnTo>
                  <a:pt x="5400" y="0"/>
                </a:lnTo>
                <a:lnTo>
                  <a:pt x="16200" y="0"/>
                </a:lnTo>
                <a:lnTo>
                  <a:pt x="16200" y="16492"/>
                </a:lnTo>
                <a:lnTo>
                  <a:pt x="21600" y="16492"/>
                </a:lnTo>
                <a:lnTo>
                  <a:pt x="10800" y="21600"/>
                </a:lnTo>
                <a:close/>
              </a:path>
            </a:pathLst>
          </a:custGeom>
          <a:noFill/>
          <a:ln w="25560">
            <a:solidFill>
              <a:srgbClr val="385d8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2"/>
          <p:cNvSpPr/>
          <p:nvPr/>
        </p:nvSpPr>
        <p:spPr>
          <a:xfrm>
            <a:off x="2465640" y="2308680"/>
            <a:ext cx="1505520" cy="574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Forward/backward analysis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with intervals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3" name="CustomShape 3"/>
          <p:cNvSpPr/>
          <p:nvPr/>
        </p:nvSpPr>
        <p:spPr>
          <a:xfrm>
            <a:off x="2503800" y="1141560"/>
            <a:ext cx="212256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52b05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Decide and propagate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4" name="acg2.png" descr=""/>
          <p:cNvPicPr/>
          <p:nvPr/>
        </p:nvPicPr>
        <p:blipFill>
          <a:blip r:embed="rId2"/>
          <a:stretch/>
        </p:blipFill>
        <p:spPr>
          <a:xfrm>
            <a:off x="4329360" y="2194200"/>
            <a:ext cx="4941360" cy="1807200"/>
          </a:xfrm>
          <a:prstGeom prst="rect">
            <a:avLst/>
          </a:prstGeom>
          <a:ln w="12600">
            <a:noFill/>
          </a:ln>
        </p:spPr>
      </p:pic>
      <p:sp>
        <p:nvSpPr>
          <p:cNvPr id="485" name="CustomShape 4"/>
          <p:cNvSpPr/>
          <p:nvPr/>
        </p:nvSpPr>
        <p:spPr>
          <a:xfrm>
            <a:off x="1392120" y="5211720"/>
            <a:ext cx="5329080" cy="911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&gt;&gt; Decisions and deductions refine the abstract element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&gt;&gt; Deductions compute a GFP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6" name="CustomShape 5"/>
          <p:cNvSpPr/>
          <p:nvPr/>
        </p:nvSpPr>
        <p:spPr>
          <a:xfrm>
            <a:off x="91440" y="181440"/>
            <a:ext cx="8960400" cy="484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 algn="ctr">
              <a:lnSpc>
                <a:spcPct val="100000"/>
              </a:lnSpc>
            </a:pPr>
            <a:r>
              <a:rPr b="0" lang="en-US" sz="2600" spc="-1" strike="noStrike" u="sng">
                <a:solidFill>
                  <a:srgbClr val="00000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7" name="CustomShape 6"/>
          <p:cNvSpPr/>
          <p:nvPr/>
        </p:nvSpPr>
        <p:spPr>
          <a:xfrm>
            <a:off x="8503920" y="6400800"/>
            <a:ext cx="456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pasted-image.png" descr=""/>
          <p:cNvPicPr/>
          <p:nvPr/>
        </p:nvPicPr>
        <p:blipFill>
          <a:blip r:embed="rId1"/>
          <a:stretch/>
        </p:blipFill>
        <p:spPr>
          <a:xfrm>
            <a:off x="52200" y="1453680"/>
            <a:ext cx="2760840" cy="3287880"/>
          </a:xfrm>
          <a:prstGeom prst="rect">
            <a:avLst/>
          </a:prstGeom>
          <a:ln w="12600">
            <a:noFill/>
          </a:ln>
        </p:spPr>
      </p:pic>
      <p:sp>
        <p:nvSpPr>
          <p:cNvPr id="489" name="CustomShape 1"/>
          <p:cNvSpPr/>
          <p:nvPr/>
        </p:nvSpPr>
        <p:spPr>
          <a:xfrm>
            <a:off x="2957040" y="181440"/>
            <a:ext cx="3227400" cy="484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 algn="ctr">
              <a:lnSpc>
                <a:spcPct val="100000"/>
              </a:lnSpc>
            </a:pPr>
            <a:r>
              <a:rPr b="0" lang="en-US" sz="2600" spc="-1" strike="noStrike" u="sng">
                <a:solidFill>
                  <a:srgbClr val="00000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0" name="pasted-image.png" descr=""/>
          <p:cNvPicPr/>
          <p:nvPr/>
        </p:nvPicPr>
        <p:blipFill>
          <a:blip r:embed="rId2"/>
          <a:stretch/>
        </p:blipFill>
        <p:spPr>
          <a:xfrm>
            <a:off x="4439880" y="2181600"/>
            <a:ext cx="4795200" cy="1235880"/>
          </a:xfrm>
          <a:prstGeom prst="rect">
            <a:avLst/>
          </a:prstGeom>
          <a:ln w="12600">
            <a:noFill/>
          </a:ln>
        </p:spPr>
      </p:pic>
      <p:sp>
        <p:nvSpPr>
          <p:cNvPr id="491" name="CustomShape 2"/>
          <p:cNvSpPr/>
          <p:nvPr/>
        </p:nvSpPr>
        <p:spPr>
          <a:xfrm rot="16168200">
            <a:off x="3362400" y="2021040"/>
            <a:ext cx="291960" cy="184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6492"/>
                </a:moveTo>
                <a:lnTo>
                  <a:pt x="5400" y="16492"/>
                </a:lnTo>
                <a:lnTo>
                  <a:pt x="5400" y="0"/>
                </a:lnTo>
                <a:lnTo>
                  <a:pt x="16200" y="0"/>
                </a:lnTo>
                <a:lnTo>
                  <a:pt x="16200" y="16492"/>
                </a:lnTo>
                <a:lnTo>
                  <a:pt x="21600" y="16492"/>
                </a:lnTo>
                <a:lnTo>
                  <a:pt x="10800" y="21600"/>
                </a:lnTo>
                <a:close/>
              </a:path>
            </a:pathLst>
          </a:custGeom>
          <a:noFill/>
          <a:ln w="25560">
            <a:solidFill>
              <a:srgbClr val="385d8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3"/>
          <p:cNvSpPr/>
          <p:nvPr/>
        </p:nvSpPr>
        <p:spPr>
          <a:xfrm>
            <a:off x="2641320" y="2264400"/>
            <a:ext cx="1505520" cy="574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Forward/backward analysis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with intervals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3" name="CustomShape 4"/>
          <p:cNvSpPr/>
          <p:nvPr/>
        </p:nvSpPr>
        <p:spPr>
          <a:xfrm>
            <a:off x="2623320" y="1286640"/>
            <a:ext cx="389196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e7280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Propagate with learnt clause </a:t>
            </a:r>
            <a:r>
              <a:rPr b="0" lang="en-US" sz="1800" spc="-1" strike="noStrike" u="sng">
                <a:solidFill>
                  <a:srgbClr val="0433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(Last UIP)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4" name="CustomShape 5"/>
          <p:cNvSpPr/>
          <p:nvPr/>
        </p:nvSpPr>
        <p:spPr>
          <a:xfrm>
            <a:off x="1474920" y="5211720"/>
            <a:ext cx="6191640" cy="911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&gt;&gt; Learning generates constraints that preserve error reachability.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&gt;&gt; ACDLP adds the learnt clause to the initial set of transformers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5" name="CustomShape 6"/>
          <p:cNvSpPr/>
          <p:nvPr/>
        </p:nvSpPr>
        <p:spPr>
          <a:xfrm>
            <a:off x="8503920" y="6400800"/>
            <a:ext cx="456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pasted-image.png" descr=""/>
          <p:cNvPicPr/>
          <p:nvPr/>
        </p:nvPicPr>
        <p:blipFill>
          <a:blip r:embed="rId1"/>
          <a:stretch/>
        </p:blipFill>
        <p:spPr>
          <a:xfrm>
            <a:off x="159120" y="981360"/>
            <a:ext cx="2624760" cy="3125880"/>
          </a:xfrm>
          <a:prstGeom prst="rect">
            <a:avLst/>
          </a:prstGeom>
          <a:ln w="12600">
            <a:noFill/>
          </a:ln>
        </p:spPr>
      </p:pic>
      <p:pic>
        <p:nvPicPr>
          <p:cNvPr id="497" name="pasted-image.png" descr=""/>
          <p:cNvPicPr/>
          <p:nvPr/>
        </p:nvPicPr>
        <p:blipFill>
          <a:blip r:embed="rId2"/>
          <a:stretch/>
        </p:blipFill>
        <p:spPr>
          <a:xfrm>
            <a:off x="4344480" y="1775160"/>
            <a:ext cx="4721400" cy="1460880"/>
          </a:xfrm>
          <a:prstGeom prst="rect">
            <a:avLst/>
          </a:prstGeom>
          <a:ln w="12600">
            <a:noFill/>
          </a:ln>
        </p:spPr>
      </p:pic>
      <p:sp>
        <p:nvSpPr>
          <p:cNvPr id="498" name="CustomShape 1"/>
          <p:cNvSpPr/>
          <p:nvPr/>
        </p:nvSpPr>
        <p:spPr>
          <a:xfrm rot="16168200">
            <a:off x="3315960" y="1654560"/>
            <a:ext cx="319680" cy="171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6492"/>
                </a:moveTo>
                <a:lnTo>
                  <a:pt x="5400" y="16492"/>
                </a:lnTo>
                <a:lnTo>
                  <a:pt x="5400" y="0"/>
                </a:lnTo>
                <a:lnTo>
                  <a:pt x="16200" y="0"/>
                </a:lnTo>
                <a:lnTo>
                  <a:pt x="16200" y="16492"/>
                </a:lnTo>
                <a:lnTo>
                  <a:pt x="21600" y="16492"/>
                </a:lnTo>
                <a:lnTo>
                  <a:pt x="10800" y="21600"/>
                </a:lnTo>
                <a:close/>
              </a:path>
            </a:pathLst>
          </a:custGeom>
          <a:noFill/>
          <a:ln w="25560">
            <a:solidFill>
              <a:srgbClr val="385d8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2"/>
          <p:cNvSpPr/>
          <p:nvPr/>
        </p:nvSpPr>
        <p:spPr>
          <a:xfrm>
            <a:off x="2653920" y="1838880"/>
            <a:ext cx="1505520" cy="574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Forward/backward analysis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with octagons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0" name="CustomShape 3"/>
          <p:cNvSpPr/>
          <p:nvPr/>
        </p:nvSpPr>
        <p:spPr>
          <a:xfrm>
            <a:off x="659160" y="181440"/>
            <a:ext cx="7823880" cy="484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 algn="ctr">
              <a:lnSpc>
                <a:spcPct val="100000"/>
              </a:lnSpc>
            </a:pPr>
            <a:r>
              <a:rPr b="0" lang="en-US" sz="2600" spc="-1" strike="noStrike" u="sng">
                <a:solidFill>
                  <a:srgbClr val="00000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1" name="CustomShape 4"/>
          <p:cNvSpPr/>
          <p:nvPr/>
        </p:nvSpPr>
        <p:spPr>
          <a:xfrm>
            <a:off x="222120" y="6959520"/>
            <a:ext cx="9691560" cy="331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** Astree failed to verify with interval domain, require external hint to recover from imprecision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2" name="CustomShape 5"/>
          <p:cNvSpPr/>
          <p:nvPr/>
        </p:nvSpPr>
        <p:spPr>
          <a:xfrm>
            <a:off x="8503920" y="6400800"/>
            <a:ext cx="456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pasted-image.png" descr=""/>
          <p:cNvPicPr/>
          <p:nvPr/>
        </p:nvPicPr>
        <p:blipFill>
          <a:blip r:embed="rId1"/>
          <a:stretch/>
        </p:blipFill>
        <p:spPr>
          <a:xfrm>
            <a:off x="159120" y="981360"/>
            <a:ext cx="2624760" cy="3125880"/>
          </a:xfrm>
          <a:prstGeom prst="rect">
            <a:avLst/>
          </a:prstGeom>
          <a:ln w="12600">
            <a:noFill/>
          </a:ln>
        </p:spPr>
      </p:pic>
      <p:pic>
        <p:nvPicPr>
          <p:cNvPr id="504" name="pasted-image.png" descr=""/>
          <p:cNvPicPr/>
          <p:nvPr/>
        </p:nvPicPr>
        <p:blipFill>
          <a:blip r:embed="rId2"/>
          <a:stretch/>
        </p:blipFill>
        <p:spPr>
          <a:xfrm>
            <a:off x="4344480" y="1775160"/>
            <a:ext cx="4721400" cy="1460880"/>
          </a:xfrm>
          <a:prstGeom prst="rect">
            <a:avLst/>
          </a:prstGeom>
          <a:ln w="12600">
            <a:noFill/>
          </a:ln>
        </p:spPr>
      </p:pic>
      <p:sp>
        <p:nvSpPr>
          <p:cNvPr id="505" name="CustomShape 1"/>
          <p:cNvSpPr/>
          <p:nvPr/>
        </p:nvSpPr>
        <p:spPr>
          <a:xfrm rot="16168200">
            <a:off x="3315960" y="1654560"/>
            <a:ext cx="319680" cy="171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6492"/>
                </a:moveTo>
                <a:lnTo>
                  <a:pt x="5400" y="16492"/>
                </a:lnTo>
                <a:lnTo>
                  <a:pt x="5400" y="0"/>
                </a:lnTo>
                <a:lnTo>
                  <a:pt x="16200" y="0"/>
                </a:lnTo>
                <a:lnTo>
                  <a:pt x="16200" y="16492"/>
                </a:lnTo>
                <a:lnTo>
                  <a:pt x="21600" y="16492"/>
                </a:lnTo>
                <a:lnTo>
                  <a:pt x="10800" y="21600"/>
                </a:lnTo>
                <a:close/>
              </a:path>
            </a:pathLst>
          </a:custGeom>
          <a:noFill/>
          <a:ln w="25560">
            <a:solidFill>
              <a:srgbClr val="385d8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2"/>
          <p:cNvSpPr/>
          <p:nvPr/>
        </p:nvSpPr>
        <p:spPr>
          <a:xfrm>
            <a:off x="2653920" y="1838880"/>
            <a:ext cx="1505520" cy="574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Forward/backward analysis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with octagons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7" name="CustomShape 3"/>
          <p:cNvSpPr/>
          <p:nvPr/>
        </p:nvSpPr>
        <p:spPr>
          <a:xfrm>
            <a:off x="659160" y="181440"/>
            <a:ext cx="7823880" cy="484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 algn="ctr">
              <a:lnSpc>
                <a:spcPct val="100000"/>
              </a:lnSpc>
            </a:pPr>
            <a:r>
              <a:rPr b="0" lang="en-US" sz="2600" spc="-1" strike="noStrike" u="sng">
                <a:solidFill>
                  <a:srgbClr val="00000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8" name="pasted-image.png" descr=""/>
          <p:cNvPicPr/>
          <p:nvPr/>
        </p:nvPicPr>
        <p:blipFill>
          <a:blip r:embed="rId3"/>
          <a:stretch/>
        </p:blipFill>
        <p:spPr>
          <a:xfrm>
            <a:off x="501120" y="4820400"/>
            <a:ext cx="6311160" cy="1187640"/>
          </a:xfrm>
          <a:prstGeom prst="rect">
            <a:avLst/>
          </a:prstGeom>
          <a:ln w="12600">
            <a:noFill/>
          </a:ln>
        </p:spPr>
      </p:pic>
      <p:sp>
        <p:nvSpPr>
          <p:cNvPr id="509" name="CustomShape 4"/>
          <p:cNvSpPr/>
          <p:nvPr/>
        </p:nvSpPr>
        <p:spPr>
          <a:xfrm>
            <a:off x="6962760" y="5236200"/>
            <a:ext cx="142164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5"/>
          <p:cNvSpPr/>
          <p:nvPr/>
        </p:nvSpPr>
        <p:spPr>
          <a:xfrm>
            <a:off x="1498320" y="4428000"/>
            <a:ext cx="4317120" cy="363240"/>
          </a:xfrm>
          <a:prstGeom prst="rect">
            <a:avLst/>
          </a:prstGeom>
          <a:solidFill>
            <a:srgbClr val="e6e0ec"/>
          </a:solid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Comparison of ACDLP versus SAT-based BMC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1" name="CustomShape 6"/>
          <p:cNvSpPr/>
          <p:nvPr/>
        </p:nvSpPr>
        <p:spPr>
          <a:xfrm>
            <a:off x="222120" y="6959520"/>
            <a:ext cx="9691560" cy="331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** Astree failed to verify with interval domain, require external hint to recover from imprecision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2" name="CustomShape 7"/>
          <p:cNvSpPr/>
          <p:nvPr/>
        </p:nvSpPr>
        <p:spPr>
          <a:xfrm>
            <a:off x="8503920" y="6400800"/>
            <a:ext cx="456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317880" y="71280"/>
            <a:ext cx="8227800" cy="776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 u="sng">
                <a:solidFill>
                  <a:srgbClr val="03030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ACDLP versus CDCL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4" name="" descr=""/>
          <p:cNvPicPr/>
          <p:nvPr/>
        </p:nvPicPr>
        <p:blipFill>
          <a:blip r:embed="rId1"/>
          <a:stretch/>
        </p:blipFill>
        <p:spPr>
          <a:xfrm>
            <a:off x="0" y="2355120"/>
            <a:ext cx="9051120" cy="3607200"/>
          </a:xfrm>
          <a:prstGeom prst="rect">
            <a:avLst/>
          </a:prstGeom>
          <a:ln>
            <a:noFill/>
          </a:ln>
        </p:spPr>
      </p:pic>
      <p:sp>
        <p:nvSpPr>
          <p:cNvPr id="515" name="CustomShape 2"/>
          <p:cNvSpPr/>
          <p:nvPr/>
        </p:nvSpPr>
        <p:spPr>
          <a:xfrm>
            <a:off x="564480" y="945000"/>
            <a:ext cx="8297640" cy="636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r>
              <a:rPr b="0" lang="en-US" sz="2000" spc="-1" strike="noStrike">
                <a:solidFill>
                  <a:srgbClr val="06060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Implementation in 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2LS</a:t>
            </a:r>
            <a:r>
              <a:rPr b="0" lang="en-US" sz="2000" spc="-1" strike="noStrike">
                <a:solidFill>
                  <a:srgbClr val="06060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analyzer with 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template polyhedra over bitvectors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6060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Evaluation on 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Verilog</a:t>
            </a:r>
            <a:r>
              <a:rPr b="0" lang="en-US" sz="2000" spc="-1" strike="noStrike">
                <a:solidFill>
                  <a:srgbClr val="06060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RTL designs translated to C using 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v2c</a:t>
            </a:r>
            <a:r>
              <a:rPr b="0" lang="en-US" sz="2000" spc="-1" strike="noStrike">
                <a:solidFill>
                  <a:srgbClr val="06060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tool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6" name="CustomShape 3"/>
          <p:cNvSpPr/>
          <p:nvPr/>
        </p:nvSpPr>
        <p:spPr>
          <a:xfrm rot="16166400">
            <a:off x="4366440" y="4547520"/>
            <a:ext cx="1027080" cy="36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  <a:ea typeface="DejaVu Sans"/>
              </a:rPr>
              <a:t>ACDLP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7" name="CustomShape 4"/>
          <p:cNvSpPr/>
          <p:nvPr/>
        </p:nvSpPr>
        <p:spPr>
          <a:xfrm rot="16166400">
            <a:off x="-348120" y="4403520"/>
            <a:ext cx="1027080" cy="36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  <a:ea typeface="DejaVu Sans"/>
              </a:rPr>
              <a:t>ACDLP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8" name="CustomShape 5"/>
          <p:cNvSpPr/>
          <p:nvPr/>
        </p:nvSpPr>
        <p:spPr>
          <a:xfrm>
            <a:off x="8503920" y="6400800"/>
            <a:ext cx="456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CustomShape 1"/>
          <p:cNvSpPr/>
          <p:nvPr/>
        </p:nvSpPr>
        <p:spPr>
          <a:xfrm>
            <a:off x="281880" y="71280"/>
            <a:ext cx="8227800" cy="776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 u="sng">
                <a:solidFill>
                  <a:srgbClr val="03030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ACDLP versus CBMC and Astrée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0" name="" descr=""/>
          <p:cNvPicPr/>
          <p:nvPr/>
        </p:nvPicPr>
        <p:blipFill>
          <a:blip r:embed="rId1"/>
          <a:stretch/>
        </p:blipFill>
        <p:spPr>
          <a:xfrm>
            <a:off x="0" y="2491920"/>
            <a:ext cx="9142200" cy="2579760"/>
          </a:xfrm>
          <a:prstGeom prst="rect">
            <a:avLst/>
          </a:prstGeom>
          <a:ln>
            <a:noFill/>
          </a:ln>
        </p:spPr>
      </p:pic>
      <p:sp>
        <p:nvSpPr>
          <p:cNvPr id="521" name="CustomShape 2"/>
          <p:cNvSpPr/>
          <p:nvPr/>
        </p:nvSpPr>
        <p:spPr>
          <a:xfrm>
            <a:off x="1097280" y="2011680"/>
            <a:ext cx="1717560" cy="49356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25560">
            <a:solidFill>
              <a:srgbClr val="385d8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3"/>
          <p:cNvSpPr/>
          <p:nvPr/>
        </p:nvSpPr>
        <p:spPr>
          <a:xfrm>
            <a:off x="1348920" y="2076480"/>
            <a:ext cx="1213920" cy="363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inconclusive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3" name="CustomShape 4"/>
          <p:cNvSpPr/>
          <p:nvPr/>
        </p:nvSpPr>
        <p:spPr>
          <a:xfrm>
            <a:off x="7586640" y="3652560"/>
            <a:ext cx="1027080" cy="36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  <a:ea typeface="DejaVu Sans"/>
              </a:rPr>
              <a:t>ACDLP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4" name="CustomShape 5"/>
          <p:cNvSpPr/>
          <p:nvPr/>
        </p:nvSpPr>
        <p:spPr>
          <a:xfrm>
            <a:off x="8503920" y="6400800"/>
            <a:ext cx="456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157440" y="4206240"/>
            <a:ext cx="1049040" cy="822240"/>
          </a:xfrm>
          <a:prstGeom prst="rect">
            <a:avLst/>
          </a:prstGeom>
          <a:solidFill>
            <a:srgbClr val="99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"/>
          <p:cNvSpPr/>
          <p:nvPr/>
        </p:nvSpPr>
        <p:spPr>
          <a:xfrm>
            <a:off x="1677600" y="209520"/>
            <a:ext cx="5787360" cy="465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5640" rIns="35640" tIns="35640" bIns="35640" anchor="ctr"/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 Checking   vs   Static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1838880" y="1607040"/>
            <a:ext cx="2149920" cy="637560"/>
          </a:xfrm>
          <a:prstGeom prst="rect">
            <a:avLst/>
          </a:prstGeom>
          <a:solidFill>
            <a:srgbClr val="ffffff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Model Checking using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SAT Solvers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4956480" y="1607040"/>
            <a:ext cx="2212560" cy="637560"/>
          </a:xfrm>
          <a:prstGeom prst="rect">
            <a:avLst/>
          </a:prstGeom>
          <a:solidFill>
            <a:srgbClr val="ffffff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Static Analysis using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Abstract Interpretation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2116440" y="2747520"/>
            <a:ext cx="493128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433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Both operate over non-distributive Abstract Domain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Line 6"/>
          <p:cNvSpPr/>
          <p:nvPr/>
        </p:nvSpPr>
        <p:spPr>
          <a:xfrm>
            <a:off x="3062160" y="2263680"/>
            <a:ext cx="545760" cy="546120"/>
          </a:xfrm>
          <a:prstGeom prst="line">
            <a:avLst/>
          </a:prstGeom>
          <a:ln w="25560">
            <a:solidFill>
              <a:schemeClr val="accent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7"/>
          <p:cNvSpPr/>
          <p:nvPr/>
        </p:nvSpPr>
        <p:spPr>
          <a:xfrm flipH="1">
            <a:off x="5104080" y="2263680"/>
            <a:ext cx="545760" cy="546120"/>
          </a:xfrm>
          <a:prstGeom prst="line">
            <a:avLst/>
          </a:prstGeom>
          <a:ln w="25560">
            <a:solidFill>
              <a:schemeClr val="accent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8"/>
          <p:cNvSpPr/>
          <p:nvPr/>
        </p:nvSpPr>
        <p:spPr>
          <a:xfrm>
            <a:off x="2687040" y="4024800"/>
            <a:ext cx="20376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9"/>
          <p:cNvSpPr/>
          <p:nvPr/>
        </p:nvSpPr>
        <p:spPr>
          <a:xfrm>
            <a:off x="3008160" y="4475520"/>
            <a:ext cx="353160" cy="484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10"/>
          <p:cNvSpPr/>
          <p:nvPr/>
        </p:nvSpPr>
        <p:spPr>
          <a:xfrm>
            <a:off x="2998800" y="5589360"/>
            <a:ext cx="319860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433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Non-distributive Abstract Domain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11"/>
          <p:cNvSpPr/>
          <p:nvPr/>
        </p:nvSpPr>
        <p:spPr>
          <a:xfrm>
            <a:off x="6157440" y="4206240"/>
            <a:ext cx="365040" cy="365040"/>
          </a:xfrm>
          <a:prstGeom prst="rect">
            <a:avLst/>
          </a:prstGeom>
          <a:solidFill>
            <a:srgbClr val="66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12"/>
          <p:cNvSpPr/>
          <p:nvPr/>
        </p:nvSpPr>
        <p:spPr>
          <a:xfrm>
            <a:off x="6841440" y="4206240"/>
            <a:ext cx="365040" cy="822240"/>
          </a:xfrm>
          <a:prstGeom prst="rect">
            <a:avLst/>
          </a:prstGeom>
          <a:solidFill>
            <a:srgbClr val="66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13"/>
          <p:cNvSpPr/>
          <p:nvPr/>
        </p:nvSpPr>
        <p:spPr>
          <a:xfrm>
            <a:off x="6004800" y="4854240"/>
            <a:ext cx="1315440" cy="540000"/>
          </a:xfrm>
          <a:prstGeom prst="rect">
            <a:avLst/>
          </a:prstGeom>
          <a:solidFill>
            <a:srgbClr val="ff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14"/>
          <p:cNvSpPr/>
          <p:nvPr/>
        </p:nvSpPr>
        <p:spPr>
          <a:xfrm>
            <a:off x="6157440" y="4854240"/>
            <a:ext cx="1049040" cy="174240"/>
          </a:xfrm>
          <a:prstGeom prst="rect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5"/>
          <p:cNvSpPr/>
          <p:nvPr/>
        </p:nvSpPr>
        <p:spPr>
          <a:xfrm>
            <a:off x="1765440" y="4206240"/>
            <a:ext cx="365040" cy="365040"/>
          </a:xfrm>
          <a:prstGeom prst="rect">
            <a:avLst/>
          </a:prstGeom>
          <a:solidFill>
            <a:srgbClr val="66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16"/>
          <p:cNvSpPr/>
          <p:nvPr/>
        </p:nvSpPr>
        <p:spPr>
          <a:xfrm>
            <a:off x="1612800" y="4854240"/>
            <a:ext cx="1315440" cy="540000"/>
          </a:xfrm>
          <a:prstGeom prst="rect">
            <a:avLst/>
          </a:prstGeom>
          <a:solidFill>
            <a:srgbClr val="ff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17"/>
          <p:cNvSpPr/>
          <p:nvPr/>
        </p:nvSpPr>
        <p:spPr>
          <a:xfrm>
            <a:off x="4249440" y="4206240"/>
            <a:ext cx="365040" cy="822240"/>
          </a:xfrm>
          <a:prstGeom prst="rect">
            <a:avLst/>
          </a:prstGeom>
          <a:solidFill>
            <a:srgbClr val="66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18"/>
          <p:cNvSpPr/>
          <p:nvPr/>
        </p:nvSpPr>
        <p:spPr>
          <a:xfrm>
            <a:off x="3412800" y="4854240"/>
            <a:ext cx="1315440" cy="540000"/>
          </a:xfrm>
          <a:prstGeom prst="rect">
            <a:avLst/>
          </a:prstGeom>
          <a:solidFill>
            <a:srgbClr val="ff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19"/>
          <p:cNvSpPr/>
          <p:nvPr/>
        </p:nvSpPr>
        <p:spPr>
          <a:xfrm>
            <a:off x="4249440" y="4854240"/>
            <a:ext cx="365040" cy="174240"/>
          </a:xfrm>
          <a:prstGeom prst="rect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0"/>
          <p:cNvSpPr/>
          <p:nvPr/>
        </p:nvSpPr>
        <p:spPr>
          <a:xfrm>
            <a:off x="8503920" y="6400800"/>
            <a:ext cx="456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CustomShape 1"/>
          <p:cNvSpPr/>
          <p:nvPr/>
        </p:nvSpPr>
        <p:spPr>
          <a:xfrm>
            <a:off x="294480" y="-42840"/>
            <a:ext cx="8227800" cy="776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 u="sng">
                <a:solidFill>
                  <a:srgbClr val="03030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Summary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6" name="acdlp.png" descr=""/>
          <p:cNvPicPr/>
          <p:nvPr/>
        </p:nvPicPr>
        <p:blipFill>
          <a:blip r:embed="rId1"/>
          <a:stretch/>
        </p:blipFill>
        <p:spPr>
          <a:xfrm>
            <a:off x="137880" y="1952640"/>
            <a:ext cx="8866800" cy="4775760"/>
          </a:xfrm>
          <a:prstGeom prst="rect">
            <a:avLst/>
          </a:prstGeom>
          <a:ln w="12600">
            <a:noFill/>
          </a:ln>
        </p:spPr>
      </p:pic>
      <p:sp>
        <p:nvSpPr>
          <p:cNvPr id="527" name="CustomShape 2"/>
          <p:cNvSpPr/>
          <p:nvPr/>
        </p:nvSpPr>
        <p:spPr>
          <a:xfrm>
            <a:off x="564480" y="765000"/>
            <a:ext cx="8297640" cy="636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6060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ACDLP is a CDCL solver over bounded program traces.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6060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Generalisation of propositional CDCL to relational domains.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6060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Instantiation with template polyhedra over bitvectors.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8" name="CustomShape 3"/>
          <p:cNvSpPr/>
          <p:nvPr/>
        </p:nvSpPr>
        <p:spPr>
          <a:xfrm>
            <a:off x="8503920" y="6400800"/>
            <a:ext cx="456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octagon_cut.png" descr=""/>
          <p:cNvPicPr/>
          <p:nvPr/>
        </p:nvPicPr>
        <p:blipFill>
          <a:blip r:embed="rId1"/>
          <a:stretch/>
        </p:blipFill>
        <p:spPr>
          <a:xfrm>
            <a:off x="-82440" y="840960"/>
            <a:ext cx="9142200" cy="5174640"/>
          </a:xfrm>
          <a:prstGeom prst="rect">
            <a:avLst/>
          </a:prstGeom>
          <a:ln w="12600">
            <a:noFill/>
          </a:ln>
        </p:spPr>
      </p:pic>
      <p:sp>
        <p:nvSpPr>
          <p:cNvPr id="530" name="CustomShape 1"/>
          <p:cNvSpPr/>
          <p:nvPr/>
        </p:nvSpPr>
        <p:spPr>
          <a:xfrm>
            <a:off x="281880" y="71280"/>
            <a:ext cx="8227800" cy="776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 u="sng">
                <a:solidFill>
                  <a:srgbClr val="03030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Abstract Learning in the Octagon Domain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1" name="CustomShape 2"/>
          <p:cNvSpPr/>
          <p:nvPr/>
        </p:nvSpPr>
        <p:spPr>
          <a:xfrm>
            <a:off x="8503920" y="6400800"/>
            <a:ext cx="456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CustomShape 1"/>
          <p:cNvSpPr/>
          <p:nvPr/>
        </p:nvSpPr>
        <p:spPr>
          <a:xfrm>
            <a:off x="281880" y="71280"/>
            <a:ext cx="8404200" cy="776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2750" spc="-1" strike="noStrike" u="sng">
                <a:solidFill>
                  <a:srgbClr val="03030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Properties of Abstract Domain Elements for Learning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3" name="CustomShape 2"/>
          <p:cNvSpPr/>
          <p:nvPr/>
        </p:nvSpPr>
        <p:spPr>
          <a:xfrm>
            <a:off x="1400040" y="1737360"/>
            <a:ext cx="5365800" cy="393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ans"/>
                <a:ea typeface="Times New Roman"/>
              </a:rPr>
              <a:t>Abstract domains such as Intervals and Octagons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ans"/>
                <a:ea typeface="Times New Roman"/>
              </a:rPr>
              <a:t>are decomposable into half-spaces which have precise complements.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4" name="CustomShape 3"/>
          <p:cNvSpPr/>
          <p:nvPr/>
        </p:nvSpPr>
        <p:spPr>
          <a:xfrm>
            <a:off x="841680" y="1175760"/>
            <a:ext cx="4196880" cy="363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ans"/>
                <a:ea typeface="Times New Roman"/>
              </a:rPr>
              <a:t>Property of Numerical Abstract Domains: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5" name="CustomShape 4"/>
          <p:cNvSpPr/>
          <p:nvPr/>
        </p:nvSpPr>
        <p:spPr>
          <a:xfrm>
            <a:off x="550080" y="2919960"/>
            <a:ext cx="5421960" cy="3632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decomp(2 ≤ x ≤ 4 ∧ 3 ≤ y ≤ 5)   =   {x ≥ 2, x ≤ 4, y ≥ 3, y ≤ 5}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6" name="" descr=""/>
          <p:cNvPicPr/>
          <p:nvPr/>
        </p:nvPicPr>
        <p:blipFill>
          <a:blip r:embed="rId1"/>
          <a:stretch/>
        </p:blipFill>
        <p:spPr>
          <a:xfrm>
            <a:off x="-4320" y="4002840"/>
            <a:ext cx="9143640" cy="175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2680" y="1540080"/>
            <a:ext cx="7613640" cy="2192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Can we combine </a:t>
            </a:r>
            <a:r>
              <a:rPr b="0" lang="en-US" sz="2000" spc="-1" strike="noStrike">
                <a:solidFill>
                  <a:srgbClr val="0433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efficiency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US" sz="2000" spc="-1" strike="noStrike">
                <a:solidFill>
                  <a:srgbClr val="0433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of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US" sz="2000" spc="-1" strike="noStrike">
                <a:solidFill>
                  <a:srgbClr val="0433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abstract domains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used in </a:t>
            </a:r>
            <a:r>
              <a:rPr b="0" lang="en-US" sz="2000" spc="-1" strike="noStrike">
                <a:solidFill>
                  <a:srgbClr val="0433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static analysis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and </a:t>
            </a:r>
            <a:r>
              <a:rPr b="0" lang="en-US" sz="2000" spc="-1" strike="noStrike">
                <a:solidFill>
                  <a:srgbClr val="0433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precise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US" sz="2000" spc="-1" strike="noStrike">
                <a:solidFill>
                  <a:srgbClr val="0433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partitioning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strategies of </a:t>
            </a:r>
            <a:r>
              <a:rPr b="0" lang="en-US" sz="2000" spc="-1" strike="noStrike">
                <a:solidFill>
                  <a:srgbClr val="0433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SAT Solvers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to reason about programs?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Idea: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433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Partition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the program traces </a:t>
            </a:r>
            <a:r>
              <a:rPr b="0" lang="en-US" sz="2000" spc="-1" strike="noStrike">
                <a:solidFill>
                  <a:srgbClr val="0433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using SAT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US" sz="2000" spc="-1" strike="noStrike">
                <a:solidFill>
                  <a:srgbClr val="0433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architecture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so that we can prove correctness for each partition.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Solution: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 be efficient, we want partitions that are </a:t>
            </a:r>
            <a:r>
              <a:rPr b="0" lang="en-US" sz="2000" spc="-1" strike="noStrike">
                <a:solidFill>
                  <a:srgbClr val="0433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just precise enough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Benefit: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 need for specialized domains like trace partitioning.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433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Decisions and learning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perform automatic partitioning.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3125160" y="209520"/>
            <a:ext cx="2891880" cy="465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5640" rIns="35640" tIns="35640" bIns="35640" anchor="ctr"/>
          <a:p>
            <a:pPr algn="ctr">
              <a:lnSpc>
                <a:spcPct val="100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Problem Statement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775080" y="4777200"/>
            <a:ext cx="6264720" cy="636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4"/>
          <p:cNvSpPr/>
          <p:nvPr/>
        </p:nvSpPr>
        <p:spPr>
          <a:xfrm>
            <a:off x="8503920" y="6400800"/>
            <a:ext cx="456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74680"/>
            <a:ext cx="8227800" cy="623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SAT Solvers are Static Analyzers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(Haller et al SAS‘12, POPL’13, POPL’14)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206640" y="1143720"/>
            <a:ext cx="8845200" cy="316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Shows an Abstract Interpretation perspective of CDCL-based SAT solvers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174600" y="4996440"/>
            <a:ext cx="4263120" cy="880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How to make SAT solvers more efficient?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Choose a domain that’s better suited to your problem than the Boolean domain!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Line 4"/>
          <p:cNvSpPr/>
          <p:nvPr/>
        </p:nvSpPr>
        <p:spPr>
          <a:xfrm flipH="1">
            <a:off x="3090600" y="2271960"/>
            <a:ext cx="977040" cy="664560"/>
          </a:xfrm>
          <a:prstGeom prst="line">
            <a:avLst/>
          </a:prstGeom>
          <a:ln w="25560">
            <a:solidFill>
              <a:schemeClr val="accent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5"/>
          <p:cNvSpPr/>
          <p:nvPr/>
        </p:nvSpPr>
        <p:spPr>
          <a:xfrm>
            <a:off x="3148200" y="1867320"/>
            <a:ext cx="218196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Perceived in two ways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SAT.png" descr=""/>
          <p:cNvPicPr/>
          <p:nvPr/>
        </p:nvPicPr>
        <p:blipFill>
          <a:blip r:embed="rId1"/>
          <a:stretch/>
        </p:blipFill>
        <p:spPr>
          <a:xfrm>
            <a:off x="1465560" y="2885760"/>
            <a:ext cx="1940040" cy="1684080"/>
          </a:xfrm>
          <a:prstGeom prst="rect">
            <a:avLst/>
          </a:prstGeom>
          <a:ln w="12600">
            <a:noFill/>
          </a:ln>
        </p:spPr>
      </p:pic>
      <p:sp>
        <p:nvSpPr>
          <p:cNvPr id="120" name="Line 6"/>
          <p:cNvSpPr/>
          <p:nvPr/>
        </p:nvSpPr>
        <p:spPr>
          <a:xfrm>
            <a:off x="4298400" y="2270520"/>
            <a:ext cx="1142280" cy="667440"/>
          </a:xfrm>
          <a:prstGeom prst="line">
            <a:avLst/>
          </a:prstGeom>
          <a:ln w="25560">
            <a:solidFill>
              <a:schemeClr val="accent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21" name="ai.gif" descr=""/>
          <p:cNvPicPr/>
          <p:nvPr/>
        </p:nvPicPr>
        <p:blipFill>
          <a:blip r:embed="rId2"/>
          <a:stretch/>
        </p:blipFill>
        <p:spPr>
          <a:xfrm>
            <a:off x="4415400" y="3022560"/>
            <a:ext cx="3087000" cy="1684080"/>
          </a:xfrm>
          <a:prstGeom prst="rect">
            <a:avLst/>
          </a:prstGeom>
          <a:ln w="12600">
            <a:noFill/>
          </a:ln>
        </p:spPr>
      </p:pic>
      <p:sp>
        <p:nvSpPr>
          <p:cNvPr id="122" name="CustomShape 7"/>
          <p:cNvSpPr/>
          <p:nvPr/>
        </p:nvSpPr>
        <p:spPr>
          <a:xfrm>
            <a:off x="1945080" y="2259720"/>
            <a:ext cx="155124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45fe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SAT Community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8"/>
          <p:cNvSpPr/>
          <p:nvPr/>
        </p:nvSpPr>
        <p:spPr>
          <a:xfrm>
            <a:off x="5395680" y="2126520"/>
            <a:ext cx="2264400" cy="636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45fe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Abstract Interpretation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45fe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Community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9"/>
          <p:cNvSpPr/>
          <p:nvPr/>
        </p:nvSpPr>
        <p:spPr>
          <a:xfrm>
            <a:off x="4793760" y="4712040"/>
            <a:ext cx="4023720" cy="1154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How to make Abstract Interpretation more precise?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6060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Wrap them in the SAT architecture!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image.png" descr=""/>
          <p:cNvPicPr/>
          <p:nvPr/>
        </p:nvPicPr>
        <p:blipFill>
          <a:blip r:embed="rId3"/>
          <a:stretch/>
        </p:blipFill>
        <p:spPr>
          <a:xfrm>
            <a:off x="7218000" y="6054480"/>
            <a:ext cx="537840" cy="331560"/>
          </a:xfrm>
          <a:prstGeom prst="rect">
            <a:avLst/>
          </a:prstGeom>
          <a:ln w="12600">
            <a:noFill/>
          </a:ln>
        </p:spPr>
      </p:pic>
      <p:sp>
        <p:nvSpPr>
          <p:cNvPr id="126" name="CustomShape 10"/>
          <p:cNvSpPr/>
          <p:nvPr/>
        </p:nvSpPr>
        <p:spPr>
          <a:xfrm>
            <a:off x="2631600" y="6042240"/>
            <a:ext cx="352764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433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Our goal: Lift CDCL to program traces and relational domains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11"/>
          <p:cNvSpPr/>
          <p:nvPr/>
        </p:nvSpPr>
        <p:spPr>
          <a:xfrm>
            <a:off x="8503920" y="6400800"/>
            <a:ext cx="456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74680"/>
            <a:ext cx="8227800" cy="623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Conflict Driven Clause Learning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image.png" descr=""/>
          <p:cNvPicPr/>
          <p:nvPr/>
        </p:nvPicPr>
        <p:blipFill>
          <a:blip r:embed="rId1"/>
          <a:stretch/>
        </p:blipFill>
        <p:spPr>
          <a:xfrm>
            <a:off x="743040" y="1491840"/>
            <a:ext cx="6551280" cy="2617560"/>
          </a:xfrm>
          <a:prstGeom prst="rect">
            <a:avLst/>
          </a:prstGeom>
          <a:ln w="12600"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887040" y="4891680"/>
            <a:ext cx="7673040" cy="1459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Partial assignments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are main data structure in SAT solvers,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Partial function: (Var -&gt; B), where B is a Boolean Domain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Unit Rule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 If all literals but one in a clause are FALSE in a partial assignment, that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literal must be TRUE.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BCP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(boolean constraint propagation): repeatedly apply Unit Rule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4235040" y="1131840"/>
            <a:ext cx="2014200" cy="61092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25560">
            <a:solidFill>
              <a:srgbClr val="385d8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4"/>
          <p:cNvSpPr/>
          <p:nvPr/>
        </p:nvSpPr>
        <p:spPr>
          <a:xfrm>
            <a:off x="4530600" y="1118520"/>
            <a:ext cx="1423800" cy="637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make assumptions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7223040" y="1852200"/>
            <a:ext cx="1366560" cy="42984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25560">
            <a:solidFill>
              <a:srgbClr val="385d8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6"/>
          <p:cNvSpPr/>
          <p:nvPr/>
        </p:nvSpPr>
        <p:spPr>
          <a:xfrm>
            <a:off x="7423560" y="1885320"/>
            <a:ext cx="965880" cy="363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unsafe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7"/>
          <p:cNvSpPr/>
          <p:nvPr/>
        </p:nvSpPr>
        <p:spPr>
          <a:xfrm>
            <a:off x="6504120" y="3364920"/>
            <a:ext cx="1365120" cy="42984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25560">
            <a:solidFill>
              <a:srgbClr val="385d8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8"/>
          <p:cNvSpPr/>
          <p:nvPr/>
        </p:nvSpPr>
        <p:spPr>
          <a:xfrm>
            <a:off x="6704280" y="3398400"/>
            <a:ext cx="964800" cy="363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safe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9"/>
          <p:cNvSpPr/>
          <p:nvPr/>
        </p:nvSpPr>
        <p:spPr>
          <a:xfrm>
            <a:off x="2147400" y="1024560"/>
            <a:ext cx="1717560" cy="49356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25560">
            <a:solidFill>
              <a:srgbClr val="385d8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0"/>
          <p:cNvSpPr/>
          <p:nvPr/>
        </p:nvSpPr>
        <p:spPr>
          <a:xfrm>
            <a:off x="2363040" y="1053360"/>
            <a:ext cx="1213920" cy="363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deduce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11"/>
          <p:cNvSpPr/>
          <p:nvPr/>
        </p:nvSpPr>
        <p:spPr>
          <a:xfrm>
            <a:off x="3860640" y="2499480"/>
            <a:ext cx="1725480" cy="79020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25560">
            <a:solidFill>
              <a:srgbClr val="385d8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2"/>
          <p:cNvSpPr/>
          <p:nvPr/>
        </p:nvSpPr>
        <p:spPr>
          <a:xfrm>
            <a:off x="4113720" y="2449800"/>
            <a:ext cx="1219680" cy="889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17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restore consistent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7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13"/>
          <p:cNvSpPr/>
          <p:nvPr/>
        </p:nvSpPr>
        <p:spPr>
          <a:xfrm flipV="1">
            <a:off x="239040" y="4010760"/>
            <a:ext cx="2301840" cy="49356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25560">
            <a:solidFill>
              <a:srgbClr val="385d8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4"/>
          <p:cNvSpPr/>
          <p:nvPr/>
        </p:nvSpPr>
        <p:spPr>
          <a:xfrm>
            <a:off x="576360" y="4077360"/>
            <a:ext cx="1627200" cy="363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refine formula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15"/>
          <p:cNvSpPr/>
          <p:nvPr/>
        </p:nvSpPr>
        <p:spPr>
          <a:xfrm>
            <a:off x="8503920" y="6400800"/>
            <a:ext cx="456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-52560" y="104760"/>
            <a:ext cx="9246960" cy="484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Abstract Domain of Partial Assignments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90600" y="2366640"/>
            <a:ext cx="1884240" cy="637560"/>
          </a:xfrm>
          <a:prstGeom prst="rect">
            <a:avLst/>
          </a:prstGeom>
          <a:solidFill>
            <a:srgbClr val="ffffff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Concrete Domain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over {p,q}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438120" y="5201640"/>
            <a:ext cx="1992960" cy="363240"/>
          </a:xfrm>
          <a:prstGeom prst="rect">
            <a:avLst/>
          </a:prstGeom>
          <a:solidFill>
            <a:srgbClr val="ffffff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Abstract Domain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578520" y="831240"/>
            <a:ext cx="3669480" cy="636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P: Set of Assignments where p is TRUE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Q: Set of Assignments where q is TRUE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domain.pdf" descr=""/>
          <p:cNvPicPr/>
          <p:nvPr/>
        </p:nvPicPr>
        <p:blipFill>
          <a:blip r:embed="rId1"/>
          <a:stretch/>
        </p:blipFill>
        <p:spPr>
          <a:xfrm>
            <a:off x="2399040" y="-473040"/>
            <a:ext cx="6549480" cy="9269280"/>
          </a:xfrm>
          <a:prstGeom prst="rect">
            <a:avLst/>
          </a:prstGeom>
          <a:ln w="12600">
            <a:noFill/>
          </a:ln>
        </p:spPr>
      </p:pic>
      <p:sp>
        <p:nvSpPr>
          <p:cNvPr id="149" name="CustomShape 5"/>
          <p:cNvSpPr/>
          <p:nvPr/>
        </p:nvSpPr>
        <p:spPr>
          <a:xfrm>
            <a:off x="8503920" y="6400800"/>
            <a:ext cx="456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62160" y="84240"/>
            <a:ext cx="8227800" cy="776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 u="sng">
                <a:solidFill>
                  <a:srgbClr val="03030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BCP is GFP Computation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2688120" y="4901400"/>
            <a:ext cx="376560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Lattice of Partial Assignments over {p,q}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formula.pdf" descr=""/>
          <p:cNvPicPr/>
          <p:nvPr/>
        </p:nvPicPr>
        <p:blipFill>
          <a:blip r:embed="rId1"/>
          <a:stretch/>
        </p:blipFill>
        <p:spPr>
          <a:xfrm>
            <a:off x="2054160" y="-2135880"/>
            <a:ext cx="4844520" cy="6856200"/>
          </a:xfrm>
          <a:prstGeom prst="rect">
            <a:avLst/>
          </a:prstGeom>
          <a:ln w="12600">
            <a:noFill/>
          </a:ln>
        </p:spPr>
      </p:pic>
      <p:sp>
        <p:nvSpPr>
          <p:cNvPr id="153" name="CustomShape 3"/>
          <p:cNvSpPr/>
          <p:nvPr/>
        </p:nvSpPr>
        <p:spPr>
          <a:xfrm>
            <a:off x="1871640" y="5536440"/>
            <a:ext cx="575892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(arrows in red denote result of application of unit rule)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1886040" y="5294520"/>
            <a:ext cx="536976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5"/>
          <p:cNvSpPr/>
          <p:nvPr/>
        </p:nvSpPr>
        <p:spPr>
          <a:xfrm>
            <a:off x="2950200" y="5596200"/>
            <a:ext cx="350928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6" name="bcp.pdf" descr=""/>
          <p:cNvPicPr/>
          <p:nvPr/>
        </p:nvPicPr>
        <p:blipFill>
          <a:blip r:embed="rId2"/>
          <a:stretch/>
        </p:blipFill>
        <p:spPr>
          <a:xfrm>
            <a:off x="1616400" y="-1020600"/>
            <a:ext cx="5655960" cy="8004600"/>
          </a:xfrm>
          <a:prstGeom prst="rect">
            <a:avLst/>
          </a:prstGeom>
          <a:ln w="12600">
            <a:noFill/>
          </a:ln>
        </p:spPr>
      </p:pic>
      <p:sp>
        <p:nvSpPr>
          <p:cNvPr id="157" name="CustomShape 6"/>
          <p:cNvSpPr/>
          <p:nvPr/>
        </p:nvSpPr>
        <p:spPr>
          <a:xfrm>
            <a:off x="8503920" y="6400800"/>
            <a:ext cx="456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 rot="20520000">
            <a:off x="873720" y="1481040"/>
            <a:ext cx="1268280" cy="1630080"/>
          </a:xfrm>
          <a:prstGeom prst="ellipse">
            <a:avLst/>
          </a:prstGeom>
          <a:solidFill>
            <a:srgbClr val="d6e7ff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"/>
          <p:cNvSpPr/>
          <p:nvPr/>
        </p:nvSpPr>
        <p:spPr>
          <a:xfrm>
            <a:off x="1053360" y="2167200"/>
            <a:ext cx="100080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1d3a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CONFLICT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1392480" y="1647000"/>
            <a:ext cx="1082520" cy="419400"/>
          </a:xfrm>
          <a:prstGeom prst="ellipse">
            <a:avLst/>
          </a:prstGeom>
          <a:solidFill>
            <a:srgbClr val="ffffff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2656800" y="2150280"/>
            <a:ext cx="755280" cy="736920"/>
          </a:xfrm>
          <a:prstGeom prst="ellipse">
            <a:avLst/>
          </a:prstGeom>
          <a:solidFill>
            <a:srgbClr val="ffffff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2892240" y="2340720"/>
            <a:ext cx="28476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6"/>
          <p:cNvSpPr/>
          <p:nvPr/>
        </p:nvSpPr>
        <p:spPr>
          <a:xfrm>
            <a:off x="612360" y="1336320"/>
            <a:ext cx="3043440" cy="1992960"/>
          </a:xfrm>
          <a:prstGeom prst="rect">
            <a:avLst/>
          </a:prstGeom>
          <a:noFill/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Line 7"/>
          <p:cNvSpPr/>
          <p:nvPr/>
        </p:nvSpPr>
        <p:spPr>
          <a:xfrm>
            <a:off x="3867120" y="2519280"/>
            <a:ext cx="1434960" cy="360"/>
          </a:xfrm>
          <a:prstGeom prst="line">
            <a:avLst/>
          </a:prstGeom>
          <a:ln w="25560">
            <a:solidFill>
              <a:schemeClr val="accent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8"/>
          <p:cNvSpPr/>
          <p:nvPr/>
        </p:nvSpPr>
        <p:spPr>
          <a:xfrm rot="20520000">
            <a:off x="5773320" y="1529640"/>
            <a:ext cx="1268280" cy="1630080"/>
          </a:xfrm>
          <a:prstGeom prst="ellipse">
            <a:avLst/>
          </a:prstGeom>
          <a:solidFill>
            <a:srgbClr val="d6e7ff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9"/>
          <p:cNvSpPr/>
          <p:nvPr/>
        </p:nvSpPr>
        <p:spPr>
          <a:xfrm>
            <a:off x="5952960" y="2215440"/>
            <a:ext cx="100080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1d3a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CONFLICT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10"/>
          <p:cNvSpPr/>
          <p:nvPr/>
        </p:nvSpPr>
        <p:spPr>
          <a:xfrm>
            <a:off x="6929640" y="1695240"/>
            <a:ext cx="444960" cy="419400"/>
          </a:xfrm>
          <a:prstGeom prst="ellipse">
            <a:avLst/>
          </a:prstGeom>
          <a:solidFill>
            <a:srgbClr val="ffffff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11"/>
          <p:cNvSpPr/>
          <p:nvPr/>
        </p:nvSpPr>
        <p:spPr>
          <a:xfrm>
            <a:off x="7556400" y="2198520"/>
            <a:ext cx="755280" cy="736920"/>
          </a:xfrm>
          <a:prstGeom prst="ellipse">
            <a:avLst/>
          </a:prstGeom>
          <a:solidFill>
            <a:srgbClr val="ffffff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12"/>
          <p:cNvSpPr/>
          <p:nvPr/>
        </p:nvSpPr>
        <p:spPr>
          <a:xfrm>
            <a:off x="7791840" y="2388960"/>
            <a:ext cx="28476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13"/>
          <p:cNvSpPr/>
          <p:nvPr/>
        </p:nvSpPr>
        <p:spPr>
          <a:xfrm>
            <a:off x="5511960" y="1348560"/>
            <a:ext cx="3043440" cy="1992960"/>
          </a:xfrm>
          <a:prstGeom prst="rect">
            <a:avLst/>
          </a:prstGeom>
          <a:noFill/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4"/>
          <p:cNvSpPr/>
          <p:nvPr/>
        </p:nvSpPr>
        <p:spPr>
          <a:xfrm>
            <a:off x="274320" y="3583440"/>
            <a:ext cx="8594640" cy="636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Requires </a:t>
            </a:r>
            <a:r>
              <a:rPr b="0" lang="en-US" sz="1800" spc="-1" strike="noStrike">
                <a:solidFill>
                  <a:srgbClr val="1d3a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precise complementation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to drive search away from conflicting region.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15"/>
          <p:cNvSpPr/>
          <p:nvPr/>
        </p:nvSpPr>
        <p:spPr>
          <a:xfrm>
            <a:off x="446040" y="837720"/>
            <a:ext cx="3385800" cy="36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Partial assignment (A) is conflicting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16"/>
          <p:cNvSpPr/>
          <p:nvPr/>
        </p:nvSpPr>
        <p:spPr>
          <a:xfrm>
            <a:off x="281880" y="-47160"/>
            <a:ext cx="8227800" cy="776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 u="sng">
                <a:solidFill>
                  <a:srgbClr val="03030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Learning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17"/>
          <p:cNvSpPr/>
          <p:nvPr/>
        </p:nvSpPr>
        <p:spPr>
          <a:xfrm>
            <a:off x="8503920" y="6400800"/>
            <a:ext cx="456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Line 18"/>
          <p:cNvSpPr/>
          <p:nvPr/>
        </p:nvSpPr>
        <p:spPr>
          <a:xfrm>
            <a:off x="2560320" y="5098320"/>
            <a:ext cx="0" cy="54864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Line 19"/>
          <p:cNvSpPr/>
          <p:nvPr/>
        </p:nvSpPr>
        <p:spPr>
          <a:xfrm>
            <a:off x="3928320" y="4915440"/>
            <a:ext cx="0" cy="27432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Line 20"/>
          <p:cNvSpPr/>
          <p:nvPr/>
        </p:nvSpPr>
        <p:spPr>
          <a:xfrm flipH="1">
            <a:off x="2804400" y="5890320"/>
            <a:ext cx="403920" cy="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Line 21"/>
          <p:cNvSpPr/>
          <p:nvPr/>
        </p:nvSpPr>
        <p:spPr>
          <a:xfrm>
            <a:off x="2560320" y="5638320"/>
            <a:ext cx="244080" cy="25200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Line 22"/>
          <p:cNvSpPr/>
          <p:nvPr/>
        </p:nvSpPr>
        <p:spPr>
          <a:xfrm flipV="1">
            <a:off x="2560320" y="4641120"/>
            <a:ext cx="457200" cy="45720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Line 23"/>
          <p:cNvSpPr/>
          <p:nvPr/>
        </p:nvSpPr>
        <p:spPr>
          <a:xfrm>
            <a:off x="3017520" y="4641120"/>
            <a:ext cx="640080" cy="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Line 24"/>
          <p:cNvSpPr/>
          <p:nvPr/>
        </p:nvSpPr>
        <p:spPr>
          <a:xfrm>
            <a:off x="3657600" y="4641120"/>
            <a:ext cx="270720" cy="27432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Line 25"/>
          <p:cNvSpPr/>
          <p:nvPr/>
        </p:nvSpPr>
        <p:spPr>
          <a:xfrm flipV="1">
            <a:off x="3208320" y="5189760"/>
            <a:ext cx="720000" cy="70056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2017-10-05T14:45:52Z</dcterms:modified>
  <cp:revision>132</cp:revision>
  <dc:subject/>
  <dc:title/>
</cp:coreProperties>
</file>