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2"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Poppins"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9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08.27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2.059"/>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6.092"/>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9.175"/>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2.15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4.374"/>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71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70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76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51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40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77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3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49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29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63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04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24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15/06/2024</a:t>
            </a:r>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15/06/2024</a:t>
            </a:r>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15/06/2024</a:t>
            </a:r>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15/06/2024</a:t>
            </a:r>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15/06/2024</a:t>
            </a:r>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15/06/2024</a:t>
            </a:r>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15/06/2024</a:t>
            </a:r>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15/06/2024</a:t>
            </a:r>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15/06/2024</a:t>
            </a:r>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15/06/2024</a:t>
            </a:r>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15/06/2024</a:t>
            </a:r>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image" Target="../media/image8.png"/><Relationship Id="rId2" Type="http://schemas.openxmlformats.org/officeDocument/2006/relationships/notesSlide" Target="../notesSlides/notesSlide7.xml"/><Relationship Id="rId16"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a:t>Amazon Sales Data Analysis</a:t>
            </a:r>
            <a:endParaRPr dirty="0"/>
          </a:p>
        </p:txBody>
      </p:sp>
      <p:sp>
        <p:nvSpPr>
          <p:cNvPr id="2" name="TextBox 1">
            <a:extLst>
              <a:ext uri="{FF2B5EF4-FFF2-40B4-BE49-F238E27FC236}">
                <a16:creationId xmlns:a16="http://schemas.microsoft.com/office/drawing/2014/main" id="{E3256AD8-53C9-42A4-BEC0-DC58B941F0EA}"/>
              </a:ext>
            </a:extLst>
          </p:cNvPr>
          <p:cNvSpPr txBox="1"/>
          <p:nvPr/>
        </p:nvSpPr>
        <p:spPr>
          <a:xfrm>
            <a:off x="2380343" y="4978400"/>
            <a:ext cx="8186057" cy="1015663"/>
          </a:xfrm>
          <a:prstGeom prst="rect">
            <a:avLst/>
          </a:prstGeom>
          <a:noFill/>
        </p:spPr>
        <p:txBody>
          <a:bodyPr wrap="square" rtlCol="0">
            <a:spAutoFit/>
          </a:bodyPr>
          <a:lstStyle/>
          <a:p>
            <a:r>
              <a:rPr lang="en-IN" sz="2000" dirty="0">
                <a:latin typeface="Poppins"/>
                <a:ea typeface="Poppins"/>
                <a:cs typeface="Poppins"/>
                <a:sym typeface="Poppins"/>
              </a:rPr>
              <a:t>Amazon is </a:t>
            </a:r>
            <a:r>
              <a:rPr lang="en-IN" sz="2000" b="0" i="0" dirty="0">
                <a:latin typeface="Poppins"/>
                <a:ea typeface="Poppins"/>
                <a:cs typeface="Poppins"/>
                <a:sym typeface="Poppins"/>
              </a:rPr>
              <a:t>one of the leading E-commerce platform where users can buy millions of products from a lot of categories.</a:t>
            </a:r>
            <a:endParaRPr lang="en-IN" sz="2000" dirty="0"/>
          </a:p>
          <a:p>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CD2700-3D69-48CB-85FC-BDB03FB8A2ED}"/>
              </a:ext>
            </a:extLst>
          </p:cNvPr>
          <p:cNvPicPr>
            <a:picLocks noChangeAspect="1"/>
          </p:cNvPicPr>
          <p:nvPr/>
        </p:nvPicPr>
        <p:blipFill rotWithShape="1">
          <a:blip r:embed="rId3"/>
          <a:srcRect l="3887" t="44230" r="9459" b="12574"/>
          <a:stretch/>
        </p:blipFill>
        <p:spPr>
          <a:xfrm>
            <a:off x="288294" y="2030049"/>
            <a:ext cx="11085272" cy="3106672"/>
          </a:xfrm>
          <a:prstGeom prst="rect">
            <a:avLst/>
          </a:prstGeom>
        </p:spPr>
      </p:pic>
      <p:sp>
        <p:nvSpPr>
          <p:cNvPr id="11" name="Google Shape;198;p2">
            <a:extLst>
              <a:ext uri="{FF2B5EF4-FFF2-40B4-BE49-F238E27FC236}">
                <a16:creationId xmlns:a16="http://schemas.microsoft.com/office/drawing/2014/main" id="{64F027B4-5A56-485C-9757-A59D97365A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dirty="0"/>
          </a:p>
        </p:txBody>
      </p:sp>
    </p:spTree>
    <p:extLst>
      <p:ext uri="{BB962C8B-B14F-4D97-AF65-F5344CB8AC3E}">
        <p14:creationId xmlns:p14="http://schemas.microsoft.com/office/powerpoint/2010/main" val="161156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A4191EDD-1769-40DD-ACA6-D720A05F8C4E}"/>
              </a:ext>
            </a:extLst>
          </p:cNvPr>
          <p:cNvPicPr>
            <a:picLocks noChangeAspect="1"/>
          </p:cNvPicPr>
          <p:nvPr/>
        </p:nvPicPr>
        <p:blipFill rotWithShape="1">
          <a:blip r:embed="rId3"/>
          <a:srcRect l="12619" t="16236" r="18117" b="13633"/>
          <a:stretch/>
        </p:blipFill>
        <p:spPr>
          <a:xfrm>
            <a:off x="1167491" y="1583159"/>
            <a:ext cx="8444516" cy="4807249"/>
          </a:xfrm>
          <a:prstGeom prst="rect">
            <a:avLst/>
          </a:prstGeom>
        </p:spPr>
      </p:pic>
      <p:sp>
        <p:nvSpPr>
          <p:cNvPr id="11" name="Google Shape;198;p2">
            <a:extLst>
              <a:ext uri="{FF2B5EF4-FFF2-40B4-BE49-F238E27FC236}">
                <a16:creationId xmlns:a16="http://schemas.microsoft.com/office/drawing/2014/main" id="{9DE0B4B5-C3BC-402A-AB58-06BCA59D853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dirty="0"/>
          </a:p>
        </p:txBody>
      </p:sp>
    </p:spTree>
    <p:extLst>
      <p:ext uri="{BB962C8B-B14F-4D97-AF65-F5344CB8AC3E}">
        <p14:creationId xmlns:p14="http://schemas.microsoft.com/office/powerpoint/2010/main" val="200306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268802AA-5742-4915-A22B-4ED479100441}"/>
              </a:ext>
            </a:extLst>
          </p:cNvPr>
          <p:cNvPicPr>
            <a:picLocks noChangeAspect="1"/>
          </p:cNvPicPr>
          <p:nvPr/>
        </p:nvPicPr>
        <p:blipFill rotWithShape="1">
          <a:blip r:embed="rId3"/>
          <a:srcRect l="12808" t="16189" r="18117" b="13828"/>
          <a:stretch/>
        </p:blipFill>
        <p:spPr>
          <a:xfrm>
            <a:off x="1167491" y="1559267"/>
            <a:ext cx="8421516" cy="4797083"/>
          </a:xfrm>
          <a:prstGeom prst="rect">
            <a:avLst/>
          </a:prstGeom>
        </p:spPr>
      </p:pic>
      <p:sp>
        <p:nvSpPr>
          <p:cNvPr id="11" name="Google Shape;198;p2">
            <a:extLst>
              <a:ext uri="{FF2B5EF4-FFF2-40B4-BE49-F238E27FC236}">
                <a16:creationId xmlns:a16="http://schemas.microsoft.com/office/drawing/2014/main" id="{8CDD9AE7-32E9-4D20-981E-BBD320EDD3CF}"/>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dirty="0"/>
          </a:p>
        </p:txBody>
      </p:sp>
    </p:spTree>
    <p:extLst>
      <p:ext uri="{BB962C8B-B14F-4D97-AF65-F5344CB8AC3E}">
        <p14:creationId xmlns:p14="http://schemas.microsoft.com/office/powerpoint/2010/main" val="306991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CA07DE30-DC60-405A-96B9-C5CFBB1D80AF}"/>
              </a:ext>
            </a:extLst>
          </p:cNvPr>
          <p:cNvPicPr>
            <a:picLocks noChangeAspect="1"/>
          </p:cNvPicPr>
          <p:nvPr/>
        </p:nvPicPr>
        <p:blipFill rotWithShape="1">
          <a:blip r:embed="rId3"/>
          <a:srcRect l="12808" t="16189" r="18117" b="13828"/>
          <a:stretch/>
        </p:blipFill>
        <p:spPr>
          <a:xfrm>
            <a:off x="1167491" y="1566949"/>
            <a:ext cx="8421516" cy="4797083"/>
          </a:xfrm>
          <a:prstGeom prst="rect">
            <a:avLst/>
          </a:prstGeom>
        </p:spPr>
      </p:pic>
      <p:sp>
        <p:nvSpPr>
          <p:cNvPr id="11" name="Google Shape;198;p2">
            <a:extLst>
              <a:ext uri="{FF2B5EF4-FFF2-40B4-BE49-F238E27FC236}">
                <a16:creationId xmlns:a16="http://schemas.microsoft.com/office/drawing/2014/main" id="{20E92728-9E14-46D4-B214-9F9C7979325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dirty="0"/>
          </a:p>
        </p:txBody>
      </p:sp>
    </p:spTree>
    <p:extLst>
      <p:ext uri="{BB962C8B-B14F-4D97-AF65-F5344CB8AC3E}">
        <p14:creationId xmlns:p14="http://schemas.microsoft.com/office/powerpoint/2010/main" val="394188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A86639CD-F405-424A-A712-DFE91956391C}"/>
              </a:ext>
            </a:extLst>
          </p:cNvPr>
          <p:cNvPicPr>
            <a:picLocks noChangeAspect="1"/>
          </p:cNvPicPr>
          <p:nvPr/>
        </p:nvPicPr>
        <p:blipFill rotWithShape="1">
          <a:blip r:embed="rId3"/>
          <a:srcRect l="12808" t="17420" r="18117" b="12187"/>
          <a:stretch/>
        </p:blipFill>
        <p:spPr>
          <a:xfrm>
            <a:off x="1167491" y="1545200"/>
            <a:ext cx="8421516" cy="4825218"/>
          </a:xfrm>
          <a:prstGeom prst="rect">
            <a:avLst/>
          </a:prstGeom>
        </p:spPr>
      </p:pic>
      <p:sp>
        <p:nvSpPr>
          <p:cNvPr id="11" name="Google Shape;198;p2">
            <a:extLst>
              <a:ext uri="{FF2B5EF4-FFF2-40B4-BE49-F238E27FC236}">
                <a16:creationId xmlns:a16="http://schemas.microsoft.com/office/drawing/2014/main" id="{D725F80C-41A1-45F5-8798-2CD909B7A63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dirty="0"/>
          </a:p>
        </p:txBody>
      </p:sp>
    </p:spTree>
    <p:extLst>
      <p:ext uri="{BB962C8B-B14F-4D97-AF65-F5344CB8AC3E}">
        <p14:creationId xmlns:p14="http://schemas.microsoft.com/office/powerpoint/2010/main" val="246516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total sales is </a:t>
            </a:r>
            <a:r>
              <a:rPr lang="en-IN" sz="2000" b="1" dirty="0">
                <a:solidFill>
                  <a:schemeClr val="tx1">
                    <a:lumMod val="95000"/>
                    <a:lumOff val="5000"/>
                  </a:schemeClr>
                </a:solidFill>
                <a:latin typeface="Poppins"/>
                <a:ea typeface="Poppins"/>
                <a:cs typeface="Poppins"/>
                <a:sym typeface="Poppins"/>
              </a:rPr>
              <a:t>$137.35 </a:t>
            </a:r>
            <a:r>
              <a:rPr lang="en-IN" sz="2000" dirty="0">
                <a:solidFill>
                  <a:schemeClr val="accent1"/>
                </a:solidFill>
                <a:latin typeface="Poppins"/>
                <a:ea typeface="Poppins"/>
                <a:cs typeface="Poppins"/>
                <a:sym typeface="Poppins"/>
              </a:rPr>
              <a:t>million out of which total profit is </a:t>
            </a:r>
            <a:r>
              <a:rPr lang="en-IN" sz="2000" b="1" dirty="0">
                <a:solidFill>
                  <a:schemeClr val="tx1"/>
                </a:solidFill>
                <a:latin typeface="Poppins"/>
                <a:ea typeface="Poppins"/>
                <a:cs typeface="Poppins"/>
                <a:sym typeface="Poppins"/>
              </a:rPr>
              <a:t>$44.17 </a:t>
            </a:r>
            <a:r>
              <a:rPr lang="en-IN" sz="2000" dirty="0">
                <a:solidFill>
                  <a:schemeClr val="accent1"/>
                </a:solidFill>
                <a:latin typeface="Poppins"/>
                <a:ea typeface="Poppins"/>
                <a:cs typeface="Poppins"/>
                <a:sym typeface="Poppins"/>
              </a:rPr>
              <a:t>million.</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average profit margin and unit price is</a:t>
            </a:r>
            <a:r>
              <a:rPr lang="en-IN" sz="2000" b="1" dirty="0">
                <a:solidFill>
                  <a:schemeClr val="tx1"/>
                </a:solidFill>
                <a:latin typeface="Poppins"/>
                <a:ea typeface="Poppins"/>
                <a:cs typeface="Poppins"/>
                <a:sym typeface="Poppins"/>
              </a:rPr>
              <a:t> $32.16 </a:t>
            </a:r>
            <a:r>
              <a:rPr lang="en-IN" sz="2000" dirty="0">
                <a:solidFill>
                  <a:schemeClr val="accent1"/>
                </a:solidFill>
                <a:latin typeface="Poppins"/>
                <a:ea typeface="Poppins"/>
                <a:cs typeface="Poppins"/>
                <a:sym typeface="Poppins"/>
              </a:rPr>
              <a:t>and </a:t>
            </a:r>
            <a:r>
              <a:rPr lang="en-IN" sz="2000" b="1" dirty="0">
                <a:solidFill>
                  <a:schemeClr val="tx1"/>
                </a:solidFill>
                <a:latin typeface="Poppins"/>
                <a:ea typeface="Poppins"/>
                <a:cs typeface="Poppins"/>
                <a:sym typeface="Poppins"/>
              </a:rPr>
              <a:t>$276.76 </a:t>
            </a:r>
            <a:r>
              <a:rPr lang="en-IN" sz="2000" dirty="0">
                <a:solidFill>
                  <a:schemeClr val="accent1"/>
                </a:solidFill>
                <a:latin typeface="Poppins"/>
                <a:ea typeface="Poppins"/>
                <a:cs typeface="Poppins"/>
                <a:sym typeface="Poppins"/>
              </a:rPr>
              <a:t>respectively.</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“H” </a:t>
            </a:r>
            <a:r>
              <a:rPr lang="en-IN" sz="2000" dirty="0">
                <a:solidFill>
                  <a:schemeClr val="accent1"/>
                </a:solidFill>
                <a:latin typeface="Poppins"/>
                <a:ea typeface="Poppins"/>
                <a:cs typeface="Poppins"/>
                <a:sym typeface="Poppins"/>
              </a:rPr>
              <a:t>order priority gave the highest sales, which means people need their products fast.</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b="1" dirty="0">
                <a:solidFill>
                  <a:schemeClr val="tx1">
                    <a:lumMod val="95000"/>
                    <a:lumOff val="5000"/>
                  </a:schemeClr>
                </a:solidFill>
                <a:latin typeface="Poppins"/>
                <a:ea typeface="Poppins"/>
                <a:cs typeface="Poppins"/>
                <a:sym typeface="Poppins"/>
              </a:rPr>
              <a:t>“Cosmetics” </a:t>
            </a:r>
            <a:r>
              <a:rPr lang="en-IN" sz="2000" dirty="0">
                <a:solidFill>
                  <a:schemeClr val="accent1"/>
                </a:solidFill>
                <a:latin typeface="Poppins"/>
                <a:ea typeface="Poppins"/>
                <a:cs typeface="Poppins"/>
                <a:sym typeface="Poppins"/>
              </a:rPr>
              <a:t>products gave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Majority of people still prefer </a:t>
            </a:r>
            <a:r>
              <a:rPr lang="en-IN" sz="2000" b="1" dirty="0">
                <a:solidFill>
                  <a:schemeClr val="tx1">
                    <a:lumMod val="95000"/>
                    <a:lumOff val="5000"/>
                  </a:schemeClr>
                </a:solidFill>
                <a:latin typeface="Poppins"/>
                <a:ea typeface="Poppins"/>
                <a:cs typeface="Poppins"/>
                <a:sym typeface="Poppins"/>
              </a:rPr>
              <a:t>“Offline Channel” </a:t>
            </a:r>
            <a:r>
              <a:rPr lang="en-IN" sz="2000" dirty="0">
                <a:solidFill>
                  <a:schemeClr val="accent1"/>
                </a:solidFill>
                <a:latin typeface="Poppins"/>
                <a:ea typeface="Poppins"/>
                <a:cs typeface="Poppins"/>
                <a:sym typeface="Poppins"/>
              </a:rPr>
              <a:t>for buying products.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year </a:t>
            </a:r>
            <a:r>
              <a:rPr lang="en-IN" sz="2000" b="1" dirty="0">
                <a:solidFill>
                  <a:schemeClr val="tx1">
                    <a:lumMod val="95000"/>
                    <a:lumOff val="5000"/>
                  </a:schemeClr>
                </a:solidFill>
                <a:latin typeface="Poppins"/>
                <a:ea typeface="Poppins"/>
                <a:cs typeface="Poppins"/>
                <a:sym typeface="Poppins"/>
              </a:rPr>
              <a:t>2012</a:t>
            </a:r>
            <a:r>
              <a:rPr lang="en-IN" sz="2000" dirty="0">
                <a:solidFill>
                  <a:schemeClr val="accent1"/>
                </a:solidFill>
                <a:latin typeface="Poppins"/>
                <a:ea typeface="Poppins"/>
                <a:cs typeface="Poppins"/>
                <a:sym typeface="Poppins"/>
              </a:rPr>
              <a:t> has seen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Sub-Saharan Africa </a:t>
            </a:r>
            <a:r>
              <a:rPr lang="en-IN" sz="2000" dirty="0">
                <a:solidFill>
                  <a:schemeClr val="accent1"/>
                </a:solidFill>
                <a:latin typeface="Poppins"/>
                <a:ea typeface="Poppins"/>
                <a:cs typeface="Poppins"/>
                <a:sym typeface="Poppins"/>
              </a:rPr>
              <a:t>region has seen the highest sales</a:t>
            </a:r>
          </a:p>
        </p:txBody>
      </p:sp>
      <p:sp>
        <p:nvSpPr>
          <p:cNvPr id="11" name="Google Shape;198;p2">
            <a:extLst>
              <a:ext uri="{FF2B5EF4-FFF2-40B4-BE49-F238E27FC236}">
                <a16:creationId xmlns:a16="http://schemas.microsoft.com/office/drawing/2014/main" id="{4B908C65-5DC3-434F-86EF-5A7B69D1E76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dirty="0"/>
          </a:p>
        </p:txBody>
      </p:sp>
    </p:spTree>
    <p:extLst>
      <p:ext uri="{BB962C8B-B14F-4D97-AF65-F5344CB8AC3E}">
        <p14:creationId xmlns:p14="http://schemas.microsoft.com/office/powerpoint/2010/main" val="271128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Cosmetic products are very popular among people of Europe and these products generated the highest profit </a:t>
            </a:r>
            <a:r>
              <a:rPr lang="en-IN" sz="1800" b="1" dirty="0">
                <a:solidFill>
                  <a:schemeClr val="tx1">
                    <a:lumMod val="95000"/>
                    <a:lumOff val="5000"/>
                  </a:schemeClr>
                </a:solidFill>
                <a:latin typeface="Poppins"/>
                <a:ea typeface="Poppins"/>
                <a:cs typeface="Poppins"/>
                <a:sym typeface="Poppins"/>
              </a:rPr>
              <a:t>($14.56 million) </a:t>
            </a:r>
            <a:r>
              <a:rPr lang="en-IN" sz="1800" dirty="0">
                <a:solidFill>
                  <a:schemeClr val="accent1"/>
                </a:solidFill>
                <a:latin typeface="Poppins"/>
                <a:ea typeface="Poppins"/>
                <a:cs typeface="Poppins"/>
                <a:sym typeface="Poppins"/>
              </a:rPr>
              <a:t>of all items. So, it is advisable to create some marketing campaigns promoting Cosmetic products.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Region Sub-Saharan Africa has generated the highest profit where people bought </a:t>
            </a: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the most, with approx. </a:t>
            </a:r>
            <a:r>
              <a:rPr lang="en-IN" sz="1800" b="1" dirty="0">
                <a:solidFill>
                  <a:schemeClr val="tx1">
                    <a:lumMod val="95000"/>
                    <a:lumOff val="5000"/>
                  </a:schemeClr>
                </a:solidFill>
                <a:latin typeface="Poppins"/>
                <a:ea typeface="Poppins"/>
                <a:cs typeface="Poppins"/>
                <a:sym typeface="Poppins"/>
              </a:rPr>
              <a:t>31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second most purchased item, after Cosmetics in Europe is </a:t>
            </a:r>
            <a:r>
              <a:rPr lang="en-IN" sz="1800" b="1" dirty="0">
                <a:solidFill>
                  <a:schemeClr val="tx1">
                    <a:lumMod val="95000"/>
                    <a:lumOff val="5000"/>
                  </a:schemeClr>
                </a:solidFill>
                <a:latin typeface="Poppins"/>
                <a:ea typeface="Poppins"/>
                <a:cs typeface="Poppins"/>
                <a:sym typeface="Poppins"/>
              </a:rPr>
              <a:t>Baby</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Food</a:t>
            </a:r>
            <a:r>
              <a:rPr lang="en-IN" sz="1800" dirty="0">
                <a:solidFill>
                  <a:schemeClr val="accent1"/>
                </a:solidFill>
                <a:latin typeface="Poppins"/>
                <a:ea typeface="Poppins"/>
                <a:cs typeface="Poppins"/>
                <a:sym typeface="Poppins"/>
              </a:rPr>
              <a:t>. This insight tells us that majority of people of Europe are newlywed couples. Thus you can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related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to</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new</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born</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babies</a:t>
            </a:r>
            <a:r>
              <a:rPr lang="en-IN" sz="1800" dirty="0">
                <a:solidFill>
                  <a:schemeClr val="accent1"/>
                </a:solidFill>
                <a:latin typeface="Poppins"/>
                <a:ea typeface="Poppins"/>
                <a:cs typeface="Poppins"/>
                <a:sym typeface="Poppins"/>
              </a:rPr>
              <a:t> to these people.</a:t>
            </a:r>
          </a:p>
        </p:txBody>
      </p:sp>
      <p:sp>
        <p:nvSpPr>
          <p:cNvPr id="11" name="Google Shape;198;p2">
            <a:extLst>
              <a:ext uri="{FF2B5EF4-FFF2-40B4-BE49-F238E27FC236}">
                <a16:creationId xmlns:a16="http://schemas.microsoft.com/office/drawing/2014/main" id="{4EC78072-247E-4289-A004-934E639F99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dirty="0"/>
          </a:p>
        </p:txBody>
      </p:sp>
    </p:spTree>
    <p:extLst>
      <p:ext uri="{BB962C8B-B14F-4D97-AF65-F5344CB8AC3E}">
        <p14:creationId xmlns:p14="http://schemas.microsoft.com/office/powerpoint/2010/main" val="329033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has generated the least profit of all item types which is only </a:t>
            </a:r>
            <a:r>
              <a:rPr lang="en-IN" sz="1800" b="1" dirty="0">
                <a:solidFill>
                  <a:schemeClr val="tx1">
                    <a:lumMod val="95000"/>
                    <a:lumOff val="5000"/>
                  </a:schemeClr>
                </a:solidFill>
                <a:latin typeface="Poppins"/>
                <a:ea typeface="Poppins"/>
                <a:cs typeface="Poppins"/>
                <a:sym typeface="Poppins"/>
              </a:rPr>
              <a:t>$120.50</a:t>
            </a:r>
            <a:r>
              <a:rPr lang="en-IN" sz="1800" dirty="0">
                <a:solidFill>
                  <a:schemeClr val="accent1"/>
                </a:solidFill>
                <a:latin typeface="Poppins"/>
                <a:ea typeface="Poppins"/>
                <a:cs typeface="Poppins"/>
                <a:sym typeface="Poppins"/>
              </a:rPr>
              <a:t> thousands. It is advisable to understand the customer needs, adjust the price and analyse the local preference. </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North</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America</a:t>
            </a:r>
            <a:r>
              <a:rPr lang="en-IN" sz="1800" dirty="0">
                <a:solidFill>
                  <a:schemeClr val="accent1"/>
                </a:solidFill>
                <a:latin typeface="Poppins"/>
                <a:ea typeface="Poppins"/>
                <a:cs typeface="Poppins"/>
                <a:sym typeface="Poppins"/>
              </a:rPr>
              <a:t> Region has generated the least profit by selling only </a:t>
            </a:r>
            <a:r>
              <a:rPr lang="en-IN" sz="1800" b="1" dirty="0">
                <a:solidFill>
                  <a:schemeClr val="tx1">
                    <a:lumMod val="95000"/>
                    <a:lumOff val="5000"/>
                  </a:schemeClr>
                </a:solidFill>
                <a:latin typeface="Poppins"/>
                <a:ea typeface="Poppins"/>
                <a:cs typeface="Poppins"/>
                <a:sym typeface="Poppins"/>
              </a:rPr>
              <a:t>Personal</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Care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Meat</a:t>
            </a:r>
            <a:r>
              <a:rPr lang="en-IN" sz="1800" dirty="0">
                <a:solidFill>
                  <a:schemeClr val="accent1"/>
                </a:solidFill>
                <a:latin typeface="Poppins"/>
                <a:ea typeface="Poppins"/>
                <a:cs typeface="Poppins"/>
                <a:sym typeface="Poppins"/>
              </a:rPr>
              <a:t> is the least sold item type with </a:t>
            </a:r>
            <a:r>
              <a:rPr lang="en-IN" sz="1800" b="1" dirty="0">
                <a:solidFill>
                  <a:schemeClr val="tx1">
                    <a:lumMod val="95000"/>
                    <a:lumOff val="5000"/>
                  </a:schemeClr>
                </a:solidFill>
                <a:latin typeface="Poppins"/>
                <a:ea typeface="Poppins"/>
                <a:cs typeface="Poppins"/>
                <a:sym typeface="Poppins"/>
              </a:rPr>
              <a:t>11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units sold in Australia and Oceania and Sub-Saharan Africa Region using only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Cosmetic</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are sold the most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p:txBody>
      </p:sp>
      <p:sp>
        <p:nvSpPr>
          <p:cNvPr id="11" name="Google Shape;198;p2">
            <a:extLst>
              <a:ext uri="{FF2B5EF4-FFF2-40B4-BE49-F238E27FC236}">
                <a16:creationId xmlns:a16="http://schemas.microsoft.com/office/drawing/2014/main" id="{CA06792A-7182-4700-BE30-69DF15D0C704}"/>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dirty="0"/>
          </a:p>
        </p:txBody>
      </p:sp>
    </p:spTree>
    <p:extLst>
      <p:ext uri="{BB962C8B-B14F-4D97-AF65-F5344CB8AC3E}">
        <p14:creationId xmlns:p14="http://schemas.microsoft.com/office/powerpoint/2010/main" val="323123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lang="en-US"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 name="Google Shape;196;p2">
            <a:extLst>
              <a:ext uri="{FF2B5EF4-FFF2-40B4-BE49-F238E27FC236}">
                <a16:creationId xmlns:a16="http://schemas.microsoft.com/office/drawing/2014/main" id="{F6642C69-A3B9-4894-A3C7-685CE687C767}"/>
              </a:ext>
            </a:extLst>
          </p:cNvPr>
          <p:cNvSpPr txBox="1">
            <a:spLocks/>
          </p:cNvSpPr>
          <p:nvPr/>
        </p:nvSpPr>
        <p:spPr>
          <a:xfrm>
            <a:off x="1167491" y="4674961"/>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0" name="Google Shape;196;p2">
            <a:extLst>
              <a:ext uri="{FF2B5EF4-FFF2-40B4-BE49-F238E27FC236}">
                <a16:creationId xmlns:a16="http://schemas.microsoft.com/office/drawing/2014/main"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
        <p:nvSpPr>
          <p:cNvPr id="10" name="Google Shape;198;p2">
            <a:extLst>
              <a:ext uri="{FF2B5EF4-FFF2-40B4-BE49-F238E27FC236}">
                <a16:creationId xmlns:a16="http://schemas.microsoft.com/office/drawing/2014/main" id="{95BE64D2-C7C4-41E1-86B4-85D56445D3A0}"/>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r>
              <a:rPr lang="en-US"/>
              <a:t>15/06/2024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 Data has been collected in the form of a CSV file named “</a:t>
            </a:r>
            <a:r>
              <a:rPr lang="en-IN" sz="2400" b="1" dirty="0">
                <a:solidFill>
                  <a:schemeClr val="tx1">
                    <a:lumMod val="95000"/>
                    <a:lumOff val="5000"/>
                  </a:schemeClr>
                </a:solidFill>
                <a:latin typeface="Poppins"/>
                <a:ea typeface="Poppins"/>
                <a:cs typeface="Poppins"/>
                <a:sym typeface="Poppins"/>
              </a:rPr>
              <a:t>Amazon</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Sales</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Data.csv</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ea typeface="Poppins"/>
              <a:cs typeface="Poppins"/>
              <a:sym typeface="Poppins"/>
            </a:endParaRPr>
          </a:p>
          <a:p>
            <a:r>
              <a:rPr lang="en-IN" sz="2400" dirty="0">
                <a:solidFill>
                  <a:schemeClr val="accent1"/>
                </a:solidFill>
                <a:latin typeface="Poppins"/>
                <a:ea typeface="Poppins"/>
                <a:cs typeface="Poppins"/>
                <a:sym typeface="Poppins"/>
              </a:rPr>
              <a:t>The CSV file has the data of sales of products during the timespan of </a:t>
            </a:r>
            <a:r>
              <a:rPr lang="en-IN" sz="2400" b="1" dirty="0">
                <a:solidFill>
                  <a:schemeClr val="tx1">
                    <a:lumMod val="95000"/>
                    <a:lumOff val="5000"/>
                  </a:schemeClr>
                </a:solidFill>
                <a:latin typeface="Poppins"/>
                <a:ea typeface="Poppins"/>
                <a:cs typeface="Poppins"/>
                <a:sym typeface="Poppins"/>
              </a:rPr>
              <a:t>2010</a:t>
            </a:r>
            <a:r>
              <a:rPr lang="en-IN" sz="2400" dirty="0">
                <a:solidFill>
                  <a:schemeClr val="accent1"/>
                </a:solidFill>
                <a:latin typeface="Poppins"/>
                <a:ea typeface="Poppins"/>
                <a:cs typeface="Poppins"/>
                <a:sym typeface="Poppins"/>
              </a:rPr>
              <a:t> and </a:t>
            </a:r>
            <a:r>
              <a:rPr lang="en-IN" sz="2400" b="1" dirty="0">
                <a:solidFill>
                  <a:schemeClr val="tx1">
                    <a:lumMod val="95000"/>
                    <a:lumOff val="5000"/>
                  </a:schemeClr>
                </a:solidFill>
                <a:latin typeface="Poppins"/>
                <a:ea typeface="Poppins"/>
                <a:cs typeface="Poppins"/>
                <a:sym typeface="Poppins"/>
              </a:rPr>
              <a:t>2017</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cs typeface="Poppins"/>
              <a:sym typeface="Poppins"/>
            </a:endParaRPr>
          </a:p>
        </p:txBody>
      </p:sp>
      <p:sp>
        <p:nvSpPr>
          <p:cNvPr id="11" name="Google Shape;198;p2">
            <a:extLst>
              <a:ext uri="{FF2B5EF4-FFF2-40B4-BE49-F238E27FC236}">
                <a16:creationId xmlns:a16="http://schemas.microsoft.com/office/drawing/2014/main" id="{0E53F238-FE19-4119-B3FB-1B061B50FFA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lang="en-US" dirty="0"/>
          </a:p>
        </p:txBody>
      </p:sp>
    </p:spTree>
    <p:extLst>
      <p:ext uri="{BB962C8B-B14F-4D97-AF65-F5344CB8AC3E}">
        <p14:creationId xmlns:p14="http://schemas.microsoft.com/office/powerpoint/2010/main"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Cleaning</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There were no Null values or blank fields</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Some values in ‘</a:t>
            </a:r>
            <a:r>
              <a:rPr lang="en-IN" sz="2400" b="1" dirty="0">
                <a:solidFill>
                  <a:schemeClr val="tx1">
                    <a:lumMod val="95000"/>
                    <a:lumOff val="5000"/>
                  </a:schemeClr>
                </a:solidFill>
                <a:latin typeface="Poppins"/>
                <a:cs typeface="Poppins"/>
                <a:sym typeface="Poppins"/>
              </a:rPr>
              <a:t>Order</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Ship</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columns are in String datatype. So we converted them to </a:t>
            </a:r>
            <a:r>
              <a:rPr lang="en-IN" sz="2400" b="1" dirty="0">
                <a:solidFill>
                  <a:schemeClr val="tx1">
                    <a:lumMod val="95000"/>
                    <a:lumOff val="5000"/>
                  </a:schemeClr>
                </a:solidFill>
                <a:latin typeface="Poppins"/>
                <a:cs typeface="Poppins"/>
                <a:sym typeface="Poppins"/>
              </a:rPr>
              <a:t>datetime</a:t>
            </a:r>
            <a:r>
              <a:rPr lang="en-IN" sz="2400" dirty="0">
                <a:solidFill>
                  <a:schemeClr val="accent1"/>
                </a:solidFill>
                <a:latin typeface="Poppins"/>
                <a:cs typeface="Poppins"/>
                <a:sym typeface="Poppins"/>
              </a:rPr>
              <a:t> datatype using </a:t>
            </a:r>
            <a:r>
              <a:rPr lang="en-IN" sz="2400" b="1" dirty="0">
                <a:solidFill>
                  <a:schemeClr val="tx1">
                    <a:lumMod val="95000"/>
                    <a:lumOff val="5000"/>
                  </a:schemeClr>
                </a:solidFill>
                <a:latin typeface="Poppins"/>
                <a:cs typeface="Poppins"/>
                <a:sym typeface="Poppins"/>
              </a:rPr>
              <a:t>Python</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Most of the values in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Revenue</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Cost</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Profit</a:t>
            </a:r>
            <a:r>
              <a:rPr lang="en-IN" sz="2400" dirty="0">
                <a:solidFill>
                  <a:schemeClr val="accent1"/>
                </a:solidFill>
                <a:latin typeface="Poppins"/>
                <a:cs typeface="Poppins"/>
                <a:sym typeface="Poppins"/>
              </a:rPr>
              <a:t>’ columns are written with two decimal places, so we make sure that each value in these columns have </a:t>
            </a:r>
            <a:r>
              <a:rPr lang="en-IN" sz="2400" b="1" dirty="0">
                <a:solidFill>
                  <a:schemeClr val="tx1">
                    <a:lumMod val="95000"/>
                    <a:lumOff val="5000"/>
                  </a:schemeClr>
                </a:solidFill>
                <a:latin typeface="Poppins"/>
                <a:cs typeface="Poppins"/>
                <a:sym typeface="Poppins"/>
              </a:rPr>
              <a:t>two</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decimal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places</a:t>
            </a:r>
            <a:r>
              <a:rPr lang="en-IN" sz="2400" dirty="0">
                <a:solidFill>
                  <a:schemeClr val="accent1"/>
                </a:solidFill>
                <a:latin typeface="Poppins"/>
                <a:cs typeface="Poppins"/>
                <a:sym typeface="Poppins"/>
              </a:rPr>
              <a:t> by using </a:t>
            </a:r>
            <a:r>
              <a:rPr lang="en-IN" sz="2400" b="1" dirty="0">
                <a:solidFill>
                  <a:schemeClr val="tx1">
                    <a:lumMod val="95000"/>
                    <a:lumOff val="5000"/>
                  </a:schemeClr>
                </a:solidFill>
                <a:latin typeface="Poppins"/>
                <a:cs typeface="Poppins"/>
                <a:sym typeface="Poppins"/>
              </a:rPr>
              <a:t>Excel</a:t>
            </a:r>
          </a:p>
        </p:txBody>
      </p:sp>
      <p:sp>
        <p:nvSpPr>
          <p:cNvPr id="11" name="Google Shape;198;p2">
            <a:extLst>
              <a:ext uri="{FF2B5EF4-FFF2-40B4-BE49-F238E27FC236}">
                <a16:creationId xmlns:a16="http://schemas.microsoft.com/office/drawing/2014/main" id="{0A85D22D-A818-44C0-AAA9-0A85CEFB2A51}"/>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lang="en-US" dirty="0"/>
          </a:p>
        </p:txBody>
      </p:sp>
    </p:spTree>
    <p:extLst>
      <p:ext uri="{BB962C8B-B14F-4D97-AF65-F5344CB8AC3E}">
        <p14:creationId xmlns:p14="http://schemas.microsoft.com/office/powerpoint/2010/main"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8" name="Google Shape;196;p2">
            <a:extLst>
              <a:ext uri="{FF2B5EF4-FFF2-40B4-BE49-F238E27FC236}">
                <a16:creationId xmlns:a16="http://schemas.microsoft.com/office/drawing/2014/main" id="{241C5CB3-3D46-4795-954E-422FA756AD02}"/>
              </a:ext>
            </a:extLst>
          </p:cNvPr>
          <p:cNvSpPr txBox="1">
            <a:spLocks/>
          </p:cNvSpPr>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solidFill>
                  <a:schemeClr val="tx1"/>
                </a:solidFill>
                <a:latin typeface="+mn-lt"/>
                <a:cs typeface="Poppins" panose="00000500000000000000" pitchFamily="2" charset="0"/>
              </a:rPr>
              <a:t>Total Sales by Year</a:t>
            </a:r>
          </a:p>
        </p:txBody>
      </p:sp>
      <p:pic>
        <p:nvPicPr>
          <p:cNvPr id="12" name="Picture 11">
            <a:extLst>
              <a:ext uri="{FF2B5EF4-FFF2-40B4-BE49-F238E27FC236}">
                <a16:creationId xmlns:a16="http://schemas.microsoft.com/office/drawing/2014/main" id="{388DA14A-7F7C-4769-8B68-564018A41702}"/>
              </a:ext>
            </a:extLst>
          </p:cNvPr>
          <p:cNvPicPr>
            <a:picLocks noChangeAspect="1"/>
          </p:cNvPicPr>
          <p:nvPr/>
        </p:nvPicPr>
        <p:blipFill rotWithShape="1">
          <a:blip r:embed="rId3"/>
          <a:srcRect l="5349" t="18821" r="81191" b="28456"/>
          <a:stretch/>
        </p:blipFill>
        <p:spPr>
          <a:xfrm>
            <a:off x="1167491" y="1683609"/>
            <a:ext cx="2054680" cy="4525168"/>
          </a:xfrm>
          <a:prstGeom prst="rect">
            <a:avLst/>
          </a:prstGeom>
        </p:spPr>
      </p:pic>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F725A1B2-6308-4E0A-B0EB-41C0C7AE5234}"/>
              </a:ext>
            </a:extLst>
          </p:cNvPr>
          <p:cNvPicPr>
            <a:picLocks noChangeAspect="1"/>
          </p:cNvPicPr>
          <p:nvPr/>
        </p:nvPicPr>
        <p:blipFill rotWithShape="1">
          <a:blip r:embed="rId4"/>
          <a:srcRect l="29405" t="17762" r="9575" b="14691"/>
          <a:stretch/>
        </p:blipFill>
        <p:spPr>
          <a:xfrm>
            <a:off x="3890680" y="1683609"/>
            <a:ext cx="6864281" cy="4272074"/>
          </a:xfrm>
          <a:prstGeom prst="rect">
            <a:avLst/>
          </a:prstGeom>
        </p:spPr>
      </p:pic>
      <p:sp>
        <p:nvSpPr>
          <p:cNvPr id="13" name="Google Shape;198;p2">
            <a:extLst>
              <a:ext uri="{FF2B5EF4-FFF2-40B4-BE49-F238E27FC236}">
                <a16:creationId xmlns:a16="http://schemas.microsoft.com/office/drawing/2014/main" id="{1B1330E1-710D-4F51-A4C2-0A386C772BB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dirty="0"/>
          </a:p>
        </p:txBody>
      </p:sp>
    </p:spTree>
    <p:extLst>
      <p:ext uri="{BB962C8B-B14F-4D97-AF65-F5344CB8AC3E}">
        <p14:creationId xmlns:p14="http://schemas.microsoft.com/office/powerpoint/2010/main" val="373857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EA0A52-6277-46CE-90BB-8C23E1288D82}"/>
              </a:ext>
            </a:extLst>
          </p:cNvPr>
          <p:cNvPicPr>
            <a:picLocks noChangeAspect="1"/>
          </p:cNvPicPr>
          <p:nvPr/>
        </p:nvPicPr>
        <p:blipFill rotWithShape="1">
          <a:blip r:embed="rId3"/>
          <a:srcRect l="4405" t="16491" r="66471" b="14268"/>
          <a:stretch/>
        </p:blipFill>
        <p:spPr>
          <a:xfrm>
            <a:off x="957943" y="1610178"/>
            <a:ext cx="3550816" cy="4746172"/>
          </a:xfrm>
          <a:prstGeom prst="rect">
            <a:avLst/>
          </a:prstGeom>
        </p:spPr>
      </p:pic>
      <p:pic>
        <p:nvPicPr>
          <p:cNvPr id="7" name="Picture 6">
            <a:extLst>
              <a:ext uri="{FF2B5EF4-FFF2-40B4-BE49-F238E27FC236}">
                <a16:creationId xmlns:a16="http://schemas.microsoft.com/office/drawing/2014/main" id="{FDE5DE9B-DF27-4BFE-B25C-4C76D595AA1D}"/>
              </a:ext>
            </a:extLst>
          </p:cNvPr>
          <p:cNvPicPr>
            <a:picLocks noChangeAspect="1"/>
          </p:cNvPicPr>
          <p:nvPr/>
        </p:nvPicPr>
        <p:blipFill rotWithShape="1">
          <a:blip r:embed="rId4"/>
          <a:srcRect l="9576" t="16703" r="31429" b="14057"/>
          <a:stretch/>
        </p:blipFill>
        <p:spPr>
          <a:xfrm>
            <a:off x="4317089" y="1474533"/>
            <a:ext cx="6916968" cy="456420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6911026-6B1F-4E97-865D-D96DC7E70CC2}"/>
                  </a:ext>
                </a:extLst>
              </p14:cNvPr>
              <p14:cNvContentPartPr/>
              <p14:nvPr/>
            </p14:nvContentPartPr>
            <p14:xfrm>
              <a:off x="11021634" y="5885937"/>
              <a:ext cx="357480" cy="313200"/>
            </p14:xfrm>
          </p:contentPart>
        </mc:Choice>
        <mc:Fallback xmlns="">
          <p:pic>
            <p:nvPicPr>
              <p:cNvPr id="9" name="Ink 8">
                <a:extLst>
                  <a:ext uri="{FF2B5EF4-FFF2-40B4-BE49-F238E27FC236}">
                    <a16:creationId xmlns:a16="http://schemas.microsoft.com/office/drawing/2014/main" id="{76911026-6B1F-4E97-865D-D96DC7E70CC2}"/>
                  </a:ext>
                </a:extLst>
              </p:cNvPr>
              <p:cNvPicPr/>
              <p:nvPr/>
            </p:nvPicPr>
            <p:blipFill>
              <a:blip r:embed="rId6"/>
              <a:stretch>
                <a:fillRect/>
              </a:stretch>
            </p:blipFill>
            <p:spPr>
              <a:xfrm>
                <a:off x="10967634" y="5778297"/>
                <a:ext cx="46512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6FB130E-CFA6-4610-9EE8-E342F3115E63}"/>
                  </a:ext>
                </a:extLst>
              </p14:cNvPr>
              <p14:cNvContentPartPr/>
              <p14:nvPr/>
            </p14:nvContentPartPr>
            <p14:xfrm>
              <a:off x="11001474" y="6091497"/>
              <a:ext cx="119520" cy="193320"/>
            </p14:xfrm>
          </p:contentPart>
        </mc:Choice>
        <mc:Fallback xmlns="">
          <p:pic>
            <p:nvPicPr>
              <p:cNvPr id="11" name="Ink 10">
                <a:extLst>
                  <a:ext uri="{FF2B5EF4-FFF2-40B4-BE49-F238E27FC236}">
                    <a16:creationId xmlns:a16="http://schemas.microsoft.com/office/drawing/2014/main" id="{B6FB130E-CFA6-4610-9EE8-E342F3115E63}"/>
                  </a:ext>
                </a:extLst>
              </p:cNvPr>
              <p:cNvPicPr/>
              <p:nvPr/>
            </p:nvPicPr>
            <p:blipFill>
              <a:blip r:embed="rId8"/>
              <a:stretch>
                <a:fillRect/>
              </a:stretch>
            </p:blipFill>
            <p:spPr>
              <a:xfrm>
                <a:off x="10947834" y="5983857"/>
                <a:ext cx="22716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6AD88DA-44B4-460A-ACD8-3E08375785CE}"/>
                  </a:ext>
                </a:extLst>
              </p14:cNvPr>
              <p14:cNvContentPartPr/>
              <p14:nvPr/>
            </p14:nvContentPartPr>
            <p14:xfrm>
              <a:off x="10888794" y="5790897"/>
              <a:ext cx="457200" cy="401040"/>
            </p14:xfrm>
          </p:contentPart>
        </mc:Choice>
        <mc:Fallback xmlns="">
          <p:pic>
            <p:nvPicPr>
              <p:cNvPr id="13" name="Ink 12">
                <a:extLst>
                  <a:ext uri="{FF2B5EF4-FFF2-40B4-BE49-F238E27FC236}">
                    <a16:creationId xmlns:a16="http://schemas.microsoft.com/office/drawing/2014/main" id="{B6AD88DA-44B4-460A-ACD8-3E08375785CE}"/>
                  </a:ext>
                </a:extLst>
              </p:cNvPr>
              <p:cNvPicPr/>
              <p:nvPr/>
            </p:nvPicPr>
            <p:blipFill>
              <a:blip r:embed="rId10"/>
              <a:stretch>
                <a:fillRect/>
              </a:stretch>
            </p:blipFill>
            <p:spPr>
              <a:xfrm>
                <a:off x="10835154" y="5683257"/>
                <a:ext cx="564840" cy="61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0475F349-C067-4903-B3FF-C138D75F7FDC}"/>
                  </a:ext>
                </a:extLst>
              </p14:cNvPr>
              <p14:cNvContentPartPr/>
              <p14:nvPr/>
            </p14:nvContentPartPr>
            <p14:xfrm>
              <a:off x="11060514" y="5811057"/>
              <a:ext cx="292680" cy="297720"/>
            </p14:xfrm>
          </p:contentPart>
        </mc:Choice>
        <mc:Fallback xmlns="">
          <p:pic>
            <p:nvPicPr>
              <p:cNvPr id="14" name="Ink 13">
                <a:extLst>
                  <a:ext uri="{FF2B5EF4-FFF2-40B4-BE49-F238E27FC236}">
                    <a16:creationId xmlns:a16="http://schemas.microsoft.com/office/drawing/2014/main" id="{0475F349-C067-4903-B3FF-C138D75F7FDC}"/>
                  </a:ext>
                </a:extLst>
              </p:cNvPr>
              <p:cNvPicPr/>
              <p:nvPr/>
            </p:nvPicPr>
            <p:blipFill>
              <a:blip r:embed="rId12"/>
              <a:stretch>
                <a:fillRect/>
              </a:stretch>
            </p:blipFill>
            <p:spPr>
              <a:xfrm>
                <a:off x="11006514" y="5703057"/>
                <a:ext cx="40032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2E5FCA9D-7ECB-4798-A05F-29957B49D484}"/>
                  </a:ext>
                </a:extLst>
              </p14:cNvPr>
              <p14:cNvContentPartPr/>
              <p14:nvPr/>
            </p14:nvContentPartPr>
            <p14:xfrm>
              <a:off x="10856034" y="5738337"/>
              <a:ext cx="556200" cy="488160"/>
            </p14:xfrm>
          </p:contentPart>
        </mc:Choice>
        <mc:Fallback xmlns="">
          <p:pic>
            <p:nvPicPr>
              <p:cNvPr id="15" name="Ink 14">
                <a:extLst>
                  <a:ext uri="{FF2B5EF4-FFF2-40B4-BE49-F238E27FC236}">
                    <a16:creationId xmlns:a16="http://schemas.microsoft.com/office/drawing/2014/main" id="{2E5FCA9D-7ECB-4798-A05F-29957B49D484}"/>
                  </a:ext>
                </a:extLst>
              </p:cNvPr>
              <p:cNvPicPr/>
              <p:nvPr/>
            </p:nvPicPr>
            <p:blipFill>
              <a:blip r:embed="rId14"/>
              <a:stretch>
                <a:fillRect/>
              </a:stretch>
            </p:blipFill>
            <p:spPr>
              <a:xfrm>
                <a:off x="10802394" y="5630337"/>
                <a:ext cx="66384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B592BE8-7DFF-4126-A22D-6DE641B8BC06}"/>
                  </a:ext>
                </a:extLst>
              </p14:cNvPr>
              <p14:cNvContentPartPr/>
              <p14:nvPr/>
            </p14:nvContentPartPr>
            <p14:xfrm>
              <a:off x="10943514" y="5723577"/>
              <a:ext cx="468720" cy="459360"/>
            </p14:xfrm>
          </p:contentPart>
        </mc:Choice>
        <mc:Fallback xmlns="">
          <p:pic>
            <p:nvPicPr>
              <p:cNvPr id="20" name="Ink 19">
                <a:extLst>
                  <a:ext uri="{FF2B5EF4-FFF2-40B4-BE49-F238E27FC236}">
                    <a16:creationId xmlns:a16="http://schemas.microsoft.com/office/drawing/2014/main" id="{BB592BE8-7DFF-4126-A22D-6DE641B8BC06}"/>
                  </a:ext>
                </a:extLst>
              </p:cNvPr>
              <p:cNvPicPr/>
              <p:nvPr/>
            </p:nvPicPr>
            <p:blipFill>
              <a:blip r:embed="rId16"/>
              <a:stretch>
                <a:fillRect/>
              </a:stretch>
            </p:blipFill>
            <p:spPr>
              <a:xfrm>
                <a:off x="10889514" y="5615937"/>
                <a:ext cx="576360" cy="675000"/>
              </a:xfrm>
              <a:prstGeom prst="rect">
                <a:avLst/>
              </a:prstGeom>
            </p:spPr>
          </p:pic>
        </mc:Fallback>
      </mc:AlternateContent>
      <p:sp>
        <p:nvSpPr>
          <p:cNvPr id="18" name="Google Shape;198;p2">
            <a:extLst>
              <a:ext uri="{FF2B5EF4-FFF2-40B4-BE49-F238E27FC236}">
                <a16:creationId xmlns:a16="http://schemas.microsoft.com/office/drawing/2014/main" id="{994BA1E7-A62D-4978-A5A4-AD08C28BC38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dirty="0"/>
          </a:p>
        </p:txBody>
      </p:sp>
    </p:spTree>
    <p:extLst>
      <p:ext uri="{BB962C8B-B14F-4D97-AF65-F5344CB8AC3E}">
        <p14:creationId xmlns:p14="http://schemas.microsoft.com/office/powerpoint/2010/main" val="3439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3453453B-033D-4ABF-9AC2-AC2BFA6481A5}"/>
              </a:ext>
            </a:extLst>
          </p:cNvPr>
          <p:cNvPicPr>
            <a:picLocks noChangeAspect="1"/>
          </p:cNvPicPr>
          <p:nvPr/>
        </p:nvPicPr>
        <p:blipFill rotWithShape="1">
          <a:blip r:embed="rId3"/>
          <a:srcRect l="37738" t="31308" r="10214" b="14903"/>
          <a:stretch/>
        </p:blipFill>
        <p:spPr>
          <a:xfrm>
            <a:off x="1991033" y="1483695"/>
            <a:ext cx="8132098" cy="4725082"/>
          </a:xfrm>
          <a:prstGeom prst="rect">
            <a:avLst/>
          </a:prstGeom>
        </p:spPr>
      </p:pic>
      <p:sp>
        <p:nvSpPr>
          <p:cNvPr id="15" name="Google Shape;196;p2">
            <a:extLst>
              <a:ext uri="{FF2B5EF4-FFF2-40B4-BE49-F238E27FC236}">
                <a16:creationId xmlns:a16="http://schemas.microsoft.com/office/drawing/2014/main" id="{B0E38E41-84E4-4AD1-AE76-22B89DA3F993}"/>
              </a:ext>
            </a:extLst>
          </p:cNvPr>
          <p:cNvSpPr txBox="1">
            <a:spLocks/>
          </p:cNvSpPr>
          <p:nvPr/>
        </p:nvSpPr>
        <p:spPr>
          <a:xfrm>
            <a:off x="5091362" y="6208777"/>
            <a:ext cx="3094695"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solidFill>
                  <a:schemeClr val="tx1">
                    <a:lumMod val="75000"/>
                    <a:lumOff val="25000"/>
                  </a:schemeClr>
                </a:solidFill>
                <a:latin typeface="+mn-lt"/>
                <a:cs typeface="Poppins" panose="00000500000000000000" pitchFamily="2" charset="0"/>
              </a:rPr>
              <a:t>Total Sales by Channel</a:t>
            </a:r>
          </a:p>
        </p:txBody>
      </p:sp>
      <p:sp>
        <p:nvSpPr>
          <p:cNvPr id="12" name="Google Shape;198;p2">
            <a:extLst>
              <a:ext uri="{FF2B5EF4-FFF2-40B4-BE49-F238E27FC236}">
                <a16:creationId xmlns:a16="http://schemas.microsoft.com/office/drawing/2014/main" id="{720008BF-9937-4651-AD46-6F2FBE10C0FD}"/>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dirty="0"/>
          </a:p>
        </p:txBody>
      </p:sp>
    </p:spTree>
    <p:extLst>
      <p:ext uri="{BB962C8B-B14F-4D97-AF65-F5344CB8AC3E}">
        <p14:creationId xmlns:p14="http://schemas.microsoft.com/office/powerpoint/2010/main" val="94729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3FA380B9-125A-4A52-B4EF-D51E4AE1AB15}"/>
              </a:ext>
            </a:extLst>
          </p:cNvPr>
          <p:cNvPicPr>
            <a:picLocks noChangeAspect="1"/>
          </p:cNvPicPr>
          <p:nvPr/>
        </p:nvPicPr>
        <p:blipFill rotWithShape="1">
          <a:blip r:embed="rId3"/>
          <a:srcRect l="3239" t="17551" r="9576" b="21876"/>
          <a:stretch/>
        </p:blipFill>
        <p:spPr>
          <a:xfrm>
            <a:off x="317106" y="1833154"/>
            <a:ext cx="10629567" cy="4152130"/>
          </a:xfrm>
          <a:prstGeom prst="rect">
            <a:avLst/>
          </a:prstGeom>
        </p:spPr>
      </p:pic>
      <p:sp>
        <p:nvSpPr>
          <p:cNvPr id="11" name="Google Shape;198;p2">
            <a:extLst>
              <a:ext uri="{FF2B5EF4-FFF2-40B4-BE49-F238E27FC236}">
                <a16:creationId xmlns:a16="http://schemas.microsoft.com/office/drawing/2014/main" id="{1AECA06A-9CA3-41D9-8200-C72072B377B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15/06/2024</a:t>
            </a:r>
            <a:endParaRPr dirty="0"/>
          </a:p>
        </p:txBody>
      </p:sp>
    </p:spTree>
    <p:extLst>
      <p:ext uri="{BB962C8B-B14F-4D97-AF65-F5344CB8AC3E}">
        <p14:creationId xmlns:p14="http://schemas.microsoft.com/office/powerpoint/2010/main" val="161171252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756</Words>
  <Application>Microsoft Office PowerPoint</Application>
  <PresentationFormat>Widescreen</PresentationFormat>
  <Paragraphs>170</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Poppins</vt:lpstr>
      <vt:lpstr>Calibri</vt:lpstr>
      <vt:lpstr>Arial</vt:lpstr>
      <vt:lpstr>Office Theme</vt:lpstr>
      <vt:lpstr>Amazon Sales Data Analysis</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Rajdeep Singh</cp:lastModifiedBy>
  <cp:revision>41</cp:revision>
  <dcterms:created xsi:type="dcterms:W3CDTF">2022-12-29T06:36:15Z</dcterms:created>
  <dcterms:modified xsi:type="dcterms:W3CDTF">2024-08-14T09:57:23Z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