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77" r:id="rId9"/>
    <p:sldId id="275" r:id="rId10"/>
    <p:sldId id="274" r:id="rId11"/>
    <p:sldId id="276" r:id="rId12"/>
    <p:sldId id="278" r:id="rId13"/>
    <p:sldId id="26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.175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.15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.37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.27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.05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.09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7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85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99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1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3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29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63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43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47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22/07/2024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22/07/2024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22/07/2024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22/07/2024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22/07/2024</a:t>
            </a:r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22/07/2024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22/07/2024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22/07/2024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22/07/2024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22/07/2024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22/07/2024</a:t>
            </a:r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3.tmp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image" Target="../media/image4.tmp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customXml" Target="../ink/ink10.xml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image" Target="../media/image5.tmp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customXml" Target="../ink/ink16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Entertainers Data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816764"/>
            <a:ext cx="1011490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Out of 70 only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40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 had won the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Oscar, Grammy or Emmy awards.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There are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20 Female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50 Male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Only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40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Entertainers are still alive.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Adele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was the youngest female Entertainer with an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age of 20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at the time of her breakthrough.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Stevie Wonder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youngest male Entertainer with an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age of 13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at the time of his breakthrough.</a:t>
            </a:r>
          </a:p>
        </p:txBody>
      </p:sp>
      <p:sp>
        <p:nvSpPr>
          <p:cNvPr id="13" name="Google Shape;198;p2">
            <a:extLst>
              <a:ext uri="{FF2B5EF4-FFF2-40B4-BE49-F238E27FC236}">
                <a16:creationId xmlns:a16="http://schemas.microsoft.com/office/drawing/2014/main" id="{99B09DCC-58FC-4EF5-AA40-584782B9EE8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28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729680"/>
            <a:ext cx="1011490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1967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had the most breakthrough at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Entertainers</a:t>
            </a: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Out of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40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Entertainers who are still alive,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12 are female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28 are male.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Tony Bennett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most active male Entertainer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65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 While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James Dean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least active male Entertainer with only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2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Betty White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most active female Entertainer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64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 While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Clara Bow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was the least active female Entertainer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7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3" name="Google Shape;198;p2">
            <a:extLst>
              <a:ext uri="{FF2B5EF4-FFF2-40B4-BE49-F238E27FC236}">
                <a16:creationId xmlns:a16="http://schemas.microsoft.com/office/drawing/2014/main" id="{C700E1CD-288C-4204-9052-DF4E8A18316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57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9AD7F-DD3B-4FF7-ACDC-3EC9A863B739}"/>
              </a:ext>
            </a:extLst>
          </p:cNvPr>
          <p:cNvSpPr txBox="1"/>
          <p:nvPr/>
        </p:nvSpPr>
        <p:spPr>
          <a:xfrm>
            <a:off x="1167490" y="1729680"/>
            <a:ext cx="1011490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1962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has seen the most win of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4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Oscars/Grammy/Emmy.</a:t>
            </a: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Bing Crosby(M), Carol Burnett(F), Gregory Peck(M) and Leonard Bernstein(M)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had won the awards that year.</a:t>
            </a: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98;p2">
            <a:extLst>
              <a:ext uri="{FF2B5EF4-FFF2-40B4-BE49-F238E27FC236}">
                <a16:creationId xmlns:a16="http://schemas.microsoft.com/office/drawing/2014/main" id="{A0D71B79-3FDF-4D2E-A05D-0540131B5A0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33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" name="Google Shape;196;p2">
            <a:extLst>
              <a:ext uri="{FF2B5EF4-FFF2-40B4-BE49-F238E27FC236}">
                <a16:creationId xmlns:a16="http://schemas.microsoft.com/office/drawing/2014/main" id="{F6642C69-A3B9-4894-A3C7-685CE687C767}"/>
              </a:ext>
            </a:extLst>
          </p:cNvPr>
          <p:cNvSpPr txBox="1">
            <a:spLocks/>
          </p:cNvSpPr>
          <p:nvPr/>
        </p:nvSpPr>
        <p:spPr>
          <a:xfrm>
            <a:off x="1167491" y="2811007"/>
            <a:ext cx="9779183" cy="289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youngest Male and Female Entertainer at the time of Breakthrough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Which year has the most breakthroughs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Gender distribution of alive Entertainers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Entertainers with longest and shortest active years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0" name="Google Shape;196;p2">
            <a:extLst>
              <a:ext uri="{FF2B5EF4-FFF2-40B4-BE49-F238E27FC236}">
                <a16:creationId xmlns:a16="http://schemas.microsoft.com/office/drawing/2014/main" id="{A0808840-1BC7-4625-8B86-5BF9E19ECE45}"/>
              </a:ext>
            </a:extLst>
          </p:cNvPr>
          <p:cNvSpPr txBox="1">
            <a:spLocks/>
          </p:cNvSpPr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Google Shape;198;p2">
            <a:extLst>
              <a:ext uri="{FF2B5EF4-FFF2-40B4-BE49-F238E27FC236}">
                <a16:creationId xmlns:a16="http://schemas.microsoft.com/office/drawing/2014/main" id="{EA5D490B-AD8F-4EA4-9A12-F5CD7F66633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924060"/>
            <a:ext cx="9045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Data has been collected in the form of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three xlsx </a:t>
            </a:r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files</a:t>
            </a:r>
          </a:p>
          <a:p>
            <a:endParaRPr lang="en-IN"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The files contains the information about famous </a:t>
            </a:r>
            <a:r>
              <a:rPr lang="en-IN" sz="24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Entertainers/Artists</a:t>
            </a:r>
            <a:endParaRPr lang="en-IN" sz="2400" b="1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A7ED6882-C748-4F94-8A9B-5C91D56BCE3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5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AFEF5AB-7782-4A90-8797-E049BB632B3D}"/>
              </a:ext>
            </a:extLst>
          </p:cNvPr>
          <p:cNvSpPr/>
          <p:nvPr/>
        </p:nvSpPr>
        <p:spPr>
          <a:xfrm>
            <a:off x="6741425" y="4145710"/>
            <a:ext cx="3831771" cy="271399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0585F-4568-4CD8-9976-8B4F1A1BEFE0}"/>
              </a:ext>
            </a:extLst>
          </p:cNvPr>
          <p:cNvSpPr txBox="1"/>
          <p:nvPr/>
        </p:nvSpPr>
        <p:spPr>
          <a:xfrm>
            <a:off x="1167491" y="1721846"/>
            <a:ext cx="977918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Combined all three xlsx files into a single table using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VLOOKUP</a:t>
            </a:r>
          </a:p>
          <a:p>
            <a:endParaRPr lang="en-IN" sz="23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‘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of first Oscar/Grammy/Emmy</a:t>
            </a:r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 has some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blank</a:t>
            </a:r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spaces. Relaced them with 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NA.</a:t>
            </a:r>
          </a:p>
          <a:p>
            <a:endParaRPr lang="en-IN" sz="23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Column ‘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of Death</a:t>
            </a:r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 has some blank spaces. Relaced them with a placeholder ‘</a:t>
            </a:r>
            <a:r>
              <a:rPr lang="en-IN" sz="23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Still Alive</a:t>
            </a:r>
            <a:r>
              <a:rPr lang="en-IN" sz="23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’.</a:t>
            </a:r>
          </a:p>
          <a:p>
            <a:endParaRPr lang="en-IN" sz="2300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Created a new column ‘</a:t>
            </a:r>
            <a:r>
              <a:rPr lang="en-IN" sz="23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Age at Breakthrough</a:t>
            </a:r>
            <a:r>
              <a:rPr lang="en-IN" sz="23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which is ‘Year of Breakthrough’ minus ‘Birth Year’.</a:t>
            </a:r>
          </a:p>
          <a:p>
            <a:endParaRPr lang="en-IN" sz="2300" b="1" dirty="0">
              <a:solidFill>
                <a:schemeClr val="accent1"/>
              </a:solidFill>
              <a:latin typeface="Poppins"/>
              <a:cs typeface="Poppins"/>
              <a:sym typeface="Poppins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Created another column ‘</a:t>
            </a:r>
            <a:r>
              <a:rPr lang="en-IN" sz="23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Active Years</a:t>
            </a:r>
            <a:r>
              <a:rPr lang="en-IN" sz="2300" dirty="0">
                <a:solidFill>
                  <a:schemeClr val="accent1"/>
                </a:solidFill>
                <a:latin typeface="Poppins"/>
                <a:cs typeface="Poppins"/>
                <a:sym typeface="Poppins"/>
              </a:rPr>
              <a:t>’ which is ‘Year of Last Major Work’ minus ‘Year of Breakthrough’</a:t>
            </a:r>
            <a:endParaRPr lang="en-IN" sz="2300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2" name="Google Shape;198;p2">
            <a:extLst>
              <a:ext uri="{FF2B5EF4-FFF2-40B4-BE49-F238E27FC236}">
                <a16:creationId xmlns:a16="http://schemas.microsoft.com/office/drawing/2014/main" id="{A9B5161B-0F64-4233-A6DA-B84A4899722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B4D5B-317F-4201-9724-1801775C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50" y="1437822"/>
            <a:ext cx="9344664" cy="4849259"/>
          </a:xfrm>
          <a:prstGeom prst="rect">
            <a:avLst/>
          </a:prstGeom>
        </p:spPr>
      </p:pic>
      <p:sp>
        <p:nvSpPr>
          <p:cNvPr id="11" name="Google Shape;198;p2">
            <a:extLst>
              <a:ext uri="{FF2B5EF4-FFF2-40B4-BE49-F238E27FC236}">
                <a16:creationId xmlns:a16="http://schemas.microsoft.com/office/drawing/2014/main" id="{24B7B77F-F376-4805-A9D3-2484EC7E87D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5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7634" y="577829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47834" y="5983857"/>
                <a:ext cx="227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35154" y="568325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02394" y="5630337"/>
                <a:ext cx="663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89514" y="561593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68A3C89-379D-4192-AB8C-7E8152FDA7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28663" y="1697595"/>
            <a:ext cx="5824531" cy="3759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4E755C-CCC8-42A9-B7CF-4AEAE592CDE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4971" y="1683656"/>
            <a:ext cx="4800969" cy="4329445"/>
          </a:xfrm>
          <a:prstGeom prst="rect">
            <a:avLst/>
          </a:prstGeom>
        </p:spPr>
      </p:pic>
      <p:sp>
        <p:nvSpPr>
          <p:cNvPr id="21" name="Google Shape;198;p2">
            <a:extLst>
              <a:ext uri="{FF2B5EF4-FFF2-40B4-BE49-F238E27FC236}">
                <a16:creationId xmlns:a16="http://schemas.microsoft.com/office/drawing/2014/main" id="{C1953B2F-CFDF-414E-8F88-02F6EC1295E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7634" y="577793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47311" y="5983296"/>
                <a:ext cx="227485" cy="409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34794" y="568289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02034" y="5630417"/>
                <a:ext cx="663840" cy="703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89514" y="561557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FAFD87-65B0-49FA-B543-7AF8D895F2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48492" y="1766283"/>
            <a:ext cx="6119310" cy="4657983"/>
          </a:xfrm>
          <a:prstGeom prst="rect">
            <a:avLst/>
          </a:prstGeom>
        </p:spPr>
      </p:pic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6970691E-6886-486D-A5AD-DF247549A84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77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" name="Google Shape;196;p2">
            <a:extLst>
              <a:ext uri="{FF2B5EF4-FFF2-40B4-BE49-F238E27FC236}">
                <a16:creationId xmlns:a16="http://schemas.microsoft.com/office/drawing/2014/main" id="{4B24FA81-C42B-4536-ACE0-A43E1F986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B5720-F4C5-41FE-8C46-5F55E36CB5B9}"/>
              </a:ext>
            </a:extLst>
          </p:cNvPr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14:cNvPr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911026-6B1F-4E97-865D-D96DC7E7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7634" y="5777937"/>
                <a:ext cx="4651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14:cNvPr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B130E-CFA6-4610-9EE8-E342F3115E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47311" y="5983296"/>
                <a:ext cx="227485" cy="409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14:cNvPr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AD88DA-44B4-460A-ACD8-3E08375785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34794" y="5682897"/>
                <a:ext cx="56484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14:cNvPr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75F349-C067-4903-B3FF-C138D75F7F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06514" y="5703057"/>
                <a:ext cx="40032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14:cNvPr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5FCA9D-7ECB-4798-A05F-29957B49D4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02034" y="5630417"/>
                <a:ext cx="663840" cy="703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14:cNvPr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592BE8-7DFF-4126-A22D-6DE641B8BC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89514" y="5615577"/>
                <a:ext cx="576360" cy="675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2895CDF-6917-4CC2-87AF-C7671B9A93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1032" y="1741714"/>
            <a:ext cx="5921934" cy="49797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4045E9-132B-4287-A115-C3D68CDE1C10}"/>
              </a:ext>
            </a:extLst>
          </p:cNvPr>
          <p:cNvSpPr txBox="1"/>
          <p:nvPr/>
        </p:nvSpPr>
        <p:spPr>
          <a:xfrm>
            <a:off x="7530296" y="2989106"/>
            <a:ext cx="4009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Year </a:t>
            </a:r>
            <a:r>
              <a:rPr lang="en-IN" sz="2000" b="1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1962</a:t>
            </a:r>
            <a:r>
              <a:rPr lang="en-IN" sz="20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had the highest number of Entertainers to won any Oscar, Grammy or Emmy</a:t>
            </a:r>
          </a:p>
        </p:txBody>
      </p:sp>
      <p:sp>
        <p:nvSpPr>
          <p:cNvPr id="18" name="Google Shape;198;p2">
            <a:extLst>
              <a:ext uri="{FF2B5EF4-FFF2-40B4-BE49-F238E27FC236}">
                <a16:creationId xmlns:a16="http://schemas.microsoft.com/office/drawing/2014/main" id="{E8D2181E-8334-4095-9827-F559FAF1A9A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62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442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Poppins</vt:lpstr>
      <vt:lpstr>Arial</vt:lpstr>
      <vt:lpstr>Office Theme</vt:lpstr>
      <vt:lpstr>Entertainers Data Analysis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Insights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Rajdeep Singh</cp:lastModifiedBy>
  <cp:revision>98</cp:revision>
  <dcterms:created xsi:type="dcterms:W3CDTF">2022-12-29T06:36:15Z</dcterms:created>
  <dcterms:modified xsi:type="dcterms:W3CDTF">2024-08-14T10:03:04Z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