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59" autoAdjust="0"/>
  </p:normalViewPr>
  <p:slideViewPr>
    <p:cSldViewPr snapToGrid="0" snapToObjects="1">
      <p:cViewPr varScale="1">
        <p:scale>
          <a:sx n="93" d="100"/>
          <a:sy n="93" d="100"/>
        </p:scale>
        <p:origin x="-1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75681-6525-B74C-8C61-556CDDA33D7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32E418B-F324-3A48-ABA3-E73CB273D1C1}">
      <dgm:prSet phldrT="[Text]"/>
      <dgm:spPr/>
      <dgm:t>
        <a:bodyPr/>
        <a:lstStyle/>
        <a:p>
          <a:r>
            <a:rPr lang="en-US" dirty="0" smtClean="0"/>
            <a:t>Get many tiny files on local disk</a:t>
          </a:r>
          <a:endParaRPr lang="en-US" dirty="0"/>
        </a:p>
      </dgm:t>
    </dgm:pt>
    <dgm:pt modelId="{0C52FE4D-FE95-DF48-863C-4A8E38EF2FFF}" type="parTrans" cxnId="{687BC43C-AF9A-6C46-BF3F-1FCF1AC67DA6}">
      <dgm:prSet/>
      <dgm:spPr/>
      <dgm:t>
        <a:bodyPr/>
        <a:lstStyle/>
        <a:p>
          <a:endParaRPr lang="en-US"/>
        </a:p>
      </dgm:t>
    </dgm:pt>
    <dgm:pt modelId="{5DC63044-36BD-234A-8A23-4072022824EE}" type="sibTrans" cxnId="{687BC43C-AF9A-6C46-BF3F-1FCF1AC67DA6}">
      <dgm:prSet/>
      <dgm:spPr/>
      <dgm:t>
        <a:bodyPr/>
        <a:lstStyle/>
        <a:p>
          <a:endParaRPr lang="en-US"/>
        </a:p>
      </dgm:t>
    </dgm:pt>
    <dgm:pt modelId="{DE7EBC69-DDCF-FF4B-88F8-FE2001248422}">
      <dgm:prSet phldrT="[Text]"/>
      <dgm:spPr/>
      <dgm:t>
        <a:bodyPr/>
        <a:lstStyle/>
        <a:p>
          <a:r>
            <a:rPr lang="en-US" dirty="0" smtClean="0"/>
            <a:t>Blob files with shell</a:t>
          </a:r>
          <a:endParaRPr lang="en-US" dirty="0"/>
        </a:p>
      </dgm:t>
    </dgm:pt>
    <dgm:pt modelId="{79B8BFBC-8FD4-D140-AD67-C30C0E8F6417}" type="parTrans" cxnId="{BA7DE918-34C3-2D46-AABC-5227521550D4}">
      <dgm:prSet/>
      <dgm:spPr/>
      <dgm:t>
        <a:bodyPr/>
        <a:lstStyle/>
        <a:p>
          <a:endParaRPr lang="en-US"/>
        </a:p>
      </dgm:t>
    </dgm:pt>
    <dgm:pt modelId="{98524AB5-014A-984B-8DAF-A12867A693A4}" type="sibTrans" cxnId="{BA7DE918-34C3-2D46-AABC-5227521550D4}">
      <dgm:prSet/>
      <dgm:spPr/>
      <dgm:t>
        <a:bodyPr/>
        <a:lstStyle/>
        <a:p>
          <a:endParaRPr lang="en-US"/>
        </a:p>
      </dgm:t>
    </dgm:pt>
    <dgm:pt modelId="{020AE847-4E3D-F446-920C-595074724893}">
      <dgm:prSet phldrT="[Text]"/>
      <dgm:spPr/>
      <dgm:t>
        <a:bodyPr/>
        <a:lstStyle/>
        <a:p>
          <a:r>
            <a:rPr lang="en-US" dirty="0" smtClean="0"/>
            <a:t>Load files into </a:t>
          </a:r>
          <a:r>
            <a:rPr lang="en-US" dirty="0" err="1" smtClean="0"/>
            <a:t>hdfs</a:t>
          </a:r>
          <a:endParaRPr lang="en-US" dirty="0" smtClean="0"/>
        </a:p>
      </dgm:t>
    </dgm:pt>
    <dgm:pt modelId="{6657D6C5-03B1-0840-8AAF-CB7A72BC8012}" type="parTrans" cxnId="{14D3EC32-E8E7-A549-AC69-9693BB3B2C20}">
      <dgm:prSet/>
      <dgm:spPr/>
      <dgm:t>
        <a:bodyPr/>
        <a:lstStyle/>
        <a:p>
          <a:endParaRPr lang="en-US"/>
        </a:p>
      </dgm:t>
    </dgm:pt>
    <dgm:pt modelId="{4B92CFE4-CC4A-7643-9572-C5B212CE2BBE}" type="sibTrans" cxnId="{14D3EC32-E8E7-A549-AC69-9693BB3B2C20}">
      <dgm:prSet/>
      <dgm:spPr/>
      <dgm:t>
        <a:bodyPr/>
        <a:lstStyle/>
        <a:p>
          <a:endParaRPr lang="en-US"/>
        </a:p>
      </dgm:t>
    </dgm:pt>
    <dgm:pt modelId="{C193FC07-5E1F-BB4C-8354-E620FBE52647}">
      <dgm:prSet/>
      <dgm:spPr/>
      <dgm:t>
        <a:bodyPr/>
        <a:lstStyle/>
        <a:p>
          <a:r>
            <a:rPr lang="en-US" dirty="0" smtClean="0"/>
            <a:t>Fix up file and normalize with Hadoop streaming</a:t>
          </a:r>
          <a:endParaRPr lang="en-US" dirty="0"/>
        </a:p>
      </dgm:t>
    </dgm:pt>
    <dgm:pt modelId="{A210363A-BAB1-CD47-8F95-2012F2311CBA}" type="parTrans" cxnId="{3D5DCF11-2517-BB44-9183-349EA29AEE93}">
      <dgm:prSet/>
      <dgm:spPr/>
      <dgm:t>
        <a:bodyPr/>
        <a:lstStyle/>
        <a:p>
          <a:endParaRPr lang="en-US"/>
        </a:p>
      </dgm:t>
    </dgm:pt>
    <dgm:pt modelId="{ED499D20-64D6-9047-B897-DBA2B7EE9414}" type="sibTrans" cxnId="{3D5DCF11-2517-BB44-9183-349EA29AEE93}">
      <dgm:prSet/>
      <dgm:spPr/>
      <dgm:t>
        <a:bodyPr/>
        <a:lstStyle/>
        <a:p>
          <a:endParaRPr lang="en-US"/>
        </a:p>
      </dgm:t>
    </dgm:pt>
    <dgm:pt modelId="{021CD058-080D-0543-ADAD-D7B41557A9A1}">
      <dgm:prSet/>
      <dgm:spPr/>
      <dgm:t>
        <a:bodyPr/>
        <a:lstStyle/>
        <a:p>
          <a:r>
            <a:rPr lang="en-US" dirty="0" smtClean="0"/>
            <a:t>Load into HAWQ with GPXF</a:t>
          </a:r>
          <a:endParaRPr lang="en-US" dirty="0"/>
        </a:p>
      </dgm:t>
    </dgm:pt>
    <dgm:pt modelId="{6F15DD00-DCDD-3E48-AC44-F04355C8529D}" type="parTrans" cxnId="{F92EF4DB-E153-0342-9E5B-18CCD2AA92EB}">
      <dgm:prSet/>
      <dgm:spPr/>
      <dgm:t>
        <a:bodyPr/>
        <a:lstStyle/>
        <a:p>
          <a:endParaRPr lang="en-US"/>
        </a:p>
      </dgm:t>
    </dgm:pt>
    <dgm:pt modelId="{E15D0C99-C07B-BB44-A685-10C5FD3BBBD3}" type="sibTrans" cxnId="{F92EF4DB-E153-0342-9E5B-18CCD2AA92EB}">
      <dgm:prSet/>
      <dgm:spPr/>
      <dgm:t>
        <a:bodyPr/>
        <a:lstStyle/>
        <a:p>
          <a:endParaRPr lang="en-US"/>
        </a:p>
      </dgm:t>
    </dgm:pt>
    <dgm:pt modelId="{6948F9DE-B7B5-634F-9124-C0935BDA458C}" type="pres">
      <dgm:prSet presAssocID="{7B575681-6525-B74C-8C61-556CDDA33D78}" presName="Name0" presStyleCnt="0">
        <dgm:presLayoutVars>
          <dgm:dir/>
          <dgm:resizeHandles val="exact"/>
        </dgm:presLayoutVars>
      </dgm:prSet>
      <dgm:spPr/>
    </dgm:pt>
    <dgm:pt modelId="{98E4BE42-0FBB-A44A-939F-DA45D2FFD39A}" type="pres">
      <dgm:prSet presAssocID="{032E418B-F324-3A48-ABA3-E73CB273D1C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8FDA5-7B58-3E4E-B584-4BEFABBBA50C}" type="pres">
      <dgm:prSet presAssocID="{5DC63044-36BD-234A-8A23-4072022824EE}" presName="sibTrans" presStyleLbl="sibTrans2D1" presStyleIdx="0" presStyleCnt="4"/>
      <dgm:spPr/>
    </dgm:pt>
    <dgm:pt modelId="{2A9A4BD0-4F6F-264C-B75E-0D935ABC981C}" type="pres">
      <dgm:prSet presAssocID="{5DC63044-36BD-234A-8A23-4072022824EE}" presName="connectorText" presStyleLbl="sibTrans2D1" presStyleIdx="0" presStyleCnt="4"/>
      <dgm:spPr/>
    </dgm:pt>
    <dgm:pt modelId="{E59DB9B4-586B-8743-BED4-EEC2FEF4F990}" type="pres">
      <dgm:prSet presAssocID="{DE7EBC69-DDCF-FF4B-88F8-FE2001248422}" presName="node" presStyleLbl="node1" presStyleIdx="1" presStyleCnt="5">
        <dgm:presLayoutVars>
          <dgm:bulletEnabled val="1"/>
        </dgm:presLayoutVars>
      </dgm:prSet>
      <dgm:spPr/>
    </dgm:pt>
    <dgm:pt modelId="{126DCF8A-2974-6E41-8717-3B3BFAE960A1}" type="pres">
      <dgm:prSet presAssocID="{98524AB5-014A-984B-8DAF-A12867A693A4}" presName="sibTrans" presStyleLbl="sibTrans2D1" presStyleIdx="1" presStyleCnt="4"/>
      <dgm:spPr/>
    </dgm:pt>
    <dgm:pt modelId="{0E6EFA78-ECDB-D346-AFDB-6D1884D8952D}" type="pres">
      <dgm:prSet presAssocID="{98524AB5-014A-984B-8DAF-A12867A693A4}" presName="connectorText" presStyleLbl="sibTrans2D1" presStyleIdx="1" presStyleCnt="4"/>
      <dgm:spPr/>
    </dgm:pt>
    <dgm:pt modelId="{8FFC2757-1A0C-6543-9AE1-D53B318781D1}" type="pres">
      <dgm:prSet presAssocID="{020AE847-4E3D-F446-920C-59507472489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A4E35-25F9-2D45-BAB8-D09422F1E30E}" type="pres">
      <dgm:prSet presAssocID="{4B92CFE4-CC4A-7643-9572-C5B212CE2BBE}" presName="sibTrans" presStyleLbl="sibTrans2D1" presStyleIdx="2" presStyleCnt="4"/>
      <dgm:spPr/>
    </dgm:pt>
    <dgm:pt modelId="{5FFFCC8C-A211-D34D-9F55-A9E87647FE8F}" type="pres">
      <dgm:prSet presAssocID="{4B92CFE4-CC4A-7643-9572-C5B212CE2BBE}" presName="connectorText" presStyleLbl="sibTrans2D1" presStyleIdx="2" presStyleCnt="4"/>
      <dgm:spPr/>
    </dgm:pt>
    <dgm:pt modelId="{01CD9F98-7840-8F41-8E6E-6F6AA28FE5AE}" type="pres">
      <dgm:prSet presAssocID="{C193FC07-5E1F-BB4C-8354-E620FBE5264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BC9FA-74A5-1E4C-AC29-D9E44AF52952}" type="pres">
      <dgm:prSet presAssocID="{ED499D20-64D6-9047-B897-DBA2B7EE9414}" presName="sibTrans" presStyleLbl="sibTrans2D1" presStyleIdx="3" presStyleCnt="4"/>
      <dgm:spPr/>
    </dgm:pt>
    <dgm:pt modelId="{CCAB87D0-298F-844D-A16B-C7F31C4290C0}" type="pres">
      <dgm:prSet presAssocID="{ED499D20-64D6-9047-B897-DBA2B7EE9414}" presName="connectorText" presStyleLbl="sibTrans2D1" presStyleIdx="3" presStyleCnt="4"/>
      <dgm:spPr/>
    </dgm:pt>
    <dgm:pt modelId="{BA9CEF80-7900-2C42-8914-96C1BE500BB7}" type="pres">
      <dgm:prSet presAssocID="{021CD058-080D-0543-ADAD-D7B41557A9A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430BDC-528C-AB4A-A37E-96E2FB47DB6E}" type="presOf" srcId="{021CD058-080D-0543-ADAD-D7B41557A9A1}" destId="{BA9CEF80-7900-2C42-8914-96C1BE500BB7}" srcOrd="0" destOrd="0" presId="urn:microsoft.com/office/officeart/2005/8/layout/process1"/>
    <dgm:cxn modelId="{F92EF4DB-E153-0342-9E5B-18CCD2AA92EB}" srcId="{7B575681-6525-B74C-8C61-556CDDA33D78}" destId="{021CD058-080D-0543-ADAD-D7B41557A9A1}" srcOrd="4" destOrd="0" parTransId="{6F15DD00-DCDD-3E48-AC44-F04355C8529D}" sibTransId="{E15D0C99-C07B-BB44-A685-10C5FD3BBBD3}"/>
    <dgm:cxn modelId="{49CC00BC-C6C9-C942-8A29-71D5D8E9BE83}" type="presOf" srcId="{98524AB5-014A-984B-8DAF-A12867A693A4}" destId="{0E6EFA78-ECDB-D346-AFDB-6D1884D8952D}" srcOrd="1" destOrd="0" presId="urn:microsoft.com/office/officeart/2005/8/layout/process1"/>
    <dgm:cxn modelId="{14D3EC32-E8E7-A549-AC69-9693BB3B2C20}" srcId="{7B575681-6525-B74C-8C61-556CDDA33D78}" destId="{020AE847-4E3D-F446-920C-595074724893}" srcOrd="2" destOrd="0" parTransId="{6657D6C5-03B1-0840-8AAF-CB7A72BC8012}" sibTransId="{4B92CFE4-CC4A-7643-9572-C5B212CE2BBE}"/>
    <dgm:cxn modelId="{3D5DCF11-2517-BB44-9183-349EA29AEE93}" srcId="{7B575681-6525-B74C-8C61-556CDDA33D78}" destId="{C193FC07-5E1F-BB4C-8354-E620FBE52647}" srcOrd="3" destOrd="0" parTransId="{A210363A-BAB1-CD47-8F95-2012F2311CBA}" sibTransId="{ED499D20-64D6-9047-B897-DBA2B7EE9414}"/>
    <dgm:cxn modelId="{FACDC1EC-1FD8-1741-885A-60966F36F8D1}" type="presOf" srcId="{4B92CFE4-CC4A-7643-9572-C5B212CE2BBE}" destId="{5FFFCC8C-A211-D34D-9F55-A9E87647FE8F}" srcOrd="1" destOrd="0" presId="urn:microsoft.com/office/officeart/2005/8/layout/process1"/>
    <dgm:cxn modelId="{3A2D845B-1367-4B47-9A32-C4E75C8FF487}" type="presOf" srcId="{4B92CFE4-CC4A-7643-9572-C5B212CE2BBE}" destId="{C16A4E35-25F9-2D45-BAB8-D09422F1E30E}" srcOrd="0" destOrd="0" presId="urn:microsoft.com/office/officeart/2005/8/layout/process1"/>
    <dgm:cxn modelId="{687BC43C-AF9A-6C46-BF3F-1FCF1AC67DA6}" srcId="{7B575681-6525-B74C-8C61-556CDDA33D78}" destId="{032E418B-F324-3A48-ABA3-E73CB273D1C1}" srcOrd="0" destOrd="0" parTransId="{0C52FE4D-FE95-DF48-863C-4A8E38EF2FFF}" sibTransId="{5DC63044-36BD-234A-8A23-4072022824EE}"/>
    <dgm:cxn modelId="{ADC89D35-0E4C-8440-8727-BC27E8392C07}" type="presOf" srcId="{7B575681-6525-B74C-8C61-556CDDA33D78}" destId="{6948F9DE-B7B5-634F-9124-C0935BDA458C}" srcOrd="0" destOrd="0" presId="urn:microsoft.com/office/officeart/2005/8/layout/process1"/>
    <dgm:cxn modelId="{758BC770-3FF7-ED45-8A39-A1BE9F0C6CA7}" type="presOf" srcId="{ED499D20-64D6-9047-B897-DBA2B7EE9414}" destId="{3DABC9FA-74A5-1E4C-AC29-D9E44AF52952}" srcOrd="0" destOrd="0" presId="urn:microsoft.com/office/officeart/2005/8/layout/process1"/>
    <dgm:cxn modelId="{1C75BA7E-4839-044F-A8BC-E349B587E397}" type="presOf" srcId="{5DC63044-36BD-234A-8A23-4072022824EE}" destId="{2A9A4BD0-4F6F-264C-B75E-0D935ABC981C}" srcOrd="1" destOrd="0" presId="urn:microsoft.com/office/officeart/2005/8/layout/process1"/>
    <dgm:cxn modelId="{3FC96CA8-8773-BE40-B2DB-94F13E00532F}" type="presOf" srcId="{DE7EBC69-DDCF-FF4B-88F8-FE2001248422}" destId="{E59DB9B4-586B-8743-BED4-EEC2FEF4F990}" srcOrd="0" destOrd="0" presId="urn:microsoft.com/office/officeart/2005/8/layout/process1"/>
    <dgm:cxn modelId="{3AC95201-2677-464A-8A27-682F6755CA62}" type="presOf" srcId="{98524AB5-014A-984B-8DAF-A12867A693A4}" destId="{126DCF8A-2974-6E41-8717-3B3BFAE960A1}" srcOrd="0" destOrd="0" presId="urn:microsoft.com/office/officeart/2005/8/layout/process1"/>
    <dgm:cxn modelId="{BA7DE918-34C3-2D46-AABC-5227521550D4}" srcId="{7B575681-6525-B74C-8C61-556CDDA33D78}" destId="{DE7EBC69-DDCF-FF4B-88F8-FE2001248422}" srcOrd="1" destOrd="0" parTransId="{79B8BFBC-8FD4-D140-AD67-C30C0E8F6417}" sibTransId="{98524AB5-014A-984B-8DAF-A12867A693A4}"/>
    <dgm:cxn modelId="{FE40D94C-7C1D-6346-B5F1-203993860159}" type="presOf" srcId="{ED499D20-64D6-9047-B897-DBA2B7EE9414}" destId="{CCAB87D0-298F-844D-A16B-C7F31C4290C0}" srcOrd="1" destOrd="0" presId="urn:microsoft.com/office/officeart/2005/8/layout/process1"/>
    <dgm:cxn modelId="{A62C0B8E-819D-DA4A-A274-BB393296DD34}" type="presOf" srcId="{020AE847-4E3D-F446-920C-595074724893}" destId="{8FFC2757-1A0C-6543-9AE1-D53B318781D1}" srcOrd="0" destOrd="0" presId="urn:microsoft.com/office/officeart/2005/8/layout/process1"/>
    <dgm:cxn modelId="{7813A862-CBB7-8A46-918D-8EFBBA917230}" type="presOf" srcId="{C193FC07-5E1F-BB4C-8354-E620FBE52647}" destId="{01CD9F98-7840-8F41-8E6E-6F6AA28FE5AE}" srcOrd="0" destOrd="0" presId="urn:microsoft.com/office/officeart/2005/8/layout/process1"/>
    <dgm:cxn modelId="{01BB5616-1689-594A-83A0-BA277F99D612}" type="presOf" srcId="{032E418B-F324-3A48-ABA3-E73CB273D1C1}" destId="{98E4BE42-0FBB-A44A-939F-DA45D2FFD39A}" srcOrd="0" destOrd="0" presId="urn:microsoft.com/office/officeart/2005/8/layout/process1"/>
    <dgm:cxn modelId="{A576A7EC-7E9A-B749-8A4D-AA705A7ECE74}" type="presOf" srcId="{5DC63044-36BD-234A-8A23-4072022824EE}" destId="{AFD8FDA5-7B58-3E4E-B584-4BEFABBBA50C}" srcOrd="0" destOrd="0" presId="urn:microsoft.com/office/officeart/2005/8/layout/process1"/>
    <dgm:cxn modelId="{1F4D7F75-8CC5-AD4A-A409-030980F36777}" type="presParOf" srcId="{6948F9DE-B7B5-634F-9124-C0935BDA458C}" destId="{98E4BE42-0FBB-A44A-939F-DA45D2FFD39A}" srcOrd="0" destOrd="0" presId="urn:microsoft.com/office/officeart/2005/8/layout/process1"/>
    <dgm:cxn modelId="{693832CB-65C6-6B4D-9BFA-14E9A00D1D0B}" type="presParOf" srcId="{6948F9DE-B7B5-634F-9124-C0935BDA458C}" destId="{AFD8FDA5-7B58-3E4E-B584-4BEFABBBA50C}" srcOrd="1" destOrd="0" presId="urn:microsoft.com/office/officeart/2005/8/layout/process1"/>
    <dgm:cxn modelId="{491230B1-8898-E04A-8429-3F88D886F0E9}" type="presParOf" srcId="{AFD8FDA5-7B58-3E4E-B584-4BEFABBBA50C}" destId="{2A9A4BD0-4F6F-264C-B75E-0D935ABC981C}" srcOrd="0" destOrd="0" presId="urn:microsoft.com/office/officeart/2005/8/layout/process1"/>
    <dgm:cxn modelId="{9FF8DCD6-BAB4-0F49-965D-845335817E59}" type="presParOf" srcId="{6948F9DE-B7B5-634F-9124-C0935BDA458C}" destId="{E59DB9B4-586B-8743-BED4-EEC2FEF4F990}" srcOrd="2" destOrd="0" presId="urn:microsoft.com/office/officeart/2005/8/layout/process1"/>
    <dgm:cxn modelId="{0BDEB27A-BE4C-B241-B6A2-7532B79E8CC8}" type="presParOf" srcId="{6948F9DE-B7B5-634F-9124-C0935BDA458C}" destId="{126DCF8A-2974-6E41-8717-3B3BFAE960A1}" srcOrd="3" destOrd="0" presId="urn:microsoft.com/office/officeart/2005/8/layout/process1"/>
    <dgm:cxn modelId="{7454ED11-03C4-E04F-8212-BD7FD3FB3C91}" type="presParOf" srcId="{126DCF8A-2974-6E41-8717-3B3BFAE960A1}" destId="{0E6EFA78-ECDB-D346-AFDB-6D1884D8952D}" srcOrd="0" destOrd="0" presId="urn:microsoft.com/office/officeart/2005/8/layout/process1"/>
    <dgm:cxn modelId="{F739ACF8-38FE-9D42-A53C-F46F88628326}" type="presParOf" srcId="{6948F9DE-B7B5-634F-9124-C0935BDA458C}" destId="{8FFC2757-1A0C-6543-9AE1-D53B318781D1}" srcOrd="4" destOrd="0" presId="urn:microsoft.com/office/officeart/2005/8/layout/process1"/>
    <dgm:cxn modelId="{BA7A2B06-30DD-4E42-AA37-F7FF298B05B1}" type="presParOf" srcId="{6948F9DE-B7B5-634F-9124-C0935BDA458C}" destId="{C16A4E35-25F9-2D45-BAB8-D09422F1E30E}" srcOrd="5" destOrd="0" presId="urn:microsoft.com/office/officeart/2005/8/layout/process1"/>
    <dgm:cxn modelId="{CB901C64-F4F1-9E4D-BFEC-012CC14D6B50}" type="presParOf" srcId="{C16A4E35-25F9-2D45-BAB8-D09422F1E30E}" destId="{5FFFCC8C-A211-D34D-9F55-A9E87647FE8F}" srcOrd="0" destOrd="0" presId="urn:microsoft.com/office/officeart/2005/8/layout/process1"/>
    <dgm:cxn modelId="{02140C09-6A09-6D42-B026-E92944A27B77}" type="presParOf" srcId="{6948F9DE-B7B5-634F-9124-C0935BDA458C}" destId="{01CD9F98-7840-8F41-8E6E-6F6AA28FE5AE}" srcOrd="6" destOrd="0" presId="urn:microsoft.com/office/officeart/2005/8/layout/process1"/>
    <dgm:cxn modelId="{60B26BE0-E97F-7947-AC49-A517ACFF4B92}" type="presParOf" srcId="{6948F9DE-B7B5-634F-9124-C0935BDA458C}" destId="{3DABC9FA-74A5-1E4C-AC29-D9E44AF52952}" srcOrd="7" destOrd="0" presId="urn:microsoft.com/office/officeart/2005/8/layout/process1"/>
    <dgm:cxn modelId="{816ACF1B-C68D-0C40-9A1A-7A41C4764A01}" type="presParOf" srcId="{3DABC9FA-74A5-1E4C-AC29-D9E44AF52952}" destId="{CCAB87D0-298F-844D-A16B-C7F31C4290C0}" srcOrd="0" destOrd="0" presId="urn:microsoft.com/office/officeart/2005/8/layout/process1"/>
    <dgm:cxn modelId="{7E4F6CEA-69FF-FD4B-B548-28C8F24E1A84}" type="presParOf" srcId="{6948F9DE-B7B5-634F-9124-C0935BDA458C}" destId="{BA9CEF80-7900-2C42-8914-96C1BE500BB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4BE42-0FBB-A44A-939F-DA45D2FFD39A}">
      <dsp:nvSpPr>
        <dsp:cNvPr id="0" name=""/>
        <dsp:cNvSpPr/>
      </dsp:nvSpPr>
      <dsp:spPr>
        <a:xfrm>
          <a:off x="4333" y="1864589"/>
          <a:ext cx="1343518" cy="1717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many tiny files on local disk</a:t>
          </a:r>
          <a:endParaRPr lang="en-US" sz="1800" kern="1200" dirty="0"/>
        </a:p>
      </dsp:txBody>
      <dsp:txXfrm>
        <a:off x="43683" y="1903939"/>
        <a:ext cx="1264818" cy="1639009"/>
      </dsp:txXfrm>
    </dsp:sp>
    <dsp:sp modelId="{AFD8FDA5-7B58-3E4E-B584-4BEFABBBA50C}">
      <dsp:nvSpPr>
        <dsp:cNvPr id="0" name=""/>
        <dsp:cNvSpPr/>
      </dsp:nvSpPr>
      <dsp:spPr>
        <a:xfrm>
          <a:off x="1482203" y="2556848"/>
          <a:ext cx="284825" cy="3331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82203" y="2623486"/>
        <a:ext cx="199378" cy="199916"/>
      </dsp:txXfrm>
    </dsp:sp>
    <dsp:sp modelId="{E59DB9B4-586B-8743-BED4-EEC2FEF4F990}">
      <dsp:nvSpPr>
        <dsp:cNvPr id="0" name=""/>
        <dsp:cNvSpPr/>
      </dsp:nvSpPr>
      <dsp:spPr>
        <a:xfrm>
          <a:off x="1885259" y="1864589"/>
          <a:ext cx="1343518" cy="1717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Blob files with shell</a:t>
          </a:r>
          <a:endParaRPr lang="en-US" sz="1800" kern="1200" dirty="0"/>
        </a:p>
      </dsp:txBody>
      <dsp:txXfrm>
        <a:off x="1924609" y="1903939"/>
        <a:ext cx="1264818" cy="1639009"/>
      </dsp:txXfrm>
    </dsp:sp>
    <dsp:sp modelId="{126DCF8A-2974-6E41-8717-3B3BFAE960A1}">
      <dsp:nvSpPr>
        <dsp:cNvPr id="0" name=""/>
        <dsp:cNvSpPr/>
      </dsp:nvSpPr>
      <dsp:spPr>
        <a:xfrm>
          <a:off x="3363129" y="2556848"/>
          <a:ext cx="284825" cy="3331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63129" y="2623486"/>
        <a:ext cx="199378" cy="199916"/>
      </dsp:txXfrm>
    </dsp:sp>
    <dsp:sp modelId="{8FFC2757-1A0C-6543-9AE1-D53B318781D1}">
      <dsp:nvSpPr>
        <dsp:cNvPr id="0" name=""/>
        <dsp:cNvSpPr/>
      </dsp:nvSpPr>
      <dsp:spPr>
        <a:xfrm>
          <a:off x="3766184" y="1864589"/>
          <a:ext cx="1343518" cy="1717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Load files into </a:t>
          </a:r>
          <a:r>
            <a:rPr lang="en-US" sz="1800" kern="1200" dirty="0" err="1" smtClean="0"/>
            <a:t>hdfs</a:t>
          </a:r>
          <a:endParaRPr lang="en-US" sz="1800" kern="1200" dirty="0" smtClean="0"/>
        </a:p>
      </dsp:txBody>
      <dsp:txXfrm>
        <a:off x="3805534" y="1903939"/>
        <a:ext cx="1264818" cy="1639009"/>
      </dsp:txXfrm>
    </dsp:sp>
    <dsp:sp modelId="{C16A4E35-25F9-2D45-BAB8-D09422F1E30E}">
      <dsp:nvSpPr>
        <dsp:cNvPr id="0" name=""/>
        <dsp:cNvSpPr/>
      </dsp:nvSpPr>
      <dsp:spPr>
        <a:xfrm>
          <a:off x="5244054" y="2556848"/>
          <a:ext cx="284825" cy="3331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44054" y="2623486"/>
        <a:ext cx="199378" cy="199916"/>
      </dsp:txXfrm>
    </dsp:sp>
    <dsp:sp modelId="{01CD9F98-7840-8F41-8E6E-6F6AA28FE5AE}">
      <dsp:nvSpPr>
        <dsp:cNvPr id="0" name=""/>
        <dsp:cNvSpPr/>
      </dsp:nvSpPr>
      <dsp:spPr>
        <a:xfrm>
          <a:off x="5647110" y="1864589"/>
          <a:ext cx="1343518" cy="1717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Fix up file and normalize with Hadoop streaming</a:t>
          </a:r>
          <a:endParaRPr lang="en-US" sz="1800" kern="1200" dirty="0"/>
        </a:p>
      </dsp:txBody>
      <dsp:txXfrm>
        <a:off x="5686460" y="1903939"/>
        <a:ext cx="1264818" cy="1639009"/>
      </dsp:txXfrm>
    </dsp:sp>
    <dsp:sp modelId="{3DABC9FA-74A5-1E4C-AC29-D9E44AF52952}">
      <dsp:nvSpPr>
        <dsp:cNvPr id="0" name=""/>
        <dsp:cNvSpPr/>
      </dsp:nvSpPr>
      <dsp:spPr>
        <a:xfrm>
          <a:off x="7124980" y="2556848"/>
          <a:ext cx="284825" cy="3331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124980" y="2623486"/>
        <a:ext cx="199378" cy="199916"/>
      </dsp:txXfrm>
    </dsp:sp>
    <dsp:sp modelId="{BA9CEF80-7900-2C42-8914-96C1BE500BB7}">
      <dsp:nvSpPr>
        <dsp:cNvPr id="0" name=""/>
        <dsp:cNvSpPr/>
      </dsp:nvSpPr>
      <dsp:spPr>
        <a:xfrm>
          <a:off x="7528035" y="1864589"/>
          <a:ext cx="1343518" cy="1717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Load into HAWQ with GPXF</a:t>
          </a:r>
          <a:endParaRPr lang="en-US" sz="1800" kern="1200" dirty="0"/>
        </a:p>
      </dsp:txBody>
      <dsp:txXfrm>
        <a:off x="7567385" y="1903939"/>
        <a:ext cx="1264818" cy="1639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17882-E2E9-3448-A015-EFBF3EBD39DF}" type="datetimeFigureOut">
              <a:rPr lang="en-US" smtClean="0"/>
              <a:t>4/23/13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9BAF2-BC00-7345-9965-5DB983EF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7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Explain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</a:t>
            </a:r>
            <a:r>
              <a:rPr lang="en-US" baseline="0" dirty="0" smtClean="0"/>
              <a:t> –put command and what it does at a high level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Read</a:t>
            </a:r>
            <a:r>
              <a:rPr lang="en-US" baseline="0" dirty="0" smtClean="0"/>
              <a:t> through the data writing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Note that the client writes data to a data node, which is scalable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 The data pipeline writing for replication is more efficient than being written by only one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9BAF2-BC00-7345-9965-5DB983EF32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9BAF2-BC00-7345-9965-5DB983EF32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3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r>
              <a:rPr lang="en-US" baseline="0" dirty="0" smtClean="0"/>
              <a:t> reduces the amount of data being loaded off disk, which is far more costly than decompression cost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You’ll have to write a program to write into a </a:t>
            </a:r>
            <a:r>
              <a:rPr lang="en-US" dirty="0" err="1" smtClean="0"/>
              <a:t>SequenceFile</a:t>
            </a:r>
            <a:r>
              <a:rPr lang="en-US" baseline="0" dirty="0" smtClean="0"/>
              <a:t> or Avro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9BAF2-BC00-7345-9965-5DB983EF32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9BAF2-BC00-7345-9965-5DB983EF32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9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5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5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9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1FD4-15BF-7848-8E45-625E1FAB08D4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7902-1776-BE4E-A141-341E2691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Loading Data into </a:t>
            </a:r>
            <a:r>
              <a:rPr lang="en-US" dirty="0" smtClean="0"/>
              <a:t>HDFS</a:t>
            </a:r>
            <a:br>
              <a:rPr lang="en-US" dirty="0" smtClean="0"/>
            </a:br>
            <a:r>
              <a:rPr lang="en-US" dirty="0" smtClean="0"/>
              <a:t>and preparing data for HAWQ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is written into HDFS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59405" y="4558772"/>
            <a:ext cx="1133964" cy="805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10172" y="1529545"/>
            <a:ext cx="1133964" cy="805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NameNode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50288" y="3610490"/>
            <a:ext cx="1133964" cy="805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92276" y="3568722"/>
            <a:ext cx="691717" cy="88592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Document 11"/>
          <p:cNvSpPr/>
          <p:nvPr/>
        </p:nvSpPr>
        <p:spPr>
          <a:xfrm>
            <a:off x="2585437" y="3791230"/>
            <a:ext cx="691717" cy="442963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3" name="Document 12"/>
          <p:cNvSpPr/>
          <p:nvPr/>
        </p:nvSpPr>
        <p:spPr>
          <a:xfrm>
            <a:off x="2585437" y="4375252"/>
            <a:ext cx="691717" cy="442963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59405" y="3279193"/>
            <a:ext cx="1133964" cy="805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59405" y="5850169"/>
            <a:ext cx="1133964" cy="805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56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3"/>
            <a:endCxn id="10" idx="1"/>
          </p:cNvCxnSpPr>
          <p:nvPr/>
        </p:nvCxnSpPr>
        <p:spPr>
          <a:xfrm>
            <a:off x="783993" y="4011683"/>
            <a:ext cx="366295" cy="1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1"/>
          </p:cNvCxnSpPr>
          <p:nvPr/>
        </p:nvCxnSpPr>
        <p:spPr>
          <a:xfrm flipV="1">
            <a:off x="2284252" y="4012712"/>
            <a:ext cx="301185" cy="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4" idx="1"/>
          </p:cNvCxnSpPr>
          <p:nvPr/>
        </p:nvCxnSpPr>
        <p:spPr>
          <a:xfrm flipV="1">
            <a:off x="3277154" y="3681771"/>
            <a:ext cx="1082251" cy="330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5" idx="0"/>
          </p:cNvCxnSpPr>
          <p:nvPr/>
        </p:nvCxnSpPr>
        <p:spPr>
          <a:xfrm>
            <a:off x="4926387" y="4084349"/>
            <a:ext cx="0" cy="474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5" idx="0"/>
          </p:cNvCxnSpPr>
          <p:nvPr/>
        </p:nvCxnSpPr>
        <p:spPr>
          <a:xfrm>
            <a:off x="4926387" y="5363928"/>
            <a:ext cx="0" cy="486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8" idx="1"/>
          </p:cNvCxnSpPr>
          <p:nvPr/>
        </p:nvCxnSpPr>
        <p:spPr>
          <a:xfrm flipV="1">
            <a:off x="1717270" y="1932123"/>
            <a:ext cx="992902" cy="1678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</p:cNvCxnSpPr>
          <p:nvPr/>
        </p:nvCxnSpPr>
        <p:spPr>
          <a:xfrm flipH="1">
            <a:off x="2284252" y="2334701"/>
            <a:ext cx="992902" cy="1275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276" y="2674907"/>
            <a:ext cx="275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Client: Where do I put this?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65816" y="2366257"/>
            <a:ext cx="21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NameNode</a:t>
            </a:r>
            <a:r>
              <a:rPr lang="en-US" dirty="0" smtClean="0"/>
              <a:t>: Node 37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35911" y="3568722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0305" y="4095689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26387" y="5363928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9527" y="1097166"/>
            <a:ext cx="641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 err="1" smtClean="0">
                <a:latin typeface="Courier New"/>
                <a:cs typeface="Courier New"/>
              </a:rPr>
              <a:t>hadoop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fs</a:t>
            </a:r>
            <a:r>
              <a:rPr lang="en-US" b="1" dirty="0" smtClean="0">
                <a:latin typeface="Courier New"/>
                <a:cs typeface="Courier New"/>
              </a:rPr>
              <a:t> –put </a:t>
            </a:r>
            <a:r>
              <a:rPr lang="en-US" b="1" dirty="0" err="1" smtClean="0">
                <a:latin typeface="Courier New"/>
                <a:cs typeface="Courier New"/>
              </a:rPr>
              <a:t>src_file.txt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file_in_hdfs.txt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8444" y="2181591"/>
            <a:ext cx="3224711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client asks </a:t>
            </a:r>
            <a:r>
              <a:rPr lang="en-US" dirty="0" err="1" smtClean="0"/>
              <a:t>NameNode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where to put file</a:t>
            </a:r>
          </a:p>
          <a:p>
            <a:endParaRPr lang="en-US" dirty="0"/>
          </a:p>
          <a:p>
            <a:r>
              <a:rPr lang="en-US" dirty="0" smtClean="0"/>
              <a:t>Step 2: </a:t>
            </a:r>
            <a:r>
              <a:rPr lang="en-US" dirty="0" err="1" smtClean="0"/>
              <a:t>NameNode</a:t>
            </a:r>
            <a:r>
              <a:rPr lang="en-US" dirty="0" smtClean="0"/>
              <a:t> tells it where</a:t>
            </a:r>
            <a:br>
              <a:rPr lang="en-US" dirty="0" smtClean="0"/>
            </a:br>
            <a:r>
              <a:rPr lang="en-US" dirty="0" smtClean="0"/>
              <a:t>      to put the file (if it allows it)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3: The client writes to the</a:t>
            </a:r>
            <a:br>
              <a:rPr lang="en-US" dirty="0" smtClean="0"/>
            </a:br>
            <a:r>
              <a:rPr lang="en-US" dirty="0" smtClean="0"/>
              <a:t>      first data node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4: As step 3 is completing,</a:t>
            </a:r>
            <a:br>
              <a:rPr lang="en-US" dirty="0" smtClean="0"/>
            </a:br>
            <a:r>
              <a:rPr lang="en-US" dirty="0" smtClean="0"/>
              <a:t>      the second replica gets</a:t>
            </a:r>
            <a:br>
              <a:rPr lang="en-US" dirty="0" smtClean="0"/>
            </a:br>
            <a:r>
              <a:rPr lang="en-US" dirty="0" smtClean="0"/>
              <a:t>      written by the first replica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5: As step 4 is completing,</a:t>
            </a:r>
          </a:p>
          <a:p>
            <a:r>
              <a:rPr lang="en-US" dirty="0"/>
              <a:t> </a:t>
            </a:r>
            <a:r>
              <a:rPr lang="en-US" dirty="0" smtClean="0"/>
              <a:t>     the third replica gets</a:t>
            </a:r>
            <a:br>
              <a:rPr lang="en-US" dirty="0" smtClean="0"/>
            </a:br>
            <a:r>
              <a:rPr lang="en-US" dirty="0" smtClean="0"/>
              <a:t>      written by the second replica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5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lot of tiny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Sometimes data is delivered in the form of tiny files. This is bad and needs to be addressed</a:t>
            </a:r>
          </a:p>
          <a:p>
            <a:r>
              <a:rPr lang="en-US" dirty="0" smtClean="0"/>
              <a:t>Hadoop likes files to be in big chunks (64MB-2GB)</a:t>
            </a:r>
          </a:p>
          <a:p>
            <a:pPr lvl="1"/>
            <a:r>
              <a:rPr lang="en-US" dirty="0" err="1" smtClean="0"/>
              <a:t>NameNode</a:t>
            </a:r>
            <a:r>
              <a:rPr lang="en-US" dirty="0" smtClean="0"/>
              <a:t> memory scales with number of files (so </a:t>
            </a:r>
            <a:r>
              <a:rPr lang="en-US" dirty="0" err="1" smtClean="0"/>
              <a:t>NameNode</a:t>
            </a:r>
            <a:r>
              <a:rPr lang="en-US" dirty="0" smtClean="0"/>
              <a:t> runs out of memory, which is bad)</a:t>
            </a:r>
          </a:p>
          <a:p>
            <a:pPr lvl="1"/>
            <a:r>
              <a:rPr lang="en-US" dirty="0" smtClean="0"/>
              <a:t>Mappers usually read one file at a time (so we end up with lots of mappers, which is bad)</a:t>
            </a:r>
          </a:p>
          <a:p>
            <a:r>
              <a:rPr lang="en-US" dirty="0" smtClean="0"/>
              <a:t>Typical strategies for initial data load:</a:t>
            </a:r>
          </a:p>
          <a:p>
            <a:pPr lvl="1"/>
            <a:r>
              <a:rPr lang="en-US" dirty="0" smtClean="0"/>
              <a:t>Blob files into larger chunks on a local box</a:t>
            </a:r>
          </a:p>
          <a:p>
            <a:pPr lvl="1"/>
            <a:r>
              <a:rPr lang="en-US" dirty="0" smtClean="0"/>
              <a:t>Load the files into HDFS as is, then blob them with a MapReduce job, then delete the original files</a:t>
            </a:r>
          </a:p>
        </p:txBody>
      </p:sp>
    </p:spTree>
    <p:extLst>
      <p:ext uri="{BB962C8B-B14F-4D97-AF65-F5344CB8AC3E}">
        <p14:creationId xmlns:p14="http://schemas.microsoft.com/office/powerpoint/2010/main" val="382398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Compression is important for performance</a:t>
            </a:r>
            <a:br>
              <a:rPr lang="en-US" dirty="0" smtClean="0"/>
            </a:br>
            <a:r>
              <a:rPr lang="en-US" dirty="0" smtClean="0"/>
              <a:t>(if performance or storage is not a concern, don’t compress)</a:t>
            </a:r>
          </a:p>
          <a:p>
            <a:r>
              <a:rPr lang="en-US" dirty="0" err="1" smtClean="0"/>
              <a:t>Gzip</a:t>
            </a:r>
            <a:r>
              <a:rPr lang="en-US" dirty="0" smtClean="0"/>
              <a:t> might be the best, but it can’t be split</a:t>
            </a:r>
          </a:p>
          <a:p>
            <a:pPr lvl="1"/>
            <a:r>
              <a:rPr lang="en-US" dirty="0" smtClean="0"/>
              <a:t>One strategy: don’t use splits and manually split the data into files of size less-than the block size</a:t>
            </a:r>
          </a:p>
          <a:p>
            <a:pPr lvl="1"/>
            <a:r>
              <a:rPr lang="en-US" dirty="0" smtClean="0"/>
              <a:t>Another: Use LZO, which is </a:t>
            </a:r>
            <a:r>
              <a:rPr lang="en-US" dirty="0" err="1" smtClean="0"/>
              <a:t>splittable</a:t>
            </a:r>
            <a:endParaRPr lang="en-US" dirty="0" smtClean="0"/>
          </a:p>
          <a:p>
            <a:r>
              <a:rPr lang="en-US" dirty="0" smtClean="0"/>
              <a:t>Good idea</a:t>
            </a:r>
            <a:r>
              <a:rPr lang="en-US" dirty="0"/>
              <a:t>:</a:t>
            </a:r>
            <a:r>
              <a:rPr lang="en-US" dirty="0" smtClean="0"/>
              <a:t> write data into a compressed </a:t>
            </a:r>
            <a:r>
              <a:rPr lang="en-US" dirty="0" err="1" smtClean="0"/>
              <a:t>SequenceFile</a:t>
            </a:r>
            <a:r>
              <a:rPr lang="en-US" dirty="0" smtClean="0"/>
              <a:t> or compressed </a:t>
            </a:r>
            <a:r>
              <a:rPr lang="en-US" dirty="0" err="1" smtClean="0"/>
              <a:t>AvroFile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66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original data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Strive to making your ingest process into HDFS as simple as possible</a:t>
            </a:r>
          </a:p>
          <a:p>
            <a:r>
              <a:rPr lang="en-US" dirty="0" smtClean="0"/>
              <a:t>Keeping original data is good because you should never trust your “ETL” process to be bug-free</a:t>
            </a:r>
          </a:p>
          <a:p>
            <a:r>
              <a:rPr lang="en-US" dirty="0" smtClean="0"/>
              <a:t>Storing derivative or “</a:t>
            </a:r>
            <a:r>
              <a:rPr lang="en-US" dirty="0" err="1" smtClean="0"/>
              <a:t>ETL’d</a:t>
            </a:r>
            <a:r>
              <a:rPr lang="en-US" dirty="0" smtClean="0"/>
              <a:t>” data around as well is useful (with the tradeoff of space)</a:t>
            </a:r>
          </a:p>
          <a:p>
            <a:r>
              <a:rPr lang="en-US" dirty="0" smtClean="0"/>
              <a:t>With the original data, you can always “rewind” your entire data flow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2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data for HAWQ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HAWQ is a relational database and so data should be prepared into a structured format</a:t>
            </a:r>
          </a:p>
          <a:p>
            <a:r>
              <a:rPr lang="en-US" dirty="0" smtClean="0"/>
              <a:t>Original data can be transformed with a MapReduce job to do data cleansing and data normalization (Transform in ETL)</a:t>
            </a:r>
          </a:p>
          <a:p>
            <a:r>
              <a:rPr lang="en-US" dirty="0" smtClean="0"/>
              <a:t>Use Java MapReduce, Pig, Hive, or Hadoop Streaming… it doesn’t matter as long as it gets the job done</a:t>
            </a:r>
          </a:p>
          <a:p>
            <a:r>
              <a:rPr lang="en-US" dirty="0" smtClean="0"/>
              <a:t>Strive for:</a:t>
            </a:r>
          </a:p>
          <a:p>
            <a:pPr lvl="1"/>
            <a:r>
              <a:rPr lang="en-US" dirty="0" smtClean="0"/>
              <a:t>equal number of columns in every line</a:t>
            </a:r>
          </a:p>
          <a:p>
            <a:pPr lvl="1"/>
            <a:r>
              <a:rPr lang="en-US" dirty="0" smtClean="0"/>
              <a:t>same data type in every line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 delimiter with no ambiguity</a:t>
            </a:r>
          </a:p>
          <a:p>
            <a:pPr lvl="1"/>
            <a:r>
              <a:rPr lang="en-US" dirty="0" smtClean="0"/>
              <a:t>unquoted CSV since HAWQ can’t handle quoted CSV well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column headers</a:t>
            </a:r>
          </a:p>
          <a:p>
            <a:endParaRPr lang="en-US" dirty="0"/>
          </a:p>
          <a:p>
            <a:r>
              <a:rPr lang="en-US" dirty="0" smtClean="0"/>
              <a:t>Remember keeping original data around is useful!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83361560"/>
              </p:ext>
            </p:extLst>
          </p:nvPr>
        </p:nvGraphicFramePr>
        <p:xfrm>
          <a:off x="127001" y="1227667"/>
          <a:ext cx="8875888" cy="5446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94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469</Words>
  <Application>Microsoft Macintosh PowerPoint</Application>
  <PresentationFormat>On-screen Show (4:3)</PresentationFormat>
  <Paragraphs>73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Loading Data into HDFS and preparing data for HAWQ</vt:lpstr>
      <vt:lpstr>How data is written into HDFS</vt:lpstr>
      <vt:lpstr>A lot of tiny files</vt:lpstr>
      <vt:lpstr>Compression Strategies</vt:lpstr>
      <vt:lpstr>Keeping original data around</vt:lpstr>
      <vt:lpstr>Preparing data for HAWQ</vt:lpstr>
      <vt:lpstr>Exercise</vt:lpstr>
    </vt:vector>
  </TitlesOfParts>
  <Company>EMC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Data into HDFS</dc:title>
  <dc:creator>Donald Miner</dc:creator>
  <cp:lastModifiedBy>Donald Miner</cp:lastModifiedBy>
  <cp:revision>10</cp:revision>
  <dcterms:created xsi:type="dcterms:W3CDTF">2013-04-22T20:00:18Z</dcterms:created>
  <dcterms:modified xsi:type="dcterms:W3CDTF">2013-04-23T20:28:24Z</dcterms:modified>
</cp:coreProperties>
</file>