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3" r:id="rId4"/>
    <p:sldId id="277" r:id="rId5"/>
    <p:sldId id="272" r:id="rId6"/>
    <p:sldId id="278" r:id="rId7"/>
    <p:sldId id="279" r:id="rId8"/>
    <p:sldId id="270"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0093"/>
    <a:srgbClr val="0080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361CF3F-0709-4B25-9A05-F6C09924E728}" type="datetimeFigureOut">
              <a:rPr lang="en-US" smtClean="0"/>
              <a:t>24/01/2017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6F5214-E28C-421C-B14F-71D15B34FBB8}" type="slidenum">
              <a:rPr lang="en-US" smtClean="0"/>
              <a:t>‹#›</a:t>
            </a:fld>
            <a:endParaRPr lang="en-US"/>
          </a:p>
        </p:txBody>
      </p:sp>
    </p:spTree>
    <p:extLst>
      <p:ext uri="{BB962C8B-B14F-4D97-AF65-F5344CB8AC3E}">
        <p14:creationId xmlns:p14="http://schemas.microsoft.com/office/powerpoint/2010/main" val="2962723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61CF3F-0709-4B25-9A05-F6C09924E728}" type="datetimeFigureOut">
              <a:rPr lang="en-US" smtClean="0"/>
              <a:t>24/01/2017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6F5214-E28C-421C-B14F-71D15B34FBB8}" type="slidenum">
              <a:rPr lang="en-US" smtClean="0"/>
              <a:t>‹#›</a:t>
            </a:fld>
            <a:endParaRPr lang="en-US"/>
          </a:p>
        </p:txBody>
      </p:sp>
    </p:spTree>
    <p:extLst>
      <p:ext uri="{BB962C8B-B14F-4D97-AF65-F5344CB8AC3E}">
        <p14:creationId xmlns:p14="http://schemas.microsoft.com/office/powerpoint/2010/main" val="3849811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61CF3F-0709-4B25-9A05-F6C09924E728}" type="datetimeFigureOut">
              <a:rPr lang="en-US" smtClean="0"/>
              <a:t>24/01/2017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6F5214-E28C-421C-B14F-71D15B34FBB8}" type="slidenum">
              <a:rPr lang="en-US" smtClean="0"/>
              <a:t>‹#›</a:t>
            </a:fld>
            <a:endParaRPr lang="en-US"/>
          </a:p>
        </p:txBody>
      </p:sp>
    </p:spTree>
    <p:extLst>
      <p:ext uri="{BB962C8B-B14F-4D97-AF65-F5344CB8AC3E}">
        <p14:creationId xmlns:p14="http://schemas.microsoft.com/office/powerpoint/2010/main" val="126595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61CF3F-0709-4B25-9A05-F6C09924E728}" type="datetimeFigureOut">
              <a:rPr lang="en-US" smtClean="0"/>
              <a:t>24/01/2017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6F5214-E28C-421C-B14F-71D15B34FBB8}" type="slidenum">
              <a:rPr lang="en-US" smtClean="0"/>
              <a:t>‹#›</a:t>
            </a:fld>
            <a:endParaRPr lang="en-US"/>
          </a:p>
        </p:txBody>
      </p:sp>
    </p:spTree>
    <p:extLst>
      <p:ext uri="{BB962C8B-B14F-4D97-AF65-F5344CB8AC3E}">
        <p14:creationId xmlns:p14="http://schemas.microsoft.com/office/powerpoint/2010/main" val="164168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61CF3F-0709-4B25-9A05-F6C09924E728}" type="datetimeFigureOut">
              <a:rPr lang="en-US" smtClean="0"/>
              <a:t>24/01/2017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6F5214-E28C-421C-B14F-71D15B34FBB8}" type="slidenum">
              <a:rPr lang="en-US" smtClean="0"/>
              <a:t>‹#›</a:t>
            </a:fld>
            <a:endParaRPr lang="en-US"/>
          </a:p>
        </p:txBody>
      </p:sp>
    </p:spTree>
    <p:extLst>
      <p:ext uri="{BB962C8B-B14F-4D97-AF65-F5344CB8AC3E}">
        <p14:creationId xmlns:p14="http://schemas.microsoft.com/office/powerpoint/2010/main" val="3338209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361CF3F-0709-4B25-9A05-F6C09924E728}" type="datetimeFigureOut">
              <a:rPr lang="en-US" smtClean="0"/>
              <a:t>24/01/2017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6F5214-E28C-421C-B14F-71D15B34FBB8}" type="slidenum">
              <a:rPr lang="en-US" smtClean="0"/>
              <a:t>‹#›</a:t>
            </a:fld>
            <a:endParaRPr lang="en-US"/>
          </a:p>
        </p:txBody>
      </p:sp>
    </p:spTree>
    <p:extLst>
      <p:ext uri="{BB962C8B-B14F-4D97-AF65-F5344CB8AC3E}">
        <p14:creationId xmlns:p14="http://schemas.microsoft.com/office/powerpoint/2010/main" val="1442512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361CF3F-0709-4B25-9A05-F6C09924E728}" type="datetimeFigureOut">
              <a:rPr lang="en-US" smtClean="0"/>
              <a:t>24/01/2017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6F5214-E28C-421C-B14F-71D15B34FBB8}" type="slidenum">
              <a:rPr lang="en-US" smtClean="0"/>
              <a:t>‹#›</a:t>
            </a:fld>
            <a:endParaRPr lang="en-US"/>
          </a:p>
        </p:txBody>
      </p:sp>
    </p:spTree>
    <p:extLst>
      <p:ext uri="{BB962C8B-B14F-4D97-AF65-F5344CB8AC3E}">
        <p14:creationId xmlns:p14="http://schemas.microsoft.com/office/powerpoint/2010/main" val="2520399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361CF3F-0709-4B25-9A05-F6C09924E728}" type="datetimeFigureOut">
              <a:rPr lang="en-US" smtClean="0"/>
              <a:t>24/01/2017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6F5214-E28C-421C-B14F-71D15B34FBB8}" type="slidenum">
              <a:rPr lang="en-US" smtClean="0"/>
              <a:t>‹#›</a:t>
            </a:fld>
            <a:endParaRPr lang="en-US"/>
          </a:p>
        </p:txBody>
      </p:sp>
    </p:spTree>
    <p:extLst>
      <p:ext uri="{BB962C8B-B14F-4D97-AF65-F5344CB8AC3E}">
        <p14:creationId xmlns:p14="http://schemas.microsoft.com/office/powerpoint/2010/main" val="809038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61CF3F-0709-4B25-9A05-F6C09924E728}" type="datetimeFigureOut">
              <a:rPr lang="en-US" smtClean="0"/>
              <a:t>24/01/2017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6F5214-E28C-421C-B14F-71D15B34FBB8}" type="slidenum">
              <a:rPr lang="en-US" smtClean="0"/>
              <a:t>‹#›</a:t>
            </a:fld>
            <a:endParaRPr lang="en-US"/>
          </a:p>
        </p:txBody>
      </p:sp>
    </p:spTree>
    <p:extLst>
      <p:ext uri="{BB962C8B-B14F-4D97-AF65-F5344CB8AC3E}">
        <p14:creationId xmlns:p14="http://schemas.microsoft.com/office/powerpoint/2010/main" val="3584257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61CF3F-0709-4B25-9A05-F6C09924E728}" type="datetimeFigureOut">
              <a:rPr lang="en-US" smtClean="0"/>
              <a:t>24/01/2017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6F5214-E28C-421C-B14F-71D15B34FBB8}" type="slidenum">
              <a:rPr lang="en-US" smtClean="0"/>
              <a:t>‹#›</a:t>
            </a:fld>
            <a:endParaRPr lang="en-US"/>
          </a:p>
        </p:txBody>
      </p:sp>
    </p:spTree>
    <p:extLst>
      <p:ext uri="{BB962C8B-B14F-4D97-AF65-F5344CB8AC3E}">
        <p14:creationId xmlns:p14="http://schemas.microsoft.com/office/powerpoint/2010/main" val="2353549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61CF3F-0709-4B25-9A05-F6C09924E728}" type="datetimeFigureOut">
              <a:rPr lang="en-US" smtClean="0"/>
              <a:t>24/01/2017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6F5214-E28C-421C-B14F-71D15B34FBB8}" type="slidenum">
              <a:rPr lang="en-US" smtClean="0"/>
              <a:t>‹#›</a:t>
            </a:fld>
            <a:endParaRPr lang="en-US"/>
          </a:p>
        </p:txBody>
      </p:sp>
    </p:spTree>
    <p:extLst>
      <p:ext uri="{BB962C8B-B14F-4D97-AF65-F5344CB8AC3E}">
        <p14:creationId xmlns:p14="http://schemas.microsoft.com/office/powerpoint/2010/main" val="3179498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61CF3F-0709-4B25-9A05-F6C09924E728}" type="datetimeFigureOut">
              <a:rPr lang="en-US" smtClean="0"/>
              <a:t>24/01/2017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6F5214-E28C-421C-B14F-71D15B34FBB8}" type="slidenum">
              <a:rPr lang="en-US" smtClean="0"/>
              <a:t>‹#›</a:t>
            </a:fld>
            <a:endParaRPr lang="en-US"/>
          </a:p>
        </p:txBody>
      </p:sp>
    </p:spTree>
    <p:extLst>
      <p:ext uri="{BB962C8B-B14F-4D97-AF65-F5344CB8AC3E}">
        <p14:creationId xmlns:p14="http://schemas.microsoft.com/office/powerpoint/2010/main" val="3850051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wmf"/><Relationship Id="rId5" Type="http://schemas.openxmlformats.org/officeDocument/2006/relationships/oleObject" Target="../embeddings/oleObject3.bin"/><Relationship Id="rId4" Type="http://schemas.openxmlformats.org/officeDocument/2006/relationships/image" Target="../media/image2.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0"/>
            <a:ext cx="7772400" cy="1470025"/>
          </a:xfrm>
        </p:spPr>
        <p:txBody>
          <a:bodyPr>
            <a:normAutofit fontScale="90000"/>
          </a:bodyPr>
          <a:lstStyle/>
          <a:p>
            <a:r>
              <a:rPr lang="en-US" b="1" dirty="0" smtClean="0">
                <a:latin typeface="Verdana" pitchFamily="34" charset="0"/>
                <a:ea typeface="Verdana" pitchFamily="34" charset="0"/>
                <a:cs typeface="Verdana" pitchFamily="34" charset="0"/>
              </a:rPr>
              <a:t>Data analysis and visualization (CS306) lab</a:t>
            </a:r>
            <a:endParaRPr lang="en-US" b="1"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7628898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Verdana" pitchFamily="34" charset="0"/>
                <a:ea typeface="Verdana" pitchFamily="34" charset="0"/>
                <a:cs typeface="Verdana" pitchFamily="34" charset="0"/>
              </a:rPr>
              <a:t>Lab 3</a:t>
            </a:r>
            <a:endParaRPr lang="en-US"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normAutofit lnSpcReduction="10000"/>
          </a:bodyPr>
          <a:lstStyle/>
          <a:p>
            <a:pPr marL="0" indent="0">
              <a:buNone/>
            </a:pPr>
            <a:r>
              <a:rPr lang="en-US" sz="2800" dirty="0" smtClean="0"/>
              <a:t>For all the experiments, you will need to submit a </a:t>
            </a:r>
            <a:r>
              <a:rPr lang="en-US" sz="2800" dirty="0" err="1" smtClean="0"/>
              <a:t>pdf</a:t>
            </a:r>
            <a:r>
              <a:rPr lang="en-US" sz="2800" dirty="0" smtClean="0"/>
              <a:t> file that should include </a:t>
            </a:r>
          </a:p>
          <a:p>
            <a:pPr marL="400050" lvl="1" indent="0">
              <a:buNone/>
            </a:pPr>
            <a:r>
              <a:rPr lang="en-US" sz="2400" dirty="0" smtClean="0"/>
              <a:t>all plots/images/figures </a:t>
            </a:r>
          </a:p>
          <a:p>
            <a:pPr marL="400050" lvl="1" indent="0">
              <a:buNone/>
            </a:pPr>
            <a:r>
              <a:rPr lang="en-US" sz="2400" dirty="0" smtClean="0"/>
              <a:t>the analysis as part of your answer to questions</a:t>
            </a:r>
          </a:p>
          <a:p>
            <a:pPr marL="400050" lvl="1" indent="0">
              <a:buNone/>
            </a:pPr>
            <a:r>
              <a:rPr lang="en-US" sz="2400" dirty="0" smtClean="0"/>
              <a:t>your code/script </a:t>
            </a:r>
          </a:p>
          <a:p>
            <a:pPr marL="0" indent="0">
              <a:buNone/>
            </a:pPr>
            <a:endParaRPr lang="en-US" sz="2800" dirty="0"/>
          </a:p>
          <a:p>
            <a:pPr marL="0" indent="0">
              <a:buNone/>
            </a:pPr>
            <a:r>
              <a:rPr lang="en-US" sz="2800" dirty="0" smtClean="0"/>
              <a:t>All plots/figures should be labeled properly (x-axis, y-axis, title etc.)</a:t>
            </a:r>
          </a:p>
          <a:p>
            <a:pPr marL="0" indent="0">
              <a:buNone/>
            </a:pPr>
            <a:endParaRPr lang="en-US" sz="2800" dirty="0"/>
          </a:p>
          <a:p>
            <a:pPr marL="0" indent="0">
              <a:buNone/>
            </a:pPr>
            <a:r>
              <a:rPr lang="en-US" sz="2800" dirty="0" smtClean="0"/>
              <a:t>You can use </a:t>
            </a:r>
            <a:r>
              <a:rPr lang="en-US" sz="2800" dirty="0" err="1" smtClean="0"/>
              <a:t>Matlab</a:t>
            </a:r>
            <a:r>
              <a:rPr lang="en-US" sz="2800" dirty="0" smtClean="0"/>
              <a:t>/Python for programming</a:t>
            </a:r>
          </a:p>
          <a:p>
            <a:pPr marL="0" indent="0">
              <a:buNone/>
            </a:pPr>
            <a:endParaRPr lang="en-US" sz="2800" dirty="0"/>
          </a:p>
        </p:txBody>
      </p:sp>
    </p:spTree>
    <p:extLst>
      <p:ext uri="{BB962C8B-B14F-4D97-AF65-F5344CB8AC3E}">
        <p14:creationId xmlns:p14="http://schemas.microsoft.com/office/powerpoint/2010/main" val="19315379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Verdana" pitchFamily="34" charset="0"/>
                <a:ea typeface="Verdana" pitchFamily="34" charset="0"/>
                <a:cs typeface="Verdana" pitchFamily="34" charset="0"/>
              </a:rPr>
              <a:t>Lab 3</a:t>
            </a:r>
            <a:endParaRPr lang="en-US"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lstStyle/>
          <a:p>
            <a:pPr marL="0" indent="0">
              <a:buNone/>
            </a:pPr>
            <a:r>
              <a:rPr lang="en-US" dirty="0" smtClean="0"/>
              <a:t>Objectives:</a:t>
            </a:r>
          </a:p>
          <a:p>
            <a:pPr marL="0" indent="0">
              <a:buNone/>
            </a:pPr>
            <a:r>
              <a:rPr lang="en-US" dirty="0" smtClean="0"/>
              <a:t>To analyze given data based on probability distributions, and draw inferences based on subsequent distribution modeling </a:t>
            </a:r>
          </a:p>
          <a:p>
            <a:pPr marL="0" indent="0">
              <a:buNone/>
            </a:pPr>
            <a:endParaRPr lang="en-US" dirty="0"/>
          </a:p>
        </p:txBody>
      </p:sp>
    </p:spTree>
    <p:extLst>
      <p:ext uri="{BB962C8B-B14F-4D97-AF65-F5344CB8AC3E}">
        <p14:creationId xmlns:p14="http://schemas.microsoft.com/office/powerpoint/2010/main" val="12021494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Verdana" pitchFamily="34" charset="0"/>
                <a:ea typeface="Verdana" pitchFamily="34" charset="0"/>
                <a:cs typeface="Verdana" pitchFamily="34" charset="0"/>
              </a:rPr>
              <a:t>Lab 3: Exp1</a:t>
            </a:r>
            <a:endParaRPr lang="en-US"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normAutofit fontScale="92500" lnSpcReduction="20000"/>
          </a:bodyPr>
          <a:lstStyle/>
          <a:p>
            <a:pPr marL="0" indent="0">
              <a:buNone/>
            </a:pPr>
            <a:r>
              <a:rPr lang="en-US" sz="2400" dirty="0" smtClean="0"/>
              <a:t>Load data_lab3.mat</a:t>
            </a:r>
            <a:r>
              <a:rPr lang="en-US" sz="2400" dirty="0"/>
              <a:t>. ‘</a:t>
            </a:r>
            <a:r>
              <a:rPr lang="en-US" sz="2400" dirty="0" err="1" smtClean="0"/>
              <a:t>ammonia_concentration</a:t>
            </a:r>
            <a:r>
              <a:rPr lang="en-US" sz="2400" dirty="0" smtClean="0"/>
              <a:t>’ provides the ammonia concentration values (in mg/L) from a water treatment plant during a certain period. </a:t>
            </a:r>
          </a:p>
          <a:p>
            <a:pPr marL="457200" indent="-457200">
              <a:buAutoNum type="arabicPeriod"/>
            </a:pPr>
            <a:r>
              <a:rPr lang="en-US" sz="2400" dirty="0" smtClean="0"/>
              <a:t>Suppose you are </a:t>
            </a:r>
            <a:r>
              <a:rPr lang="en-US" sz="2400" u="sng" dirty="0" smtClean="0"/>
              <a:t>asked to assume </a:t>
            </a:r>
            <a:r>
              <a:rPr lang="en-US" sz="2400" dirty="0" smtClean="0"/>
              <a:t>that this data is normally distributed. How will you confirm/reject this assumption using boxplots, histograms and estimated data statistics (mean, standard deviation etc.). You should explicitly list the features/aspects that you considered in order to arrive at your answer. </a:t>
            </a:r>
          </a:p>
          <a:p>
            <a:pPr marL="457200" indent="-457200">
              <a:buAutoNum type="arabicPeriod"/>
            </a:pPr>
            <a:r>
              <a:rPr lang="en-US" sz="2400" dirty="0" smtClean="0"/>
              <a:t>Notwithstanding your answer in the previous part, assuming that the data is normally distributed, estimate the probability that ammonia concentration is greater than 40 mg/L in two cases: (a) using only the data provided (i.e. not computing any statistics from given data), (b) by using estimated statistics from the data. Does the answer in the two cases agree, yes or no? Provide reason(s) for your choice.</a:t>
            </a:r>
          </a:p>
        </p:txBody>
      </p:sp>
    </p:spTree>
    <p:extLst>
      <p:ext uri="{BB962C8B-B14F-4D97-AF65-F5344CB8AC3E}">
        <p14:creationId xmlns:p14="http://schemas.microsoft.com/office/powerpoint/2010/main" val="42355127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Verdana" pitchFamily="34" charset="0"/>
                <a:ea typeface="Verdana" pitchFamily="34" charset="0"/>
                <a:cs typeface="Verdana" pitchFamily="34" charset="0"/>
              </a:rPr>
              <a:t>Lab 3: Exp2</a:t>
            </a:r>
            <a:endParaRPr lang="en-US"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normAutofit/>
          </a:bodyPr>
          <a:lstStyle/>
          <a:p>
            <a:pPr marL="0" indent="0">
              <a:buNone/>
            </a:pPr>
            <a:r>
              <a:rPr lang="en-US" sz="2400" dirty="0"/>
              <a:t>Load data_lab3.mat. ‘</a:t>
            </a:r>
            <a:r>
              <a:rPr lang="en-US" sz="2400" dirty="0" err="1" smtClean="0"/>
              <a:t>score_natural_model</a:t>
            </a:r>
            <a:r>
              <a:rPr lang="en-US" sz="2400" dirty="0" smtClean="0"/>
              <a:t>’ is a </a:t>
            </a:r>
            <a:r>
              <a:rPr lang="en-US" sz="2400" dirty="0" smtClean="0"/>
              <a:t>9968-deimensional </a:t>
            </a:r>
            <a:r>
              <a:rPr lang="en-US" sz="2400" dirty="0"/>
              <a:t>vector </a:t>
            </a:r>
            <a:r>
              <a:rPr lang="en-US" sz="2400" dirty="0" smtClean="0"/>
              <a:t>in which each element quantifies </a:t>
            </a:r>
            <a:r>
              <a:rPr lang="en-US" sz="2400" dirty="0" smtClean="0"/>
              <a:t>natural </a:t>
            </a:r>
            <a:r>
              <a:rPr lang="en-US" sz="2400" dirty="0" smtClean="0"/>
              <a:t>images. The goal of this experiment is to use this data to model mathematically the underlying probability distribution, and draw inferences from the resulting model.  </a:t>
            </a:r>
          </a:p>
          <a:p>
            <a:pPr marL="0" indent="0">
              <a:buNone/>
            </a:pPr>
            <a:r>
              <a:rPr lang="en-US" sz="2400" dirty="0" smtClean="0"/>
              <a:t>1. Assuming  that the </a:t>
            </a:r>
            <a:r>
              <a:rPr lang="en-US" sz="2400" dirty="0"/>
              <a:t>data in ‘</a:t>
            </a:r>
            <a:r>
              <a:rPr lang="en-US" sz="2400" dirty="0" err="1"/>
              <a:t>score_natural_model</a:t>
            </a:r>
            <a:r>
              <a:rPr lang="en-US" sz="2400" dirty="0"/>
              <a:t>’ </a:t>
            </a:r>
            <a:r>
              <a:rPr lang="en-US" sz="2400" dirty="0" smtClean="0"/>
              <a:t> is normally distributed, obtain the corresponding normal distribution curve. Note that the normal </a:t>
            </a:r>
            <a:r>
              <a:rPr lang="en-US" sz="2400" dirty="0" err="1" smtClean="0"/>
              <a:t>pdf</a:t>
            </a:r>
            <a:r>
              <a:rPr lang="en-US" sz="2400" dirty="0" smtClean="0"/>
              <a:t> is given by </a:t>
            </a:r>
          </a:p>
        </p:txBody>
      </p:sp>
      <p:graphicFrame>
        <p:nvGraphicFramePr>
          <p:cNvPr id="4" name="Object 3"/>
          <p:cNvGraphicFramePr>
            <a:graphicFrameLocks noChangeAspect="1"/>
          </p:cNvGraphicFramePr>
          <p:nvPr>
            <p:extLst>
              <p:ext uri="{D42A27DB-BD31-4B8C-83A1-F6EECF244321}">
                <p14:modId xmlns:p14="http://schemas.microsoft.com/office/powerpoint/2010/main" val="1509067513"/>
              </p:ext>
            </p:extLst>
          </p:nvPr>
        </p:nvGraphicFramePr>
        <p:xfrm>
          <a:off x="3124200" y="4852987"/>
          <a:ext cx="2743200" cy="938213"/>
        </p:xfrm>
        <a:graphic>
          <a:graphicData uri="http://schemas.openxmlformats.org/presentationml/2006/ole">
            <mc:AlternateContent xmlns:mc="http://schemas.openxmlformats.org/markup-compatibility/2006">
              <mc:Choice xmlns:v="urn:schemas-microsoft-com:vml" Requires="v">
                <p:oleObj spid="_x0000_s1045" name="Equation" r:id="rId3" imgW="1447560" imgH="495000" progId="Equation.3">
                  <p:embed/>
                </p:oleObj>
              </mc:Choice>
              <mc:Fallback>
                <p:oleObj name="Equation" r:id="rId3" imgW="1447560" imgH="495000" progId="Equation.3">
                  <p:embed/>
                  <p:pic>
                    <p:nvPicPr>
                      <p:cNvPr id="0" name="Object 3"/>
                      <p:cNvPicPr>
                        <a:picLocks noChangeAspect="1" noChangeArrowheads="1"/>
                      </p:cNvPicPr>
                      <p:nvPr/>
                    </p:nvPicPr>
                    <p:blipFill>
                      <a:blip r:embed="rId4"/>
                      <a:srcRect/>
                      <a:stretch>
                        <a:fillRect/>
                      </a:stretch>
                    </p:blipFill>
                    <p:spPr bwMode="auto">
                      <a:xfrm>
                        <a:off x="3124200" y="4852987"/>
                        <a:ext cx="27432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573658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Verdana" pitchFamily="34" charset="0"/>
                <a:ea typeface="Verdana" pitchFamily="34" charset="0"/>
                <a:cs typeface="Verdana" pitchFamily="34" charset="0"/>
              </a:rPr>
              <a:t>Lab 3: Exp2</a:t>
            </a:r>
            <a:endParaRPr lang="en-US"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normAutofit lnSpcReduction="10000"/>
          </a:bodyPr>
          <a:lstStyle/>
          <a:p>
            <a:pPr marL="0" indent="0">
              <a:buNone/>
            </a:pPr>
            <a:r>
              <a:rPr lang="en-US" sz="2400" dirty="0" smtClean="0"/>
              <a:t>1. (</a:t>
            </a:r>
            <a:r>
              <a:rPr lang="en-US" sz="2400" dirty="0" smtClean="0"/>
              <a:t>contd.)  Since the resulting </a:t>
            </a:r>
            <a:r>
              <a:rPr lang="en-US" sz="2400" dirty="0" err="1" smtClean="0"/>
              <a:t>pdf</a:t>
            </a:r>
            <a:r>
              <a:rPr lang="en-US" sz="2400" dirty="0" smtClean="0"/>
              <a:t> is derived from a set of natural images, it can be used to evaluate the </a:t>
            </a:r>
            <a:r>
              <a:rPr lang="en-US" sz="2400" dirty="0" smtClean="0"/>
              <a:t>likelihood </a:t>
            </a:r>
            <a:r>
              <a:rPr lang="en-US" sz="2400" dirty="0" smtClean="0"/>
              <a:t>of how natural a new test image is. </a:t>
            </a:r>
            <a:r>
              <a:rPr lang="en-US" sz="2400" dirty="0" smtClean="0"/>
              <a:t> </a:t>
            </a:r>
          </a:p>
          <a:p>
            <a:pPr marL="457200" indent="-457200">
              <a:buFont typeface="Arial" panose="020B0604020202020204" pitchFamily="34" charset="0"/>
              <a:buAutoNum type="alphaLcParenBoth"/>
            </a:pPr>
            <a:r>
              <a:rPr lang="en-US" sz="2400" dirty="0" smtClean="0"/>
              <a:t>as the </a:t>
            </a:r>
            <a:r>
              <a:rPr lang="en-US" sz="2400" dirty="0" err="1" smtClean="0"/>
              <a:t>pdf</a:t>
            </a:r>
            <a:r>
              <a:rPr lang="en-US" sz="2400" dirty="0" smtClean="0"/>
              <a:t> value at a point does not give probability, how can we make relative comparisons from the </a:t>
            </a:r>
            <a:r>
              <a:rPr lang="en-US" sz="2400" dirty="0" err="1" smtClean="0"/>
              <a:t>pdf</a:t>
            </a:r>
            <a:r>
              <a:rPr lang="en-US" sz="2400" dirty="0" smtClean="0"/>
              <a:t>? (hint: think in terms of similarity between </a:t>
            </a:r>
            <a:r>
              <a:rPr lang="en-US" sz="2400" dirty="0" err="1" smtClean="0"/>
              <a:t>pdf</a:t>
            </a:r>
            <a:r>
              <a:rPr lang="en-US" sz="2400" dirty="0" smtClean="0"/>
              <a:t> and histogram) </a:t>
            </a:r>
          </a:p>
          <a:p>
            <a:pPr marL="457200" indent="-457200">
              <a:buFont typeface="Arial" panose="020B0604020202020204" pitchFamily="34" charset="0"/>
              <a:buAutoNum type="alphaLcParenBoth"/>
            </a:pPr>
            <a:r>
              <a:rPr lang="en-US" sz="2400" dirty="0" smtClean="0"/>
              <a:t>Based on your answer to the previous part</a:t>
            </a:r>
            <a:r>
              <a:rPr lang="en-US" sz="2400" dirty="0"/>
              <a:t>, evaluate the resulting </a:t>
            </a:r>
            <a:r>
              <a:rPr lang="en-US" sz="2400" dirty="0" err="1"/>
              <a:t>pdf</a:t>
            </a:r>
            <a:r>
              <a:rPr lang="en-US" sz="2400" dirty="0"/>
              <a:t> at 9 values provided in ‘</a:t>
            </a:r>
            <a:r>
              <a:rPr lang="en-US" sz="2400" dirty="0" err="1"/>
              <a:t>score_test</a:t>
            </a:r>
            <a:r>
              <a:rPr lang="en-US" sz="2400" dirty="0"/>
              <a:t>’. Note that these 9 values correspond to the provided images img1, img2,…img9 respectively. </a:t>
            </a:r>
            <a:r>
              <a:rPr lang="en-US" sz="2400" dirty="0" smtClean="0"/>
              <a:t> D</a:t>
            </a:r>
            <a:r>
              <a:rPr lang="en-US" sz="2400" dirty="0" smtClean="0"/>
              <a:t>oes the output from the modeled </a:t>
            </a:r>
            <a:r>
              <a:rPr lang="en-US" sz="2400" dirty="0" err="1" smtClean="0"/>
              <a:t>pdf</a:t>
            </a:r>
            <a:r>
              <a:rPr lang="en-US" sz="2400" dirty="0" smtClean="0"/>
              <a:t> agree with subjective (human) opinion of naturalness of the given 9 test images? Justify your answer.</a:t>
            </a:r>
          </a:p>
        </p:txBody>
      </p:sp>
    </p:spTree>
    <p:extLst>
      <p:ext uri="{BB962C8B-B14F-4D97-AF65-F5344CB8AC3E}">
        <p14:creationId xmlns:p14="http://schemas.microsoft.com/office/powerpoint/2010/main" val="30625087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Verdana" pitchFamily="34" charset="0"/>
                <a:ea typeface="Verdana" pitchFamily="34" charset="0"/>
                <a:cs typeface="Verdana" pitchFamily="34" charset="0"/>
              </a:rPr>
              <a:t>Lab 3: Exp2</a:t>
            </a:r>
            <a:endParaRPr lang="en-US"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normAutofit fontScale="92500"/>
          </a:bodyPr>
          <a:lstStyle/>
          <a:p>
            <a:pPr marL="0" indent="0">
              <a:buNone/>
            </a:pPr>
            <a:r>
              <a:rPr lang="en-US" sz="2400" dirty="0" smtClean="0"/>
              <a:t>2. Now assume that the given data follows a Rayleigh distribution. Note that the Rayleigh </a:t>
            </a:r>
            <a:r>
              <a:rPr lang="en-US" sz="2400" dirty="0" err="1" smtClean="0"/>
              <a:t>pdf</a:t>
            </a:r>
            <a:r>
              <a:rPr lang="en-US" sz="2400" dirty="0" smtClean="0"/>
              <a:t> is given by </a:t>
            </a:r>
          </a:p>
          <a:p>
            <a:pPr marL="0" indent="0">
              <a:buNone/>
            </a:pPr>
            <a:endParaRPr lang="en-US" sz="2400" dirty="0"/>
          </a:p>
          <a:p>
            <a:pPr marL="0" indent="0">
              <a:buNone/>
            </a:pPr>
            <a:endParaRPr lang="en-US" sz="2400" dirty="0" smtClean="0"/>
          </a:p>
          <a:p>
            <a:pPr marL="0" indent="0">
              <a:buNone/>
            </a:pPr>
            <a:r>
              <a:rPr lang="en-US" sz="2400" dirty="0" smtClean="0"/>
              <a:t>In this case,     represents the scale parameter which is estimated from the data. For the given problem                 . </a:t>
            </a:r>
          </a:p>
          <a:p>
            <a:pPr marL="0" indent="0">
              <a:buNone/>
            </a:pPr>
            <a:endParaRPr lang="en-US" sz="2400" dirty="0"/>
          </a:p>
          <a:p>
            <a:pPr marL="0" indent="0">
              <a:buNone/>
            </a:pPr>
            <a:r>
              <a:rPr lang="en-US" sz="2400" dirty="0" smtClean="0"/>
              <a:t>Similar to </a:t>
            </a:r>
            <a:r>
              <a:rPr lang="en-US" sz="2400" dirty="0"/>
              <a:t>the previous part, evaluate the resulting </a:t>
            </a:r>
            <a:r>
              <a:rPr lang="en-US" sz="2400" dirty="0" err="1"/>
              <a:t>pdf</a:t>
            </a:r>
            <a:r>
              <a:rPr lang="en-US" sz="2400" dirty="0"/>
              <a:t> at </a:t>
            </a:r>
            <a:r>
              <a:rPr lang="en-US" sz="2400" dirty="0" smtClean="0"/>
              <a:t>the 9 test values </a:t>
            </a:r>
            <a:r>
              <a:rPr lang="en-US" sz="2400" dirty="0"/>
              <a:t>provided in ‘</a:t>
            </a:r>
            <a:r>
              <a:rPr lang="en-US" sz="2400" dirty="0" err="1"/>
              <a:t>score_test</a:t>
            </a:r>
            <a:r>
              <a:rPr lang="en-US" sz="2400" dirty="0"/>
              <a:t>’. </a:t>
            </a:r>
            <a:r>
              <a:rPr lang="en-US" sz="2400" dirty="0" smtClean="0"/>
              <a:t>Does </a:t>
            </a:r>
            <a:r>
              <a:rPr lang="en-US" sz="2400" dirty="0"/>
              <a:t>the output from the modeled </a:t>
            </a:r>
            <a:r>
              <a:rPr lang="en-US" sz="2400" dirty="0" smtClean="0"/>
              <a:t>Rayleigh </a:t>
            </a:r>
            <a:r>
              <a:rPr lang="en-US" sz="2400" dirty="0" err="1" smtClean="0"/>
              <a:t>pdf</a:t>
            </a:r>
            <a:r>
              <a:rPr lang="en-US" sz="2400" dirty="0" smtClean="0"/>
              <a:t> </a:t>
            </a:r>
            <a:r>
              <a:rPr lang="en-US" sz="2400" dirty="0"/>
              <a:t>agree with subjective opinion of naturalness of the given 9 </a:t>
            </a:r>
            <a:r>
              <a:rPr lang="en-US" sz="2400" dirty="0" smtClean="0"/>
              <a:t>test images</a:t>
            </a:r>
            <a:r>
              <a:rPr lang="en-US" sz="2400" dirty="0"/>
              <a:t>? </a:t>
            </a:r>
            <a:r>
              <a:rPr lang="en-US" sz="2400" dirty="0" smtClean="0"/>
              <a:t>Compare your answers with the previous case where the data was assumed to be normally distributed.</a:t>
            </a:r>
            <a:endParaRPr lang="en-US" sz="2400" dirty="0"/>
          </a:p>
          <a:p>
            <a:pPr marL="0" indent="0">
              <a:buNone/>
            </a:pPr>
            <a:endParaRPr lang="en-US" sz="2400" dirty="0" smtClean="0"/>
          </a:p>
        </p:txBody>
      </p:sp>
      <p:graphicFrame>
        <p:nvGraphicFramePr>
          <p:cNvPr id="4" name="Object 3"/>
          <p:cNvGraphicFramePr>
            <a:graphicFrameLocks noChangeAspect="1"/>
          </p:cNvGraphicFramePr>
          <p:nvPr>
            <p:extLst>
              <p:ext uri="{D42A27DB-BD31-4B8C-83A1-F6EECF244321}">
                <p14:modId xmlns:p14="http://schemas.microsoft.com/office/powerpoint/2010/main" val="3142579727"/>
              </p:ext>
            </p:extLst>
          </p:nvPr>
        </p:nvGraphicFramePr>
        <p:xfrm>
          <a:off x="2992438" y="2286000"/>
          <a:ext cx="2527300" cy="865188"/>
        </p:xfrm>
        <a:graphic>
          <a:graphicData uri="http://schemas.openxmlformats.org/presentationml/2006/ole">
            <mc:AlternateContent xmlns:mc="http://schemas.openxmlformats.org/markup-compatibility/2006">
              <mc:Choice xmlns:v="urn:schemas-microsoft-com:vml" Requires="v">
                <p:oleObj spid="_x0000_s2097" name="Equation" r:id="rId3" imgW="1333440" imgH="457200" progId="Equation.3">
                  <p:embed/>
                </p:oleObj>
              </mc:Choice>
              <mc:Fallback>
                <p:oleObj name="Equation" r:id="rId3" imgW="1333440" imgH="457200" progId="Equation.3">
                  <p:embed/>
                  <p:pic>
                    <p:nvPicPr>
                      <p:cNvPr id="0" name=""/>
                      <p:cNvPicPr>
                        <a:picLocks noChangeAspect="1" noChangeArrowheads="1"/>
                      </p:cNvPicPr>
                      <p:nvPr/>
                    </p:nvPicPr>
                    <p:blipFill>
                      <a:blip r:embed="rId4"/>
                      <a:srcRect/>
                      <a:stretch>
                        <a:fillRect/>
                      </a:stretch>
                    </p:blipFill>
                    <p:spPr bwMode="auto">
                      <a:xfrm>
                        <a:off x="2992438" y="2286000"/>
                        <a:ext cx="2527300"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371207292"/>
              </p:ext>
            </p:extLst>
          </p:nvPr>
        </p:nvGraphicFramePr>
        <p:xfrm>
          <a:off x="1960418" y="3276600"/>
          <a:ext cx="249382" cy="228600"/>
        </p:xfrm>
        <a:graphic>
          <a:graphicData uri="http://schemas.openxmlformats.org/presentationml/2006/ole">
            <mc:AlternateContent xmlns:mc="http://schemas.openxmlformats.org/markup-compatibility/2006">
              <mc:Choice xmlns:v="urn:schemas-microsoft-com:vml" Requires="v">
                <p:oleObj spid="_x0000_s2098" name="Equation" r:id="rId5" imgW="152280" imgH="139680" progId="Equation.3">
                  <p:embed/>
                </p:oleObj>
              </mc:Choice>
              <mc:Fallback>
                <p:oleObj name="Equation" r:id="rId5" imgW="152280" imgH="139680" progId="Equation.3">
                  <p:embed/>
                  <p:pic>
                    <p:nvPicPr>
                      <p:cNvPr id="0" name=""/>
                      <p:cNvPicPr/>
                      <p:nvPr/>
                    </p:nvPicPr>
                    <p:blipFill>
                      <a:blip r:embed="rId6"/>
                      <a:stretch>
                        <a:fillRect/>
                      </a:stretch>
                    </p:blipFill>
                    <p:spPr>
                      <a:xfrm>
                        <a:off x="1960418" y="3276600"/>
                        <a:ext cx="249382" cy="2286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845404382"/>
              </p:ext>
            </p:extLst>
          </p:nvPr>
        </p:nvGraphicFramePr>
        <p:xfrm>
          <a:off x="4191000" y="3543339"/>
          <a:ext cx="1065550" cy="266661"/>
        </p:xfrm>
        <a:graphic>
          <a:graphicData uri="http://schemas.openxmlformats.org/presentationml/2006/ole">
            <mc:AlternateContent xmlns:mc="http://schemas.openxmlformats.org/markup-compatibility/2006">
              <mc:Choice xmlns:v="urn:schemas-microsoft-com:vml" Requires="v">
                <p:oleObj spid="_x0000_s2099" name="Equation" r:id="rId7" imgW="711000" imgH="177480" progId="Equation.3">
                  <p:embed/>
                </p:oleObj>
              </mc:Choice>
              <mc:Fallback>
                <p:oleObj name="Equation" r:id="rId7" imgW="711000" imgH="177480" progId="Equation.3">
                  <p:embed/>
                  <p:pic>
                    <p:nvPicPr>
                      <p:cNvPr id="0" name="Object 4"/>
                      <p:cNvPicPr>
                        <a:picLocks noChangeAspect="1" noChangeArrowheads="1"/>
                      </p:cNvPicPr>
                      <p:nvPr/>
                    </p:nvPicPr>
                    <p:blipFill>
                      <a:blip r:embed="rId8"/>
                      <a:srcRect/>
                      <a:stretch>
                        <a:fillRect/>
                      </a:stretch>
                    </p:blipFill>
                    <p:spPr bwMode="auto">
                      <a:xfrm>
                        <a:off x="4191000" y="3543339"/>
                        <a:ext cx="1065550" cy="266661"/>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2254880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Verdana" pitchFamily="34" charset="0"/>
                <a:ea typeface="Verdana" pitchFamily="34" charset="0"/>
                <a:cs typeface="Verdana" pitchFamily="34" charset="0"/>
              </a:rPr>
              <a:t>Lab 3: submission</a:t>
            </a:r>
            <a:endParaRPr lang="en-US"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normAutofit/>
          </a:bodyPr>
          <a:lstStyle/>
          <a:p>
            <a:pPr marL="0" indent="0">
              <a:buNone/>
            </a:pPr>
            <a:r>
              <a:rPr lang="en-US" sz="2800" dirty="0" smtClean="0"/>
              <a:t>Submit a single </a:t>
            </a:r>
            <a:r>
              <a:rPr lang="en-US" sz="2800" dirty="0" err="1" smtClean="0"/>
              <a:t>pdf</a:t>
            </a:r>
            <a:r>
              <a:rPr lang="en-US" sz="2800" dirty="0" smtClean="0"/>
              <a:t> file (per group) on Moodle</a:t>
            </a:r>
          </a:p>
          <a:p>
            <a:pPr marL="0" indent="0">
              <a:buNone/>
            </a:pPr>
            <a:endParaRPr lang="en-US" sz="2800" dirty="0"/>
          </a:p>
          <a:p>
            <a:pPr marL="0" indent="0">
              <a:buNone/>
            </a:pPr>
            <a:r>
              <a:rPr lang="en-US" sz="2800" dirty="0" smtClean="0"/>
              <a:t>Deadline: </a:t>
            </a:r>
            <a:r>
              <a:rPr lang="en-US" sz="2800" dirty="0" smtClean="0"/>
              <a:t>24</a:t>
            </a:r>
            <a:r>
              <a:rPr lang="en-US" sz="2800" dirty="0" smtClean="0"/>
              <a:t>/01/2017 (6 pm)</a:t>
            </a:r>
            <a:endParaRPr lang="en-US" sz="2800" dirty="0" smtClean="0"/>
          </a:p>
          <a:p>
            <a:pPr marL="0" indent="0">
              <a:buNone/>
            </a:pPr>
            <a:endParaRPr lang="en-US" sz="2800" dirty="0"/>
          </a:p>
          <a:p>
            <a:pPr marL="0" indent="0">
              <a:buNone/>
            </a:pPr>
            <a:endParaRPr lang="en-US" sz="2800" dirty="0"/>
          </a:p>
        </p:txBody>
      </p:sp>
    </p:spTree>
    <p:extLst>
      <p:ext uri="{BB962C8B-B14F-4D97-AF65-F5344CB8AC3E}">
        <p14:creationId xmlns:p14="http://schemas.microsoft.com/office/powerpoint/2010/main" val="11190493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4272</TotalTime>
  <Words>582</Words>
  <Application>Microsoft Office PowerPoint</Application>
  <PresentationFormat>On-screen Show (4:3)</PresentationFormat>
  <Paragraphs>35</Paragraphs>
  <Slides>8</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0" baseType="lpstr">
      <vt:lpstr>Office Theme</vt:lpstr>
      <vt:lpstr>Equation</vt:lpstr>
      <vt:lpstr>Data analysis and visualization (CS306) lab</vt:lpstr>
      <vt:lpstr>Lab 3</vt:lpstr>
      <vt:lpstr>Lab 3</vt:lpstr>
      <vt:lpstr>Lab 3: Exp1</vt:lpstr>
      <vt:lpstr>Lab 3: Exp2</vt:lpstr>
      <vt:lpstr>Lab 3: Exp2</vt:lpstr>
      <vt:lpstr>Lab 3: Exp2</vt:lpstr>
      <vt:lpstr>Lab 3: submission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DAIICT</cp:lastModifiedBy>
  <cp:revision>307</cp:revision>
  <dcterms:created xsi:type="dcterms:W3CDTF">2015-12-31T07:59:36Z</dcterms:created>
  <dcterms:modified xsi:type="dcterms:W3CDTF">2017-01-24T05:55:41Z</dcterms:modified>
</cp:coreProperties>
</file>