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3" r:id="rId4"/>
    <p:sldId id="274" r:id="rId5"/>
    <p:sldId id="272" r:id="rId6"/>
    <p:sldId id="275" r:id="rId7"/>
    <p:sldId id="276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8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6B76A-FF7E-4519-8EAA-D123AFD6BCE1}" type="datetimeFigureOut">
              <a:rPr lang="en-US" smtClean="0"/>
              <a:t>21/02/2017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5B1A3-EBB9-407A-BBEE-E3C53C1C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5B1A3-EBB9-407A-BBEE-E3C53C1C8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21/02/2017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21/02/2017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1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21/02/2017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5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21/02/2017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21/02/2017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0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21/02/2017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21/02/2017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21/02/2017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21/02/2017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21/02/2017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21/02/2017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CF3F-0709-4B25-9A05-F6C09924E728}" type="datetimeFigureOut">
              <a:rPr lang="en-US" smtClean="0"/>
              <a:t>21/02/2017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5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analysis and visualization (CS306) lab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6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For all the experiments, you will need to submit a </a:t>
            </a:r>
            <a:r>
              <a:rPr lang="en-US" sz="2800" dirty="0" err="1" smtClean="0"/>
              <a:t>pdf</a:t>
            </a:r>
            <a:r>
              <a:rPr lang="en-US" sz="2800" dirty="0" smtClean="0"/>
              <a:t> file that should include </a:t>
            </a:r>
          </a:p>
          <a:p>
            <a:pPr marL="400050" lvl="1" indent="0">
              <a:buNone/>
            </a:pPr>
            <a:r>
              <a:rPr lang="en-US" sz="2400" dirty="0" smtClean="0"/>
              <a:t>all plots/images/figures </a:t>
            </a:r>
          </a:p>
          <a:p>
            <a:pPr marL="400050" lvl="1" indent="0">
              <a:buNone/>
            </a:pPr>
            <a:r>
              <a:rPr lang="en-US" sz="2400" dirty="0" smtClean="0"/>
              <a:t>the analysis as part of your answer to questions</a:t>
            </a:r>
          </a:p>
          <a:p>
            <a:pPr marL="400050" lvl="1" indent="0">
              <a:buNone/>
            </a:pPr>
            <a:r>
              <a:rPr lang="en-US" sz="2400" dirty="0" smtClean="0"/>
              <a:t>your code/script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All plots/figures should be labeled properly (x-axis, y-axis, title etc.)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You can use </a:t>
            </a:r>
            <a:r>
              <a:rPr lang="en-US" sz="2800" dirty="0" err="1" smtClean="0"/>
              <a:t>Matlab</a:t>
            </a:r>
            <a:r>
              <a:rPr lang="en-US" sz="2800" dirty="0" smtClean="0"/>
              <a:t>/Python for programming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15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6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Objectives:</a:t>
            </a:r>
          </a:p>
          <a:p>
            <a:pPr marL="0" indent="0">
              <a:buNone/>
            </a:pPr>
            <a:r>
              <a:rPr lang="en-US" dirty="0" smtClean="0"/>
              <a:t>To study how t-test can be applied to compare  data, and make informed decisions about the given problem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Visual attention mechanisms guide where a typical human being will focus his/her attention to when looking at a real world scene (or an image). In digital video processing, this is represented by a saliency map in which a higher value indicates that the corresponding region in the image attracts more attention (likewise, a smaller value in saliency map implies that the corresponding area attracts lower eye attention). An example is shown below. The ‘input image’ represents a real-world scene while the ‘Saliency map’ shows the corresponding regions of attention. Notice how human eyes tend to focus only on certain objects (</a:t>
            </a:r>
            <a:r>
              <a:rPr lang="en-US" sz="1800" dirty="0" err="1" smtClean="0"/>
              <a:t>eg</a:t>
            </a:r>
            <a:r>
              <a:rPr lang="en-US" sz="1800" dirty="0" smtClean="0"/>
              <a:t>. people, boat etc.) and ignore others 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dirty="0" smtClean="0"/>
              <a:t>sea, skyline). </a:t>
            </a:r>
            <a:endParaRPr lang="en-US" sz="1800" dirty="0" smtClean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4124235"/>
            <a:ext cx="8853915" cy="2581365"/>
            <a:chOff x="457200" y="4124235"/>
            <a:chExt cx="8853915" cy="2581365"/>
          </a:xfrm>
        </p:grpSpPr>
        <p:pic>
          <p:nvPicPr>
            <p:cNvPr id="1026" name="Picture 2" descr="C:\Users\daiict\Desktop\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191000"/>
              <a:ext cx="4564719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3429000" y="4572000"/>
              <a:ext cx="2057400" cy="10009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581400" y="4724400"/>
              <a:ext cx="2057400" cy="1371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267200" y="5029200"/>
              <a:ext cx="15240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76686" y="4124235"/>
              <a:ext cx="353442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 these regions, the value </a:t>
              </a:r>
            </a:p>
            <a:p>
              <a:r>
                <a:rPr lang="en-US" sz="2400" dirty="0" smtClean="0"/>
                <a:t>in saliency maps will be</a:t>
              </a:r>
            </a:p>
            <a:p>
              <a:r>
                <a:rPr lang="en-US" sz="2400" dirty="0" smtClean="0"/>
                <a:t> higher (closer to 1)</a:t>
              </a:r>
              <a:endParaRPr lang="en-US" sz="2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324600" y="6414700"/>
            <a:ext cx="2734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Image courtesy: Mathworks.com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In this experiment, your goal is to analyze if processing of video frames affects where humans will look at.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Original frame corresponds to the real scene. The first saliency map is obtained when the original frame processed by algorithm </a:t>
            </a:r>
            <a:r>
              <a:rPr lang="en-US" sz="2400" dirty="0" smtClean="0"/>
              <a:t>1 is </a:t>
            </a:r>
            <a:r>
              <a:rPr lang="en-US" sz="2400" dirty="0" smtClean="0"/>
              <a:t>viewed by observers. Similarly</a:t>
            </a:r>
            <a:r>
              <a:rPr lang="en-US" sz="2400" dirty="0"/>
              <a:t>, </a:t>
            </a:r>
            <a:r>
              <a:rPr lang="en-US" sz="2400" dirty="0" smtClean="0"/>
              <a:t>the second </a:t>
            </a:r>
            <a:r>
              <a:rPr lang="en-US" sz="2400" dirty="0"/>
              <a:t>saliency map is obtained when the original frame processed by algorithm </a:t>
            </a:r>
            <a:r>
              <a:rPr lang="en-US" sz="2400" dirty="0" smtClean="0"/>
              <a:t>2 </a:t>
            </a:r>
            <a:r>
              <a:rPr lang="en-US" sz="2400" dirty="0"/>
              <a:t>is viewed by </a:t>
            </a:r>
            <a:r>
              <a:rPr lang="en-US" sz="2400" dirty="0" smtClean="0"/>
              <a:t>the same </a:t>
            </a:r>
            <a:r>
              <a:rPr lang="en-US" sz="2400" dirty="0" smtClean="0"/>
              <a:t>set of observers</a:t>
            </a:r>
            <a:r>
              <a:rPr lang="en-US" sz="2400" dirty="0"/>
              <a:t>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600" y="2438400"/>
            <a:ext cx="8991600" cy="1946691"/>
            <a:chOff x="228600" y="2963863"/>
            <a:chExt cx="8991600" cy="1946691"/>
          </a:xfrm>
        </p:grpSpPr>
        <p:pic>
          <p:nvPicPr>
            <p:cNvPr id="2050" name="Picture 2" descr="C:\Users\daiict\Desktop\f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963863"/>
              <a:ext cx="2841179" cy="164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F:\DAV\lab6\saliency_map_Tunnel_processing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2963863"/>
              <a:ext cx="2858909" cy="1608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F:\DAV\lab6\saliency_map_Tunnel_processing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2963863"/>
              <a:ext cx="2793346" cy="15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14917" y="4572000"/>
              <a:ext cx="28854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        Original frame (Tunnel)                                 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453512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saliency_map_Tunnel_processing2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4317" y="4572000"/>
              <a:ext cx="3190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saliency_map_Tunnel_processing1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3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Your goal is to find if the saliency map due to algorithm 1 is statistically different from that due to algorithm 2</a:t>
            </a:r>
            <a:r>
              <a:rPr lang="en-US" sz="2400" dirty="0"/>
              <a:t>. Load </a:t>
            </a:r>
            <a:r>
              <a:rPr lang="en-US" sz="2400" dirty="0" smtClean="0"/>
              <a:t>data_lab6.mat. </a:t>
            </a:r>
            <a:r>
              <a:rPr lang="en-US" sz="2400" dirty="0"/>
              <a:t>You will see </a:t>
            </a:r>
            <a:r>
              <a:rPr lang="en-US" sz="2400" dirty="0" smtClean="0"/>
              <a:t>the data ‘saliency_map_Tunnel_processing1</a:t>
            </a:r>
            <a:r>
              <a:rPr lang="en-US" sz="2400" dirty="0"/>
              <a:t>’ and </a:t>
            </a:r>
            <a:r>
              <a:rPr lang="en-US" sz="2400" dirty="0" smtClean="0"/>
              <a:t>‘saliency_map_Tunnel_processing2’.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Which t-test, paired or unpaired is suitable, in this case? Give reasons for your answer.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Based on your answer, perform the t-test and analyze the differences between the two saliency maps.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Does your answer in previous part agree with visual inspection of the saliency maps?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Notwithstanding your answer in part 1, suppose you are asked to perform an unpaired t-test to compare the two given saliency maps. What possible information can this provide? 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6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6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Repeat all 4 parts for the following data.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 this case, we have a new image which was again processed by algorithm1 and 2, and saliency maps were </a:t>
            </a:r>
            <a:r>
              <a:rPr lang="en-US" sz="2400" dirty="0"/>
              <a:t>obtained. Load data_lab6.mat. You will see </a:t>
            </a:r>
            <a:r>
              <a:rPr lang="en-US" sz="2400" dirty="0" smtClean="0"/>
              <a:t>the data ‘Saliency_Map_dani_belgium_processing1</a:t>
            </a:r>
            <a:r>
              <a:rPr lang="en-US" sz="2400" dirty="0"/>
              <a:t>’ and ‘</a:t>
            </a:r>
            <a:r>
              <a:rPr lang="en-US" sz="2400" dirty="0" smtClean="0"/>
              <a:t>Saliency_Map_dani_belgium_processing2’.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3990201"/>
            <a:ext cx="8305800" cy="291644"/>
            <a:chOff x="381000" y="4557355"/>
            <a:chExt cx="8305800" cy="291644"/>
          </a:xfrm>
        </p:grpSpPr>
        <p:sp>
          <p:nvSpPr>
            <p:cNvPr id="4" name="TextBox 3"/>
            <p:cNvSpPr txBox="1"/>
            <p:nvPr/>
          </p:nvSpPr>
          <p:spPr>
            <a:xfrm>
              <a:off x="381000" y="4572000"/>
              <a:ext cx="2666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        Original image(</a:t>
              </a:r>
              <a:r>
                <a:rPr lang="en-US" sz="1200" dirty="0" err="1" smtClean="0"/>
                <a:t>dani_belgium</a:t>
              </a:r>
              <a:r>
                <a:rPr lang="en-US" sz="1200" dirty="0" smtClean="0"/>
                <a:t>)                                 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38800" y="4557355"/>
              <a:ext cx="304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Saliency_Map_dani_belgium_processing2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05717" y="4572000"/>
              <a:ext cx="3190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Saliency_Map_dani_belgium_processing1</a:t>
              </a:r>
            </a:p>
          </p:txBody>
        </p:sp>
      </p:grpSp>
      <p:pic>
        <p:nvPicPr>
          <p:cNvPr id="3074" name="Picture 2" descr="F:\MATLAB_ivc_09_12_2015\VA_images\icam06\best\dani_belgium_oC65.hdr_1025x07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56" y="2362200"/>
            <a:ext cx="2147843" cy="161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DAV\lab6\Saliency_Map_dani_belgium_processing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92" y="2362827"/>
            <a:ext cx="2199683" cy="165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DAV\lab6\Saliency_Map_dani_belgium_processing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62826"/>
            <a:ext cx="2233637" cy="16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2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6: submission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Submit a single </a:t>
            </a:r>
            <a:r>
              <a:rPr lang="en-US" sz="2800" dirty="0" err="1" smtClean="0"/>
              <a:t>pdf</a:t>
            </a:r>
            <a:r>
              <a:rPr lang="en-US" sz="2800" dirty="0" smtClean="0"/>
              <a:t> file (per group) on Moodle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Deadline</a:t>
            </a:r>
            <a:r>
              <a:rPr lang="en-US" sz="2800" smtClean="0"/>
              <a:t>: 21/02/2017 (9 pm)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90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7914</TotalTime>
  <Words>521</Words>
  <Application>Microsoft Office PowerPoint</Application>
  <PresentationFormat>On-screen Show (4:3)</PresentationFormat>
  <Paragraphs>57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analysis and visualization (CS306) lab</vt:lpstr>
      <vt:lpstr>Lab 6</vt:lpstr>
      <vt:lpstr>Lab 6</vt:lpstr>
      <vt:lpstr>Lab 6</vt:lpstr>
      <vt:lpstr>Lab 6</vt:lpstr>
      <vt:lpstr>Lab 6</vt:lpstr>
      <vt:lpstr>Lab 6</vt:lpstr>
      <vt:lpstr>Lab 6: submission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DAIICT</cp:lastModifiedBy>
  <cp:revision>332</cp:revision>
  <dcterms:created xsi:type="dcterms:W3CDTF">2015-12-31T07:59:36Z</dcterms:created>
  <dcterms:modified xsi:type="dcterms:W3CDTF">2017-02-21T06:55:37Z</dcterms:modified>
</cp:coreProperties>
</file>