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Playfair Display"/>
      <p:regular r:id="rId25"/>
      <p:bold r:id="rId26"/>
      <p:italic r:id="rId27"/>
      <p:boldItalic r:id="rId28"/>
    </p:embeddedFont>
    <p:embeddedFont>
      <p:font typeface="Amatic SC"/>
      <p:regular r:id="rId29"/>
      <p:bold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maticS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regular.fntdata"/><Relationship Id="rId30" Type="http://schemas.openxmlformats.org/officeDocument/2006/relationships/font" Target="fonts/AmaticSC-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dfrobot.com/index.php?route=product/product&amp;product_id=1025#.Vtb7qD-Y48o" TargetMode="External"/><Relationship Id="rId4" Type="http://schemas.openxmlformats.org/officeDocument/2006/relationships/hyperlink" Target="http://www.lenntech.com/why_the_oxygen_dissolved_is_important.htm" TargetMode="External"/><Relationship Id="rId5" Type="http://schemas.openxmlformats.org/officeDocument/2006/relationships/hyperlink" Target="https://www.teachengineering.org/view_activity.php?url=collection/nyu_/activities/nyu_probe/nyu_probe_activity1.xml" TargetMode="External"/><Relationship Id="rId6" Type="http://schemas.openxmlformats.org/officeDocument/2006/relationships/hyperlink" Target="http://www.atlas-scientific.com/_files/_datasheets/_circuit/DO_EZO_Datashee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605850" y="1393524"/>
            <a:ext cx="8222100" cy="1514400"/>
          </a:xfrm>
          <a:prstGeom prst="rect">
            <a:avLst/>
          </a:prstGeom>
        </p:spPr>
        <p:txBody>
          <a:bodyPr anchorCtr="0" anchor="b" bIns="91425" lIns="91425" rIns="91425" tIns="91425">
            <a:noAutofit/>
          </a:bodyPr>
          <a:lstStyle/>
          <a:p>
            <a:pPr indent="0" lvl="0" marL="0" algn="ctr">
              <a:spcBef>
                <a:spcPts val="0"/>
              </a:spcBef>
              <a:buNone/>
            </a:pPr>
            <a:r>
              <a:rPr lang="en"/>
              <a:t>   </a:t>
            </a:r>
            <a:r>
              <a:rPr lang="en">
                <a:latin typeface="Oswald"/>
                <a:ea typeface="Oswald"/>
                <a:cs typeface="Oswald"/>
                <a:sym typeface="Oswald"/>
              </a:rPr>
              <a:t>Real Time Water Quality Measurement System based on GSM</a:t>
            </a:r>
          </a:p>
        </p:txBody>
      </p:sp>
      <p:sp>
        <p:nvSpPr>
          <p:cNvPr id="86" name="Shape 86"/>
          <p:cNvSpPr txBox="1"/>
          <p:nvPr>
            <p:ph idx="1" type="subTitle"/>
          </p:nvPr>
        </p:nvSpPr>
        <p:spPr>
          <a:xfrm>
            <a:off x="505263" y="3458412"/>
            <a:ext cx="8222100" cy="432900"/>
          </a:xfrm>
          <a:prstGeom prst="rect">
            <a:avLst/>
          </a:prstGeom>
        </p:spPr>
        <p:txBody>
          <a:bodyPr anchorCtr="0" anchor="t" bIns="91425" lIns="91425" rIns="91425" tIns="91425">
            <a:noAutofit/>
          </a:bodyPr>
          <a:lstStyle/>
          <a:p>
            <a:pPr lvl="0" algn="ctr">
              <a:spcBef>
                <a:spcPts val="0"/>
              </a:spcBef>
              <a:buNone/>
            </a:pPr>
            <a:r>
              <a:rPr lang="en">
                <a:latin typeface="Playfair Display"/>
                <a:ea typeface="Playfair Display"/>
                <a:cs typeface="Playfair Display"/>
                <a:sym typeface="Playfair Display"/>
              </a:rPr>
              <a:t>Group 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108350"/>
            <a:ext cx="8520600" cy="607800"/>
          </a:xfrm>
          <a:prstGeom prst="rect">
            <a:avLst/>
          </a:prstGeom>
        </p:spPr>
        <p:txBody>
          <a:bodyPr anchorCtr="0" anchor="t" bIns="91425" lIns="91425" rIns="91425" tIns="91425">
            <a:noAutofit/>
          </a:bodyPr>
          <a:lstStyle/>
          <a:p>
            <a:pPr indent="457200" lvl="0" marL="2286000" algn="l">
              <a:spcBef>
                <a:spcPts val="0"/>
              </a:spcBef>
              <a:buNone/>
            </a:pPr>
            <a:r>
              <a:rPr lang="en"/>
              <a:t>   </a:t>
            </a:r>
            <a:r>
              <a:rPr b="1" lang="en" sz="4800">
                <a:latin typeface="Amatic SC"/>
                <a:ea typeface="Amatic SC"/>
                <a:cs typeface="Amatic SC"/>
                <a:sym typeface="Amatic SC"/>
              </a:rPr>
              <a:t>   pH sensor</a:t>
            </a:r>
          </a:p>
        </p:txBody>
      </p:sp>
      <p:sp>
        <p:nvSpPr>
          <p:cNvPr id="141" name="Shape 141"/>
          <p:cNvSpPr txBox="1"/>
          <p:nvPr>
            <p:ph idx="1" type="body"/>
          </p:nvPr>
        </p:nvSpPr>
        <p:spPr>
          <a:xfrm>
            <a:off x="311700" y="898500"/>
            <a:ext cx="8520600" cy="43080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solidFill>
                  <a:srgbClr val="000000"/>
                </a:solidFill>
              </a:rPr>
              <a:t>The pH of a solution indicates how acidic or alkaline it is.</a:t>
            </a:r>
          </a:p>
          <a:p>
            <a:pPr lvl="0" rtl="0">
              <a:spcBef>
                <a:spcPts val="0"/>
              </a:spcBef>
              <a:buClr>
                <a:schemeClr val="dk1"/>
              </a:buClr>
              <a:buSzPct val="61111"/>
              <a:buFont typeface="Arial"/>
              <a:buNone/>
            </a:pPr>
            <a:r>
              <a:rPr lang="en">
                <a:solidFill>
                  <a:srgbClr val="000000"/>
                </a:solidFill>
              </a:rPr>
              <a:t>The pH term translates the values of the hydrogen ion concentration- which ordinarily ranges between about 1 and 10 ^ -14 gram-equivalents per litre - into numbers between 0 and 14.</a:t>
            </a:r>
          </a:p>
          <a:p>
            <a:pPr lvl="0" rtl="0">
              <a:spcBef>
                <a:spcPts val="0"/>
              </a:spcBef>
              <a:buClr>
                <a:schemeClr val="dk1"/>
              </a:buClr>
              <a:buSzPct val="61111"/>
              <a:buFont typeface="Arial"/>
              <a:buNone/>
            </a:pPr>
            <a:r>
              <a:rPr lang="en">
                <a:solidFill>
                  <a:srgbClr val="000000"/>
                </a:solidFill>
              </a:rPr>
              <a:t>On the pH scale a very acidic solution has a low pH value such as 0, 1, or 2 while a very basic solution has a high pH value, such as 12, 13, or 14. A neutral solution such as water has a pH of approximately 7.</a:t>
            </a:r>
          </a:p>
          <a:p>
            <a:pPr lvl="0">
              <a:spcBef>
                <a:spcPts val="0"/>
              </a:spcBef>
              <a:buNone/>
            </a:pPr>
            <a:r>
              <a:rPr lang="en">
                <a:solidFill>
                  <a:srgbClr val="000000"/>
                </a:solidFill>
              </a:rPr>
              <a:t>The pH scale is logarithmic, meaning that as you go up and down the scale, the values change in factors of ten. A one-point pH change indicates the strength of the acid  or base has increased or decreased tenfold.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b="1" lang="en" sz="4800">
                <a:latin typeface="Amatic SC"/>
                <a:ea typeface="Amatic SC"/>
                <a:cs typeface="Amatic SC"/>
                <a:sym typeface="Amatic SC"/>
              </a:rPr>
              <a:t>Working</a:t>
            </a:r>
          </a:p>
        </p:txBody>
      </p:sp>
      <p:sp>
        <p:nvSpPr>
          <p:cNvPr id="147" name="Shape 14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solidFill>
                  <a:srgbClr val="000000"/>
                </a:solidFill>
              </a:rPr>
              <a:t>pH value is tested by the method of electric potential. </a:t>
            </a:r>
          </a:p>
          <a:p>
            <a:pPr lvl="0" rtl="0">
              <a:spcBef>
                <a:spcPts val="0"/>
              </a:spcBef>
              <a:buNone/>
            </a:pPr>
            <a:r>
              <a:rPr lang="en">
                <a:solidFill>
                  <a:srgbClr val="000000"/>
                </a:solidFill>
              </a:rPr>
              <a:t>Primary cell made by a constant potential reference electrode and measuring electrode is used in the method. </a:t>
            </a:r>
          </a:p>
          <a:p>
            <a:pPr lvl="0" rtl="0">
              <a:spcBef>
                <a:spcPts val="0"/>
              </a:spcBef>
              <a:buNone/>
            </a:pPr>
            <a:r>
              <a:rPr lang="en">
                <a:solidFill>
                  <a:srgbClr val="000000"/>
                </a:solidFill>
              </a:rPr>
              <a:t>A pH glass probe, which is sensitive to pH, is on measurement electrode. It is made of a special glass that can conduct electricity and permeate hydrogen ion. The potential can be produced when the glass probe touch the hydrogen ion. </a:t>
            </a:r>
          </a:p>
          <a:p>
            <a:pPr lvl="0">
              <a:spcBef>
                <a:spcPts val="0"/>
              </a:spcBef>
              <a:buNone/>
            </a:pPr>
            <a:r>
              <a:rPr lang="en">
                <a:solidFill>
                  <a:srgbClr val="000000"/>
                </a:solidFill>
              </a:rPr>
              <a:t>Different pH in the water generates corresponding potential.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170250"/>
            <a:ext cx="8520600" cy="607800"/>
          </a:xfrm>
          <a:prstGeom prst="rect">
            <a:avLst/>
          </a:prstGeom>
        </p:spPr>
        <p:txBody>
          <a:bodyPr anchorCtr="0" anchor="t" bIns="91425" lIns="91425" rIns="91425" tIns="91425">
            <a:noAutofit/>
          </a:bodyPr>
          <a:lstStyle/>
          <a:p>
            <a:pPr lvl="0">
              <a:spcBef>
                <a:spcPts val="0"/>
              </a:spcBef>
              <a:buNone/>
            </a:pPr>
            <a:r>
              <a:rPr lang="en"/>
              <a:t>                                 </a:t>
            </a:r>
            <a:r>
              <a:rPr b="1" lang="en" sz="4800">
                <a:latin typeface="Amatic SC"/>
                <a:ea typeface="Amatic SC"/>
                <a:cs typeface="Amatic SC"/>
                <a:sym typeface="Amatic SC"/>
              </a:rPr>
              <a:t>Applications</a:t>
            </a:r>
          </a:p>
        </p:txBody>
      </p:sp>
      <p:sp>
        <p:nvSpPr>
          <p:cNvPr id="153" name="Shape 15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spcAft>
                <a:spcPts val="0"/>
              </a:spcAft>
              <a:buClr>
                <a:srgbClr val="000000"/>
              </a:buClr>
            </a:pPr>
            <a:r>
              <a:rPr lang="en">
                <a:solidFill>
                  <a:srgbClr val="000000"/>
                </a:solidFill>
              </a:rPr>
              <a:t>Acidic water with pH&lt;6 can have associated aesthetic problems such as a metallic or sour taste.</a:t>
            </a:r>
          </a:p>
          <a:p>
            <a:pPr indent="-342900" lvl="0" marL="457200" rtl="0">
              <a:spcBef>
                <a:spcPts val="0"/>
              </a:spcBef>
              <a:spcAft>
                <a:spcPts val="0"/>
              </a:spcAft>
              <a:buClr>
                <a:srgbClr val="000000"/>
              </a:buClr>
              <a:buSzPct val="100000"/>
            </a:pPr>
            <a:r>
              <a:rPr lang="en">
                <a:solidFill>
                  <a:srgbClr val="000000"/>
                </a:solidFill>
              </a:rPr>
              <a:t>Water with a pH &gt; 8.5 include an alkali taste to the water.</a:t>
            </a:r>
          </a:p>
          <a:p>
            <a:pPr indent="-342900" lvl="0" marL="457200" rtl="0">
              <a:spcBef>
                <a:spcPts val="0"/>
              </a:spcBef>
              <a:spcAft>
                <a:spcPts val="0"/>
              </a:spcAft>
              <a:buClr>
                <a:srgbClr val="000000"/>
              </a:buClr>
              <a:buSzPct val="100000"/>
            </a:pPr>
            <a:r>
              <a:rPr lang="en">
                <a:solidFill>
                  <a:srgbClr val="000000"/>
                </a:solidFill>
              </a:rPr>
              <a:t>Study shows that the ideal pH level of drinking water should be between 6-8.5.</a:t>
            </a:r>
          </a:p>
          <a:p>
            <a:pPr indent="-342900" lvl="0" marL="457200" rtl="0">
              <a:spcBef>
                <a:spcPts val="0"/>
              </a:spcBef>
              <a:spcAft>
                <a:spcPts val="0"/>
              </a:spcAft>
              <a:buClr>
                <a:srgbClr val="000000"/>
              </a:buClr>
              <a:buSzPct val="100000"/>
            </a:pPr>
            <a:r>
              <a:rPr lang="en">
                <a:solidFill>
                  <a:srgbClr val="000000"/>
                </a:solidFill>
              </a:rPr>
              <a:t>We will be using a pH-sensor to arduino interface in order to read the analog signals generated by the sensor to base our conclusions.</a:t>
            </a:r>
          </a:p>
          <a:p>
            <a:pPr indent="-342900" lvl="0" marL="457200" rtl="0">
              <a:spcBef>
                <a:spcPts val="0"/>
              </a:spcBef>
              <a:spcAft>
                <a:spcPts val="0"/>
              </a:spcAft>
              <a:buClr>
                <a:srgbClr val="000000"/>
              </a:buClr>
              <a:buSzPct val="100000"/>
            </a:pPr>
            <a:r>
              <a:rPr lang="en">
                <a:solidFill>
                  <a:srgbClr val="000000"/>
                </a:solidFill>
              </a:rPr>
              <a:t>These readings will help to determine the drinkability of water along with fact that whether it can be used for industrial purposes.</a:t>
            </a:r>
          </a:p>
          <a:p>
            <a:pPr indent="-342900" lvl="0" marL="457200" rtl="0">
              <a:spcBef>
                <a:spcPts val="0"/>
              </a:spcBef>
              <a:spcAft>
                <a:spcPts val="0"/>
              </a:spcAft>
              <a:buClr>
                <a:srgbClr val="000000"/>
              </a:buClr>
              <a:buSzPct val="100000"/>
            </a:pPr>
            <a:r>
              <a:rPr lang="en">
                <a:solidFill>
                  <a:srgbClr val="000000"/>
                </a:solidFill>
              </a:rPr>
              <a:t>We plan to use a pH probe SKU: SEN0161. </a:t>
            </a:r>
          </a:p>
          <a:p>
            <a:pPr lvl="0" rtl="0">
              <a:spcBef>
                <a:spcPts val="0"/>
              </a:spcBef>
              <a:spcAft>
                <a:spcPts val="0"/>
              </a:spcAft>
              <a:buNone/>
            </a:pPr>
            <a:r>
              <a:rPr lang="en" sz="1200">
                <a:solidFill>
                  <a:schemeClr val="dk1"/>
                </a:solidFill>
              </a:rPr>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b="1" lang="en" sz="4800">
                <a:latin typeface="Amatic SC"/>
                <a:ea typeface="Amatic SC"/>
                <a:cs typeface="Amatic SC"/>
                <a:sym typeface="Amatic SC"/>
              </a:rPr>
              <a:t>GSM Module SIM900</a:t>
            </a:r>
          </a:p>
        </p:txBody>
      </p:sp>
      <p:sp>
        <p:nvSpPr>
          <p:cNvPr id="159" name="Shape 15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Insert a sim card</a:t>
            </a:r>
          </a:p>
          <a:p>
            <a:pPr lvl="0" rtl="0">
              <a:spcBef>
                <a:spcPts val="0"/>
              </a:spcBef>
              <a:buNone/>
            </a:pPr>
            <a:r>
              <a:rPr lang="en"/>
              <a:t>Connect with arduino.</a:t>
            </a:r>
          </a:p>
          <a:p>
            <a:pPr lvl="0">
              <a:spcBef>
                <a:spcPts val="0"/>
              </a:spcBef>
              <a:buNone/>
            </a:pPr>
            <a:r>
              <a:rPr lang="en"/>
              <a:t>Send message on any given mobile number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b="1" lang="en" sz="4800">
                <a:latin typeface="Amatic SC"/>
                <a:ea typeface="Amatic SC"/>
                <a:cs typeface="Amatic SC"/>
                <a:sym typeface="Amatic SC"/>
              </a:rPr>
              <a:t>Uses and Possible modifications</a:t>
            </a:r>
          </a:p>
        </p:txBody>
      </p:sp>
      <p:sp>
        <p:nvSpPr>
          <p:cNvPr id="165" name="Shape 165"/>
          <p:cNvSpPr txBox="1"/>
          <p:nvPr>
            <p:ph idx="1" type="body"/>
          </p:nvPr>
        </p:nvSpPr>
        <p:spPr>
          <a:xfrm>
            <a:off x="311700" y="1911725"/>
            <a:ext cx="8520600" cy="2657100"/>
          </a:xfrm>
          <a:prstGeom prst="rect">
            <a:avLst/>
          </a:prstGeom>
        </p:spPr>
        <p:txBody>
          <a:bodyPr anchorCtr="0" anchor="t" bIns="91425" lIns="91425" rIns="91425" tIns="91425">
            <a:noAutofit/>
          </a:bodyPr>
          <a:lstStyle/>
          <a:p>
            <a:pPr lvl="0" rtl="0">
              <a:spcBef>
                <a:spcPts val="0"/>
              </a:spcBef>
              <a:buNone/>
            </a:pPr>
            <a:r>
              <a:rPr lang="en">
                <a:solidFill>
                  <a:srgbClr val="000000"/>
                </a:solidFill>
              </a:rPr>
              <a:t>Can be used to detect certain parameter to send messages.</a:t>
            </a:r>
          </a:p>
          <a:p>
            <a:pPr lvl="0" rtl="0">
              <a:spcBef>
                <a:spcPts val="0"/>
              </a:spcBef>
              <a:buNone/>
            </a:pPr>
            <a:r>
              <a:rPr lang="en">
                <a:solidFill>
                  <a:srgbClr val="000000"/>
                </a:solidFill>
              </a:rPr>
              <a:t>Can be used as an alarm system based on temperature conditions.</a:t>
            </a:r>
          </a:p>
          <a:p>
            <a:pPr lvl="0">
              <a:spcBef>
                <a:spcPts val="0"/>
              </a:spcBef>
              <a:buNone/>
            </a:pPr>
            <a:r>
              <a:rPr lang="en">
                <a:solidFill>
                  <a:srgbClr val="000000"/>
                </a:solidFill>
              </a:rPr>
              <a:t>Can be used to monitor the quality of water from remote location.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7700"/>
            <a:ext cx="8520600" cy="750300"/>
          </a:xfrm>
          <a:prstGeom prst="rect">
            <a:avLst/>
          </a:prstGeom>
        </p:spPr>
        <p:txBody>
          <a:bodyPr anchorCtr="0" anchor="t" bIns="91425" lIns="91425" rIns="91425" tIns="91425">
            <a:noAutofit/>
          </a:bodyPr>
          <a:lstStyle/>
          <a:p>
            <a:pPr indent="0" lvl="0" marL="0" algn="ctr">
              <a:spcBef>
                <a:spcPts val="0"/>
              </a:spcBef>
              <a:buNone/>
            </a:pPr>
            <a:r>
              <a:rPr lang="en" sz="4800">
                <a:latin typeface="Amatic SC"/>
                <a:ea typeface="Amatic SC"/>
                <a:cs typeface="Amatic SC"/>
                <a:sym typeface="Amatic SC"/>
              </a:rPr>
              <a:t>Possible Modifications/Expansions</a:t>
            </a:r>
          </a:p>
        </p:txBody>
      </p:sp>
      <p:sp>
        <p:nvSpPr>
          <p:cNvPr id="171" name="Shape 171"/>
          <p:cNvSpPr txBox="1"/>
          <p:nvPr>
            <p:ph idx="1" type="body"/>
          </p:nvPr>
        </p:nvSpPr>
        <p:spPr>
          <a:xfrm>
            <a:off x="311700" y="883075"/>
            <a:ext cx="8520600" cy="3759600"/>
          </a:xfrm>
          <a:prstGeom prst="rect">
            <a:avLst/>
          </a:prstGeom>
        </p:spPr>
        <p:txBody>
          <a:bodyPr anchorCtr="0" anchor="t" bIns="91425" lIns="91425" rIns="91425" tIns="91425">
            <a:noAutofit/>
          </a:bodyPr>
          <a:lstStyle/>
          <a:p>
            <a:pPr lvl="0" rtl="0">
              <a:spcBef>
                <a:spcPts val="0"/>
              </a:spcBef>
              <a:buNone/>
            </a:pPr>
            <a:r>
              <a:rPr lang="en"/>
              <a:t>1.	</a:t>
            </a:r>
            <a:r>
              <a:rPr lang="en">
                <a:solidFill>
                  <a:srgbClr val="000000"/>
                </a:solidFill>
              </a:rPr>
              <a:t>D.O. (Dissolved Oxygen) sensor can be added in the project to increase the measuring capacity as well as applications of this project.The applications can expand to the projects dealing with organic matter and living organisms (eg, domains like pisciculture). Also, high D.O is preferable for good tasting water in community water supply whereas industries use water with as low D.O as possible because high D.O levels speeds up corrosion in water pipes.</a:t>
            </a:r>
            <a:br>
              <a:rPr lang="en">
                <a:solidFill>
                  <a:srgbClr val="000000"/>
                </a:solidFill>
              </a:rPr>
            </a:br>
            <a:r>
              <a:rPr lang="en">
                <a:solidFill>
                  <a:srgbClr val="000000"/>
                </a:solidFill>
              </a:rPr>
              <a:t>However, the availability of the D.O. Sensor is an issue and we are yet to find feasible model. </a:t>
            </a:r>
          </a:p>
          <a:p>
            <a:pPr lvl="0">
              <a:spcBef>
                <a:spcPts val="0"/>
              </a:spcBef>
              <a:buNone/>
            </a:pPr>
            <a:r>
              <a:rPr lang="en">
                <a:solidFill>
                  <a:srgbClr val="000000"/>
                </a:solidFill>
              </a:rPr>
              <a:t>2. 	Pathogen sensor can be added but it is currently in research state.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208900"/>
            <a:ext cx="8520600" cy="607800"/>
          </a:xfrm>
          <a:prstGeom prst="rect">
            <a:avLst/>
          </a:prstGeom>
        </p:spPr>
        <p:txBody>
          <a:bodyPr anchorCtr="0" anchor="t" bIns="91425" lIns="91425" rIns="91425" tIns="91425">
            <a:noAutofit/>
          </a:bodyPr>
          <a:lstStyle/>
          <a:p>
            <a:pPr lvl="0" algn="ctr">
              <a:spcBef>
                <a:spcPts val="0"/>
              </a:spcBef>
              <a:buNone/>
            </a:pPr>
            <a:r>
              <a:rPr b="1" lang="en" sz="4800">
                <a:latin typeface="Amatic SC"/>
                <a:ea typeface="Amatic SC"/>
                <a:cs typeface="Amatic SC"/>
                <a:sym typeface="Amatic SC"/>
              </a:rPr>
              <a:t>References</a:t>
            </a:r>
          </a:p>
        </p:txBody>
      </p:sp>
      <p:sp>
        <p:nvSpPr>
          <p:cNvPr id="177" name="Shape 17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solidFill>
                  <a:srgbClr val="999999"/>
                </a:solidFill>
              </a:rPr>
              <a:t>pH</a:t>
            </a:r>
            <a:r>
              <a:rPr lang="en"/>
              <a:t> </a:t>
            </a:r>
            <a:r>
              <a:rPr lang="en">
                <a:solidFill>
                  <a:srgbClr val="999999"/>
                </a:solidFill>
              </a:rPr>
              <a:t>:</a:t>
            </a:r>
            <a:r>
              <a:rPr lang="en"/>
              <a:t> </a:t>
            </a:r>
            <a:r>
              <a:rPr lang="en" sz="1200" u="sng">
                <a:solidFill>
                  <a:srgbClr val="FF00FF"/>
                </a:solidFill>
                <a:hlinkClick r:id="rId3"/>
              </a:rPr>
              <a:t>http://www.dfrobot.com/index.php?route=product/product&amp;product_id=1025#.Vtb7qD-Y48o</a:t>
            </a:r>
          </a:p>
          <a:p>
            <a:pPr lvl="0" rtl="0">
              <a:spcBef>
                <a:spcPts val="0"/>
              </a:spcBef>
              <a:buNone/>
            </a:pPr>
            <a:r>
              <a:rPr lang="en">
                <a:solidFill>
                  <a:srgbClr val="999999"/>
                </a:solidFill>
              </a:rPr>
              <a:t>D.O. : </a:t>
            </a:r>
            <a:r>
              <a:rPr lang="en" sz="1200" u="sng">
                <a:solidFill>
                  <a:srgbClr val="FF00FF"/>
                </a:solidFill>
                <a:hlinkClick r:id="rId4"/>
              </a:rPr>
              <a:t>http://www.lenntech.com/why_the_oxygen_dissolved_is_important.htm</a:t>
            </a:r>
          </a:p>
          <a:p>
            <a:pPr lvl="0" rtl="0">
              <a:spcBef>
                <a:spcPts val="0"/>
              </a:spcBef>
              <a:buNone/>
            </a:pPr>
            <a:r>
              <a:rPr lang="en">
                <a:solidFill>
                  <a:srgbClr val="999999"/>
                </a:solidFill>
              </a:rPr>
              <a:t>Turbidity</a:t>
            </a:r>
            <a:r>
              <a:rPr lang="en" sz="1200">
                <a:solidFill>
                  <a:srgbClr val="B7B7B7"/>
                </a:solidFill>
              </a:rPr>
              <a:t>:</a:t>
            </a:r>
            <a:r>
              <a:rPr lang="en" sz="1200" u="sng">
                <a:solidFill>
                  <a:srgbClr val="FF00FF"/>
                </a:solidFill>
              </a:rPr>
              <a:t> http://www.mouser.com/catalog/specsheets/920-480A_E_LR.pdf</a:t>
            </a:r>
          </a:p>
          <a:p>
            <a:pPr lvl="0" rtl="0">
              <a:spcBef>
                <a:spcPts val="0"/>
              </a:spcBef>
              <a:buNone/>
            </a:pPr>
            <a:r>
              <a:rPr lang="en">
                <a:solidFill>
                  <a:srgbClr val="666666"/>
                </a:solidFill>
              </a:rPr>
              <a:t>Conductivity : </a:t>
            </a:r>
            <a:r>
              <a:rPr lang="en" sz="1200" u="sng">
                <a:solidFill>
                  <a:srgbClr val="FF00FF"/>
                </a:solidFill>
                <a:hlinkClick r:id="rId5"/>
              </a:rPr>
              <a:t>https://www.teachengineering.org/view_activity.php?url=collection/nyu_/activities/nyu_probe/nyu_probe_activity1.xml</a:t>
            </a:r>
          </a:p>
          <a:p>
            <a:pPr lvl="0" rtl="0">
              <a:lnSpc>
                <a:spcPct val="165600"/>
              </a:lnSpc>
              <a:spcBef>
                <a:spcPts val="0"/>
              </a:spcBef>
              <a:spcAft>
                <a:spcPts val="0"/>
              </a:spcAft>
              <a:buNone/>
            </a:pPr>
            <a:r>
              <a:t/>
            </a:r>
            <a:endParaRPr sz="1100" u="sng">
              <a:solidFill>
                <a:srgbClr val="FF00FF"/>
              </a:solidFill>
              <a:latin typeface="Arial"/>
              <a:ea typeface="Arial"/>
              <a:cs typeface="Arial"/>
              <a:sym typeface="Arial"/>
              <a:hlinkClick r:id="rId6"/>
            </a:endParaRPr>
          </a:p>
          <a:p>
            <a:pPr lvl="0">
              <a:spcBef>
                <a:spcPts val="0"/>
              </a:spcBef>
              <a:buNone/>
            </a:pPr>
            <a:r>
              <a:t/>
            </a:r>
            <a:endParaRPr sz="1200">
              <a:solidFill>
                <a:schemeClr val="dk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Microcontroller - Arduino UNO	</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Arduino UNO  </a:t>
            </a:r>
          </a:p>
          <a:p>
            <a:pPr lvl="0" rtl="0">
              <a:spcBef>
                <a:spcPts val="0"/>
              </a:spcBef>
              <a:buNone/>
            </a:pPr>
            <a:r>
              <a:rPr lang="en"/>
              <a:t>- popular and efficient microcontroller </a:t>
            </a:r>
          </a:p>
          <a:p>
            <a:pPr lvl="0" rtl="0">
              <a:spcBef>
                <a:spcPts val="0"/>
              </a:spcBef>
              <a:buNone/>
            </a:pPr>
            <a:r>
              <a:rPr lang="en"/>
              <a:t>- convenient documentation.</a:t>
            </a:r>
          </a:p>
          <a:p>
            <a:pPr lvl="0">
              <a:spcBef>
                <a:spcPts val="0"/>
              </a:spcBef>
              <a:buNone/>
            </a:pPr>
            <a:r>
              <a:rPr lang="en"/>
              <a:t>- In-built ADC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256525"/>
            <a:ext cx="8520600" cy="761400"/>
          </a:xfrm>
          <a:prstGeom prst="rect">
            <a:avLst/>
          </a:prstGeom>
        </p:spPr>
        <p:txBody>
          <a:bodyPr anchorCtr="0" anchor="t" bIns="91425" lIns="91425" rIns="91425" tIns="91425">
            <a:noAutofit/>
          </a:bodyPr>
          <a:lstStyle/>
          <a:p>
            <a:pPr indent="457200" lvl="0" marL="2743200">
              <a:spcBef>
                <a:spcPts val="0"/>
              </a:spcBef>
              <a:buNone/>
            </a:pPr>
            <a:r>
              <a:rPr b="1" lang="en" sz="4800">
                <a:latin typeface="Amatic SC"/>
                <a:ea typeface="Amatic SC"/>
                <a:cs typeface="Amatic SC"/>
                <a:sym typeface="Amatic SC"/>
              </a:rPr>
              <a:t>Conductivity</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17500" lvl="0" marL="457200" rtl="0">
              <a:lnSpc>
                <a:spcPct val="115000"/>
              </a:lnSpc>
              <a:spcBef>
                <a:spcPts val="0"/>
              </a:spcBef>
              <a:buClr>
                <a:srgbClr val="000000"/>
              </a:buClr>
              <a:buSzPct val="100000"/>
              <a:buFont typeface="Roboto"/>
              <a:buChar char="-"/>
            </a:pPr>
            <a:r>
              <a:rPr lang="en" sz="1400">
                <a:solidFill>
                  <a:srgbClr val="000000"/>
                </a:solidFill>
              </a:rPr>
              <a:t>Measure of how well a solution conducts electricity. To carry current a solution must contain charged particles, or ions. Most conductivity measurements are made in aqueous solutions, and the ions responsible for the conductivity come from electrolytes.</a:t>
            </a:r>
          </a:p>
          <a:p>
            <a:pPr indent="-317500" lvl="0" marL="457200" rtl="0">
              <a:lnSpc>
                <a:spcPct val="115000"/>
              </a:lnSpc>
              <a:spcBef>
                <a:spcPts val="0"/>
              </a:spcBef>
              <a:buClr>
                <a:srgbClr val="000000"/>
              </a:buClr>
              <a:buSzPct val="100000"/>
              <a:buFont typeface="Roboto"/>
              <a:buChar char="-"/>
            </a:pPr>
            <a:r>
              <a:rPr lang="en" sz="1400">
                <a:solidFill>
                  <a:srgbClr val="000000"/>
                </a:solidFill>
              </a:rPr>
              <a:t>The units of conductivity are siemens per cm (S/cm). Derived units are μS/cm (one millionth of a S/cm) and mS/cm (one thousandth of a S/cm). S/cm is the same as mho/cm or 1/ohm-cm.</a:t>
            </a:r>
          </a:p>
          <a:p>
            <a:pPr indent="-317500" lvl="0" marL="457200" rtl="0">
              <a:lnSpc>
                <a:spcPct val="115000"/>
              </a:lnSpc>
              <a:spcBef>
                <a:spcPts val="0"/>
              </a:spcBef>
              <a:buClr>
                <a:srgbClr val="000000"/>
              </a:buClr>
              <a:buSzPct val="100000"/>
              <a:buFont typeface="Roboto"/>
              <a:buChar char="-"/>
            </a:pPr>
            <a:r>
              <a:rPr lang="en" sz="1400">
                <a:solidFill>
                  <a:srgbClr val="000000"/>
                </a:solidFill>
              </a:rPr>
              <a:t>Increasing the temperature of an electrolyte solution always increases the conductivity. The increase is significant, between 1.5% and 5.0% per °C. To compensate for temperature changes, conductivity readings are commonly corrected to the value at a reference temperature, typically 25°C.</a:t>
            </a:r>
          </a:p>
          <a:p>
            <a:pPr indent="-317500" lvl="0" marL="457200">
              <a:lnSpc>
                <a:spcPct val="115000"/>
              </a:lnSpc>
              <a:spcBef>
                <a:spcPts val="0"/>
              </a:spcBef>
              <a:buClr>
                <a:srgbClr val="000000"/>
              </a:buClr>
              <a:buSzPct val="100000"/>
              <a:buFont typeface="Roboto"/>
              <a:buChar char="-"/>
            </a:pPr>
            <a:r>
              <a:rPr lang="en" sz="1400">
                <a:solidFill>
                  <a:srgbClr val="000000"/>
                </a:solidFill>
              </a:rPr>
              <a:t>Total Dissolved Solids(TDS) - Conductivity is used to calculate Total Dissolved Solids in the water. Approximate calculation: TDS = 0.67 x Conductivity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algn="ctr">
              <a:spcBef>
                <a:spcPts val="0"/>
              </a:spcBef>
              <a:buNone/>
            </a:pPr>
            <a:r>
              <a:rPr b="1" lang="en" sz="4800">
                <a:latin typeface="Amatic SC"/>
                <a:ea typeface="Amatic SC"/>
                <a:cs typeface="Amatic SC"/>
                <a:sym typeface="Amatic SC"/>
              </a:rPr>
              <a:t>Conductivity Sensor - Working</a:t>
            </a:r>
          </a:p>
        </p:txBody>
      </p:sp>
      <p:sp>
        <p:nvSpPr>
          <p:cNvPr id="104" name="Shape 104"/>
          <p:cNvSpPr txBox="1"/>
          <p:nvPr>
            <p:ph idx="1" type="body"/>
          </p:nvPr>
        </p:nvSpPr>
        <p:spPr>
          <a:xfrm>
            <a:off x="311700" y="1671950"/>
            <a:ext cx="8520600" cy="28968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lang="en">
                <a:solidFill>
                  <a:srgbClr val="000000"/>
                </a:solidFill>
              </a:rPr>
              <a:t>Constructing simple conductivity probe.</a:t>
            </a:r>
          </a:p>
          <a:p>
            <a:pPr indent="-228600" lvl="0" marL="457200" rtl="0">
              <a:spcBef>
                <a:spcPts val="0"/>
              </a:spcBef>
              <a:buClr>
                <a:srgbClr val="000000"/>
              </a:buClr>
              <a:buChar char="-"/>
            </a:pPr>
            <a:r>
              <a:rPr lang="en">
                <a:solidFill>
                  <a:srgbClr val="000000"/>
                </a:solidFill>
              </a:rPr>
              <a:t>Test the probe behavior in solutions of varying conductivity</a:t>
            </a:r>
          </a:p>
          <a:p>
            <a:pPr indent="-228600" lvl="0" marL="457200" rtl="0">
              <a:spcBef>
                <a:spcPts val="0"/>
              </a:spcBef>
              <a:buClr>
                <a:srgbClr val="000000"/>
              </a:buClr>
              <a:buChar char="-"/>
            </a:pPr>
            <a:r>
              <a:rPr lang="en">
                <a:solidFill>
                  <a:srgbClr val="000000"/>
                </a:solidFill>
              </a:rPr>
              <a:t>The probe measures the resistance to the flow of charge and must be submerged within the testing solution to work.</a:t>
            </a:r>
          </a:p>
          <a:p>
            <a:pPr indent="-228600" lvl="0" marL="457200" rtl="0">
              <a:spcBef>
                <a:spcPts val="0"/>
              </a:spcBef>
              <a:buClr>
                <a:srgbClr val="000000"/>
              </a:buClr>
              <a:buChar char="-"/>
            </a:pPr>
            <a:r>
              <a:rPr lang="en">
                <a:solidFill>
                  <a:srgbClr val="000000"/>
                </a:solidFill>
              </a:rPr>
              <a:t>Display using LED, LCD display using ADC of Arduino</a:t>
            </a:r>
          </a:p>
          <a:p>
            <a:pPr indent="-228600" lvl="0" marL="457200" rtl="0">
              <a:spcBef>
                <a:spcPts val="0"/>
              </a:spcBef>
              <a:buClr>
                <a:srgbClr val="000000"/>
              </a:buClr>
              <a:buChar char="-"/>
            </a:pPr>
            <a:r>
              <a:rPr lang="en">
                <a:solidFill>
                  <a:srgbClr val="000000"/>
                </a:solidFill>
              </a:rPr>
              <a:t>Measure voltage, get resistance using voltage divider rule, conductance and conductivity.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96775" y="0"/>
            <a:ext cx="8520600" cy="607800"/>
          </a:xfrm>
          <a:prstGeom prst="rect">
            <a:avLst/>
          </a:prstGeom>
        </p:spPr>
        <p:txBody>
          <a:bodyPr anchorCtr="0" anchor="t" bIns="91425" lIns="91425" rIns="91425" tIns="91425">
            <a:noAutofit/>
          </a:bodyPr>
          <a:lstStyle/>
          <a:p>
            <a:pPr lvl="0" algn="ctr">
              <a:spcBef>
                <a:spcPts val="0"/>
              </a:spcBef>
              <a:buNone/>
            </a:pPr>
            <a:r>
              <a:rPr b="1" lang="en" sz="4800">
                <a:latin typeface="Amatic SC"/>
                <a:ea typeface="Amatic SC"/>
                <a:cs typeface="Amatic SC"/>
                <a:sym typeface="Amatic SC"/>
              </a:rPr>
              <a:t>TURBIDITY </a:t>
            </a:r>
          </a:p>
        </p:txBody>
      </p:sp>
      <p:sp>
        <p:nvSpPr>
          <p:cNvPr id="110" name="Shape 110"/>
          <p:cNvSpPr txBox="1"/>
          <p:nvPr>
            <p:ph idx="1" type="body"/>
          </p:nvPr>
        </p:nvSpPr>
        <p:spPr>
          <a:xfrm>
            <a:off x="105025" y="948450"/>
            <a:ext cx="9104100" cy="3848400"/>
          </a:xfrm>
          <a:prstGeom prst="rect">
            <a:avLst/>
          </a:prstGeom>
        </p:spPr>
        <p:txBody>
          <a:bodyPr anchorCtr="0" anchor="t" bIns="91425" lIns="91425" rIns="91425" tIns="91425">
            <a:noAutofit/>
          </a:bodyPr>
          <a:lstStyle/>
          <a:p>
            <a:pPr indent="0" lvl="0" marL="0" rtl="0">
              <a:spcBef>
                <a:spcPts val="0"/>
              </a:spcBef>
              <a:buNone/>
            </a:pPr>
            <a:r>
              <a:rPr lang="en" sz="1400">
                <a:solidFill>
                  <a:srgbClr val="000000"/>
                </a:solidFill>
              </a:rPr>
              <a:t>Turbidity is a measure of the cloudiness of water. It is caused by suspended solids (mainly soil particles) and planktons (microscopic plants and animals) that are usually invisible to the naked eye. </a:t>
            </a:r>
          </a:p>
          <a:p>
            <a:pPr indent="0" lvl="0" marL="0" rtl="0">
              <a:spcBef>
                <a:spcPts val="0"/>
              </a:spcBef>
              <a:buNone/>
            </a:pPr>
            <a:r>
              <a:rPr lang="en" sz="1400">
                <a:solidFill>
                  <a:srgbClr val="000000"/>
                </a:solidFill>
              </a:rPr>
              <a:t>As such, turbidity and total suspended solids are related. However, turbidity is not a direct measurement of the total suspended materials in water. Instead, as a measure of relative clarity, turbidity is often used to indicate changes in the total suspended solids concentration in water without providing an exact measurement of solids. Turbidity does not include any settled solids. The dirtier the water, the less light gets through and the more it is scattered.  </a:t>
            </a:r>
          </a:p>
          <a:p>
            <a:pPr indent="0" lvl="0" marL="0" rtl="0">
              <a:spcBef>
                <a:spcPts val="0"/>
              </a:spcBef>
              <a:buNone/>
            </a:pPr>
            <a:r>
              <a:rPr lang="en" sz="1400">
                <a:solidFill>
                  <a:srgbClr val="000000"/>
                </a:solidFill>
              </a:rPr>
              <a:t>In drinking water the higher the level of turbidity, the higher the chance that those using it could develop gastrointestinal diseases.</a:t>
            </a:r>
          </a:p>
          <a:p>
            <a:pPr indent="0" lvl="0" marL="0" rtl="0">
              <a:spcBef>
                <a:spcPts val="0"/>
              </a:spcBef>
              <a:buNone/>
            </a:pPr>
            <a:r>
              <a:rPr lang="en" sz="1400">
                <a:solidFill>
                  <a:srgbClr val="000000"/>
                </a:solidFill>
              </a:rPr>
              <a:t>Turbidity is measured in terms of Nephelometric Turbidity Units(NTU).The WHO established that the turbidity of drinking water shouldn't be more than 5 NTU, and should ideally be below 1 NTU.</a:t>
            </a:r>
          </a:p>
          <a:p>
            <a:pPr lvl="0" rtl="0">
              <a:spcBef>
                <a:spcPts val="0"/>
              </a:spcBef>
              <a:buNone/>
            </a:pPr>
            <a:r>
              <a:t/>
            </a:r>
            <a:endParaRPr sz="1200"/>
          </a:p>
          <a:p>
            <a:pPr lvl="0">
              <a:spcBef>
                <a:spcPts val="0"/>
              </a:spcBef>
              <a:buNone/>
            </a:pPr>
            <a:r>
              <a:t/>
            </a:r>
            <a:endParaRPr sz="10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nvSpPr>
        <p:spPr>
          <a:xfrm>
            <a:off x="139850" y="4527825"/>
            <a:ext cx="5815200" cy="102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a:p>
          <a:p>
            <a:pPr lvl="0" rtl="0">
              <a:spcBef>
                <a:spcPts val="0"/>
              </a:spcBef>
              <a:buNone/>
            </a:pPr>
            <a:r>
              <a:t/>
            </a:r>
            <a:endParaRPr/>
          </a:p>
          <a:p>
            <a:pPr lvl="0" rtl="0">
              <a:spcBef>
                <a:spcPts val="0"/>
              </a:spcBef>
              <a:buNone/>
            </a:pPr>
            <a:r>
              <a:t/>
            </a:r>
            <a:endParaRPr/>
          </a:p>
        </p:txBody>
      </p:sp>
      <p:pic>
        <p:nvPicPr>
          <p:cNvPr id="116" name="Shape 116"/>
          <p:cNvPicPr preferRelativeResize="0"/>
          <p:nvPr/>
        </p:nvPicPr>
        <p:blipFill>
          <a:blip r:embed="rId3">
            <a:alphaModFix/>
          </a:blip>
          <a:stretch>
            <a:fillRect/>
          </a:stretch>
        </p:blipFill>
        <p:spPr>
          <a:xfrm>
            <a:off x="5955049" y="975025"/>
            <a:ext cx="3096449" cy="2845175"/>
          </a:xfrm>
          <a:prstGeom prst="rect">
            <a:avLst/>
          </a:prstGeom>
          <a:noFill/>
          <a:ln>
            <a:noFill/>
          </a:ln>
        </p:spPr>
      </p:pic>
      <p:sp>
        <p:nvSpPr>
          <p:cNvPr id="117" name="Shape 117"/>
          <p:cNvSpPr txBox="1"/>
          <p:nvPr>
            <p:ph type="title"/>
          </p:nvPr>
        </p:nvSpPr>
        <p:spPr>
          <a:xfrm>
            <a:off x="311700" y="112800"/>
            <a:ext cx="8520600" cy="607800"/>
          </a:xfrm>
          <a:prstGeom prst="rect">
            <a:avLst/>
          </a:prstGeom>
        </p:spPr>
        <p:txBody>
          <a:bodyPr anchorCtr="0" anchor="t" bIns="91425" lIns="91425" rIns="91425" tIns="91425">
            <a:noAutofit/>
          </a:bodyPr>
          <a:lstStyle/>
          <a:p>
            <a:pPr lvl="0" algn="ctr">
              <a:spcBef>
                <a:spcPts val="0"/>
              </a:spcBef>
              <a:buNone/>
            </a:pPr>
            <a:r>
              <a:rPr b="1" lang="en" sz="4800">
                <a:latin typeface="Amatic SC"/>
                <a:ea typeface="Amatic SC"/>
                <a:cs typeface="Amatic SC"/>
                <a:sym typeface="Amatic SC"/>
              </a:rPr>
              <a:t>Turbidity Sensor -Working</a:t>
            </a:r>
          </a:p>
        </p:txBody>
      </p:sp>
      <p:sp>
        <p:nvSpPr>
          <p:cNvPr id="118" name="Shape 118"/>
          <p:cNvSpPr txBox="1"/>
          <p:nvPr>
            <p:ph idx="1" type="body"/>
          </p:nvPr>
        </p:nvSpPr>
        <p:spPr>
          <a:xfrm>
            <a:off x="139850" y="1130550"/>
            <a:ext cx="5692800" cy="3351300"/>
          </a:xfrm>
          <a:prstGeom prst="rect">
            <a:avLst/>
          </a:prstGeom>
        </p:spPr>
        <p:txBody>
          <a:bodyPr anchorCtr="0" anchor="t" bIns="91425" lIns="91425" rIns="91425" tIns="91425">
            <a:noAutofit/>
          </a:bodyPr>
          <a:lstStyle/>
          <a:p>
            <a:pPr indent="0" lvl="0" marL="0" rtl="0">
              <a:spcBef>
                <a:spcPts val="0"/>
              </a:spcBef>
              <a:spcAft>
                <a:spcPts val="0"/>
              </a:spcAft>
              <a:buNone/>
            </a:pPr>
            <a:r>
              <a:rPr lang="en" sz="1400">
                <a:solidFill>
                  <a:srgbClr val="000000"/>
                </a:solidFill>
              </a:rPr>
              <a:t>In turbidity measurements, attenuation refers to the loss of light between a light source and a detector directly across from it (180 degrees). Less light reaches the detector if there are lots of small particles scattering the source beam than if there are few. </a:t>
            </a:r>
          </a:p>
          <a:p>
            <a:pPr indent="0" lvl="0" marL="0" rtl="0">
              <a:spcBef>
                <a:spcPts val="0"/>
              </a:spcBef>
              <a:spcAft>
                <a:spcPts val="0"/>
              </a:spcAft>
              <a:buNone/>
            </a:pPr>
            <a:r>
              <a:rPr lang="en" sz="1400">
                <a:solidFill>
                  <a:srgbClr val="000000"/>
                </a:solidFill>
              </a:rPr>
              <a:t>The more particles that are present, the more light that will be scattered. This loss of light can be due to both scattering and absorption. The sensor measures the amount that light intensity decreases.</a:t>
            </a:r>
          </a:p>
          <a:p>
            <a:pPr indent="0" lvl="0" marL="0" rtl="0">
              <a:spcBef>
                <a:spcPts val="0"/>
              </a:spcBef>
              <a:spcAft>
                <a:spcPts val="0"/>
              </a:spcAft>
              <a:buNone/>
            </a:pPr>
            <a:r>
              <a:rPr lang="en" sz="1400">
                <a:solidFill>
                  <a:srgbClr val="000000"/>
                </a:solidFill>
              </a:rPr>
              <a:t>Light is emitted by the Light Emitting Diode(LED). This light passes through the water sample. The amount of light that reaches the photodetector determines the amount of turbidity.</a:t>
            </a:r>
          </a:p>
          <a:p>
            <a:pPr lvl="0">
              <a:spcBef>
                <a:spcPts val="0"/>
              </a:spcBef>
              <a:buNone/>
            </a:pPr>
            <a:r>
              <a:t/>
            </a:r>
            <a:endParaRPr sz="1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154775"/>
            <a:ext cx="8520600" cy="607800"/>
          </a:xfrm>
          <a:prstGeom prst="rect">
            <a:avLst/>
          </a:prstGeom>
        </p:spPr>
        <p:txBody>
          <a:bodyPr anchorCtr="0" anchor="t" bIns="91425" lIns="91425" rIns="91425" tIns="91425">
            <a:noAutofit/>
          </a:bodyPr>
          <a:lstStyle/>
          <a:p>
            <a:pPr indent="0" lvl="0" marL="0" algn="ctr">
              <a:spcBef>
                <a:spcPts val="0"/>
              </a:spcBef>
              <a:buNone/>
            </a:pPr>
            <a:r>
              <a:rPr b="1" lang="en" sz="4800">
                <a:latin typeface="Amatic SC"/>
                <a:ea typeface="Amatic SC"/>
                <a:cs typeface="Amatic SC"/>
                <a:sym typeface="Amatic SC"/>
              </a:rPr>
              <a:t>Temperature Sensor maxim DS18B20</a:t>
            </a:r>
          </a:p>
        </p:txBody>
      </p:sp>
      <p:sp>
        <p:nvSpPr>
          <p:cNvPr id="124" name="Shape 124"/>
          <p:cNvSpPr txBox="1"/>
          <p:nvPr>
            <p:ph idx="1" type="body"/>
          </p:nvPr>
        </p:nvSpPr>
        <p:spPr>
          <a:xfrm>
            <a:off x="311700" y="1053200"/>
            <a:ext cx="8520600" cy="3515700"/>
          </a:xfrm>
          <a:prstGeom prst="rect">
            <a:avLst/>
          </a:prstGeom>
        </p:spPr>
        <p:txBody>
          <a:bodyPr anchorCtr="0" anchor="t" bIns="91425" lIns="91425" rIns="91425" tIns="91425">
            <a:noAutofit/>
          </a:bodyPr>
          <a:lstStyle/>
          <a:p>
            <a:pPr indent="-228600" lvl="0" marL="457200" rtl="0">
              <a:spcBef>
                <a:spcPts val="0"/>
              </a:spcBef>
              <a:buClr>
                <a:srgbClr val="000000"/>
              </a:buClr>
              <a:buAutoNum type="arabicPeriod"/>
            </a:pPr>
            <a:r>
              <a:rPr lang="en">
                <a:solidFill>
                  <a:srgbClr val="000000"/>
                </a:solidFill>
              </a:rPr>
              <a:t>It is a compact temperature sensor which reports temperature as a 12 bit digital word. This makes well suited for use with arduino as it eliminates the need to use an ADC as is the case with most sensors.</a:t>
            </a:r>
          </a:p>
          <a:p>
            <a:pPr indent="-228600" lvl="0" marL="457200" rtl="0">
              <a:spcBef>
                <a:spcPts val="0"/>
              </a:spcBef>
              <a:buClr>
                <a:srgbClr val="000000"/>
              </a:buClr>
              <a:buAutoNum type="arabicPeriod"/>
            </a:pPr>
            <a:r>
              <a:rPr lang="en">
                <a:solidFill>
                  <a:srgbClr val="000000"/>
                </a:solidFill>
              </a:rPr>
              <a:t>It can measure temperature in the range of -55 to 125 degrees celsius with an accuracy of +/- 0.5 degrees celsius. Our application ensures that the temperature to be measured must be below 100 degrees celsius assuming that ‘water’ in the problem statement means liquid water. Thus it comfortably covers the range which we are interested in.  </a:t>
            </a:r>
          </a:p>
          <a:p>
            <a:pPr indent="-228600" lvl="0" marL="457200">
              <a:spcBef>
                <a:spcPts val="0"/>
              </a:spcBef>
              <a:buClr>
                <a:srgbClr val="000000"/>
              </a:buClr>
              <a:buAutoNum type="arabicPeriod"/>
            </a:pPr>
            <a:r>
              <a:rPr lang="en">
                <a:solidFill>
                  <a:srgbClr val="000000"/>
                </a:solidFill>
              </a:rPr>
              <a:t>It is waterproof, an essential characteristic given that it will have to come in contact with water. This will make the circuit safer.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311700" y="448875"/>
            <a:ext cx="8520600" cy="3339000"/>
          </a:xfrm>
          <a:prstGeom prst="rect">
            <a:avLst/>
          </a:prstGeom>
        </p:spPr>
        <p:txBody>
          <a:bodyPr anchorCtr="0" anchor="t" bIns="91425" lIns="91425" rIns="91425" tIns="91425">
            <a:noAutofit/>
          </a:bodyPr>
          <a:lstStyle/>
          <a:p>
            <a:pPr lvl="0" rtl="0">
              <a:spcBef>
                <a:spcPts val="0"/>
              </a:spcBef>
              <a:buNone/>
            </a:pPr>
            <a:r>
              <a:rPr lang="en">
                <a:solidFill>
                  <a:srgbClr val="000000"/>
                </a:solidFill>
              </a:rPr>
              <a:t>4. Also, it is a single wire device which makes it extremely easy to wire up.</a:t>
            </a:r>
          </a:p>
          <a:p>
            <a:pPr lvl="0" rtl="0">
              <a:spcBef>
                <a:spcPts val="0"/>
              </a:spcBef>
              <a:buNone/>
            </a:pPr>
            <a:r>
              <a:rPr lang="en">
                <a:solidFill>
                  <a:srgbClr val="000000"/>
                </a:solidFill>
              </a:rPr>
              <a:t>5. It encodes the temperature data as digital bits which we then need to interpret. Arduino platform has an entire library to support one wire devices including this sensor. This makes it very easy to use it alongside arduino which is the microcontroller that we have selected.  </a:t>
            </a:r>
          </a:p>
          <a:p>
            <a:pPr lvl="0">
              <a:spcBef>
                <a:spcPts val="0"/>
              </a:spcBef>
              <a:buNone/>
            </a:pPr>
            <a:r>
              <a:rPr lang="en">
                <a:solidFill>
                  <a:srgbClr val="000000"/>
                </a:solidFill>
              </a:rPr>
              <a:t>6. The maximum time taken to convert analog temperature signal to digital information is 750 ms. This means that it a suitable as a component of a real time system.</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193425"/>
            <a:ext cx="8520600" cy="607800"/>
          </a:xfrm>
          <a:prstGeom prst="rect">
            <a:avLst/>
          </a:prstGeom>
        </p:spPr>
        <p:txBody>
          <a:bodyPr anchorCtr="0" anchor="t" bIns="91425" lIns="91425" rIns="91425" tIns="91425">
            <a:noAutofit/>
          </a:bodyPr>
          <a:lstStyle/>
          <a:p>
            <a:pPr lvl="0" algn="ctr">
              <a:spcBef>
                <a:spcPts val="0"/>
              </a:spcBef>
              <a:buNone/>
            </a:pPr>
            <a:r>
              <a:rPr b="1" lang="en" sz="4800">
                <a:latin typeface="Amatic SC"/>
                <a:ea typeface="Amatic SC"/>
                <a:cs typeface="Amatic SC"/>
                <a:sym typeface="Amatic SC"/>
              </a:rPr>
              <a:t>Applications</a:t>
            </a:r>
          </a:p>
        </p:txBody>
      </p:sp>
      <p:sp>
        <p:nvSpPr>
          <p:cNvPr id="135" name="Shape 135"/>
          <p:cNvSpPr txBox="1"/>
          <p:nvPr>
            <p:ph idx="1" type="body"/>
          </p:nvPr>
        </p:nvSpPr>
        <p:spPr>
          <a:xfrm>
            <a:off x="311700" y="1068650"/>
            <a:ext cx="8520600" cy="3500100"/>
          </a:xfrm>
          <a:prstGeom prst="rect">
            <a:avLst/>
          </a:prstGeom>
        </p:spPr>
        <p:txBody>
          <a:bodyPr anchorCtr="0" anchor="t" bIns="91425" lIns="91425" rIns="91425" tIns="91425">
            <a:noAutofit/>
          </a:bodyPr>
          <a:lstStyle/>
          <a:p>
            <a:pPr lvl="0" rtl="0">
              <a:spcBef>
                <a:spcPts val="0"/>
              </a:spcBef>
              <a:buNone/>
            </a:pPr>
            <a:r>
              <a:rPr lang="en">
                <a:solidFill>
                  <a:srgbClr val="000000"/>
                </a:solidFill>
              </a:rPr>
              <a:t>Given the range of the DS18B20 i.e. from -55 to 125 degree Celsius.</a:t>
            </a:r>
            <a:br>
              <a:rPr lang="en">
                <a:solidFill>
                  <a:srgbClr val="000000"/>
                </a:solidFill>
              </a:rPr>
            </a:br>
            <a:r>
              <a:rPr lang="en">
                <a:solidFill>
                  <a:srgbClr val="000000"/>
                </a:solidFill>
              </a:rPr>
              <a:t>1) It can be used to regulate the water temperature in Aquariums.</a:t>
            </a:r>
          </a:p>
          <a:p>
            <a:pPr lvl="0" rtl="0">
              <a:spcBef>
                <a:spcPts val="0"/>
              </a:spcBef>
              <a:buNone/>
            </a:pPr>
            <a:r>
              <a:rPr lang="en">
                <a:solidFill>
                  <a:srgbClr val="000000"/>
                </a:solidFill>
              </a:rPr>
              <a:t>2) Can be used to maintain a specific temperature range of water for domestic uses .Ex : Drinking/Bathing water in a Mass Container.</a:t>
            </a:r>
          </a:p>
          <a:p>
            <a:pPr lvl="0" rtl="0">
              <a:spcBef>
                <a:spcPts val="0"/>
              </a:spcBef>
              <a:buNone/>
            </a:pPr>
            <a:r>
              <a:rPr lang="en">
                <a:solidFill>
                  <a:srgbClr val="000000"/>
                </a:solidFill>
              </a:rPr>
              <a:t>3) Given the era of Smart Cities(GIFT), District Cooling System(DCS) where cold water is used instead of pumping conditioned air, and hence is environment friendly as well as an efficient way. So temperature can be regulated in such tech.</a:t>
            </a:r>
          </a:p>
          <a:p>
            <a:pPr lvl="0">
              <a:spcBef>
                <a:spcPts val="0"/>
              </a:spcBef>
              <a:buNone/>
            </a:pPr>
            <a:r>
              <a:rPr lang="en">
                <a:solidFill>
                  <a:srgbClr val="000000"/>
                </a:solidFill>
              </a:rPr>
              <a:t>4) Temperature Sensors are almost used everywhere today, from schools to hospitals, from boats to aeroplanes, etc.</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