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20E3-802B-6225-F203-78B7DDA5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F771-6094-3807-F98D-FCEBEE1FC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2BCC-02C5-62C0-6E25-0B71929A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F224-6B1E-14D4-48EA-CEAA1DA3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10D2-4798-AB2C-3BA2-740D4978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4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2F21-2F5A-4111-983A-09A068BC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312DD-6C35-C6DB-28FA-65F9AD8C6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5F4D-B8D2-AC4E-B84C-9843BD05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B229-14A1-1BFE-68A7-24D35463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5E7A-E9B2-6246-6A2E-FB088536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0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29033-76E4-E4F4-6CFE-DFDA19A56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8BA78-B7E3-3297-5314-64C2FA0DA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5E27-C6B1-CEEA-BC31-15968653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A017-3484-AD4D-67A9-1AFC29E3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0F2C-21EF-8089-865D-10980BCD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0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3936-9CC0-9BD1-33B7-5C49A2A2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8BA5-4A90-F927-BCA5-958A39C3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35050-FEB7-38CC-DD63-703647FE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642F-F57C-7334-1F75-DCB20FD2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6754-2803-476D-D5A2-293E601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1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4775-8CEF-B3D5-73AE-70E17FD6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112C3-503A-E32F-452B-D5BD8C09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9BD4-EEBE-054B-6B1B-1D5D4B3A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A2CE-9071-9AA1-82E3-A5F54915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833E-1542-2B8D-2F7D-735A9696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22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B29C-CE9F-A134-5D38-4A51FF60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30862-E524-EA57-5339-4D0935224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E5514-5032-8AC4-F149-F91B631A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82888-88B4-67A4-4D33-375AE1B2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7BF70-4FA8-DA4D-163E-4C76AA6F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C1ED-50CD-7E63-95F5-AB6A4EA0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D31F-1F9A-CA8E-90F3-D895D4B7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20757-1B7D-E6FF-A1CB-3E2D5232E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ECBCA-A061-43DC-51D2-93D8F63C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363F5-28D8-1A6A-2C22-D19AF4186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D98CB-0330-4396-E2BE-9CC8959A2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30E82-5BCB-C1FC-7F72-C9953361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DB2EA-8765-6762-AC2C-BF7EFD4D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C1FDA-3846-DBA0-14D4-3B69CCF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A5B2-18A7-2FF7-16F5-E18E58E5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3D3F4-6A83-94E5-71D1-7A06DDCA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B3BC-2B7E-7356-A967-A9F7A046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47427-2E94-CF25-F26D-F209E58C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5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EAB46-F749-BE92-3DBE-16AA5F03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1D4F5-24C1-5D9F-3F4F-7F34AB2E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4DD9-D78E-B68A-9E2F-516689B2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9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247D-72AC-BFEB-9434-67D80DCF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735C-A4E3-EBBB-E54C-4D58AB85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44C9A-3035-498B-0D1C-10DBEFDF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C5411-04E9-153E-392E-E48E0FBF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F9DE6-AE3D-3730-D0EF-A767DDF4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88731-C343-0B99-AA52-CECE296C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751D-1888-5F83-3324-5D0D17F7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F92C1-D4AA-DD5F-58C6-E7D89CCEB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70714-4190-0076-0182-B74AF20DC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0F34B-2350-99D8-E1D5-21B3B4F5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B40B0-CE87-8013-9896-0C7B4A85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3C96B-6FD8-61EE-997B-6BFA3A6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31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2AD51-AA81-ABC5-0184-A2A53A64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AD0A2-BEE5-AC0F-C4C9-AC6789B6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347D-4FF2-D150-7AF7-73B162859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90C2-9A58-41AC-98C7-D188A93149D8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C469-CB27-3B2E-80FC-4AA752BBB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405B-97FA-032E-0B10-E4AF9238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78C6-01D6-40E3-A15A-8CDB33D59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475E-1171-42D3-7DC9-4D1010B8F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Inexpensive Prosthetic Hand with EMG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4B48-1AAD-4B76-123F-2CBFA9BBA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Unique ID: SUP-021</a:t>
            </a:r>
          </a:p>
          <a:p>
            <a:r>
              <a:rPr lang="en-US" dirty="0"/>
              <a:t>Team Name: Tech </a:t>
            </a:r>
            <a:r>
              <a:rPr lang="en-US" dirty="0" err="1"/>
              <a:t>NovaCorps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78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B57B-C6B8-8831-04D0-46D7344B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9C04-A194-397E-2317-16D42FA9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https://docs.scipy.org/doc/scipy/reference/generated/scipy.signal.butter.html</a:t>
            </a:r>
          </a:p>
          <a:p>
            <a:r>
              <a:rPr lang="en-IN" dirty="0"/>
              <a:t>https://courses.ideate.cmu.edu/16-223/f2020/Arduino/FilterDemos/filter_gen.py</a:t>
            </a:r>
          </a:p>
          <a:p>
            <a:r>
              <a:rPr lang="en-IN" dirty="0"/>
              <a:t>https://github.com/upsidedownlabs</a:t>
            </a:r>
          </a:p>
        </p:txBody>
      </p:sp>
    </p:spTree>
    <p:extLst>
      <p:ext uri="{BB962C8B-B14F-4D97-AF65-F5344CB8AC3E}">
        <p14:creationId xmlns:p14="http://schemas.microsoft.com/office/powerpoint/2010/main" val="37235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4F69-EFD3-D7B6-1291-238C849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76C3-E8E4-9C3E-5C81-7639611D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Rajdeep Saha (Electronics and Communication Engineering)</a:t>
            </a:r>
          </a:p>
          <a:p>
            <a:r>
              <a:rPr lang="en-IN" dirty="0"/>
              <a:t>Abhijit Biswas (Electronics and Communication Engineering)</a:t>
            </a:r>
          </a:p>
          <a:p>
            <a:r>
              <a:rPr lang="en-IN" dirty="0" err="1"/>
              <a:t>Saradwat</a:t>
            </a:r>
            <a:r>
              <a:rPr lang="en-IN" dirty="0"/>
              <a:t> Sen (Electronics and Communication Engineering)</a:t>
            </a:r>
          </a:p>
          <a:p>
            <a:r>
              <a:rPr lang="en-IN" dirty="0" err="1"/>
              <a:t>Sayani</a:t>
            </a:r>
            <a:r>
              <a:rPr lang="en-IN" dirty="0"/>
              <a:t> Dhali (Electronics and Communication Engineering)</a:t>
            </a:r>
          </a:p>
        </p:txBody>
      </p:sp>
    </p:spTree>
    <p:extLst>
      <p:ext uri="{BB962C8B-B14F-4D97-AF65-F5344CB8AC3E}">
        <p14:creationId xmlns:p14="http://schemas.microsoft.com/office/powerpoint/2010/main" val="15033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F164-A4CA-F65C-D111-990DB6D6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F21D-C6C5-9B9E-B3CF-DEE7138E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Developing an Inexpensive Prosthetic Hand</a:t>
            </a:r>
          </a:p>
          <a:p>
            <a:r>
              <a:rPr lang="en-IN" dirty="0"/>
              <a:t>EMG Signal Acquisition from Flexor Carpi Ulnaris Muscle (FCU) or Ulnar Nerve</a:t>
            </a:r>
          </a:p>
          <a:p>
            <a:r>
              <a:rPr lang="en-IN" dirty="0"/>
              <a:t>Utilizing Muscle </a:t>
            </a:r>
            <a:r>
              <a:rPr lang="en-IN" dirty="0" err="1"/>
              <a:t>BioAmp</a:t>
            </a:r>
            <a:r>
              <a:rPr lang="en-IN" dirty="0"/>
              <a:t> Candy from Upside Down Labs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93673-F5C0-904E-B1FB-0805114B8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3745073"/>
            <a:ext cx="5029201" cy="2828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85D19-BFE0-8E18-74F9-8058437C0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4698" r="16343" b="5174"/>
          <a:stretch/>
        </p:blipFill>
        <p:spPr>
          <a:xfrm>
            <a:off x="7025950" y="3918858"/>
            <a:ext cx="3890866" cy="2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5BEE-4E3C-F406-5419-31CFA649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5DA5-0405-714A-AE81-0E93EE28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Muscle </a:t>
            </a:r>
            <a:r>
              <a:rPr lang="en-IN" dirty="0" err="1"/>
              <a:t>BioAmp</a:t>
            </a:r>
            <a:r>
              <a:rPr lang="en-IN" dirty="0"/>
              <a:t> Candy</a:t>
            </a:r>
          </a:p>
          <a:p>
            <a:pPr lvl="1"/>
            <a:r>
              <a:rPr lang="en-IN" dirty="0"/>
              <a:t>Compact EMG Sensor</a:t>
            </a:r>
          </a:p>
          <a:p>
            <a:pPr lvl="1"/>
            <a:r>
              <a:rPr lang="en-IN" dirty="0"/>
              <a:t>Fixed Gain (x2420)</a:t>
            </a:r>
          </a:p>
          <a:p>
            <a:pPr lvl="1"/>
            <a:r>
              <a:rPr lang="en-IN" dirty="0"/>
              <a:t>Bandpass Filter (72 – 720Hz)</a:t>
            </a:r>
          </a:p>
          <a:p>
            <a:r>
              <a:rPr lang="en-IN" dirty="0"/>
              <a:t>Arduino Nano Microcontroller</a:t>
            </a:r>
          </a:p>
          <a:p>
            <a:pPr lvl="1"/>
            <a:r>
              <a:rPr lang="en-IN" dirty="0"/>
              <a:t>Signal Processing</a:t>
            </a:r>
          </a:p>
          <a:p>
            <a:pPr lvl="1"/>
            <a:r>
              <a:rPr lang="en-IN" dirty="0"/>
              <a:t>Servo Controlling Using PWM Signals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09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FBE5-354C-C060-CC3A-77BFBFFA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B8EB-6AE0-2E55-62EC-E7D7ECE3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Muscle </a:t>
            </a:r>
            <a:r>
              <a:rPr lang="en-IN" dirty="0" err="1"/>
              <a:t>BioAmp</a:t>
            </a:r>
            <a:r>
              <a:rPr lang="en-IN" dirty="0"/>
              <a:t> Candy</a:t>
            </a:r>
          </a:p>
          <a:p>
            <a:r>
              <a:rPr lang="en-IN" dirty="0"/>
              <a:t>Arduino Nano Microcontroller</a:t>
            </a:r>
          </a:p>
          <a:p>
            <a:r>
              <a:rPr lang="en-IN" dirty="0"/>
              <a:t>3D Printed Prosthetic Hand</a:t>
            </a:r>
          </a:p>
          <a:p>
            <a:r>
              <a:rPr lang="en-IN" dirty="0"/>
              <a:t>Servo Motors(5)</a:t>
            </a:r>
          </a:p>
          <a:p>
            <a:r>
              <a:rPr lang="en-IN" dirty="0"/>
              <a:t>Overall System Cost Breakdown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5FA329-E688-0968-E6F9-9DED082F3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76299"/>
              </p:ext>
            </p:extLst>
          </p:nvPr>
        </p:nvGraphicFramePr>
        <p:xfrm>
          <a:off x="6400282" y="1531429"/>
          <a:ext cx="4953518" cy="298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759">
                  <a:extLst>
                    <a:ext uri="{9D8B030D-6E8A-4147-A177-3AD203B41FA5}">
                      <a16:colId xmlns:a16="http://schemas.microsoft.com/office/drawing/2014/main" val="1314347998"/>
                    </a:ext>
                  </a:extLst>
                </a:gridCol>
                <a:gridCol w="2476759">
                  <a:extLst>
                    <a:ext uri="{9D8B030D-6E8A-4147-A177-3AD203B41FA5}">
                      <a16:colId xmlns:a16="http://schemas.microsoft.com/office/drawing/2014/main" val="1122344888"/>
                    </a:ext>
                  </a:extLst>
                </a:gridCol>
              </a:tblGrid>
              <a:tr h="425558">
                <a:tc>
                  <a:txBody>
                    <a:bodyPr/>
                    <a:lstStyle/>
                    <a:p>
                      <a:r>
                        <a:rPr lang="en-IN" dirty="0"/>
                        <a:t>Component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 in Rupees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95747"/>
                  </a:ext>
                </a:extLst>
              </a:tr>
              <a:tr h="42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Muscle </a:t>
                      </a:r>
                      <a:r>
                        <a:rPr lang="en-IN" dirty="0" err="1"/>
                        <a:t>BioAmp</a:t>
                      </a:r>
                      <a:r>
                        <a:rPr lang="en-IN" dirty="0"/>
                        <a:t> Candy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482381"/>
                  </a:ext>
                </a:extLst>
              </a:tr>
              <a:tr h="42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Arduino Nano 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70093"/>
                  </a:ext>
                </a:extLst>
              </a:tr>
              <a:tr h="42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3D Printed Prosthetic Hand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3773"/>
                  </a:ext>
                </a:extLst>
              </a:tr>
              <a:tr h="42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Servo Motors(5)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7052"/>
                  </a:ext>
                </a:extLst>
              </a:tr>
              <a:tr h="425558">
                <a:tc>
                  <a:txBody>
                    <a:bodyPr/>
                    <a:lstStyle/>
                    <a:p>
                      <a:r>
                        <a:rPr lang="en-IN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2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35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0805-7BAE-CB0E-FD0D-F959B42A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3ED9-4667-943E-3EED-B290921E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Alternatives Cost</a:t>
            </a:r>
          </a:p>
          <a:p>
            <a:pPr lvl="1"/>
            <a:r>
              <a:rPr lang="en-US" dirty="0"/>
              <a:t>Range: 5,000 USD to 8,000 USD </a:t>
            </a:r>
          </a:p>
          <a:p>
            <a:pPr marL="457200" lvl="1" indent="0">
              <a:buNone/>
            </a:pPr>
            <a:r>
              <a:rPr lang="en-US" dirty="0"/>
              <a:t>   (415K-664K INR)</a:t>
            </a:r>
          </a:p>
          <a:p>
            <a:r>
              <a:rPr lang="en-US" dirty="0"/>
              <a:t>Project Cost</a:t>
            </a:r>
          </a:p>
          <a:p>
            <a:pPr lvl="1"/>
            <a:r>
              <a:rPr lang="en-US" dirty="0"/>
              <a:t>Total: 3,000 rupees or 37 USD</a:t>
            </a:r>
          </a:p>
          <a:p>
            <a:pPr lvl="1"/>
            <a:r>
              <a:rPr lang="en-US" dirty="0"/>
              <a:t>Emphasizing Cost-Effectiveness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B1B29-6234-3A5C-1720-71C699C7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985" y="3418341"/>
            <a:ext cx="2309047" cy="3291308"/>
          </a:xfrm>
          <a:prstGeom prst="rect">
            <a:avLst/>
          </a:prstGeom>
        </p:spPr>
      </p:pic>
      <p:pic>
        <p:nvPicPr>
          <p:cNvPr id="1026" name="Picture 2" descr="Open Bionics: Turning disabilities into superpowers | by Shraddha Singh |  Medium">
            <a:extLst>
              <a:ext uri="{FF2B5EF4-FFF2-40B4-BE49-F238E27FC236}">
                <a16:creationId xmlns:a16="http://schemas.microsoft.com/office/drawing/2014/main" id="{EA8B0DF3-E07A-7139-6EEC-39F6EBFF8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32" y="609697"/>
            <a:ext cx="4392968" cy="219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4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CBF-9A81-2EA3-40B5-2B8500B8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EMG?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07B2-5E7E-949A-C4EE-76938206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EMG signal is generated by the </a:t>
            </a:r>
            <a:r>
              <a:rPr lang="en-US" dirty="0">
                <a:highlight>
                  <a:srgbClr val="FFFF00"/>
                </a:highlight>
              </a:rPr>
              <a:t>electrical activity of the muscle </a:t>
            </a:r>
            <a:r>
              <a:rPr lang="en-US" dirty="0"/>
              <a:t>fibers active during a </a:t>
            </a:r>
            <a:r>
              <a:rPr lang="en-US" dirty="0">
                <a:highlight>
                  <a:srgbClr val="FFFF00"/>
                </a:highlight>
              </a:rPr>
              <a:t>contraction.</a:t>
            </a:r>
            <a:r>
              <a:rPr lang="en-US" dirty="0"/>
              <a:t> </a:t>
            </a:r>
          </a:p>
          <a:p>
            <a:r>
              <a:rPr lang="en-US" dirty="0"/>
              <a:t>The signal sources are the </a:t>
            </a:r>
            <a:r>
              <a:rPr lang="en-US" dirty="0">
                <a:highlight>
                  <a:srgbClr val="FFFF00"/>
                </a:highlight>
              </a:rPr>
              <a:t>depolarizing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repolarizing</a:t>
            </a:r>
            <a:r>
              <a:rPr lang="en-US" dirty="0"/>
              <a:t> zones of the </a:t>
            </a:r>
            <a:r>
              <a:rPr lang="en-US" dirty="0">
                <a:highlight>
                  <a:srgbClr val="FFFF00"/>
                </a:highlight>
              </a:rPr>
              <a:t>muscle fibers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4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6C3A-FBC0-F2E7-7D5F-DD03790B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Muscle </a:t>
            </a:r>
            <a:r>
              <a:rPr lang="en-IN" dirty="0" err="1"/>
              <a:t>BioAmp</a:t>
            </a:r>
            <a:r>
              <a:rPr lang="en-IN" dirty="0"/>
              <a:t> Candy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1605-E7A6-D4D7-D47C-6A7B3F90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507" y="1489243"/>
            <a:ext cx="4951983" cy="4622308"/>
          </a:xfrm>
        </p:spPr>
        <p:txBody>
          <a:bodyPr>
            <a:normAutofit/>
          </a:bodyPr>
          <a:lstStyle/>
          <a:p>
            <a:r>
              <a:rPr lang="en-IN" dirty="0"/>
              <a:t>Band-Pass Butterworth IIR digital filter(72-720Hz)</a:t>
            </a:r>
          </a:p>
          <a:p>
            <a:r>
              <a:rPr lang="en-IN" dirty="0"/>
              <a:t>Sampling rate: 500.0 Hz, </a:t>
            </a:r>
          </a:p>
          <a:p>
            <a:r>
              <a:rPr lang="en-IN" dirty="0"/>
              <a:t>Filter is order 4, implemented as second-order sections (</a:t>
            </a:r>
            <a:r>
              <a:rPr lang="en-IN" dirty="0" err="1"/>
              <a:t>biquads</a:t>
            </a:r>
            <a:r>
              <a:rPr lang="en-IN" dirty="0"/>
              <a:t>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4CAA5A-B9F9-904A-342A-FF8FFC31E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4" y="1249071"/>
            <a:ext cx="6650083" cy="47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8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011E-29E4-EC58-BE61-16002B28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3641-D01E-3F76-2FE9-14CB6A34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</a:t>
            </a:r>
            <a:r>
              <a:rPr lang="en-IN" dirty="0"/>
              <a:t>Muscle </a:t>
            </a:r>
            <a:r>
              <a:rPr lang="en-IN" dirty="0" err="1"/>
              <a:t>BioAmp</a:t>
            </a:r>
            <a:r>
              <a:rPr lang="en-IN" dirty="0"/>
              <a:t> Candy </a:t>
            </a:r>
          </a:p>
          <a:p>
            <a:pPr lvl="1"/>
            <a:r>
              <a:rPr lang="en-IN" dirty="0"/>
              <a:t>Instrumentation Amplifier</a:t>
            </a:r>
          </a:p>
          <a:p>
            <a:pPr lvl="1"/>
            <a:r>
              <a:rPr lang="en-IN" dirty="0"/>
              <a:t>Non Inverting Amplifier </a:t>
            </a:r>
          </a:p>
          <a:p>
            <a:pPr lvl="1"/>
            <a:r>
              <a:rPr lang="en-IN" dirty="0"/>
              <a:t>Bandpass Filter (72 – 720Hz)</a:t>
            </a:r>
            <a:endParaRPr lang="en-US" dirty="0"/>
          </a:p>
          <a:p>
            <a:r>
              <a:rPr lang="en-US" dirty="0"/>
              <a:t>Role of Arduino Nano</a:t>
            </a:r>
          </a:p>
          <a:p>
            <a:pPr lvl="1"/>
            <a:r>
              <a:rPr lang="en-IN" dirty="0"/>
              <a:t>Works as ADC for converting the 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analog</a:t>
            </a:r>
            <a:r>
              <a:rPr lang="en-IN" dirty="0"/>
              <a:t> signals to digital signals</a:t>
            </a:r>
          </a:p>
          <a:p>
            <a:pPr lvl="1"/>
            <a:r>
              <a:rPr lang="en-IN" dirty="0"/>
              <a:t>Envelope Detection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07F624-B438-F637-CF0F-5FECE8C5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64" y="1027906"/>
            <a:ext cx="6168920" cy="27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98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8FBA-34F6-13BD-87FC-FBF4638B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01B1-BA32-5D0D-C0C5-FCC6D4B9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Viability and Affordability</a:t>
            </a:r>
          </a:p>
          <a:p>
            <a:r>
              <a:rPr lang="en-US" dirty="0"/>
              <a:t>Bridging the Gap in Prosthetic Technology</a:t>
            </a:r>
          </a:p>
          <a:p>
            <a:r>
              <a:rPr lang="en-US" dirty="0"/>
              <a:t>Future Potential and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64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Inexpensive Prosthetic Hand with EMG Control</vt:lpstr>
      <vt:lpstr> Introduction</vt:lpstr>
      <vt:lpstr>Technology Overview</vt:lpstr>
      <vt:lpstr>Components Used</vt:lpstr>
      <vt:lpstr>Cost Comparison</vt:lpstr>
      <vt:lpstr>What is EMG?</vt:lpstr>
      <vt:lpstr>Muscle BioAmp Candy</vt:lpstr>
      <vt:lpstr>Signal Processing</vt:lpstr>
      <vt:lpstr>Conclusion</vt:lpstr>
      <vt:lpstr>References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Inexpensive Prosthetic Hand with EMG Control</dc:title>
  <dc:creator>Rajdeep Saha</dc:creator>
  <cp:lastModifiedBy>Rajdeep Saha</cp:lastModifiedBy>
  <cp:revision>3</cp:revision>
  <dcterms:created xsi:type="dcterms:W3CDTF">2024-01-12T17:27:27Z</dcterms:created>
  <dcterms:modified xsi:type="dcterms:W3CDTF">2024-01-13T09:25:29Z</dcterms:modified>
</cp:coreProperties>
</file>