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sldIdLst>
    <p:sldId id="280" r:id="rId2"/>
    <p:sldId id="281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65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14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9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EED1-1A50-B249-B94E-5A2AA1B4A6EB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A462A5-193E-D542-B61D-EBCBD18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B2B8-3EF7-85EC-463C-543D04B85F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8817" y="1028622"/>
            <a:ext cx="10363826" cy="4577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Problem Statement: </a:t>
            </a:r>
            <a:endParaRPr lang="en-US" sz="30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You work for a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consumer finance company 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that </a:t>
            </a:r>
            <a:r>
              <a:rPr lang="en-US" sz="1800" dirty="0" err="1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specialises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 in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providing various types of loans to urban customers. When the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company receives a loan application, it has to decide whether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to approve or reject it based on the applicant’s profile.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Two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types of risks 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are associated with the bank’s decision: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FFFFF"/>
                </a:highlight>
                <a:latin typeface="ArialMT"/>
              </a:rPr>
              <a:t>• • </a:t>
            </a:r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If the applicant is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likely to repay the loan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, then not approving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the loan results in a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loss of business 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to the company.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If the applicant is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not likely to repay the loan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, i.e., they are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likely to default, then approving the loan may lead to </a:t>
            </a:r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financial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r>
              <a:rPr lang="en-US" sz="1800" b="1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" panose="020B0604020202020204" pitchFamily="34" charset="0"/>
              </a:rPr>
              <a:t>loss </a:t>
            </a:r>
            <a:r>
              <a:rPr lang="en-US" sz="1800" dirty="0">
                <a:solidFill>
                  <a:srgbClr val="071C3F"/>
                </a:solidFill>
                <a:effectLst/>
                <a:highlight>
                  <a:srgbClr val="F2F4F4"/>
                </a:highlight>
                <a:latin typeface="ArialMT"/>
              </a:rPr>
              <a:t>for the company. </a:t>
            </a:r>
            <a:endParaRPr lang="en-US" dirty="0">
              <a:effectLst/>
              <a:highlight>
                <a:srgbClr val="F2F4F4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4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D1016-2410-7220-6566-D3E14700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" y="0"/>
            <a:ext cx="7772400" cy="45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22554-550E-DE01-78A0-E8DBA9A2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196"/>
            <a:ext cx="7772400" cy="25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5CB50-0370-0182-7E92-1FF7804F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77"/>
            <a:ext cx="7772400" cy="41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122EE-3776-B3EB-B178-459EB3F8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72"/>
            <a:ext cx="7772400" cy="40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0E9D3-B58E-5FB6-0D79-BF8B842F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9" y="0"/>
            <a:ext cx="7772400" cy="50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571DD-195F-F033-E517-D3F6458C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396"/>
            <a:ext cx="7772400" cy="27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47569-CF1C-B23F-0902-1EF74945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47"/>
            <a:ext cx="7772400" cy="396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77B7B-3936-FAE3-B1BE-E36537482191}"/>
              </a:ext>
            </a:extLst>
          </p:cNvPr>
          <p:cNvSpPr txBox="1"/>
          <p:nvPr/>
        </p:nvSpPr>
        <p:spPr>
          <a:xfrm>
            <a:off x="291548" y="4386469"/>
            <a:ext cx="11052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system-ui"/>
              </a:rPr>
              <a:t>Conclusion : </a:t>
            </a:r>
            <a:br>
              <a:rPr lang="en-US" b="1" i="0" u="none" strike="noStrike" dirty="0">
                <a:effectLst/>
                <a:latin typeface="system-ui"/>
              </a:rPr>
            </a:br>
            <a:r>
              <a:rPr lang="en-US" i="0" u="none" strike="noStrike" dirty="0">
                <a:effectLst/>
                <a:latin typeface="system-ui"/>
              </a:rPr>
              <a:t>we see an incremental trend i.e. the percentage of charged off loans is increasing while going from A to G. </a:t>
            </a:r>
          </a:p>
          <a:p>
            <a:pPr algn="l"/>
            <a:r>
              <a:rPr lang="en-US" i="0" u="none" strike="noStrike" dirty="0">
                <a:effectLst/>
                <a:latin typeface="system-ui"/>
              </a:rPr>
              <a:t>Thus, we can rely on this attribute. </a:t>
            </a:r>
          </a:p>
          <a:p>
            <a:pPr algn="l"/>
            <a:r>
              <a:rPr lang="en-US" i="0" u="none" strike="noStrike" dirty="0">
                <a:effectLst/>
                <a:latin typeface="system-ui"/>
              </a:rPr>
              <a:t>The defaulting risk is highest for grade G and the lowest for A.</a:t>
            </a:r>
          </a:p>
        </p:txBody>
      </p:sp>
    </p:spTree>
    <p:extLst>
      <p:ext uri="{BB962C8B-B14F-4D97-AF65-F5344CB8AC3E}">
        <p14:creationId xmlns:p14="http://schemas.microsoft.com/office/powerpoint/2010/main" val="12205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E56EC-D8C6-6A47-1551-571312A568BF}"/>
              </a:ext>
            </a:extLst>
          </p:cNvPr>
          <p:cNvSpPr txBox="1"/>
          <p:nvPr/>
        </p:nvSpPr>
        <p:spPr>
          <a:xfrm>
            <a:off x="172278" y="583096"/>
            <a:ext cx="105336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OBJECTIVE OF THE CASE STUDY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• This case study aims to leverage Exploratory Data Analysis </a:t>
            </a: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(EDA) techniques on real-world banking data related to loan applications. By analyzing these factors, </a:t>
            </a: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we will develop a data-driven approach to assess an individual's creditworthiness and </a:t>
            </a: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predict their ability to repay a loan. </a:t>
            </a: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This will ultimately help financial institutions: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• </a:t>
            </a:r>
            <a:r>
              <a:rPr lang="en-US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Reduce Risk: </a:t>
            </a:r>
          </a:p>
          <a:p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Identify potential loan defaults early on, minimizing financial losses.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• </a:t>
            </a:r>
            <a:r>
              <a:rPr lang="en-US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Informed Decisions: </a:t>
            </a:r>
          </a:p>
          <a:p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Make data-backed decisions about loan approvals, fostering responsible lending practices.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• </a:t>
            </a:r>
            <a:r>
              <a:rPr lang="en-US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Improved Customer Experience: </a:t>
            </a: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ArialMT"/>
              </a:rPr>
              <a:t>Offer appropriate loan products to qualified applicants,  ensuring financial stability for both parties. </a:t>
            </a:r>
            <a:endParaRPr lang="en-US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5B848-ACD7-3B41-C580-6C095E07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51" y="359871"/>
            <a:ext cx="7772400" cy="3896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79EC9-1202-1755-F10F-65FA82397940}"/>
              </a:ext>
            </a:extLst>
          </p:cNvPr>
          <p:cNvSpPr txBox="1"/>
          <p:nvPr/>
        </p:nvSpPr>
        <p:spPr>
          <a:xfrm>
            <a:off x="556592" y="4549676"/>
            <a:ext cx="10106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"Purpose vs Number of Loan requests". </a:t>
            </a:r>
          </a:p>
          <a:p>
            <a:r>
              <a:rPr lang="en-US" dirty="0"/>
              <a:t>The chart shows the number of loan requests received for various purposes.</a:t>
            </a:r>
          </a:p>
          <a:p>
            <a:r>
              <a:rPr lang="en-US" dirty="0"/>
              <a:t> Here are some observations you can make from the data in the chart: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Debt consolidation is the most popular purpose for loan requests, with nearly 18,000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card consolidation is the second most popular purpose, with around 4,800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 improvement loans are the third most popular, with close to 3,700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Loan requests for other purposes are much less frequent, with fewer than 1500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4A240-7D3B-FF6F-430B-579B8F3D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6" y="0"/>
            <a:ext cx="7204801" cy="4796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379F8-AF86-2BC8-8BEB-FB77B1187B5D}"/>
              </a:ext>
            </a:extLst>
          </p:cNvPr>
          <p:cNvSpPr txBox="1"/>
          <p:nvPr/>
        </p:nvSpPr>
        <p:spPr>
          <a:xfrm>
            <a:off x="268357" y="4796473"/>
            <a:ext cx="8543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bar chart showing the distribution of verification status in charged off accounts. </a:t>
            </a:r>
          </a:p>
          <a:p>
            <a:r>
              <a:rPr lang="en-US" sz="1200" dirty="0"/>
              <a:t>The x-axis shows the verification status (Source Verified, Verified, Not Verified) and the y-axis shows the count.</a:t>
            </a:r>
          </a:p>
          <a:p>
            <a:r>
              <a:rPr lang="en-US" sz="1200" dirty="0"/>
              <a:t> Here are some observations you can make from the data in the chart: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Accounts with Not Verified and Verified verification status have a higher number of charged off loans compared to Source Verified.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 are around 1912 charged off loans with Not Verified verification and 1869 with Verified verification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Source Verified verification status has the least number of charged off loans, at around 1335.</a:t>
            </a:r>
          </a:p>
          <a:p>
            <a:r>
              <a:rPr lang="en-US" sz="1200" dirty="0"/>
              <a:t>The text overlaying the chart suggests that this trend might be due to source verification helping banks minimize credit </a:t>
            </a:r>
            <a:r>
              <a:rPr lang="en-US" sz="1200" dirty="0" err="1"/>
              <a:t>loss.pen_spark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6491F-788D-9C15-A81E-C685AE61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3" y="0"/>
            <a:ext cx="7772400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70086-17B8-90AB-E89A-13656460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0"/>
            <a:ext cx="7772400" cy="45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89803-F4F5-2B4E-534C-5C5CC7CD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" y="0"/>
            <a:ext cx="7772400" cy="4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F0F6B-DB67-3B8C-0BB7-5AA83574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87"/>
            <a:ext cx="9924036" cy="51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965B2-1F19-3576-7FF1-29FA92C1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30748" cy="46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2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{7760CD3D-CA3E-3D4E-9253-F760B3123464}tf10001060</Template>
  <TotalTime>47</TotalTime>
  <Words>507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ArialMT</vt:lpstr>
      <vt:lpstr>system-ui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Pooraj R</dc:creator>
  <cp:lastModifiedBy>Pooraj R</cp:lastModifiedBy>
  <cp:revision>1</cp:revision>
  <dcterms:created xsi:type="dcterms:W3CDTF">2024-06-15T14:56:23Z</dcterms:created>
  <dcterms:modified xsi:type="dcterms:W3CDTF">2024-06-15T15:44:13Z</dcterms:modified>
</cp:coreProperties>
</file>