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6" r:id="rId13"/>
    <p:sldId id="266" r:id="rId14"/>
    <p:sldId id="267" r:id="rId15"/>
    <p:sldId id="270" r:id="rId16"/>
    <p:sldId id="268" r:id="rId17"/>
    <p:sldId id="278" r:id="rId18"/>
    <p:sldId id="277" r:id="rId19"/>
    <p:sldId id="271" r:id="rId20"/>
    <p:sldId id="27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15" y="273685"/>
            <a:ext cx="11129645" cy="1031875"/>
          </a:xfrm>
        </p:spPr>
        <p:txBody>
          <a:bodyPr/>
          <a:p>
            <a:r>
              <a:rPr lang="x-none" altLang="en-IN" sz="4000"/>
              <a:t>Secret Sharing And Visual Cryptography</a:t>
            </a:r>
            <a:endParaRPr lang="x-none" altLang="en-IN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420" y="4785995"/>
            <a:ext cx="11396345" cy="2081530"/>
          </a:xfrm>
        </p:spPr>
        <p:txBody>
          <a:bodyPr/>
          <a:p>
            <a:pPr algn="l"/>
            <a:r>
              <a:rPr lang="x-none" altLang="en-IN"/>
              <a:t> Name: Dharmendra kumar</a:t>
            </a:r>
            <a:endParaRPr lang="x-none" altLang="en-IN"/>
          </a:p>
          <a:p>
            <a:pPr algn="l"/>
            <a:r>
              <a:rPr lang="x-none" altLang="en-IN"/>
              <a:t> Roll No. 1501018			Under Guidance Of Prof. Malay Ananda Dutta</a:t>
            </a:r>
            <a:endParaRPr lang="x-none" altLang="en-I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"/>
            <a:ext cx="10972800" cy="641350"/>
          </a:xfrm>
        </p:spPr>
        <p:txBody>
          <a:bodyPr/>
          <a:p>
            <a:r>
              <a:rPr lang="x-none" altLang="en-IN"/>
              <a:t>Contd-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" y="629920"/>
            <a:ext cx="12152630" cy="6191250"/>
          </a:xfrm>
        </p:spPr>
        <p:txBody>
          <a:bodyPr/>
          <a:p>
            <a:r>
              <a:rPr lang="en-IN" altLang="en-US"/>
              <a:t>Given k points on the plane (x 1 , y 1 ), . . . , (x k , y k ), all x i distinct, there exists an unique polynomial f degree ≤ k − 1, s.t. f (x i ) = y i for all i</a:t>
            </a:r>
            <a:r>
              <a:rPr lang="x-none" altLang="en-IN"/>
              <a:t>.</a:t>
            </a:r>
            <a:endParaRPr lang="x-none" altLang="en-IN"/>
          </a:p>
          <a:p>
            <a:endParaRPr lang="x-none" altLang="en-IN"/>
          </a:p>
          <a:p>
            <a:r>
              <a:rPr lang="x-none" altLang="en-IN"/>
              <a:t>This holds also in the finite field Z p , p prime number</a:t>
            </a:r>
            <a:endParaRPr lang="x-none" altLang="en-I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655"/>
            <a:ext cx="10972800" cy="965200"/>
          </a:xfrm>
        </p:spPr>
        <p:txBody>
          <a:bodyPr/>
          <a:p>
            <a:r>
              <a:rPr lang="x-none" altLang="en-IN"/>
              <a:t>Contd-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5510"/>
            <a:ext cx="11554460" cy="5980430"/>
          </a:xfrm>
        </p:spPr>
        <p:txBody>
          <a:bodyPr/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Suppose we  use (k,n)  threshold scheme to share our secret S  where   k &lt; n.</a:t>
            </a:r>
            <a:endParaRPr lang="en-IN" altLang="en-US"/>
          </a:p>
          <a:p>
            <a:r>
              <a:rPr lang="en-IN" altLang="en-US"/>
              <a:t>Choose at random (k-1) coefficients  a1,a2,a3…ak-1 ,</a:t>
            </a:r>
            <a:r>
              <a:rPr lang="x-none" altLang="en-IN"/>
              <a:t>over a finite field Size p,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	where 0&lt;k&lt;=n&lt;p;S&lt;p,p is a prime number, </a:t>
            </a:r>
            <a:r>
              <a:rPr lang="en-IN" altLang="en-US"/>
              <a:t>and </a:t>
            </a:r>
            <a:r>
              <a:rPr lang="x-none" altLang="en-IN"/>
              <a:t>	</a:t>
            </a:r>
            <a:r>
              <a:rPr lang="en-IN" altLang="en-US"/>
              <a:t>let S be the a0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495" y="5816600"/>
            <a:ext cx="9752330" cy="1143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90"/>
            <a:ext cx="10972800" cy="835025"/>
          </a:xfrm>
        </p:spPr>
        <p:txBody>
          <a:bodyPr/>
          <a:p>
            <a:r>
              <a:rPr lang="x-none" altLang="en-IN"/>
              <a:t>Contd.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5" y="681355"/>
            <a:ext cx="12023725" cy="6174740"/>
          </a:xfrm>
        </p:spPr>
        <p:txBody>
          <a:bodyPr/>
          <a:p>
            <a:r>
              <a:rPr lang="en-IN" altLang="en-US"/>
              <a:t>Construct n points </a:t>
            </a:r>
            <a:r>
              <a:rPr lang="x-none" altLang="en-IN"/>
              <a:t>over </a:t>
            </a:r>
            <a:r>
              <a:rPr lang="en-IN" altLang="en-US"/>
              <a:t>(i,f(i)) where i=1,2…..n</a:t>
            </a:r>
            <a:endParaRPr lang="en-IN" altLang="en-US"/>
          </a:p>
          <a:p>
            <a:pPr lvl="1"/>
            <a:r>
              <a:rPr lang="en-IN" altLang="en-US"/>
              <a:t>we have to calculate the points as ( </a:t>
            </a:r>
            <a:r>
              <a:rPr lang="x-none" altLang="en-IN"/>
              <a:t>i</a:t>
            </a:r>
            <a:r>
              <a:rPr lang="en-IN" altLang="en-US"/>
              <a:t> , f ( </a:t>
            </a:r>
            <a:r>
              <a:rPr lang="x-none" altLang="en-IN"/>
              <a:t>i</a:t>
            </a:r>
            <a:r>
              <a:rPr lang="en-IN" altLang="en-US"/>
              <a:t> ) </a:t>
            </a:r>
            <a:r>
              <a:rPr lang="x-none" altLang="en-IN"/>
              <a:t>mod p</a:t>
            </a:r>
            <a:r>
              <a:rPr lang="en-IN" altLang="en-US"/>
              <a:t>)</a:t>
            </a:r>
            <a:endParaRPr lang="x-none" altLang="en-IN"/>
          </a:p>
          <a:p>
            <a:pPr marL="457200" lvl="1" indent="0">
              <a:buNone/>
            </a:pPr>
            <a:r>
              <a:rPr lang="x-none" altLang="en-IN"/>
              <a:t>-Suppose that our secret is S=13,p=17.</a:t>
            </a:r>
            <a:endParaRPr lang="x-none" altLang="en-IN"/>
          </a:p>
          <a:p>
            <a:pPr marL="457200" lvl="1" indent="0">
              <a:buNone/>
            </a:pPr>
            <a:r>
              <a:rPr lang="x-none" altLang="en-IN"/>
              <a:t>-n=5,K=3 And At random we obtain two (k−1) numbers: a1=10 and a2=2.  </a:t>
            </a:r>
            <a:endParaRPr lang="x-none" altLang="en-IN"/>
          </a:p>
          <a:p>
            <a:pPr marL="457200" lvl="1" indent="0">
              <a:buNone/>
            </a:pPr>
            <a:r>
              <a:rPr lang="x-none" altLang="en-IN"/>
              <a:t>	f(x)=13+10*x+2*x^2 mod 17.</a:t>
            </a:r>
            <a:endParaRPr lang="x-none" altLang="en-IN"/>
          </a:p>
          <a:p>
            <a:r>
              <a:rPr lang="en-IN" altLang="en-US"/>
              <a:t>Given any subset of  k of these pairs, we can find the coefficients of the polynomial by interpolation, and then evaluate a0=S , which is the secret. </a:t>
            </a:r>
            <a:endParaRPr lang="en-I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415"/>
            <a:ext cx="10972800" cy="996950"/>
          </a:xfrm>
        </p:spPr>
        <p:txBody>
          <a:bodyPr/>
          <a:p>
            <a:r>
              <a:rPr lang="x-none" altLang="en-IN"/>
              <a:t>Reconstruction Of Secret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889000"/>
            <a:ext cx="12167870" cy="5916930"/>
          </a:xfrm>
        </p:spPr>
        <p:txBody>
          <a:bodyPr/>
          <a:p>
            <a:r>
              <a:rPr lang="en-IN" altLang="en-US"/>
              <a:t>Computationally Efficient Approach</a:t>
            </a:r>
            <a:endParaRPr lang="en-IN" altLang="en-US"/>
          </a:p>
          <a:p>
            <a:pPr marL="457200" lvl="1" indent="0">
              <a:buNone/>
            </a:pPr>
            <a:r>
              <a:rPr lang="x-none" altLang="en-IN" sz="2800"/>
              <a:t>-Using  Lagrange polynomial interpolation</a:t>
            </a:r>
            <a:endParaRPr lang="x-none" altLang="en-IN" sz="2800"/>
          </a:p>
          <a:p>
            <a:pPr marL="457200" lvl="1" indent="0">
              <a:buNone/>
            </a:pPr>
            <a:endParaRPr lang="x-none" altLang="en-IN" sz="2800"/>
          </a:p>
          <a:p>
            <a:pPr marL="457200" lvl="1" indent="0">
              <a:buNone/>
            </a:pPr>
            <a:endParaRPr lang="x-none" altLang="en-IN" sz="2800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7005" y="2486660"/>
            <a:ext cx="3557270" cy="1691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55" y="4146550"/>
            <a:ext cx="8451215" cy="17532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Contd-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899150"/>
          </a:xfrm>
        </p:spPr>
        <p:txBody>
          <a:bodyPr/>
          <a:p>
            <a:r>
              <a:rPr lang="en-IN" altLang="en-US"/>
              <a:t>Lagrange basis polynomials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In order to reconstruct the secret any 3 points will be enough</a:t>
            </a:r>
            <a:endParaRPr lang="en-IN" altLang="en-US"/>
          </a:p>
          <a:p>
            <a:endParaRPr lang="en-IN" altLang="en-US"/>
          </a:p>
          <a:p>
            <a:pPr algn="l"/>
            <a:r>
              <a:rPr lang="x-none" altLang="en-IN"/>
              <a:t>Lets Consider an example      </a:t>
            </a:r>
            <a:endParaRPr lang="x-none" altLang="en-I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Contd.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(x0,y0)=(1,8)  (x1,y1)=(3,10)  (x2,y2)=(5,11)</a:t>
            </a:r>
            <a:endParaRPr lang="x-none" altLang="en-IN"/>
          </a:p>
          <a:p>
            <a:endParaRPr lang="x-none" altLang="en-IN"/>
          </a:p>
          <a:p>
            <a:r>
              <a:rPr lang="x-none" altLang="en-IN"/>
              <a:t>L1=x-3/1-3*x-5/1-5</a:t>
            </a:r>
            <a:endParaRPr lang="x-none" altLang="en-IN"/>
          </a:p>
          <a:p>
            <a:r>
              <a:rPr lang="x-none" altLang="en-IN"/>
              <a:t>L2=x-1/3-1*x-5/3-5</a:t>
            </a:r>
            <a:endParaRPr lang="x-none" altLang="en-IN"/>
          </a:p>
          <a:p>
            <a:r>
              <a:rPr lang="x-none" altLang="en-IN"/>
              <a:t>L3=x-1/5-1*x-3/5-3</a:t>
            </a:r>
            <a:endParaRPr lang="x-none" altLang="en-IN"/>
          </a:p>
          <a:p>
            <a:endParaRPr lang="x-none" altLang="en-IN"/>
          </a:p>
          <a:p>
            <a:pPr marL="0" indent="0">
              <a:buNone/>
            </a:pPr>
            <a:r>
              <a:rPr lang="x-none" altLang="en-IN"/>
              <a:t>L(x)=L1*y0+L2*y1+L3*y2  mod 17</a:t>
            </a:r>
            <a:endParaRPr lang="x-none" altLang="en-IN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5"/>
            <a:ext cx="10972800" cy="819150"/>
          </a:xfrm>
        </p:spPr>
        <p:txBody>
          <a:bodyPr/>
          <a:p>
            <a:r>
              <a:rPr lang="x-none" altLang="en-IN"/>
              <a:t>Features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265" y="1264920"/>
            <a:ext cx="11522075" cy="5528945"/>
          </a:xfrm>
        </p:spPr>
        <p:txBody>
          <a:bodyPr/>
          <a:p>
            <a:r>
              <a:rPr lang="en-IN" altLang="en-US"/>
              <a:t>One can increase n and add new shares without affecting other shares</a:t>
            </a:r>
            <a:r>
              <a:rPr lang="x-none" altLang="en-IN"/>
              <a:t>.</a:t>
            </a:r>
            <a:endParaRPr lang="x-none" altLang="en-IN"/>
          </a:p>
          <a:p>
            <a:r>
              <a:rPr lang="en-IN" altLang="en-US"/>
              <a:t>Existing shares can be removed without affecting other shares </a:t>
            </a:r>
            <a:endParaRPr lang="en-IN" altLang="en-US"/>
          </a:p>
          <a:p>
            <a:r>
              <a:rPr lang="en-IN" altLang="en-US"/>
              <a:t>Recovery is straightforward</a:t>
            </a:r>
            <a:r>
              <a:rPr lang="x-none" altLang="en-IN"/>
              <a:t>.</a:t>
            </a:r>
            <a:endParaRPr lang="x-none" altLang="en-IN"/>
          </a:p>
          <a:p>
            <a:r>
              <a:rPr lang="x-none" altLang="en-IN"/>
              <a:t>secrecy.</a:t>
            </a:r>
            <a:endParaRPr lang="x-none" altLang="en-IN"/>
          </a:p>
          <a:p>
            <a:endParaRPr lang="en-I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52170"/>
          </a:xfrm>
        </p:spPr>
        <p:txBody>
          <a:bodyPr/>
          <a:p>
            <a:r>
              <a:rPr lang="x-none" altLang="en-IN"/>
              <a:t>Future Work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Implement Shamir Secret  Scheme On The Images</a:t>
            </a:r>
            <a:endParaRPr lang="x-none" altLang="en-IN"/>
          </a:p>
          <a:p>
            <a:endParaRPr lang="x-none" altLang="en-I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"/>
            <a:ext cx="10972800" cy="754380"/>
          </a:xfrm>
        </p:spPr>
        <p:txBody>
          <a:bodyPr/>
          <a:p>
            <a:r>
              <a:rPr lang="x-none" altLang="en-IN"/>
              <a:t>References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582930"/>
            <a:ext cx="12184380" cy="6254750"/>
          </a:xfrm>
        </p:spPr>
        <p:txBody>
          <a:bodyPr/>
          <a:p>
            <a:r>
              <a:rPr lang="en-IN" altLang="en-US"/>
              <a:t> Shamir, A.: How to share a secret. Commun.    ACM 22(11), 612–613 (1979)</a:t>
            </a:r>
            <a:endParaRPr lang="en-IN" altLang="en-US"/>
          </a:p>
          <a:p>
            <a:r>
              <a:rPr lang="en-IN" altLang="en-US"/>
              <a:t>Karnin, E.D., Greene, J.W., Hellman, M.E.: On secret sharing systems. IEEE Trans. Inform. Theory 29(1), 35–41 (1983)</a:t>
            </a:r>
            <a:endParaRPr lang="en-IN" altLang="en-US"/>
          </a:p>
          <a:p>
            <a:r>
              <a:rPr lang="en-IN" altLang="en-US"/>
              <a:t>Poettering, B.: SSSS: Shamir’s Secret Sharing Scheme</a:t>
            </a:r>
            <a:endParaRPr lang="en-IN" altLang="en-US"/>
          </a:p>
          <a:p>
            <a:r>
              <a:rPr lang="en-IN" altLang="en-US"/>
              <a:t>Stinson, D.R.: Cryptography: Theory and Practice. CRC Press, Florida (1995)</a:t>
            </a:r>
            <a:endParaRPr lang="en-IN" altLang="en-US"/>
          </a:p>
          <a:p>
            <a:r>
              <a:rPr lang="en-IN" altLang="en-US"/>
              <a:t>Kurihara, J., Kiyomoto, S., Fukushima, K., Tanaka, T.: A fast (3,n)-threshold secret sharing scheme using exclusive-or operations. IEICE Trans. Fundamentals, E91-A(1), 127–138 (2008)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90"/>
            <a:ext cx="10972800" cy="5313680"/>
          </a:xfrm>
        </p:spPr>
        <p:txBody>
          <a:bodyPr/>
          <a:p>
            <a:r>
              <a:rPr lang="x-none" altLang="en-IN"/>
              <a:t>Thank You.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 sz="4000"/>
              <a:t>Outline</a:t>
            </a:r>
            <a:endParaRPr lang="x-none" alt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321810"/>
          </a:xfrm>
        </p:spPr>
        <p:txBody>
          <a:bodyPr/>
          <a:p>
            <a:r>
              <a:rPr lang="x-none" altLang="en-IN"/>
              <a:t>Secret Sharing Scheme</a:t>
            </a:r>
            <a:endParaRPr lang="x-none" altLang="en-IN"/>
          </a:p>
          <a:p>
            <a:r>
              <a:rPr lang="x-none" altLang="en-IN"/>
              <a:t>(k,n)Threshold  Scheme</a:t>
            </a:r>
            <a:endParaRPr lang="x-none" altLang="en-IN"/>
          </a:p>
          <a:p>
            <a:r>
              <a:rPr lang="x-none" altLang="en-IN"/>
              <a:t>Secret Sharing Phases</a:t>
            </a:r>
            <a:endParaRPr lang="x-none" altLang="en-IN"/>
          </a:p>
          <a:p>
            <a:r>
              <a:rPr lang="x-none" altLang="en-IN"/>
              <a:t>Shamir Scheme  For Secret Sharing</a:t>
            </a:r>
            <a:endParaRPr lang="x-none" altLang="en-IN"/>
          </a:p>
          <a:p>
            <a:r>
              <a:rPr lang="x-none" altLang="en-IN"/>
              <a:t>Features</a:t>
            </a:r>
            <a:endParaRPr lang="x-none" altLang="en-IN"/>
          </a:p>
          <a:p>
            <a:r>
              <a:rPr lang="x-none" altLang="en-IN">
                <a:sym typeface="+mn-ea"/>
              </a:rPr>
              <a:t>Future Work</a:t>
            </a:r>
            <a:endParaRPr lang="x-none" altLang="en-IN">
              <a:sym typeface="+mn-ea"/>
            </a:endParaRPr>
          </a:p>
          <a:p>
            <a:r>
              <a:rPr lang="x-none" altLang="en-IN">
                <a:sym typeface="+mn-ea"/>
              </a:rPr>
              <a:t>References</a:t>
            </a:r>
            <a:endParaRPr lang="x-none" altLang="en-IN">
              <a:sym typeface="+mn-ea"/>
            </a:endParaRPr>
          </a:p>
          <a:p>
            <a:endParaRPr lang="x-none" altLang="en-I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Secret Sharing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What is the Secret Sharing?</a:t>
            </a:r>
            <a:endParaRPr lang="x-none" altLang="en-IN"/>
          </a:p>
          <a:p>
            <a:endParaRPr lang="x-none" altLang="en-IN"/>
          </a:p>
          <a:p>
            <a:r>
              <a:rPr lang="x-none" altLang="en-IN"/>
              <a:t>Predefined groups of participants can cooperate to reconstruct the shares</a:t>
            </a:r>
            <a:endParaRPr lang="x-none" altLang="en-IN"/>
          </a:p>
          <a:p>
            <a:endParaRPr lang="x-none" altLang="en-IN"/>
          </a:p>
          <a:p>
            <a:r>
              <a:rPr lang="x-none" altLang="en-IN"/>
              <a:t>Smaller subgroups cannot get any information about the secret</a:t>
            </a:r>
            <a:endParaRPr lang="x-none" altLang="en-IN"/>
          </a:p>
          <a:p>
            <a:endParaRPr lang="x-none" altLang="en-IN"/>
          </a:p>
          <a:p>
            <a:endParaRPr lang="x-none" altLang="en-I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(k,n) Threshold Scheme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What is the threshold scheme?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	-(K,n) threshold scheme</a:t>
            </a:r>
            <a:endParaRPr lang="x-none" altLang="en-IN"/>
          </a:p>
          <a:p>
            <a:r>
              <a:rPr lang="x-none" altLang="en-IN"/>
              <a:t>Availability</a:t>
            </a:r>
            <a:endParaRPr lang="x-none" altLang="en-IN"/>
          </a:p>
          <a:p>
            <a:pPr marL="457200" lvl="1" indent="0">
              <a:buNone/>
            </a:pPr>
            <a:r>
              <a:rPr lang="x-none" altLang="en-IN"/>
              <a:t>- greater than or equal to k Shares can recover Secret</a:t>
            </a:r>
            <a:endParaRPr lang="x-none" altLang="en-IN"/>
          </a:p>
          <a:p>
            <a:r>
              <a:rPr lang="x-none" altLang="en-IN"/>
              <a:t>Confidentiality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    -less than k shares have no information about s</a:t>
            </a:r>
            <a:endParaRPr lang="x-none" altLang="en-I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Secret Sharing Phases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IN"/>
              <a:t>Shares Building Phase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       </a:t>
            </a:r>
            <a:endParaRPr lang="x-none" altLang="en-IN"/>
          </a:p>
          <a:p>
            <a:endParaRPr lang="x-none" altLang="en-IN"/>
          </a:p>
        </p:txBody>
      </p:sp>
      <p:sp>
        <p:nvSpPr>
          <p:cNvPr id="4" name="Oval 3"/>
          <p:cNvSpPr/>
          <p:nvPr/>
        </p:nvSpPr>
        <p:spPr>
          <a:xfrm>
            <a:off x="5503545" y="4359275"/>
            <a:ext cx="1798320" cy="15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Shares Builder</a:t>
            </a:r>
            <a:endParaRPr lang="x-none" altLang="en-IN"/>
          </a:p>
        </p:txBody>
      </p:sp>
      <p:sp>
        <p:nvSpPr>
          <p:cNvPr id="5" name="Rectangle 4"/>
          <p:cNvSpPr/>
          <p:nvPr/>
        </p:nvSpPr>
        <p:spPr>
          <a:xfrm>
            <a:off x="1214120" y="2576830"/>
            <a:ext cx="2065655" cy="135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The Secret </a:t>
            </a:r>
            <a:endParaRPr lang="x-none" altLang="en-IN"/>
          </a:p>
          <a:p>
            <a:pPr algn="ctr"/>
            <a:r>
              <a:rPr lang="x-none" altLang="en-IN"/>
              <a:t>S</a:t>
            </a:r>
            <a:endParaRPr lang="x-none" altLang="en-IN"/>
          </a:p>
        </p:txBody>
      </p:sp>
      <p:sp>
        <p:nvSpPr>
          <p:cNvPr id="6" name="Rectangle 5"/>
          <p:cNvSpPr/>
          <p:nvPr/>
        </p:nvSpPr>
        <p:spPr>
          <a:xfrm>
            <a:off x="5377815" y="2562225"/>
            <a:ext cx="2066290" cy="134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Number Of ShareHoders</a:t>
            </a:r>
            <a:endParaRPr lang="x-none" altLang="en-IN"/>
          </a:p>
          <a:p>
            <a:pPr algn="ctr"/>
            <a:r>
              <a:rPr lang="x-none" altLang="en-IN"/>
              <a:t>SH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9369425" y="2592705"/>
            <a:ext cx="2033905" cy="132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Qualified Subsets Of SH</a:t>
            </a:r>
            <a:endParaRPr lang="x-none" altLang="en-IN"/>
          </a:p>
          <a:p>
            <a:pPr algn="ctr"/>
            <a:r>
              <a:rPr lang="x-none" altLang="en-IN"/>
              <a:t>QS</a:t>
            </a:r>
            <a:endParaRPr lang="x-none" altLang="en-IN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3279775" y="3917315"/>
            <a:ext cx="222377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 flipH="1">
            <a:off x="6402705" y="3903980"/>
            <a:ext cx="8255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01865" y="3901440"/>
            <a:ext cx="2098040" cy="99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Distribution Phase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835"/>
            <a:ext cx="10972800" cy="5235575"/>
          </a:xfrm>
        </p:spPr>
        <p:txBody>
          <a:bodyPr/>
          <a:p>
            <a:r>
              <a:rPr lang="x-none" altLang="en-IN"/>
              <a:t>Divide the shares into Share Holders</a:t>
            </a:r>
            <a:endParaRPr lang="x-none" altLang="en-IN"/>
          </a:p>
        </p:txBody>
      </p:sp>
      <p:sp>
        <p:nvSpPr>
          <p:cNvPr id="4" name="Oval 3"/>
          <p:cNvSpPr/>
          <p:nvPr/>
        </p:nvSpPr>
        <p:spPr>
          <a:xfrm>
            <a:off x="4730750" y="3838575"/>
            <a:ext cx="1830070" cy="1388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Shares Builder</a:t>
            </a:r>
            <a:endParaRPr lang="x-none" altLang="en-IN"/>
          </a:p>
        </p:txBody>
      </p:sp>
      <p:sp>
        <p:nvSpPr>
          <p:cNvPr id="5" name="Rectangle 4"/>
          <p:cNvSpPr/>
          <p:nvPr/>
        </p:nvSpPr>
        <p:spPr>
          <a:xfrm>
            <a:off x="4951730" y="2371725"/>
            <a:ext cx="1734820" cy="11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</a:t>
            </a:r>
            <a:endParaRPr lang="x-none" altLang="en-IN"/>
          </a:p>
          <a:p>
            <a:pPr algn="ctr"/>
            <a:r>
              <a:rPr lang="x-none" altLang="en-IN"/>
              <a:t>S1</a:t>
            </a:r>
            <a:endParaRPr lang="x-none" altLang="en-IN"/>
          </a:p>
        </p:txBody>
      </p:sp>
      <p:sp>
        <p:nvSpPr>
          <p:cNvPr id="6" name="Rectangle 5"/>
          <p:cNvSpPr/>
          <p:nvPr/>
        </p:nvSpPr>
        <p:spPr>
          <a:xfrm>
            <a:off x="8611870" y="2987040"/>
            <a:ext cx="1844675" cy="115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 S2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1497330" y="3081655"/>
            <a:ext cx="1671320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</a:t>
            </a:r>
            <a:endParaRPr lang="x-none" altLang="en-IN"/>
          </a:p>
          <a:p>
            <a:pPr algn="ctr"/>
            <a:r>
              <a:rPr lang="x-none" altLang="en-IN"/>
              <a:t>S6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1466215" y="5510530"/>
            <a:ext cx="1845310" cy="111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</a:t>
            </a:r>
            <a:endParaRPr lang="x-none" altLang="en-IN"/>
          </a:p>
          <a:p>
            <a:pPr algn="ctr"/>
            <a:r>
              <a:rPr lang="x-none" altLang="en-IN"/>
              <a:t>S5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8626475" y="5289550"/>
            <a:ext cx="1924685" cy="121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 </a:t>
            </a:r>
            <a:endParaRPr lang="x-none" altLang="en-IN"/>
          </a:p>
          <a:p>
            <a:pPr algn="ctr"/>
            <a:r>
              <a:rPr lang="x-none" altLang="en-IN"/>
              <a:t>S3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4857115" y="5621020"/>
            <a:ext cx="1892935" cy="11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 </a:t>
            </a:r>
            <a:endParaRPr lang="x-none" altLang="en-IN"/>
          </a:p>
          <a:p>
            <a:pPr algn="ctr"/>
            <a:r>
              <a:rPr lang="x-none" altLang="en-IN"/>
              <a:t>S4</a:t>
            </a:r>
            <a:endParaRPr lang="x-none" altLang="en-IN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 flipV="1">
            <a:off x="3043555" y="4106545"/>
            <a:ext cx="1687195" cy="42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5645785" y="3460115"/>
            <a:ext cx="15875" cy="378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544945" y="4090670"/>
            <a:ext cx="2018665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327400" y="5023485"/>
            <a:ext cx="167132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</p:cNvCxnSpPr>
          <p:nvPr/>
        </p:nvCxnSpPr>
        <p:spPr>
          <a:xfrm>
            <a:off x="5645785" y="5226685"/>
            <a:ext cx="1587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66205" y="4895215"/>
            <a:ext cx="2081530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Secret Reconstruction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6350"/>
            <a:ext cx="10972800" cy="5561330"/>
          </a:xfrm>
        </p:spPr>
        <p:txBody>
          <a:bodyPr/>
          <a:p>
            <a:r>
              <a:rPr lang="x-none" altLang="en-IN"/>
              <a:t>- Retrieve The Original Secret</a:t>
            </a:r>
            <a:endParaRPr lang="x-none" altLang="en-IN"/>
          </a:p>
        </p:txBody>
      </p:sp>
      <p:sp>
        <p:nvSpPr>
          <p:cNvPr id="4" name="Oval 3"/>
          <p:cNvSpPr/>
          <p:nvPr/>
        </p:nvSpPr>
        <p:spPr>
          <a:xfrm>
            <a:off x="5464810" y="3735705"/>
            <a:ext cx="1988820" cy="142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Secret</a:t>
            </a:r>
            <a:endParaRPr lang="x-none" altLang="en-IN"/>
          </a:p>
          <a:p>
            <a:pPr algn="ctr"/>
            <a:r>
              <a:rPr lang="x-none" altLang="en-IN"/>
              <a:t>Builder</a:t>
            </a:r>
            <a:endParaRPr lang="x-none" altLang="en-IN"/>
          </a:p>
        </p:txBody>
      </p:sp>
      <p:sp>
        <p:nvSpPr>
          <p:cNvPr id="5" name="Rectangle 4"/>
          <p:cNvSpPr/>
          <p:nvPr/>
        </p:nvSpPr>
        <p:spPr>
          <a:xfrm>
            <a:off x="1358265" y="2328545"/>
            <a:ext cx="2036445" cy="109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</a:t>
            </a:r>
            <a:endParaRPr lang="x-none" altLang="en-IN"/>
          </a:p>
          <a:p>
            <a:pPr algn="ctr"/>
            <a:r>
              <a:rPr lang="x-none" altLang="en-IN"/>
              <a:t>S6</a:t>
            </a:r>
            <a:endParaRPr lang="x-none" altLang="en-IN"/>
          </a:p>
        </p:txBody>
      </p:sp>
      <p:sp>
        <p:nvSpPr>
          <p:cNvPr id="6" name="Rectangle 5"/>
          <p:cNvSpPr/>
          <p:nvPr/>
        </p:nvSpPr>
        <p:spPr>
          <a:xfrm>
            <a:off x="5448300" y="2377440"/>
            <a:ext cx="2085975" cy="11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</a:t>
            </a:r>
            <a:endParaRPr lang="x-none" altLang="en-IN"/>
          </a:p>
          <a:p>
            <a:pPr algn="ctr"/>
            <a:r>
              <a:rPr lang="x-none" altLang="en-IN"/>
              <a:t>S1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9037955" y="2393315"/>
            <a:ext cx="2263775" cy="109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</a:t>
            </a:r>
            <a:endParaRPr lang="x-none" altLang="en-IN"/>
          </a:p>
          <a:p>
            <a:pPr algn="ctr"/>
            <a:r>
              <a:rPr lang="x-none" altLang="en-IN"/>
              <a:t>S2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1390015" y="5465445"/>
            <a:ext cx="2053590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</a:t>
            </a:r>
            <a:endParaRPr lang="x-none" altLang="en-IN"/>
          </a:p>
          <a:p>
            <a:pPr algn="ctr"/>
            <a:r>
              <a:rPr lang="x-none" altLang="en-IN"/>
              <a:t>S5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5432425" y="5417185"/>
            <a:ext cx="211836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</a:t>
            </a:r>
            <a:endParaRPr lang="x-none" altLang="en-IN"/>
          </a:p>
          <a:p>
            <a:pPr algn="ctr"/>
            <a:r>
              <a:rPr lang="x-none" altLang="en-IN"/>
              <a:t>S4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9005570" y="5369560"/>
            <a:ext cx="249047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Share Holder</a:t>
            </a:r>
            <a:endParaRPr lang="x-none" altLang="en-IN"/>
          </a:p>
          <a:p>
            <a:pPr algn="ctr"/>
            <a:r>
              <a:rPr lang="x-none" altLang="en-IN"/>
              <a:t>S3</a:t>
            </a:r>
            <a:endParaRPr lang="x-none" alt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62325" y="3428365"/>
            <a:ext cx="2053590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4" idx="0"/>
          </p:cNvCxnSpPr>
          <p:nvPr/>
        </p:nvCxnSpPr>
        <p:spPr>
          <a:xfrm flipH="1">
            <a:off x="6459220" y="3493135"/>
            <a:ext cx="32385" cy="24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453630" y="3509010"/>
            <a:ext cx="1568450" cy="67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4710" y="4738370"/>
            <a:ext cx="2070100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4" idx="4"/>
          </p:cNvCxnSpPr>
          <p:nvPr/>
        </p:nvCxnSpPr>
        <p:spPr>
          <a:xfrm flipH="1" flipV="1">
            <a:off x="6459220" y="5158740"/>
            <a:ext cx="32385" cy="258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421245" y="4802505"/>
            <a:ext cx="1552575" cy="56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Shamir Secret Scheme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457940" cy="5237480"/>
          </a:xfrm>
        </p:spPr>
        <p:txBody>
          <a:bodyPr/>
          <a:p>
            <a:r>
              <a:rPr lang="en-IN" altLang="en-US"/>
              <a:t>Mathematical Definition</a:t>
            </a:r>
            <a:endParaRPr lang="en-IN" altLang="en-US"/>
          </a:p>
          <a:p>
            <a:pPr marL="0" indent="0">
              <a:buNone/>
            </a:pPr>
            <a:r>
              <a:rPr lang="x-none" altLang="en-IN"/>
              <a:t>      - Goal is to divide some data D  into n pieces 	D1,D2….Dn.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      - Knowledge of any  k or more D pieces makes  D 	easily computable. 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      -Knowledge of any  k -1 or  fewer pieces leaves  D 	completely undetermined.	</a:t>
            </a:r>
            <a:endParaRPr lang="x-none" altLang="en-I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05"/>
            <a:ext cx="10972800" cy="885190"/>
          </a:xfrm>
        </p:spPr>
        <p:txBody>
          <a:bodyPr/>
          <a:p>
            <a:r>
              <a:rPr lang="x-none" altLang="en-IN"/>
              <a:t>Contd-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6605"/>
            <a:ext cx="10972800" cy="6077585"/>
          </a:xfrm>
        </p:spPr>
        <p:txBody>
          <a:bodyPr/>
          <a:p>
            <a:r>
              <a:rPr lang="en-IN" altLang="en-US"/>
              <a:t>The essential idea of Adi Shamir's threshold scheme</a:t>
            </a:r>
            <a:endParaRPr lang="en-IN" altLang="en-US"/>
          </a:p>
          <a:p>
            <a:pPr marL="0" indent="0">
              <a:buNone/>
            </a:pPr>
            <a:r>
              <a:rPr lang="x-none" altLang="en-IN"/>
              <a:t>	-2 points are sufficient to define a line.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	-3 points are sufficient to define a parabola.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	-k points to define a polynomial of degree (k - 1)</a:t>
            </a:r>
            <a:endParaRPr lang="x-none" altLang="en-I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3476</Words>
  <Application>Kingsoft Office WPP</Application>
  <PresentationFormat>Widescreen</PresentationFormat>
  <Paragraphs>189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Default Design</vt:lpstr>
      <vt:lpstr>Secret Sharing And Visual Cryptography</vt:lpstr>
      <vt:lpstr>Outline</vt:lpstr>
      <vt:lpstr>Secret Sharing</vt:lpstr>
      <vt:lpstr>(k,n) Threshold Scheme</vt:lpstr>
      <vt:lpstr>Secret Sharing Phases</vt:lpstr>
      <vt:lpstr>Distribution Phase</vt:lpstr>
      <vt:lpstr>Secret Reconstruction</vt:lpstr>
      <vt:lpstr>Shamir Secret Scheme</vt:lpstr>
      <vt:lpstr>Contd-</vt:lpstr>
      <vt:lpstr>Contd-</vt:lpstr>
      <vt:lpstr>Contd-</vt:lpstr>
      <vt:lpstr>Contd.</vt:lpstr>
      <vt:lpstr>Reconstruction Of Secret</vt:lpstr>
      <vt:lpstr>Contd-</vt:lpstr>
      <vt:lpstr>Contd.</vt:lpstr>
      <vt:lpstr>Features</vt:lpstr>
      <vt:lpstr>Future Plan</vt:lpstr>
      <vt:lpstr>References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Sharing And Visual Cryptography</dc:title>
  <dc:creator>raj</dc:creator>
  <cp:lastModifiedBy>raj</cp:lastModifiedBy>
  <cp:revision>76</cp:revision>
  <dcterms:created xsi:type="dcterms:W3CDTF">2017-03-10T09:08:11Z</dcterms:created>
  <dcterms:modified xsi:type="dcterms:W3CDTF">2017-03-10T09:08:11Z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16393돪-10.1.0.5672</vt:lpwstr>
  </property>
</Properties>
</file>