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Teko"/>
      <p:regular r:id="rId32"/>
      <p:bold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QteIvGL2w9b5BuI682g+4n2u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22578F-B1C1-48B0-998A-5B5FDC0B374A}">
  <a:tblStyle styleId="{C622578F-B1C1-48B0-998A-5B5FDC0B374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eko-bold.fntdata"/><Relationship Id="rId10" Type="http://schemas.openxmlformats.org/officeDocument/2006/relationships/slide" Target="slides/slide5.xml"/><Relationship Id="rId32" Type="http://schemas.openxmlformats.org/officeDocument/2006/relationships/font" Target="fonts/Teko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b61DPVFX03I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600199"/>
            <a:ext cx="9144000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</a:pPr>
            <a:r>
              <a:rPr b="1" lang="en-US" sz="4800">
                <a:latin typeface="Teko"/>
                <a:ea typeface="Teko"/>
                <a:cs typeface="Teko"/>
                <a:sym typeface="Teko"/>
              </a:rPr>
              <a:t>Stock Market Prediction Using Machine Learning</a:t>
            </a:r>
            <a:endParaRPr b="1" sz="4800"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Download Stock Market Clipart HQ PNG Image | FreePNGImg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1069" y="3713798"/>
            <a:ext cx="2709862" cy="270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9991" y="379351"/>
            <a:ext cx="1268889" cy="126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900" y="379350"/>
            <a:ext cx="1144547" cy="12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eko"/>
              <a:buNone/>
            </a:pPr>
            <a:r>
              <a:rPr lang="en-US">
                <a:solidFill>
                  <a:srgbClr val="2F5496"/>
                </a:solidFill>
                <a:latin typeface="Teko"/>
                <a:ea typeface="Teko"/>
                <a:cs typeface="Teko"/>
                <a:sym typeface="Teko"/>
              </a:rPr>
              <a:t>Model Training 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838200" y="1816746"/>
            <a:ext cx="10515600" cy="5178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In this project, we will use the Long Short-Term Memory (LSTM) Recurrent Neural Network, one of the popular deep learning models, used in stock market prediction.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Model Training Steps: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Load the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2. Pre-process the data in order to prepare it for the LSTM model.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3. Define the LSTM Recurrent Neural Network. Here, we can add more LSTM layers and adjust the dropout in order to improve the accuracy of the model.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4. Compile and train the model defined in the above step. Iteratively, we can increase or decrease the epochs and batch size to get more accuracy.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5. Now, our model is trained.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300" y="1630746"/>
            <a:ext cx="8859486" cy="323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4031942" y="4874433"/>
            <a:ext cx="4128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: Flow Chart for Model Training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eko"/>
              <a:buNone/>
            </a:pPr>
            <a:r>
              <a:rPr lang="en-US">
                <a:solidFill>
                  <a:srgbClr val="1F3864"/>
                </a:solidFill>
                <a:latin typeface="Teko"/>
                <a:ea typeface="Teko"/>
                <a:cs typeface="Teko"/>
                <a:sym typeface="Teko"/>
              </a:rPr>
              <a:t>Prediction</a:t>
            </a:r>
            <a:endParaRPr>
              <a:solidFill>
                <a:srgbClr val="1F386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>
                <a:solidFill>
                  <a:srgbClr val="C00000"/>
                </a:solidFill>
              </a:rPr>
              <a:t>Prediction Steps: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Load the data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Pre-process the data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Load the LSTM model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Predict the values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Plot the predicted values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/>
        </p:nvSpPr>
        <p:spPr>
          <a:xfrm>
            <a:off x="4031942" y="4874433"/>
            <a:ext cx="4128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: Flow Chart for Prediction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090" y="985476"/>
            <a:ext cx="79819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eko"/>
              <a:buNone/>
            </a:pPr>
            <a:r>
              <a:rPr lang="en-US" sz="6000">
                <a:solidFill>
                  <a:srgbClr val="002060"/>
                </a:solidFill>
                <a:latin typeface="Teko"/>
                <a:ea typeface="Teko"/>
                <a:cs typeface="Teko"/>
                <a:sym typeface="Teko"/>
              </a:rPr>
              <a:t>PYTHON- as a tool</a:t>
            </a:r>
            <a:endParaRPr sz="6000">
              <a:solidFill>
                <a:srgbClr val="00206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Python (programming language) - Wikipedia" id="172" name="Google Shape;17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9137" y="2297271"/>
            <a:ext cx="2143125" cy="214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14"/>
          <p:cNvGraphicFramePr/>
          <p:nvPr/>
        </p:nvGraphicFramePr>
        <p:xfrm>
          <a:off x="515620" y="1839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{C622578F-B1C1-48B0-998A-5B5FDC0B374A}</a:tableStyleId>
              </a:tblPr>
              <a:tblGrid>
                <a:gridCol w="3586475"/>
                <a:gridCol w="3586475"/>
              </a:tblGrid>
              <a:tr h="53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Library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Used for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BF9000"/>
                    </a:solidFill>
                  </a:tcPr>
                </a:tc>
              </a:tr>
              <a:tr h="79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pandas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analysis and manipulation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9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numpy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Numerical operation on arrays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9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matplotlib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visualization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streamlit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Web View </a:t>
                      </a:r>
                      <a:r>
                        <a:rPr lang="en-US" sz="1800"/>
                        <a:t>Development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tensorflow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 Training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eko"/>
              <a:buNone/>
            </a:pPr>
            <a:r>
              <a:rPr lang="en-US">
                <a:solidFill>
                  <a:srgbClr val="1F3864"/>
                </a:solidFill>
                <a:latin typeface="Teko"/>
                <a:ea typeface="Teko"/>
                <a:cs typeface="Teko"/>
                <a:sym typeface="Teko"/>
              </a:rPr>
              <a:t>Illustration</a:t>
            </a:r>
            <a:endParaRPr>
              <a:solidFill>
                <a:srgbClr val="1F386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historical prices of AAPL are collected automatically using the pandas_datareader of python. We have used 10 years of historical price data, from 01.01.2010 to 31.12.2018.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160" y="2322356"/>
            <a:ext cx="6117589" cy="433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838200" y="461638"/>
            <a:ext cx="10515600" cy="5992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Before Processing the data, we need to understand and visualize the it to get a sense of what the data entails as well as the identification of features that will be important to 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303" y="1980998"/>
            <a:ext cx="6897063" cy="2896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2514303" y="5051394"/>
            <a:ext cx="66829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: Description of Stock Data of AAPL from 2010-01-01 to 2019-12-31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838200" y="648070"/>
            <a:ext cx="10515600" cy="5528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Visualization of Data: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225" y="1953827"/>
            <a:ext cx="5156216" cy="30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1278385" y="5138808"/>
            <a:ext cx="33113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: Close vs Time Plot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953827"/>
            <a:ext cx="5156217" cy="309682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6899430" y="5274803"/>
            <a:ext cx="33113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: Open vs Time Plot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571" y="1080878"/>
            <a:ext cx="63436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3928188" y="5029200"/>
            <a:ext cx="4002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: (Close, MA100, MA200) vs Time Plot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838200" y="811763"/>
            <a:ext cx="10515600" cy="5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Pre-process the data in order to prepare it for the LSTM model.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Then, we split the dataset into training and testing set. We use 70% data for training and 30% for testing.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Define the LSTM Recurrent Neural Network. Here, you can add more LSTM layers and adjust the dropout in order to improve the accuracy of the model.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358" y="2593400"/>
            <a:ext cx="9616751" cy="282676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3331028" y="5610765"/>
            <a:ext cx="4498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: Code snippet for Defining LSTM RNN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eko"/>
              <a:buNone/>
            </a:pPr>
            <a:r>
              <a:rPr lang="en-US" sz="6000">
                <a:solidFill>
                  <a:srgbClr val="002060"/>
                </a:solidFill>
                <a:latin typeface="Teko"/>
                <a:ea typeface="Teko"/>
                <a:cs typeface="Teko"/>
                <a:sym typeface="Teko"/>
              </a:rPr>
              <a:t>Project Members</a:t>
            </a:r>
            <a:endParaRPr sz="6000">
              <a:solidFill>
                <a:srgbClr val="00206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887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7F6000"/>
                </a:solidFill>
                <a:latin typeface="Teko"/>
                <a:ea typeface="Teko"/>
                <a:cs typeface="Teko"/>
                <a:sym typeface="Teko"/>
              </a:rPr>
              <a:t>MRIGANKA DAS                    </a:t>
            </a:r>
            <a:r>
              <a:rPr lang="en-US" sz="3000">
                <a:solidFill>
                  <a:srgbClr val="7F6000"/>
                </a:solidFill>
                <a:latin typeface="Teko"/>
                <a:ea typeface="Teko"/>
                <a:cs typeface="Teko"/>
                <a:sym typeface="Teko"/>
              </a:rPr>
              <a:t>Roll No.: 2400118050                         Regn. No.: 182410110144 OF 2018-19</a:t>
            </a:r>
            <a:endParaRPr sz="3000">
              <a:solidFill>
                <a:srgbClr val="7F6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7F6000"/>
                </a:solidFill>
                <a:latin typeface="Teko"/>
                <a:ea typeface="Teko"/>
                <a:cs typeface="Teko"/>
                <a:sym typeface="Teko"/>
              </a:rPr>
              <a:t>PADALA NITISH KUMAR     Roll No.: 2400118034                          Regn. No.: 182410110116 OF 2018-19</a:t>
            </a:r>
            <a:endParaRPr sz="3000">
              <a:solidFill>
                <a:srgbClr val="7F6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7F6000"/>
                </a:solidFill>
                <a:latin typeface="Teko"/>
                <a:ea typeface="Teko"/>
                <a:cs typeface="Teko"/>
                <a:sym typeface="Teko"/>
              </a:rPr>
              <a:t>SUCHITA PAUL                      Roll No.: 2400118015                           Regn. No.: 182410110135 OF 2018-19 </a:t>
            </a:r>
            <a:endParaRPr sz="3000">
              <a:solidFill>
                <a:srgbClr val="7F6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7F6000"/>
                </a:solidFill>
                <a:latin typeface="Teko"/>
                <a:ea typeface="Teko"/>
                <a:cs typeface="Teko"/>
                <a:sym typeface="Teko"/>
              </a:rPr>
              <a:t>SOMDUTTA PAUL                  Roll No.: 2400118020                          Regn. No.: 182410110130 OF 2018-19</a:t>
            </a:r>
            <a:endParaRPr sz="3000">
              <a:solidFill>
                <a:srgbClr val="7F6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7F6000"/>
                </a:solidFill>
                <a:latin typeface="Teko"/>
                <a:ea typeface="Teko"/>
                <a:cs typeface="Teko"/>
                <a:sym typeface="Teko"/>
              </a:rPr>
              <a:t>RAJDIP PAL                            Roll No.: 2400118029                          Regn. No.: 182410110121 OF 2018-19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194" y="830263"/>
            <a:ext cx="6341611" cy="53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/>
        </p:nvSpPr>
        <p:spPr>
          <a:xfrm>
            <a:off x="3582955" y="6260841"/>
            <a:ext cx="5411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Fig.: Summary of LSTM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838200" y="709127"/>
            <a:ext cx="10515600" cy="5467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Next, Compile and train the model defined in the above step. Iteratively, we can increase or decrease the epochs and batch size to get more accuracy.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559" y="1596244"/>
            <a:ext cx="8882744" cy="93751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3004457" y="2612571"/>
            <a:ext cx="4739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: Code Snippet for compiling model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961052" y="2971800"/>
            <a:ext cx="1039274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our model is trained and needs to be tested on the testing data.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838200" y="699796"/>
            <a:ext cx="10515600" cy="5477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Lastly, we visualize the predicted stock prices with original stock prices.</a:t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175" y="1524000"/>
            <a:ext cx="63436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3200400" y="5504338"/>
            <a:ext cx="51971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Fig.: predicted stock prices with original stock prices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838200" y="783771"/>
            <a:ext cx="10515600" cy="539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can also predict the price of the stock for upcoming days. Here we have predicted AAPL stock price for next 30 days.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175" y="1524000"/>
            <a:ext cx="63436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4304522" y="5570815"/>
            <a:ext cx="3582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Fig.: Future Prediction vs Time Plot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eko"/>
              <a:buNone/>
            </a:pPr>
            <a:r>
              <a:rPr lang="en-US">
                <a:solidFill>
                  <a:srgbClr val="1F3864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>
              <a:solidFill>
                <a:srgbClr val="1F386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838200" y="1825624"/>
            <a:ext cx="10759751" cy="4332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LSTM model for stock prediction has been trained using AAPL stock data from 01.01.2010 to 31.12.2018.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have used 4 hidden layers in LSTM model and ‘relu’ activation function of neurons.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loss function was ‘meansquared-error’ and we have used ‘adam’ optimizer.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have tested our model on different data set of various stock-tickers and over different period of 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performance of our model is quite good.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have integrated this model with a web-application so that the user can easily get access to our model.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Teko"/>
              <a:buNone/>
            </a:pPr>
            <a:r>
              <a:rPr lang="en-US">
                <a:solidFill>
                  <a:srgbClr val="1F3864"/>
                </a:solidFill>
                <a:latin typeface="Teko"/>
                <a:ea typeface="Teko"/>
                <a:cs typeface="Teko"/>
                <a:sym typeface="Teko"/>
              </a:rPr>
              <a:t>References</a:t>
            </a:r>
            <a:endParaRPr>
              <a:solidFill>
                <a:srgbClr val="1F3864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838200" y="1825625"/>
            <a:ext cx="10515600" cy="4341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[1] Deep Learning Mooc by IIT Madras, NPTEL https://www.youtube.com/watch?v=aPfkYu_qiF4&amp;list=PLyqSpQzTE6M9gCgajvQbc68Hk_ JKGBAYT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[2] Article on Hands-On Guide To LSTM Recurrent Neural Network For Stock Market Prediction https://analyticsindiamag.com/hands-on-guide-to-lstm-recurrent-neural-network-for-stockmarket-prediction/ [3] Analysis of Stock Price Predictions using LSTM models by Yu Hao Lee https://medium.com/analytics-vidhya/analysis-of-stock-price-predictions-using-lstm-modelsf993faa524c4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[4] Goodfellow, I., Bengio,Y., and Courville, A., Deep Learning, MIT Press, 2016.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[5] Bishop, C.M., Pattern Recognition and Machine Learning, Springer, 2006.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[6] Yegnanarayana, B., Artificial Neural Networks PHI Learning Pvt. Ltd, 2009.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[7] Golub, G.H. and Van Loan,C.,F., Matrix Computations, JHU Press,2013.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[8] Satish Kumar, Neural Networks: A Classroom Approach, Tata McGraw-Hill Education, 2004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[9] What is LSTM? By IBM Technology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https://www.youtube.com/watch?v=b61DPVFX03I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[10] Simple Explanation of LSTM by Codebasics https://www.youtube.com/watch?v=LfnrRPFhkuY&amp;t=5s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[11] Optimizing LSTM for time series prediction in Indian stock market by Anita Yadava, C K Jha, Aditi Sharan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/>
        </p:nvSpPr>
        <p:spPr>
          <a:xfrm rot="-591803">
            <a:off x="3988070" y="2568987"/>
            <a:ext cx="42158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E75B5"/>
                </a:solidFill>
                <a:latin typeface="Teko"/>
                <a:ea typeface="Teko"/>
                <a:cs typeface="Teko"/>
                <a:sym typeface="Teko"/>
              </a:rPr>
              <a:t>THANK</a:t>
            </a:r>
            <a:r>
              <a:rPr lang="en-US" sz="5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7200">
                <a:solidFill>
                  <a:srgbClr val="C00000"/>
                </a:solidFill>
                <a:latin typeface="Teko"/>
                <a:ea typeface="Teko"/>
                <a:cs typeface="Teko"/>
                <a:sym typeface="Teko"/>
              </a:rPr>
              <a:t>YOU</a:t>
            </a:r>
            <a:r>
              <a:rPr lang="en-US" sz="5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lang="en-US" sz="7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!!!</a:t>
            </a:r>
            <a:endParaRPr sz="54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eko"/>
              <a:buNone/>
            </a:pPr>
            <a:r>
              <a:rPr lang="en-US" sz="6000">
                <a:solidFill>
                  <a:srgbClr val="002060"/>
                </a:solidFill>
                <a:latin typeface="Teko"/>
                <a:ea typeface="Teko"/>
                <a:cs typeface="Teko"/>
                <a:sym typeface="Teko"/>
              </a:rPr>
              <a:t>Project Mentor</a:t>
            </a:r>
            <a:endParaRPr sz="6000">
              <a:solidFill>
                <a:srgbClr val="00206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325880" y="2103120"/>
            <a:ext cx="87783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Prof. </a:t>
            </a:r>
            <a:r>
              <a:rPr lang="en-US" sz="4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Kishore Ghosh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Department of Computer Science and Engineering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Swami Vivekananda Institute of Science and Technology</a:t>
            </a:r>
            <a:endParaRPr b="0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38492"/>
            <a:ext cx="10546080" cy="1356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Teko"/>
              <a:buNone/>
            </a:pPr>
            <a:r>
              <a:rPr lang="en-US" sz="6000">
                <a:solidFill>
                  <a:srgbClr val="1E4E79"/>
                </a:solidFill>
                <a:latin typeface="Teko"/>
                <a:ea typeface="Teko"/>
                <a:cs typeface="Teko"/>
                <a:sym typeface="Teko"/>
              </a:rPr>
              <a:t>Introduction</a:t>
            </a:r>
            <a:endParaRPr sz="6000">
              <a:solidFill>
                <a:srgbClr val="1E4E79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Stock market crash Business Finance - stock market png download - 1280*607  - Free Transparent Stock Market Crash png Download. - Clip Art Library" id="105" name="Google Shape;10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67" y="1962150"/>
            <a:ext cx="5371506" cy="253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960120" y="4739640"/>
            <a:ext cx="9319260" cy="97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187735" y="1287306"/>
            <a:ext cx="45009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6303146" y="1287306"/>
            <a:ext cx="505065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Market Prediction is all about prediction of future trend of the various stock tickers based on their past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stock market is considered to be very dynamic and complex in nature.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deep learning models are being used nowadays which have proven their advantage over traditional machine learning methods in terms of accuracy and speed of prediction.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project, we will use the Long-Short-Term Memory (LSTM) Recurrent Neural Network, one of the popular deep learning models, used in stock market prediction.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market crash Business Finance - stock market png download - 1280*607  - Free Transparent Stock Market Crash png Download. - Clip Art Library"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365" y="1743868"/>
            <a:ext cx="5373858" cy="253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914400" y="853440"/>
            <a:ext cx="474726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Motivation and Objective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today’s world, stock market can be the best option for the investment if we invest in it with proper planning.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Helps create personal wealth.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in Stock Market is now becoming more relevant in this covid-19 and lockdown era when people are losing their job or working from home.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eko"/>
              <a:buNone/>
            </a:pPr>
            <a:r>
              <a:rPr lang="en-US" sz="6000">
                <a:solidFill>
                  <a:srgbClr val="002060"/>
                </a:solidFill>
                <a:latin typeface="Teko"/>
                <a:ea typeface="Teko"/>
                <a:cs typeface="Teko"/>
                <a:sym typeface="Teko"/>
              </a:rPr>
              <a:t>Machine Learning- a solution</a:t>
            </a:r>
            <a:r>
              <a:rPr lang="en-US" sz="6000"/>
              <a:t> </a:t>
            </a:r>
            <a:endParaRPr sz="6000"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506027" y="1544716"/>
            <a:ext cx="5202315" cy="4900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Char char="•"/>
            </a:pPr>
            <a:r>
              <a:rPr b="0" i="0" lang="en-US" sz="1800">
                <a:solidFill>
                  <a:srgbClr val="0A0A0A"/>
                </a:solidFill>
              </a:rPr>
              <a:t>The </a:t>
            </a:r>
            <a:r>
              <a:rPr lang="en-US" sz="1800">
                <a:solidFill>
                  <a:srgbClr val="0A0A0A"/>
                </a:solidFill>
              </a:rPr>
              <a:t>s</a:t>
            </a:r>
            <a:r>
              <a:rPr lang="en-US" sz="1800"/>
              <a:t>tock market</a:t>
            </a:r>
            <a:r>
              <a:rPr b="0" i="0" lang="en-US" sz="1800">
                <a:solidFill>
                  <a:srgbClr val="0A0A0A"/>
                </a:solidFill>
              </a:rPr>
              <a:t> is considered to be very dynamic and complex in nature</a:t>
            </a:r>
            <a:r>
              <a:rPr b="0" i="0" lang="en-US" sz="1400">
                <a:solidFill>
                  <a:srgbClr val="0A0A0A"/>
                </a:solidFill>
              </a:rPr>
              <a:t>.</a:t>
            </a:r>
            <a:endParaRPr b="0" i="0" sz="1800">
              <a:solidFill>
                <a:srgbClr val="0A0A0A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800"/>
              <a:buChar char="•"/>
            </a:pPr>
            <a:r>
              <a:rPr lang="en-US" sz="1800">
                <a:solidFill>
                  <a:srgbClr val="0A0A0A"/>
                </a:solidFill>
              </a:rPr>
              <a:t>Predicting </a:t>
            </a:r>
            <a:r>
              <a:rPr lang="en-US" sz="2000">
                <a:solidFill>
                  <a:srgbClr val="0A0A0A"/>
                </a:solidFill>
              </a:rPr>
              <a:t>stock</a:t>
            </a:r>
            <a:r>
              <a:rPr lang="en-US" sz="1800">
                <a:solidFill>
                  <a:srgbClr val="0A0A0A"/>
                </a:solidFill>
              </a:rPr>
              <a:t> prices is an uncertain task which is modelled using machine learning to predict the return on stocks.</a:t>
            </a:r>
            <a:endParaRPr b="0" i="0" sz="1800">
              <a:solidFill>
                <a:srgbClr val="0A0A0A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Over the years, various machine learning techniques have been used in stock market prediction, but with the increased amount of data and expectation of more accurate prediction.</a:t>
            </a:r>
            <a:endParaRPr b="0" i="0" sz="1800">
              <a:solidFill>
                <a:srgbClr val="0A0A0A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deep learning models are being used nowadays which have proven their advantage over traditional machine learning methods in terms of accuracy and speed of prediction.</a:t>
            </a:r>
            <a:r>
              <a:rPr b="0" i="0" lang="en-US" sz="1400">
                <a:solidFill>
                  <a:srgbClr val="0A0A0A"/>
                </a:solidFill>
                <a:latin typeface="Merriweather"/>
                <a:ea typeface="Merriweather"/>
                <a:cs typeface="Merriweather"/>
                <a:sym typeface="Merriweather"/>
              </a:rPr>
              <a:t> </a:t>
            </a:r>
            <a:endParaRPr sz="1400">
              <a:solidFill>
                <a:srgbClr val="0A0A0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800"/>
              <a:buChar char="•"/>
            </a:pPr>
            <a:r>
              <a:rPr b="0" i="0" lang="en-US" sz="1800">
                <a:solidFill>
                  <a:srgbClr val="0A0A0A"/>
                </a:solidFill>
              </a:rPr>
              <a:t>In this project, we will use the Long-Short-Term Memory (LSTM) Recurrent Neural Network, one of the popular deep learning models, used in stock market prediction</a:t>
            </a:r>
            <a:r>
              <a:rPr b="0" i="0" lang="en-US" sz="1900">
                <a:solidFill>
                  <a:srgbClr val="0A0A0A"/>
                </a:solidFill>
              </a:rPr>
              <a:t>.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C00000"/>
              </a:solidFill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90688"/>
            <a:ext cx="5480428" cy="356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eko"/>
              <a:buNone/>
            </a:pPr>
            <a:r>
              <a:rPr lang="en-US" sz="6000">
                <a:solidFill>
                  <a:srgbClr val="002060"/>
                </a:solidFill>
                <a:latin typeface="Teko"/>
                <a:ea typeface="Teko"/>
                <a:cs typeface="Teko"/>
                <a:sym typeface="Teko"/>
              </a:rPr>
              <a:t>RNN</a:t>
            </a:r>
            <a:endParaRPr sz="6000">
              <a:solidFill>
                <a:srgbClr val="00206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Deep Learning Interview Guide for 2021 - Blogs | Fireblaze AI School" id="127" name="Google Shape;1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238" l="0" r="0" t="0"/>
          <a:stretch/>
        </p:blipFill>
        <p:spPr>
          <a:xfrm>
            <a:off x="838200" y="2006282"/>
            <a:ext cx="4103155" cy="28454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5344357" y="1859339"/>
            <a:ext cx="471404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Recurrent Neural Network(RNN) </a:t>
            </a:r>
            <a:r>
              <a:rPr i="0" lang="en-US" sz="24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are a type of </a:t>
            </a: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r>
              <a:rPr i="0" lang="en-US" sz="2400">
                <a:solidFill>
                  <a:srgbClr val="273239"/>
                </a:solidFill>
                <a:latin typeface="Calibri"/>
                <a:ea typeface="Calibri"/>
                <a:cs typeface="Calibri"/>
                <a:sym typeface="Calibri"/>
              </a:rPr>
              <a:t> where the output from previous step are fed as input to the current step</a:t>
            </a:r>
            <a:r>
              <a:rPr i="0" lang="en-US" sz="24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eko"/>
              <a:buNone/>
            </a:pPr>
            <a:r>
              <a:rPr lang="en-US" sz="6000">
                <a:solidFill>
                  <a:srgbClr val="002060"/>
                </a:solidFill>
                <a:latin typeface="Teko"/>
                <a:ea typeface="Teko"/>
                <a:cs typeface="Teko"/>
                <a:sym typeface="Teko"/>
              </a:rPr>
              <a:t>LSTM</a:t>
            </a:r>
            <a:endParaRPr sz="6000">
              <a:solidFill>
                <a:srgbClr val="00206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500326"/>
            <a:ext cx="5180860" cy="480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None/>
            </a:pPr>
            <a:r>
              <a:rPr b="0" i="0" lang="en-US" sz="1800">
                <a:solidFill>
                  <a:srgbClr val="0A0A0A"/>
                </a:solidFill>
              </a:rPr>
              <a:t>Long-Short-Term Memory Recurrent Neural Network belongs to the family of deep learning algorithms.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A0A0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800"/>
              <a:buNone/>
            </a:pPr>
            <a:r>
              <a:rPr b="0" i="0" lang="en-US" sz="1800">
                <a:solidFill>
                  <a:srgbClr val="0A0A0A"/>
                </a:solidFill>
              </a:rPr>
              <a:t>It is a recurrent network because of the feedback connections in its architecture.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A0A0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800"/>
              <a:buNone/>
            </a:pPr>
            <a:r>
              <a:rPr b="0" i="0" lang="en-US" sz="1800">
                <a:solidFill>
                  <a:srgbClr val="0A0A0A"/>
                </a:solidFill>
              </a:rPr>
              <a:t>It has an advantage over traditional neural networks due to its capability to process the entire sequence of data.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>
              <a:solidFill>
                <a:srgbClr val="0A0A0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800"/>
              <a:buNone/>
            </a:pPr>
            <a:r>
              <a:rPr b="0" i="0" lang="en-US" sz="1800">
                <a:solidFill>
                  <a:srgbClr val="0A0A0A"/>
                </a:solidFill>
              </a:rPr>
              <a:t>Its architecture comprises the </a:t>
            </a:r>
            <a:r>
              <a:rPr b="0" lang="en-US" sz="1800">
                <a:solidFill>
                  <a:srgbClr val="0A0A0A"/>
                </a:solidFill>
              </a:rPr>
              <a:t>cell, input gate, output gate and forget gate.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800"/>
              <a:buNone/>
            </a:pPr>
            <a:r>
              <a:rPr b="0" lang="en-US" sz="1800">
                <a:solidFill>
                  <a:srgbClr val="0A0A0A"/>
                </a:solidFill>
              </a:rPr>
              <a:t>The cell remembers values over arbitrary time intervals, and the three gates regulate the flow of information into and out of the cell.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>
              <a:solidFill>
                <a:srgbClr val="0A0A0A"/>
              </a:solidFill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7888" y="2017473"/>
            <a:ext cx="4165912" cy="282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38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eko"/>
              <a:buNone/>
            </a:pPr>
            <a:r>
              <a:rPr lang="en-US" sz="6000">
                <a:solidFill>
                  <a:srgbClr val="002060"/>
                </a:solidFill>
                <a:latin typeface="Teko"/>
                <a:ea typeface="Teko"/>
                <a:cs typeface="Teko"/>
                <a:sym typeface="Teko"/>
              </a:rPr>
              <a:t>LSTM</a:t>
            </a:r>
            <a:endParaRPr sz="6000">
              <a:solidFill>
                <a:srgbClr val="00206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199" y="1500326"/>
            <a:ext cx="5846685" cy="480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The cell of the model is responsible for keeping track of the dependencies between the elements in the input sequence.</a:t>
            </a:r>
            <a:endParaRPr i="1" sz="1800">
              <a:solidFill>
                <a:srgbClr val="0A0A0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>
              <a:solidFill>
                <a:srgbClr val="0A0A0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The cell of the model is responsible for keeping track of the dependencies between the elements in the input sequence</a:t>
            </a:r>
            <a:r>
              <a:rPr i="1" lang="en-US" sz="1800">
                <a:solidFill>
                  <a:srgbClr val="0A0A0A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>
              <a:solidFill>
                <a:srgbClr val="0A0A0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The input gate controls the extent to which a new value flows into the cell, the forget gate controls the extent to which a value remains in the cell, and the output gate controls the extent to which the value in the cell is used to compute the output activation of the LSTM unit.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>
              <a:solidFill>
                <a:srgbClr val="0A0A0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LSTM Networks are popularly used on time-series data for classification, processing, and making predictions. </a:t>
            </a:r>
            <a:endParaRPr i="1" sz="1800">
              <a:solidFill>
                <a:srgbClr val="0A0A0A"/>
              </a:solidFill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7888" y="2017473"/>
            <a:ext cx="4165912" cy="282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2021-12-08T14:53:33Z</dcterms:created>
  <dc:creator>Subodh Shaw</dc:creator>
</cp:coreProperties>
</file>