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47" autoAdjust="0"/>
    <p:restoredTop sz="94660"/>
  </p:normalViewPr>
  <p:slideViewPr>
    <p:cSldViewPr snapToGrid="0">
      <p:cViewPr varScale="1">
        <p:scale>
          <a:sx n="59" d="100"/>
          <a:sy n="59" d="100"/>
        </p:scale>
        <p:origin x="6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6E39F-12AD-4F80-AF38-18001C40D41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1A3D3-B1E9-48D7-B84B-438B7A087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351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1A3D3-B1E9-48D7-B84B-438B7A087DA8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052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3159-7E8B-E53B-BB78-402FE10A2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06DAF-725B-E6E4-F33F-B7B65527C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13497-AE92-D5C7-9A0F-7C323FA6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082C-A318-43E6-83AE-01070AD070DA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E037C-16A7-725D-6577-6E6E196B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C2E80-8B8C-2D0C-B1E8-390D75D4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3F82-5409-4E05-853D-4BED449EA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55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04EF-3E18-D095-5F11-827E62C1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BAE38-011E-13AE-535A-35D3CDA46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74111-01EC-6E0C-18F8-D4DA7CCE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082C-A318-43E6-83AE-01070AD070DA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2965A-55AA-5F95-EE8C-1A0D322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39A89-B504-0AA9-2E4A-CC6752DA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3F82-5409-4E05-853D-4BED449EA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02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D891A-CCDB-5574-950D-493BE9F47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0205A-A1F8-D895-8267-D08B12A3C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B8CBC-CABB-339B-F4AF-80FEB653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082C-A318-43E6-83AE-01070AD070DA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8D58A-B228-DEBC-55BB-FE4F2069A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04B1B-40E6-5CB3-E6CB-282C7E2F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3F82-5409-4E05-853D-4BED449EA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592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CC4D-8115-CB0D-AD45-EE08F02D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28A4E-F2E4-2898-BF3F-340B36284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B08E5-3CFB-C602-5EF7-AA719A7A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082C-A318-43E6-83AE-01070AD070DA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6DAF2-C2ED-F601-296C-5EF9D5C79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D1D56-BF06-D347-166E-62856669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3F82-5409-4E05-853D-4BED449EA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39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BB6D-3AB9-FD55-FCA7-4DE8D071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8B2D5-91FC-96F8-0383-E8283A5DA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13C29-7345-17D6-8A74-1A7A6D1D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082C-A318-43E6-83AE-01070AD070DA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ABAC7-78B5-B5AF-564D-7B75F27F9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4FCD9-FDA5-7509-618D-8DCD4B29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3F82-5409-4E05-853D-4BED449EA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13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1873C-FC3E-4700-E406-FE6FF8BC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E820-C928-B426-D789-3B6417993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E8698-3BAF-1353-42FE-44D20A1B4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D24C7-A2C9-0C48-43E8-9E565931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082C-A318-43E6-83AE-01070AD070DA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CA3E1-3BA1-AA7B-F278-D89A3F4F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40186-C388-84A7-7CBA-05BEC0AC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3F82-5409-4E05-853D-4BED449EA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11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2EA8-F2F4-43A4-449B-B502A95C8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D6EC8-C545-7595-3A07-D931C895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91DA7-AECB-1897-42FB-7933C3F04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7DF4D-421E-8D44-DEBA-EB7C9706F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BFCC5-9148-4E11-0CD0-9CFBA047D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E20A8-56B3-8FE4-530E-D357C01B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082C-A318-43E6-83AE-01070AD070DA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122D0-DB89-7CAC-024B-6CB060CE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CD1263-18D7-7109-BFAA-BCEBC3A4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3F82-5409-4E05-853D-4BED449EA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2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02116-C00C-DAED-D68D-E53D8775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B1522-8D70-E335-BD83-95EE50D9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082C-A318-43E6-83AE-01070AD070DA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892FB-290F-805E-862E-EFD0F893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044D9-938A-5537-4479-0D4FBB81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3F82-5409-4E05-853D-4BED449EA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52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5009A-D0CE-57B3-F1BF-A9965D83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082C-A318-43E6-83AE-01070AD070DA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BC14F-79B0-D009-870F-A0C33427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0A467-8363-03C3-C1AF-2DEE3488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3F82-5409-4E05-853D-4BED449EA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65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DD5D-B0B6-2FD9-A199-C82E8DFD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5C39-B7A7-91C7-EC71-A1972E969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6F9DB-2E27-BFA3-F986-295D39EFE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2CCC2-3E3E-9C91-92A8-B0E3A1A2A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082C-A318-43E6-83AE-01070AD070DA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5DCD6-5B53-7C4C-1178-58402EF9A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86A20-B8D8-1A63-E022-8ACC5C21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3F82-5409-4E05-853D-4BED449EA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58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4D8A-4AA8-95FD-585C-2C34B7B0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0C90F-3D11-668C-B8D4-AEDF3F38F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3F0936-139C-AE74-4E64-221B93595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007EF-2F0B-245D-CD79-D2DA06C5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082C-A318-43E6-83AE-01070AD070DA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759A8-ED16-8B8F-CCF6-FF0E1557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C3FE-D7B5-3789-C0B0-0AADFFD3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63F82-5409-4E05-853D-4BED449EA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90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87C78-F1FC-D87A-BBEC-9468D95E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6AAD5-605E-1898-F92B-C19D82F70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21C22-8AE3-49F3-B14B-D8E566430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DB082C-A318-43E6-83AE-01070AD070DA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FAAFF-0D1D-13D8-F5D6-36E7DCEE8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EBF6-01ED-FA89-ACE1-D7486037D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463F82-5409-4E05-853D-4BED449EA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58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ight Triangle 8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B1A2D-92EF-1A87-656B-6A2CDF456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FIRMWARE Extraction USING JTAG and UART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9CFAC-1EB8-BF11-1A8F-D6337DF14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Prudhvi Raj Dasari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Computer Science and Information system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Hosam, Alamleh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9/18/2025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98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3F3D3-43BF-8467-4167-4E58E90CB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Hardware Setup</a:t>
            </a:r>
            <a:endParaRPr lang="en-IN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F2AB6-CF27-794A-8B41-20FBC77B0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Target device is Linksys WRT54G2 v1.5 router(2MB flash memory)</a:t>
            </a:r>
          </a:p>
          <a:p>
            <a:r>
              <a:rPr lang="en-IN" sz="2400"/>
              <a:t>Reason for selecting the Linksys router is widely available, simple architecture and visible of JTAG test pads.</a:t>
            </a:r>
          </a:p>
          <a:p>
            <a:r>
              <a:rPr lang="en-IN" sz="2400"/>
              <a:t>Equipment Used</a:t>
            </a:r>
          </a:p>
          <a:p>
            <a:pPr lvl="1"/>
            <a:r>
              <a:rPr lang="en-IN" dirty="0"/>
              <a:t>Easy JTAG Tool and Easy JTAG plus</a:t>
            </a:r>
          </a:p>
          <a:p>
            <a:pPr lvl="1"/>
            <a:r>
              <a:rPr lang="en-IN" dirty="0"/>
              <a:t>Multi meter to find the JTAG pins</a:t>
            </a:r>
          </a:p>
          <a:p>
            <a:pPr lvl="1"/>
            <a:r>
              <a:rPr lang="en-IN" dirty="0"/>
              <a:t>Jumper wire and soldering tools for stable connection</a:t>
            </a:r>
          </a:p>
          <a:p>
            <a:pPr lvl="1"/>
            <a:r>
              <a:rPr lang="en-IN" dirty="0"/>
              <a:t>Bus pirate V3</a:t>
            </a:r>
          </a:p>
          <a:p>
            <a:pPr marL="228600" lvl="1">
              <a:spcBef>
                <a:spcPts val="1000"/>
              </a:spcBef>
            </a:pPr>
            <a:r>
              <a:rPr lang="en-IN"/>
              <a:t>A reliable physical interface to read memory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36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D2601-91CF-4FA7-5335-1431B254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Tools and Interface</a:t>
            </a:r>
            <a:endParaRPr lang="en-IN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06BA-B975-B906-082D-CF296DFD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Easy JTAG tool is connected to JTAG header, used to initialize CPU and read the flash memory.</a:t>
            </a:r>
          </a:p>
          <a:p>
            <a:r>
              <a:rPr lang="en-US" sz="2200"/>
              <a:t>Multimeter is used to find the GND pin and then traced TDI, TDO, TCK, TMS, SRST pins</a:t>
            </a:r>
          </a:p>
          <a:p>
            <a:r>
              <a:rPr lang="en-US" sz="2200"/>
              <a:t>Bus pirate is a backup to configured the 3.3 V SPI mode if the JTAG fails.</a:t>
            </a:r>
          </a:p>
          <a:p>
            <a:r>
              <a:rPr lang="en-US" sz="2200"/>
              <a:t>Linux Environment is used for dumping flash memory by command(dd/cat) and checksum verification.</a:t>
            </a:r>
          </a:p>
          <a:p>
            <a:r>
              <a:rPr lang="en-US" sz="2200"/>
              <a:t>Supporting equipment's like JTAG connectors to avoid the signal loss during the extraction</a:t>
            </a: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300459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26246-0FEA-0A4D-68DB-2B75A9B5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Pinout Verification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B7136-131E-D6CD-9C89-541384241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Continuity test to identify the ground pin by probing PCB and header points.</a:t>
            </a:r>
          </a:p>
          <a:p>
            <a:r>
              <a:rPr lang="en-IN" sz="2000"/>
              <a:t>Mapped JTAG pins to TDI, TDO, TCK, TMS, SRST</a:t>
            </a:r>
          </a:p>
          <a:p>
            <a:r>
              <a:rPr lang="en-IN" sz="2000"/>
              <a:t>TRST Pin not detected in the Broadcom/Atheros, Ignored. Using SRST mode instead.</a:t>
            </a:r>
          </a:p>
          <a:p>
            <a:r>
              <a:rPr lang="en-IN" sz="2000"/>
              <a:t>Validated pin mapping ensured successful CPU handshake during the JTAG initialization.</a:t>
            </a:r>
          </a:p>
        </p:txBody>
      </p:sp>
    </p:spTree>
    <p:extLst>
      <p:ext uri="{BB962C8B-B14F-4D97-AF65-F5344CB8AC3E}">
        <p14:creationId xmlns:p14="http://schemas.microsoft.com/office/powerpoint/2010/main" val="104326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 technology art">
            <a:extLst>
              <a:ext uri="{FF2B5EF4-FFF2-40B4-BE49-F238E27FC236}">
                <a16:creationId xmlns:a16="http://schemas.microsoft.com/office/drawing/2014/main" id="{FA4275BF-5211-CFF2-5E03-C287FC564B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6905B-B244-5635-699E-2C8183F7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Software Configuration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82410-ADF8-745E-380C-6C115E954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Easy JTAG Setup: Select the JTAG mode, set the speed below 1000 kHz for stability.</a:t>
            </a:r>
          </a:p>
          <a:p>
            <a:r>
              <a:rPr lang="en-US" dirty="0"/>
              <a:t>Initialization: chosen SRST reset option to keep CPU halted for memory access.</a:t>
            </a:r>
          </a:p>
          <a:p>
            <a:r>
              <a:rPr lang="en-US" dirty="0"/>
              <a:t>CPU ID detection once the successful handshake logs confirmed device connection.</a:t>
            </a:r>
          </a:p>
          <a:p>
            <a:r>
              <a:rPr lang="en-US" dirty="0"/>
              <a:t>Saved initialization and detection logs for reproducibility.</a:t>
            </a:r>
          </a:p>
          <a:p>
            <a:r>
              <a:rPr lang="en-US" dirty="0"/>
              <a:t>Linux terminal ready for firmware dumping and verification commands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72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2DBBA-334B-157E-38ED-E4607BB5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Firmware Dump &amp; Validation</a:t>
            </a:r>
            <a:endParaRPr lang="en-IN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5C05E-ACA8-155F-8544-779F68256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Dump Parameters</a:t>
            </a:r>
          </a:p>
          <a:p>
            <a:pPr lvl="1"/>
            <a:r>
              <a:rPr lang="en-US" sz="2200"/>
              <a:t>Start Address: 0x0000000</a:t>
            </a:r>
          </a:p>
          <a:p>
            <a:pPr lvl="1"/>
            <a:r>
              <a:rPr lang="en-US" sz="2200"/>
              <a:t>Length: 0x00200000 (2MB flash size)</a:t>
            </a:r>
          </a:p>
          <a:p>
            <a:pPr marL="457200" lvl="1" indent="0">
              <a:buNone/>
            </a:pPr>
            <a:endParaRPr lang="en-US" sz="2200"/>
          </a:p>
          <a:p>
            <a:pPr marL="228600" lvl="1">
              <a:spcBef>
                <a:spcPts val="1000"/>
              </a:spcBef>
            </a:pPr>
            <a:r>
              <a:rPr lang="en-US" sz="2200"/>
              <a:t>Dump process: Read target flash to binary file Via JTAG interface.</a:t>
            </a:r>
          </a:p>
          <a:p>
            <a:pPr marL="228600" lvl="1">
              <a:spcBef>
                <a:spcPts val="1000"/>
              </a:spcBef>
            </a:pPr>
            <a:r>
              <a:rPr lang="en-US" sz="2200"/>
              <a:t>Checksum Generation:</a:t>
            </a:r>
          </a:p>
          <a:p>
            <a:pPr marL="685800" lvl="2">
              <a:spcBef>
                <a:spcPts val="1000"/>
              </a:spcBef>
            </a:pPr>
            <a:r>
              <a:rPr lang="en-US" sz="2200"/>
              <a:t>MD5/SHA256 checksum created to confirm dump integrity.</a:t>
            </a:r>
          </a:p>
          <a:p>
            <a:pPr marL="228600" lvl="2">
              <a:spcBef>
                <a:spcPts val="1000"/>
              </a:spcBef>
            </a:pPr>
            <a:r>
              <a:rPr lang="en-US" sz="2200"/>
              <a:t>Backup: Dump saved in multiple locations for data safety.</a:t>
            </a:r>
          </a:p>
          <a:p>
            <a:pPr marL="228600" lvl="2">
              <a:spcBef>
                <a:spcPts val="1000"/>
              </a:spcBef>
            </a:pPr>
            <a:r>
              <a:rPr lang="en-US" sz="2200"/>
              <a:t>If JTAG fails, bus pirate and flashrom utility used to comple the extraction.</a:t>
            </a: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735164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79D9D-3D72-EF75-3447-0E75604C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Diagrams</a:t>
            </a:r>
          </a:p>
        </p:txBody>
      </p:sp>
      <p:pic>
        <p:nvPicPr>
          <p:cNvPr id="20" name="Content Placeholder 19" descr="A black box with white text and a cogwheel on it&#10;&#10;AI-generated content may be incorrect.">
            <a:extLst>
              <a:ext uri="{FF2B5EF4-FFF2-40B4-BE49-F238E27FC236}">
                <a16:creationId xmlns:a16="http://schemas.microsoft.com/office/drawing/2014/main" id="{266BD45F-8710-4B2F-1B15-04D76469D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610959"/>
            <a:ext cx="7225748" cy="563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60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ircuit board with wires connected to it&#10;&#10;AI-generated content may be incorrect.">
            <a:extLst>
              <a:ext uri="{FF2B5EF4-FFF2-40B4-BE49-F238E27FC236}">
                <a16:creationId xmlns:a16="http://schemas.microsoft.com/office/drawing/2014/main" id="{30B4C5A3-1938-1C51-132E-441E72212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991"/>
          <a:stretch>
            <a:fillRect/>
          </a:stretch>
        </p:blipFill>
        <p:spPr>
          <a:xfrm rot="16200000">
            <a:off x="4680702" y="-642103"/>
            <a:ext cx="6875819" cy="816002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3DC81-38C1-9D21-7F2E-FCAB0067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229816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een circuit board with wires and wires&#10;&#10;AI-generated content may be incorrect.">
            <a:extLst>
              <a:ext uri="{FF2B5EF4-FFF2-40B4-BE49-F238E27FC236}">
                <a16:creationId xmlns:a16="http://schemas.microsoft.com/office/drawing/2014/main" id="{CB8788ED-891E-F04A-102D-564643392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991"/>
          <a:stretch>
            <a:fillRect/>
          </a:stretch>
        </p:blipFill>
        <p:spPr>
          <a:xfrm rot="16200000">
            <a:off x="4680702" y="-642103"/>
            <a:ext cx="6875819" cy="816002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4929-9502-B35A-F0E2-4BAD75DE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341484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CFF67-95CB-085B-FC1C-B4F323B74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JTAG Pin Descriptions</a:t>
            </a:r>
            <a:endParaRPr lang="en-IN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E23E-E402-ECE0-3594-A8DA46599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200"/>
              <a:t>TDI(Test Data In)</a:t>
            </a:r>
          </a:p>
          <a:p>
            <a:pPr lvl="1"/>
            <a:r>
              <a:rPr lang="en-US" sz="2200"/>
              <a:t>This is the input pin where data is shifted into the JTAG chain</a:t>
            </a:r>
          </a:p>
          <a:p>
            <a:pPr lvl="1"/>
            <a:r>
              <a:rPr lang="en-US" sz="2200"/>
              <a:t>When performing boundary scan or programming, TDI carries the data you want to send to the device internal register memory.</a:t>
            </a:r>
          </a:p>
          <a:p>
            <a:pPr marL="228600" lvl="1">
              <a:spcBef>
                <a:spcPts val="1000"/>
              </a:spcBef>
            </a:pPr>
            <a:r>
              <a:rPr lang="en-US" sz="2200"/>
              <a:t>TDO(Test Data out)</a:t>
            </a:r>
          </a:p>
          <a:p>
            <a:pPr marL="685800" lvl="2">
              <a:spcBef>
                <a:spcPts val="1000"/>
              </a:spcBef>
            </a:pPr>
            <a:r>
              <a:rPr lang="en-US" sz="2200"/>
              <a:t>This is the output pin where data is shifted out of the device.</a:t>
            </a:r>
          </a:p>
          <a:p>
            <a:pPr marL="685800" lvl="2">
              <a:spcBef>
                <a:spcPts val="1000"/>
              </a:spcBef>
            </a:pPr>
            <a:r>
              <a:rPr lang="en-US" sz="2200"/>
              <a:t>After sending instruction Via TDI, TDO allows you to read back status, register content or memory data.</a:t>
            </a:r>
          </a:p>
          <a:p>
            <a:pPr marL="228600" lvl="1">
              <a:spcBef>
                <a:spcPts val="1000"/>
              </a:spcBef>
            </a:pPr>
            <a:r>
              <a:rPr lang="en-US" sz="2200"/>
              <a:t>TCK(Test Clock)</a:t>
            </a:r>
            <a:endParaRPr lang="en-IN" sz="2200"/>
          </a:p>
          <a:p>
            <a:pPr marL="685800" lvl="2">
              <a:spcBef>
                <a:spcPts val="1000"/>
              </a:spcBef>
            </a:pPr>
            <a:r>
              <a:rPr lang="en-IN" sz="2200"/>
              <a:t>Provide the clock signal for JTAG communication</a:t>
            </a:r>
            <a:endParaRPr lang="en-US" sz="2200"/>
          </a:p>
          <a:p>
            <a:pPr marL="685800" lvl="2">
              <a:spcBef>
                <a:spcPts val="1000"/>
              </a:spcBef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461846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9F903-19BD-988C-B436-AE0167E5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JTAG Pin Descriptions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50EB3-1799-F5D3-6D5A-2F10B20D3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685800" lvl="2">
              <a:spcBef>
                <a:spcPts val="1000"/>
              </a:spcBef>
            </a:pPr>
            <a:r>
              <a:rPr lang="en-IN" sz="1700"/>
              <a:t>Synchronizes data movement on TDI and TDO.</a:t>
            </a:r>
          </a:p>
          <a:p>
            <a:pPr marL="685800" lvl="2">
              <a:spcBef>
                <a:spcPts val="1000"/>
              </a:spcBef>
            </a:pPr>
            <a:r>
              <a:rPr lang="en-IN" sz="1700"/>
              <a:t>Lower clock speed (&lt; 1 MHz) are usually required for reliable communication on low-end routers and embedded devices.</a:t>
            </a:r>
          </a:p>
          <a:p>
            <a:pPr marL="228600" lvl="1">
              <a:spcBef>
                <a:spcPts val="1000"/>
              </a:spcBef>
            </a:pPr>
            <a:r>
              <a:rPr lang="en-IN" sz="1700"/>
              <a:t>TMS(Test Mode Select)</a:t>
            </a:r>
          </a:p>
          <a:p>
            <a:pPr marL="685800" lvl="2">
              <a:spcBef>
                <a:spcPts val="1000"/>
              </a:spcBef>
            </a:pPr>
            <a:r>
              <a:rPr lang="en-IN" sz="1700"/>
              <a:t>Controls the state of the JTAG</a:t>
            </a:r>
          </a:p>
          <a:p>
            <a:pPr marL="685800" lvl="2">
              <a:spcBef>
                <a:spcPts val="1000"/>
              </a:spcBef>
            </a:pPr>
            <a:r>
              <a:rPr lang="en-IN" sz="1700"/>
              <a:t>Used to switch between mode(reset, shift, capture, update)</a:t>
            </a:r>
          </a:p>
          <a:p>
            <a:pPr marL="228600" lvl="1">
              <a:spcBef>
                <a:spcPts val="1000"/>
              </a:spcBef>
            </a:pPr>
            <a:r>
              <a:rPr lang="en-IN" sz="1700"/>
              <a:t>SRST(System Reset)</a:t>
            </a:r>
          </a:p>
          <a:p>
            <a:pPr marL="685800" lvl="2">
              <a:spcBef>
                <a:spcPts val="1000"/>
              </a:spcBef>
            </a:pPr>
            <a:r>
              <a:rPr lang="en-IN" sz="1700"/>
              <a:t>Also called nSRST(active-low).\</a:t>
            </a:r>
          </a:p>
          <a:p>
            <a:pPr marL="685800" lvl="2">
              <a:spcBef>
                <a:spcPts val="1000"/>
              </a:spcBef>
            </a:pPr>
            <a:r>
              <a:rPr lang="en-IN" sz="1700"/>
              <a:t>Reset the target device CPU while keeping the JTAG interface active.</a:t>
            </a:r>
          </a:p>
          <a:p>
            <a:pPr marL="685800" lvl="2">
              <a:spcBef>
                <a:spcPts val="1000"/>
              </a:spcBef>
            </a:pPr>
            <a:r>
              <a:rPr lang="en-IN" sz="1700"/>
              <a:t>Useful when you want to halt the CPU and get stable memory access before dumping firmware.</a:t>
            </a:r>
          </a:p>
          <a:p>
            <a:pPr marL="685800" lvl="2">
              <a:spcBef>
                <a:spcPts val="1000"/>
              </a:spcBef>
            </a:pPr>
            <a:endParaRPr lang="en-IN" sz="1700"/>
          </a:p>
          <a:p>
            <a:pPr marL="685800" lvl="2">
              <a:spcBef>
                <a:spcPts val="1000"/>
              </a:spcBef>
            </a:pP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357471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8EAF6-DD8E-F55A-F41A-4A651010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Introduction</a:t>
            </a:r>
            <a:endParaRPr lang="en-IN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2787B-46D0-2E27-12B3-A74CA4946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IN" sz="2000"/>
              <a:t>Firmware is the core software running on the embedded devices like IoT devices and routers.</a:t>
            </a:r>
          </a:p>
          <a:p>
            <a:r>
              <a:rPr lang="en-IN" sz="2000"/>
              <a:t>Controls the boot process, hardware drivers and network services.</a:t>
            </a:r>
          </a:p>
          <a:p>
            <a:r>
              <a:rPr lang="en-IN" sz="2000"/>
              <a:t>Firmware stored in the non-volatile memory and updated infrequently, easily target for the attackers.</a:t>
            </a:r>
          </a:p>
          <a:p>
            <a:r>
              <a:rPr lang="en-IN" sz="2000"/>
              <a:t>Vulnerabilities allow attackers</a:t>
            </a:r>
          </a:p>
          <a:p>
            <a:pPr lvl="1"/>
            <a:r>
              <a:rPr lang="en-IN" sz="2000"/>
              <a:t>Reverse engineering firmware to find the exploits</a:t>
            </a:r>
          </a:p>
          <a:p>
            <a:pPr lvl="1"/>
            <a:r>
              <a:rPr lang="en-IN" sz="2000"/>
              <a:t>Gain unauthorised access or launch malware</a:t>
            </a:r>
          </a:p>
          <a:p>
            <a:pPr lvl="1"/>
            <a:r>
              <a:rPr lang="en-IN" sz="2000"/>
              <a:t>Large scale attacks like Mirai botnet</a:t>
            </a:r>
          </a:p>
          <a:p>
            <a:pPr marL="228600" lvl="1">
              <a:spcBef>
                <a:spcPts val="1000"/>
              </a:spcBef>
            </a:pPr>
            <a:r>
              <a:rPr lang="en-IN" sz="2000"/>
              <a:t>Safely extract and analyse firmware by JTAG/UART and to identify fix the security before the exploitation.</a:t>
            </a:r>
          </a:p>
          <a:p>
            <a:endParaRPr lang="en-US" sz="2000"/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206729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C9444-4C67-C597-8BDE-DC422036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Firmware Unpacking</a:t>
            </a:r>
            <a:endParaRPr lang="en-IN" sz="400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552F-D9BC-6ED4-C3B8-13C6C6D46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Firmware image was inspected using the Linux for patterns and text extraction.</a:t>
            </a:r>
          </a:p>
          <a:p>
            <a:r>
              <a:rPr lang="en-US" sz="2400"/>
              <a:t>Verified presence of configuration fiels, scripts and network service.</a:t>
            </a:r>
            <a:endParaRPr lang="en-IN" sz="2400"/>
          </a:p>
          <a:p>
            <a:pPr marL="228600" lvl="1">
              <a:spcBef>
                <a:spcPts val="1000"/>
              </a:spcBef>
            </a:pPr>
            <a:r>
              <a:rPr lang="en-IN"/>
              <a:t>Reverse Engineering</a:t>
            </a:r>
            <a:r>
              <a:rPr lang="en-US"/>
              <a:t>: Review on the extracted files</a:t>
            </a:r>
          </a:p>
          <a:p>
            <a:pPr marL="685800" lvl="2">
              <a:spcBef>
                <a:spcPts val="1000"/>
              </a:spcBef>
            </a:pPr>
            <a:r>
              <a:rPr lang="en-US" sz="2400"/>
              <a:t>/etc/passwd for default username and password</a:t>
            </a:r>
          </a:p>
          <a:p>
            <a:pPr marL="685800" lvl="2">
              <a:spcBef>
                <a:spcPts val="1000"/>
              </a:spcBef>
            </a:pPr>
            <a:r>
              <a:rPr lang="en-US" sz="2400"/>
              <a:t>/etc/init.d/ scripts to identify for active services</a:t>
            </a:r>
          </a:p>
          <a:p>
            <a:pPr marL="685800" lvl="2">
              <a:spcBef>
                <a:spcPts val="1000"/>
              </a:spcBef>
            </a:pPr>
            <a:r>
              <a:rPr lang="en-US" sz="2400"/>
              <a:t>SSL/TLS libraries ans version number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479714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9410-116F-4D0E-1793-09B1C1E6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200"/>
              <a:t>Vulnerability Identification</a:t>
            </a:r>
            <a:br>
              <a:rPr lang="en-IN" sz="4200"/>
            </a:br>
            <a:endParaRPr lang="en-IN" sz="42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FCF5-0A8B-73A2-7095-925906ED2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2200"/>
              <a:t>Hardcoded Credentials:</a:t>
            </a:r>
          </a:p>
          <a:p>
            <a:pPr marL="685800" lvl="2">
              <a:spcBef>
                <a:spcPts val="1000"/>
              </a:spcBef>
            </a:pPr>
            <a:r>
              <a:rPr lang="en-US" sz="2200"/>
              <a:t>Found default admin accounts.</a:t>
            </a:r>
          </a:p>
          <a:p>
            <a:pPr marL="228600" lvl="1">
              <a:spcBef>
                <a:spcPts val="1000"/>
              </a:spcBef>
            </a:pPr>
            <a:r>
              <a:rPr lang="en-US" sz="2200"/>
              <a:t>Insecure Services</a:t>
            </a:r>
          </a:p>
          <a:p>
            <a:pPr lvl="1"/>
            <a:r>
              <a:rPr lang="en-US" sz="2200"/>
              <a:t>Telnet or FTP scripts enabled by default</a:t>
            </a:r>
          </a:p>
          <a:p>
            <a:pPr marL="228600" lvl="1">
              <a:spcBef>
                <a:spcPts val="1000"/>
              </a:spcBef>
            </a:pPr>
            <a:r>
              <a:rPr lang="en-US" sz="2200"/>
              <a:t>Outdated component</a:t>
            </a:r>
          </a:p>
          <a:p>
            <a:pPr lvl="1"/>
            <a:r>
              <a:rPr lang="en-US" sz="2200"/>
              <a:t>SSL library are potentially outdated</a:t>
            </a:r>
          </a:p>
          <a:p>
            <a:pPr marL="228600" lvl="1">
              <a:spcBef>
                <a:spcPts val="1000"/>
              </a:spcBef>
            </a:pPr>
            <a:r>
              <a:rPr lang="en-US" sz="2200"/>
              <a:t>Weak update Mechanism</a:t>
            </a:r>
          </a:p>
          <a:p>
            <a:pPr marL="685800" lvl="2">
              <a:spcBef>
                <a:spcPts val="1000"/>
              </a:spcBef>
            </a:pPr>
            <a:r>
              <a:rPr lang="en-US" sz="2200"/>
              <a:t>No secure OTA process detected</a:t>
            </a:r>
          </a:p>
          <a:p>
            <a:pPr marL="457200" lvl="2" indent="0">
              <a:spcBef>
                <a:spcPts val="1000"/>
              </a:spcBef>
              <a:buNone/>
            </a:pPr>
            <a:endParaRPr lang="en-US" sz="2200"/>
          </a:p>
          <a:p>
            <a:pPr lvl="1"/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3232308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EC664-A536-3E62-F404-5A8B0AE6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/>
              <a:t>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F8DE3-7B3C-08F8-4853-390403C6C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Firmware Extraction Achieved:</a:t>
            </a:r>
          </a:p>
          <a:p>
            <a:pPr lvl="1"/>
            <a:r>
              <a:rPr lang="en-US" sz="2200"/>
              <a:t>Successfully identified and verified JTAG/UART pins using continuity tests.</a:t>
            </a:r>
          </a:p>
          <a:p>
            <a:pPr marL="228600" lvl="1">
              <a:spcBef>
                <a:spcPts val="1000"/>
              </a:spcBef>
            </a:pPr>
            <a:r>
              <a:rPr lang="en-US" sz="2200"/>
              <a:t>Stable connection</a:t>
            </a:r>
          </a:p>
          <a:p>
            <a:pPr marL="685800" lvl="2">
              <a:spcBef>
                <a:spcPts val="1000"/>
              </a:spcBef>
            </a:pPr>
            <a:r>
              <a:rPr lang="en-US" sz="2200"/>
              <a:t>Configured the Easy JTAG tool with SRST initialization(TRST Ignored).</a:t>
            </a:r>
          </a:p>
          <a:p>
            <a:pPr marL="228600" lvl="2">
              <a:spcBef>
                <a:spcPts val="1000"/>
              </a:spcBef>
            </a:pPr>
            <a:r>
              <a:rPr lang="en-US" sz="2200"/>
              <a:t>Partial Progress:</a:t>
            </a:r>
          </a:p>
          <a:p>
            <a:pPr marL="685800" lvl="3">
              <a:spcBef>
                <a:spcPts val="1000"/>
              </a:spcBef>
            </a:pPr>
            <a:r>
              <a:rPr lang="en-US" sz="2200"/>
              <a:t>Firmware dump was completed; Extraction is planned as the next phase.</a:t>
            </a:r>
          </a:p>
          <a:p>
            <a:pPr marL="228600" lvl="3">
              <a:spcBef>
                <a:spcPts val="1000"/>
              </a:spcBef>
            </a:pPr>
            <a:r>
              <a:rPr lang="en-US" sz="2200"/>
              <a:t>Methodology Documented</a:t>
            </a:r>
          </a:p>
          <a:p>
            <a:pPr marL="685800" lvl="4">
              <a:spcBef>
                <a:spcPts val="1000"/>
              </a:spcBef>
            </a:pPr>
            <a:r>
              <a:rPr lang="en-US" sz="2200"/>
              <a:t>Pinout verification done, JTAG configuration, preparation for dumping was successfully recorded</a:t>
            </a:r>
          </a:p>
        </p:txBody>
      </p:sp>
    </p:spTree>
    <p:extLst>
      <p:ext uri="{BB962C8B-B14F-4D97-AF65-F5344CB8AC3E}">
        <p14:creationId xmlns:p14="http://schemas.microsoft.com/office/powerpoint/2010/main" val="2919599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00AB8-EF9B-E7A7-5A4B-CD3FCEC1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253372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FCE61-A114-DB45-7293-E8490D89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Statement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FB442-DD34-0BBE-DCE8-53C1BB941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Firmware are rarely updated;  many devices are outdated code with known vulnerabilities.</a:t>
            </a:r>
          </a:p>
          <a:p>
            <a:r>
              <a:rPr lang="en-US" sz="1700"/>
              <a:t>Manufactures often:</a:t>
            </a:r>
          </a:p>
          <a:p>
            <a:pPr lvl="1"/>
            <a:r>
              <a:rPr lang="en-US" sz="1700"/>
              <a:t>Leave hardcode credentials in firmware</a:t>
            </a:r>
          </a:p>
          <a:p>
            <a:pPr lvl="1"/>
            <a:r>
              <a:rPr lang="en-US" sz="1700"/>
              <a:t>Provide infrequent update of security patches</a:t>
            </a:r>
          </a:p>
          <a:p>
            <a:pPr lvl="1"/>
            <a:r>
              <a:rPr lang="en-US" sz="1700"/>
              <a:t>Disable or hide debug interface of JTAG/UART, make analyze hard.</a:t>
            </a:r>
          </a:p>
          <a:p>
            <a:pPr marL="228600" lvl="1">
              <a:spcBef>
                <a:spcPts val="1000"/>
              </a:spcBef>
            </a:pPr>
            <a:r>
              <a:rPr lang="en-US" sz="1700"/>
              <a:t>Vulnerabilities remains undiscovered and exploited for</a:t>
            </a:r>
          </a:p>
          <a:p>
            <a:pPr marL="685800" lvl="2">
              <a:spcBef>
                <a:spcPts val="1000"/>
              </a:spcBef>
            </a:pPr>
            <a:r>
              <a:rPr lang="en-US" sz="1700"/>
              <a:t>Unauthorized devices access</a:t>
            </a:r>
          </a:p>
          <a:p>
            <a:pPr marL="685800" lvl="2">
              <a:spcBef>
                <a:spcPts val="1000"/>
              </a:spcBef>
            </a:pPr>
            <a:r>
              <a:rPr lang="en-US" sz="1700"/>
              <a:t>Data theft and network compromises</a:t>
            </a:r>
          </a:p>
          <a:p>
            <a:pPr marL="685800" lvl="2">
              <a:spcBef>
                <a:spcPts val="1000"/>
              </a:spcBef>
            </a:pPr>
            <a:r>
              <a:rPr lang="en-US" sz="1700"/>
              <a:t>Large scale botnet attacks.</a:t>
            </a:r>
            <a:endParaRPr lang="en-IN" sz="1700"/>
          </a:p>
          <a:p>
            <a:pPr marL="228600" lvl="2">
              <a:spcBef>
                <a:spcPts val="1000"/>
              </a:spcBef>
            </a:pPr>
            <a:r>
              <a:rPr lang="en-IN" sz="1700"/>
              <a:t>A systematic approach to extract and analyse firmware to detect and mitigate these risk early.</a:t>
            </a: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29091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50E7C-AA05-1308-E172-DD9BC740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Objective</a:t>
            </a:r>
            <a:endParaRPr lang="en-IN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48992-5D01-3A29-80AE-C0F04D385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Identify and verify the JTAG/UART pins on device by using multimeter.</a:t>
            </a:r>
            <a:endParaRPr lang="en-IN" sz="2200"/>
          </a:p>
          <a:p>
            <a:r>
              <a:rPr lang="en-US" sz="2200"/>
              <a:t>Extracting the firmware using the hardware tools (Z3x shell, Easy JTAG Plus, Easy JTAG Tool) and save it into the binary file.</a:t>
            </a:r>
            <a:endParaRPr lang="en-IN" sz="2200"/>
          </a:p>
          <a:p>
            <a:r>
              <a:rPr lang="en-US" sz="2200"/>
              <a:t>Configure and stabilize the hardware interface to enable reliable communication during firmware dumping.</a:t>
            </a:r>
          </a:p>
          <a:p>
            <a:r>
              <a:rPr lang="en-US" sz="2200"/>
              <a:t>Validate the extracted firmware by checking the dump size and generating the checksum to confirm the integrity.</a:t>
            </a:r>
          </a:p>
          <a:p>
            <a:r>
              <a:rPr lang="en-US" sz="2200"/>
              <a:t>Come up with the security recommendations and discovered weaknesses, improve the router firmware security.</a:t>
            </a:r>
            <a:endParaRPr lang="en-IN" sz="2200"/>
          </a:p>
          <a:p>
            <a:r>
              <a:rPr lang="en-US" sz="2200"/>
              <a:t>Perform the vulnerability analysis on extracted firmware to find the hardcode credentials and insecure file system</a:t>
            </a: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352688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CFCBA-7E9E-ADC9-7E83-57524D71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Firmware Security Landscape</a:t>
            </a:r>
            <a:endParaRPr lang="en-IN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9F075-2619-4F94-FE18-03CA5BEA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Research says that firmware is a critical attack surface across router, IoT devices, and embedded systems.</a:t>
            </a:r>
          </a:p>
          <a:p>
            <a:r>
              <a:rPr lang="en-US" sz="2400"/>
              <a:t>Studies shows that</a:t>
            </a:r>
          </a:p>
          <a:p>
            <a:pPr lvl="1"/>
            <a:r>
              <a:rPr lang="en-US" dirty="0"/>
              <a:t>Many devices are outdated libraries and weak update mechanisms</a:t>
            </a:r>
          </a:p>
          <a:p>
            <a:pPr lvl="1"/>
            <a:r>
              <a:rPr lang="en-US" dirty="0"/>
              <a:t>Hardcoded credentials</a:t>
            </a:r>
          </a:p>
          <a:p>
            <a:pPr lvl="1"/>
            <a:r>
              <a:rPr lang="en-US" dirty="0"/>
              <a:t>Debug ports are left exposed, attackers can easily extract the sensitive data</a:t>
            </a:r>
          </a:p>
          <a:p>
            <a:pPr marL="228600" lvl="1">
              <a:spcBef>
                <a:spcPts val="1000"/>
              </a:spcBef>
            </a:pPr>
            <a:r>
              <a:rPr lang="en-US"/>
              <a:t>Mirai botnet demonstrated the security incidents in the real-world impact of the </a:t>
            </a:r>
            <a:r>
              <a:rPr lang="en-IN"/>
              <a:t>insecure firmware on millions devices.</a:t>
            </a:r>
          </a:p>
          <a:p>
            <a:pPr marL="228600" lvl="1">
              <a:spcBef>
                <a:spcPts val="1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7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E9EEB-7715-0413-FE9F-762B51F04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Firmware Extraction Techniques</a:t>
            </a:r>
            <a:endParaRPr lang="en-IN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724E-E8BF-ECA4-1E88-7757F703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Software based acquisition:</a:t>
            </a:r>
          </a:p>
          <a:p>
            <a:pPr lvl="1"/>
            <a:r>
              <a:rPr lang="en-US" sz="2200"/>
              <a:t>Download vendor firmware images or intercepting OTA updates</a:t>
            </a:r>
            <a:endParaRPr lang="en-IN" sz="2200"/>
          </a:p>
          <a:p>
            <a:pPr marL="228600" lvl="1">
              <a:spcBef>
                <a:spcPts val="1000"/>
              </a:spcBef>
            </a:pPr>
            <a:r>
              <a:rPr lang="en-IN" sz="2200"/>
              <a:t>Hardware based acquisition</a:t>
            </a:r>
          </a:p>
          <a:p>
            <a:pPr marL="685800" lvl="2">
              <a:spcBef>
                <a:spcPts val="1000"/>
              </a:spcBef>
            </a:pPr>
            <a:r>
              <a:rPr lang="en-IN" sz="2200"/>
              <a:t>JTAG and UART interfaces directly read flash memory</a:t>
            </a:r>
          </a:p>
          <a:p>
            <a:pPr marL="685800" lvl="2">
              <a:spcBef>
                <a:spcPts val="1000"/>
              </a:spcBef>
            </a:pPr>
            <a:r>
              <a:rPr lang="en-IN" sz="2200"/>
              <a:t>Chip of techniques for physical desoldering , when the interfaces are locked.</a:t>
            </a:r>
          </a:p>
          <a:p>
            <a:pPr marL="228600" lvl="1">
              <a:spcBef>
                <a:spcPts val="1000"/>
              </a:spcBef>
            </a:pPr>
            <a:r>
              <a:rPr lang="en-IN" sz="2200"/>
              <a:t>Recommended approach is no destructive hardware extraction, then fallback to chip off if needed.</a:t>
            </a:r>
          </a:p>
        </p:txBody>
      </p:sp>
    </p:spTree>
    <p:extLst>
      <p:ext uri="{BB962C8B-B14F-4D97-AF65-F5344CB8AC3E}">
        <p14:creationId xmlns:p14="http://schemas.microsoft.com/office/powerpoint/2010/main" val="60224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3D9C9-6030-F2EA-6A9D-10989EC4E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Tools</a:t>
            </a:r>
            <a:endParaRPr lang="en-IN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7ECC9-CACC-DB98-7F0E-733ACEBC6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Hardware Tools:</a:t>
            </a:r>
          </a:p>
          <a:p>
            <a:pPr lvl="1"/>
            <a:r>
              <a:rPr lang="en-US" sz="2200"/>
              <a:t>Easy JTAG Plus and Easy JTAG tool are used to connect the device of JTAG interface and read the flash memory.</a:t>
            </a:r>
          </a:p>
          <a:p>
            <a:pPr lvl="1"/>
            <a:r>
              <a:rPr lang="en-US" sz="2200"/>
              <a:t>Multimeter is used to verify the JTAG pins via continuity test.</a:t>
            </a:r>
          </a:p>
          <a:p>
            <a:pPr lvl="1"/>
            <a:r>
              <a:rPr lang="en-US" sz="2200"/>
              <a:t>Bus Pirate is optional, In case JTAG fails, supports the SPI base flash reading for the back up.</a:t>
            </a:r>
            <a:endParaRPr lang="en-IN" sz="2200"/>
          </a:p>
          <a:p>
            <a:pPr marL="228600" lvl="1">
              <a:spcBef>
                <a:spcPts val="1000"/>
              </a:spcBef>
            </a:pPr>
            <a:r>
              <a:rPr lang="en-IN" sz="2200"/>
              <a:t>Software Tools:</a:t>
            </a:r>
          </a:p>
          <a:p>
            <a:pPr marL="685800" lvl="2">
              <a:spcBef>
                <a:spcPts val="1000"/>
              </a:spcBef>
            </a:pPr>
            <a:r>
              <a:rPr lang="en-IN" sz="2200"/>
              <a:t>Linux: Environment used for dumping operation</a:t>
            </a:r>
          </a:p>
          <a:p>
            <a:pPr marL="685800" lvl="2">
              <a:spcBef>
                <a:spcPts val="1000"/>
              </a:spcBef>
            </a:pPr>
            <a:r>
              <a:rPr lang="en-IN" sz="2200"/>
              <a:t>dd/ cat commands: copied flash memory into a binary file</a:t>
            </a:r>
          </a:p>
          <a:p>
            <a:pPr marL="685800" lvl="2">
              <a:spcBef>
                <a:spcPts val="1000"/>
              </a:spcBef>
            </a:pPr>
            <a:r>
              <a:rPr lang="en-IN" sz="2200"/>
              <a:t>Checksum Utility verified the integrity of the dumped images.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80500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E98D4-1567-C2BB-8C61-1D65DF478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Research Studies</a:t>
            </a:r>
            <a:endParaRPr lang="en-IN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F44F-945A-8798-2769-187C3BB42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Most of the studies focus on the individual devices rather than the general methodology.</a:t>
            </a:r>
          </a:p>
          <a:p>
            <a:r>
              <a:rPr lang="en-US" sz="2400" dirty="0"/>
              <a:t>Lack of open-source frameworks for scalable firmware auditing</a:t>
            </a:r>
          </a:p>
          <a:p>
            <a:r>
              <a:rPr lang="en-US" sz="2400" dirty="0"/>
              <a:t>High false positive rate in automated scanners, need for manual verification.</a:t>
            </a:r>
          </a:p>
          <a:p>
            <a:r>
              <a:rPr lang="en-US" sz="2400" dirty="0"/>
              <a:t>Need educational resources to guide hands on researchers through JTAG and UART based extraction safely.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5709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2CA0DF-6C64-E71A-8A36-DA9BF29D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Methodology Overview</a:t>
            </a:r>
            <a:endParaRPr lang="en-IN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A7000-7E32-E29C-4C15-F32FB4382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To extract and analyze firmware using the JTAG and UART interface on the embedded  device.</a:t>
            </a:r>
          </a:p>
          <a:p>
            <a:r>
              <a:rPr lang="en-US" sz="2200"/>
              <a:t>Hardware setup, pin Identification, software configuration, memory dump and validation.</a:t>
            </a:r>
          </a:p>
          <a:p>
            <a:r>
              <a:rPr lang="en-US" sz="2200"/>
              <a:t>Reproducible methodology that can be replaced on similar devices.</a:t>
            </a:r>
          </a:p>
          <a:p>
            <a:r>
              <a:rPr lang="en-US" sz="2200"/>
              <a:t>Pinout discovery, JTAG configuration, firmware dumping, checksum validation and basic vulnerability analysis.</a:t>
            </a:r>
          </a:p>
          <a:p>
            <a:r>
              <a:rPr lang="en-US" sz="2200"/>
              <a:t>A clean binary firmware image for analysis, with document process for future researchers.</a:t>
            </a: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424994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3203</TotalTime>
  <Words>1338</Words>
  <Application>Microsoft Office PowerPoint</Application>
  <PresentationFormat>Widescreen</PresentationFormat>
  <Paragraphs>152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Office Theme</vt:lpstr>
      <vt:lpstr>FIRMWARE Extraction USING JTAG and UART</vt:lpstr>
      <vt:lpstr>Introduction</vt:lpstr>
      <vt:lpstr>Problem Statement</vt:lpstr>
      <vt:lpstr>Objective</vt:lpstr>
      <vt:lpstr>Firmware Security Landscape</vt:lpstr>
      <vt:lpstr>Firmware Extraction Techniques</vt:lpstr>
      <vt:lpstr>Tools</vt:lpstr>
      <vt:lpstr>Research Studies</vt:lpstr>
      <vt:lpstr>Methodology Overview</vt:lpstr>
      <vt:lpstr>Hardware Setup</vt:lpstr>
      <vt:lpstr>Tools and Interface</vt:lpstr>
      <vt:lpstr>Pinout Verification</vt:lpstr>
      <vt:lpstr>Software Configuration</vt:lpstr>
      <vt:lpstr>Firmware Dump &amp; Validation</vt:lpstr>
      <vt:lpstr>Diagrams</vt:lpstr>
      <vt:lpstr>Diagram</vt:lpstr>
      <vt:lpstr>Diagram</vt:lpstr>
      <vt:lpstr>JTAG Pin Descriptions</vt:lpstr>
      <vt:lpstr>JTAG Pin Descriptions</vt:lpstr>
      <vt:lpstr>Firmware Unpacking</vt:lpstr>
      <vt:lpstr>Vulnerability Identification </vt:lpstr>
      <vt:lpstr>Conclusion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Prudhviraj Dasari</dc:creator>
  <cp:lastModifiedBy>Prudhviraj Dasari</cp:lastModifiedBy>
  <cp:revision>8</cp:revision>
  <dcterms:created xsi:type="dcterms:W3CDTF">2025-09-11T02:54:59Z</dcterms:created>
  <dcterms:modified xsi:type="dcterms:W3CDTF">2025-09-17T23:29:35Z</dcterms:modified>
</cp:coreProperties>
</file>