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5143500"/>
  <p:notesSz cx="6858000" cy="9144000"/>
  <p:embeddedFontLst>
    <p:embeddedFont>
      <p:font typeface="Amatic SC" panose="00000500000000000000"/>
      <p:regular r:id="rId46"/>
    </p:embeddedFont>
    <p:embeddedFont>
      <p:font typeface="Source Code Pro" panose="020B0309030403020204"/>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BE3E14-26BF-423F-B0CC-C8EEF4A119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2.fntdata"/><Relationship Id="rId46" Type="http://schemas.openxmlformats.org/officeDocument/2006/relationships/font" Target="fonts/font1.fntdata"/><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p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This is the presentation delivered by myself, Mihir Raj, and my friends Shivam and Aditya for the algorithm course CS21003. As previously said, our topic is Segment Trees, and we will handle range queries, as well as present a real-world application where this DS may be used.</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1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1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As both the implementation will take huge time, we come with a new DS called Segment Tree and a segment tree is a DS that achieves both the above-mentioned tasks in O(log n) time.</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1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rPr>
              <a:t>We begin with the arr[0...n-1] section. Every time we divide the current segment into two halves (assuming it hasn't already become a segment of length 1), we call the same method on both half, and we store the minimum in the associated node, which is determined as the minimum of both the child's values.</a:t>
            </a:r>
            <a:endParaRPr sz="1200">
              <a:solidFill>
                <a:srgbClr val="666666"/>
              </a:solidFill>
              <a:latin typeface="Source Code Pro" panose="020B0309030403020204"/>
              <a:ea typeface="Source Code Pro" panose="020B0309030403020204"/>
              <a:cs typeface="Source Code Pro" panose="020B0309030403020204"/>
              <a:sym typeface="Source Code Pro" panose="020B0309030403020204"/>
            </a:endParaRPr>
          </a:p>
          <a:p>
            <a:pPr marL="0" lvl="0" indent="0" algn="l" rtl="0">
              <a:lnSpc>
                <a:spcPct val="115000"/>
              </a:lnSpc>
              <a:spcBef>
                <a:spcPts val="1600"/>
              </a:spcBef>
              <a:spcAft>
                <a:spcPts val="0"/>
              </a:spcAft>
              <a:buClr>
                <a:schemeClr val="dk1"/>
              </a:buClr>
              <a:buSzPts val="1100"/>
              <a:buFont typeface="Arial" panose="020B0604020202020204"/>
              <a:buNone/>
            </a:pPr>
            <a:r>
              <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rPr>
              <a:t>Except for the last level, the created segment tree will be totally filled. Also, because we consistently divide segments in two halves at every level, the tree will be a Full Binary Tree. There will be n-1 internal nodes since the created tree is always a complete binary tree with n leaves. As a result, the total number of nodes is 2*n – 1.It's worth noting that dummy nodes aren't included.</a:t>
            </a:r>
            <a:endParaRPr sz="1200">
              <a:solidFill>
                <a:srgbClr val="666666"/>
              </a:solidFill>
              <a:latin typeface="Source Code Pro" panose="020B0309030403020204"/>
              <a:ea typeface="Source Code Pro" panose="020B0309030403020204"/>
              <a:cs typeface="Source Code Pro" panose="020B0309030403020204"/>
              <a:sym typeface="Source Code Pro" panose="020B0309030403020204"/>
            </a:endParaRPr>
          </a:p>
          <a:p>
            <a:pPr marL="0" lvl="0" indent="0" algn="l" rtl="0">
              <a:lnSpc>
                <a:spcPct val="115000"/>
              </a:lnSpc>
              <a:spcBef>
                <a:spcPts val="1600"/>
              </a:spcBef>
              <a:spcAft>
                <a:spcPts val="1200"/>
              </a:spcAft>
              <a:buClr>
                <a:schemeClr val="dk1"/>
              </a:buClr>
              <a:buSzPts val="1100"/>
              <a:buFont typeface="Arial" panose="020B0604020202020204"/>
              <a:buNone/>
            </a:pPr>
            <a:r>
              <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rPr>
              <a:t>In this fashion, the tree's leaves represent the components, and each higher level is formed by combining two lower levels.</a:t>
            </a:r>
            <a:endParaRPr lang="en-GB" sz="1200">
              <a:solidFill>
                <a:srgbClr val="666666"/>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1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1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1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Explanation of motivation: if queries are supplied across a range every time, computing each one separately will be repetitive and time consuming. So we came up with a new DS that solves this in logarithmic time, which is the best scenario we could come up with.</a:t>
            </a:r>
            <a:endParaRPr lang="en-GB"/>
          </a:p>
          <a:p>
            <a:pPr marL="0" lvl="0" indent="0" algn="l" rtl="0">
              <a:lnSpc>
                <a:spcPct val="100000"/>
              </a:lnSpc>
              <a:spcBef>
                <a:spcPts val="0"/>
              </a:spcBef>
              <a:spcAft>
                <a:spcPts val="0"/>
              </a:spcAft>
              <a:buClr>
                <a:schemeClr val="dk1"/>
              </a:buClr>
              <a:buSzPts val="1100"/>
              <a:buFont typeface="Arial" panose="020B0604020202020204"/>
              <a:buNone/>
            </a:pPr>
            <a:r>
              <a:rPr lang="en-GB"/>
              <a:t>It's also applicable in the domains of computational geometry and geographic information systems.</a:t>
            </a:r>
            <a:endParaRPr lang="en-GB"/>
          </a:p>
          <a:p>
            <a:pPr marL="0" lvl="0" indent="0" algn="l" rtl="0">
              <a:lnSpc>
                <a:spcPct val="100000"/>
              </a:lnSpc>
              <a:spcBef>
                <a:spcPts val="0"/>
              </a:spcBef>
              <a:spcAft>
                <a:spcPts val="0"/>
              </a:spcAft>
              <a:buSzPts val="14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2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2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2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2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2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2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2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2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2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2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3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3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3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3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3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p3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3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3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p3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p3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p3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3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3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So the fundamental PS is that we have a series of numbers in array A, followed by two sorts of operations: a&gt; update a sequence entry, and b&gt; report the minimum in a defined range of indices in A.</a:t>
            </a:r>
            <a:endParaRPr lang="en-GB"/>
          </a:p>
          <a:p>
            <a:pPr marL="0" lvl="0" indent="0" algn="l" rtl="0">
              <a:lnSpc>
                <a:spcPct val="100000"/>
              </a:lnSpc>
              <a:spcBef>
                <a:spcPts val="0"/>
              </a:spcBef>
              <a:spcAft>
                <a:spcPts val="0"/>
              </a:spcAft>
              <a:buClr>
                <a:schemeClr val="dk1"/>
              </a:buClr>
              <a:buSzPts val="1100"/>
              <a:buFont typeface="Arial" panose="020B0604020202020204"/>
              <a:buNone/>
            </a:pPr>
            <a:r>
              <a:rPr lang="en-GB"/>
              <a:t>In this case, minimum can also be replaced by maximum.</a:t>
            </a:r>
            <a:endParaRPr lang="en-GB"/>
          </a:p>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So the first naïve technique is to maintain track of the running minimum by initialising with inf.</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chemeClr val="dk1"/>
                </a:solidFill>
              </a:rPr>
              <a:t>Then we update the minimum for n items, which takes a constant amount of time.</a:t>
            </a:r>
            <a:endParaRPr lang="en-GB">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The second approach is shown below, where the input array is in the form suffix minimum, and the element at index I is the minimum among all items from 0 to I and we just return that index for the minimum.</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Now, in order to update, we must determine if the current minimum will effect later minimums. To do so, we must transverse, which will take O(n) time.</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AUTOLAYOUT_7">
    <p:bg>
      <p:bgPr>
        <a:solidFill>
          <a:srgbClr val="FFFFFF"/>
        </a:solidFill>
        <a:effectLst/>
      </p:bgPr>
    </p:bg>
    <p:spTree>
      <p:nvGrpSpPr>
        <p:cNvPr id="9" name="Shape 9"/>
        <p:cNvGrpSpPr/>
        <p:nvPr/>
      </p:nvGrpSpPr>
      <p:grpSpPr>
        <a:xfrm>
          <a:off x="0" y="0"/>
          <a:ext cx="0" cy="0"/>
          <a:chOff x="0" y="0"/>
          <a:chExt cx="0" cy="0"/>
        </a:xfrm>
      </p:grpSpPr>
      <p:sp>
        <p:nvSpPr>
          <p:cNvPr id="10" name="Google Shape;10;p41"/>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41"/>
          <p:cNvSpPr/>
          <p:nvPr/>
        </p:nvSpPr>
        <p:spPr>
          <a:xfrm>
            <a:off x="0" y="0"/>
            <a:ext cx="9144000" cy="34602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41"/>
          <p:cNvSpPr/>
          <p:nvPr/>
        </p:nvSpPr>
        <p:spPr>
          <a:xfrm rot="10800000">
            <a:off x="7697100" y="-25"/>
            <a:ext cx="962400" cy="3460200"/>
          </a:xfrm>
          <a:prstGeom prst="rect">
            <a:avLst/>
          </a:pr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41"/>
          <p:cNvSpPr/>
          <p:nvPr/>
        </p:nvSpPr>
        <p:spPr>
          <a:xfrm rot="10800000">
            <a:off x="5750475" y="-25"/>
            <a:ext cx="1946700" cy="3460200"/>
          </a:xfrm>
          <a:prstGeom prst="rect">
            <a:avLst/>
          </a:pr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41"/>
          <p:cNvSpPr/>
          <p:nvPr/>
        </p:nvSpPr>
        <p:spPr>
          <a:xfrm rot="10800000" flipH="1">
            <a:off x="8659500" y="-25"/>
            <a:ext cx="484500" cy="3460200"/>
          </a:xfrm>
          <a:prstGeom prst="rect">
            <a:avLst/>
          </a:prstGeom>
          <a:solidFill>
            <a:srgbClr val="FFFFFF">
              <a:alpha val="3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41"/>
          <p:cNvSpPr txBox="1"/>
          <p:nvPr>
            <p:ph type="title"/>
          </p:nvPr>
        </p:nvSpPr>
        <p:spPr>
          <a:xfrm>
            <a:off x="324475" y="465975"/>
            <a:ext cx="5124300" cy="2841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3600" b="1">
                <a:solidFill>
                  <a:srgbClr val="FFFFFF"/>
                </a:solidFill>
              </a:defRPr>
            </a:lvl1pPr>
            <a:lvl2pPr lvl="1" algn="l">
              <a:lnSpc>
                <a:spcPct val="100000"/>
              </a:lnSpc>
              <a:spcBef>
                <a:spcPts val="0"/>
              </a:spcBef>
              <a:spcAft>
                <a:spcPts val="0"/>
              </a:spcAft>
              <a:buSzPts val="4200"/>
              <a:buNone/>
              <a:defRPr sz="3600" b="1">
                <a:solidFill>
                  <a:srgbClr val="FFFFFF"/>
                </a:solidFill>
              </a:defRPr>
            </a:lvl2pPr>
            <a:lvl3pPr lvl="2" algn="l">
              <a:lnSpc>
                <a:spcPct val="100000"/>
              </a:lnSpc>
              <a:spcBef>
                <a:spcPts val="0"/>
              </a:spcBef>
              <a:spcAft>
                <a:spcPts val="0"/>
              </a:spcAft>
              <a:buSzPts val="4200"/>
              <a:buNone/>
              <a:defRPr sz="3600" b="1">
                <a:solidFill>
                  <a:srgbClr val="FFFFFF"/>
                </a:solidFill>
              </a:defRPr>
            </a:lvl3pPr>
            <a:lvl4pPr lvl="3" algn="l">
              <a:lnSpc>
                <a:spcPct val="100000"/>
              </a:lnSpc>
              <a:spcBef>
                <a:spcPts val="0"/>
              </a:spcBef>
              <a:spcAft>
                <a:spcPts val="0"/>
              </a:spcAft>
              <a:buSzPts val="4200"/>
              <a:buNone/>
              <a:defRPr sz="3600" b="1">
                <a:solidFill>
                  <a:srgbClr val="FFFFFF"/>
                </a:solidFill>
              </a:defRPr>
            </a:lvl4pPr>
            <a:lvl5pPr lvl="4" algn="l">
              <a:lnSpc>
                <a:spcPct val="100000"/>
              </a:lnSpc>
              <a:spcBef>
                <a:spcPts val="0"/>
              </a:spcBef>
              <a:spcAft>
                <a:spcPts val="0"/>
              </a:spcAft>
              <a:buSzPts val="4200"/>
              <a:buNone/>
              <a:defRPr sz="3600" b="1">
                <a:solidFill>
                  <a:srgbClr val="FFFFFF"/>
                </a:solidFill>
              </a:defRPr>
            </a:lvl5pPr>
            <a:lvl6pPr lvl="5" algn="l">
              <a:lnSpc>
                <a:spcPct val="100000"/>
              </a:lnSpc>
              <a:spcBef>
                <a:spcPts val="0"/>
              </a:spcBef>
              <a:spcAft>
                <a:spcPts val="0"/>
              </a:spcAft>
              <a:buSzPts val="4200"/>
              <a:buNone/>
              <a:defRPr sz="3600" b="1">
                <a:solidFill>
                  <a:srgbClr val="FFFFFF"/>
                </a:solidFill>
              </a:defRPr>
            </a:lvl6pPr>
            <a:lvl7pPr lvl="6" algn="l">
              <a:lnSpc>
                <a:spcPct val="100000"/>
              </a:lnSpc>
              <a:spcBef>
                <a:spcPts val="0"/>
              </a:spcBef>
              <a:spcAft>
                <a:spcPts val="0"/>
              </a:spcAft>
              <a:buSzPts val="4200"/>
              <a:buNone/>
              <a:defRPr sz="3600" b="1">
                <a:solidFill>
                  <a:srgbClr val="FFFFFF"/>
                </a:solidFill>
              </a:defRPr>
            </a:lvl7pPr>
            <a:lvl8pPr lvl="7" algn="l">
              <a:lnSpc>
                <a:spcPct val="100000"/>
              </a:lnSpc>
              <a:spcBef>
                <a:spcPts val="0"/>
              </a:spcBef>
              <a:spcAft>
                <a:spcPts val="0"/>
              </a:spcAft>
              <a:buSzPts val="4200"/>
              <a:buNone/>
              <a:defRPr sz="3600" b="1">
                <a:solidFill>
                  <a:srgbClr val="FFFFFF"/>
                </a:solidFill>
              </a:defRPr>
            </a:lvl8pPr>
            <a:lvl9pPr lvl="8" algn="l">
              <a:lnSpc>
                <a:spcPct val="100000"/>
              </a:lnSpc>
              <a:spcBef>
                <a:spcPts val="0"/>
              </a:spcBef>
              <a:spcAft>
                <a:spcPts val="0"/>
              </a:spcAft>
              <a:buSzPts val="4200"/>
              <a:buNone/>
              <a:defRPr sz="3600" b="1">
                <a:solidFill>
                  <a:srgbClr val="FFFFFF"/>
                </a:solidFill>
              </a:defRPr>
            </a:lvl9pPr>
          </a:lstStyle>
          <a:p/>
        </p:txBody>
      </p:sp>
      <p:sp>
        <p:nvSpPr>
          <p:cNvPr id="16" name="Google Shape;16;p41"/>
          <p:cNvSpPr txBox="1"/>
          <p:nvPr>
            <p:ph type="subTitle" idx="1"/>
          </p:nvPr>
        </p:nvSpPr>
        <p:spPr>
          <a:xfrm>
            <a:off x="324475" y="3612602"/>
            <a:ext cx="5124300" cy="130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616161"/>
              </a:buClr>
              <a:buSzPts val="1800"/>
              <a:buNone/>
              <a:defRPr sz="1800" b="1">
                <a:solidFill>
                  <a:srgbClr val="616161"/>
                </a:solidFill>
              </a:defRPr>
            </a:lvl1pPr>
            <a:lvl2pPr lvl="1" algn="l">
              <a:lnSpc>
                <a:spcPct val="100000"/>
              </a:lnSpc>
              <a:spcBef>
                <a:spcPts val="0"/>
              </a:spcBef>
              <a:spcAft>
                <a:spcPts val="0"/>
              </a:spcAft>
              <a:buClr>
                <a:srgbClr val="616161"/>
              </a:buClr>
              <a:buSzPts val="1800"/>
              <a:buNone/>
              <a:defRPr sz="1800" b="1">
                <a:solidFill>
                  <a:srgbClr val="616161"/>
                </a:solidFill>
              </a:defRPr>
            </a:lvl2pPr>
            <a:lvl3pPr lvl="2" algn="l">
              <a:lnSpc>
                <a:spcPct val="100000"/>
              </a:lnSpc>
              <a:spcBef>
                <a:spcPts val="0"/>
              </a:spcBef>
              <a:spcAft>
                <a:spcPts val="0"/>
              </a:spcAft>
              <a:buClr>
                <a:srgbClr val="616161"/>
              </a:buClr>
              <a:buSzPts val="1800"/>
              <a:buNone/>
              <a:defRPr sz="1800" b="1">
                <a:solidFill>
                  <a:srgbClr val="616161"/>
                </a:solidFill>
              </a:defRPr>
            </a:lvl3pPr>
            <a:lvl4pPr lvl="3" algn="l">
              <a:lnSpc>
                <a:spcPct val="100000"/>
              </a:lnSpc>
              <a:spcBef>
                <a:spcPts val="0"/>
              </a:spcBef>
              <a:spcAft>
                <a:spcPts val="0"/>
              </a:spcAft>
              <a:buClr>
                <a:srgbClr val="616161"/>
              </a:buClr>
              <a:buSzPts val="1800"/>
              <a:buNone/>
              <a:defRPr sz="1800" b="1">
                <a:solidFill>
                  <a:srgbClr val="616161"/>
                </a:solidFill>
              </a:defRPr>
            </a:lvl4pPr>
            <a:lvl5pPr lvl="4" algn="l">
              <a:lnSpc>
                <a:spcPct val="100000"/>
              </a:lnSpc>
              <a:spcBef>
                <a:spcPts val="0"/>
              </a:spcBef>
              <a:spcAft>
                <a:spcPts val="0"/>
              </a:spcAft>
              <a:buClr>
                <a:srgbClr val="616161"/>
              </a:buClr>
              <a:buSzPts val="1800"/>
              <a:buNone/>
              <a:defRPr sz="1800" b="1">
                <a:solidFill>
                  <a:srgbClr val="616161"/>
                </a:solidFill>
              </a:defRPr>
            </a:lvl5pPr>
            <a:lvl6pPr lvl="5" algn="l">
              <a:lnSpc>
                <a:spcPct val="100000"/>
              </a:lnSpc>
              <a:spcBef>
                <a:spcPts val="0"/>
              </a:spcBef>
              <a:spcAft>
                <a:spcPts val="0"/>
              </a:spcAft>
              <a:buClr>
                <a:srgbClr val="616161"/>
              </a:buClr>
              <a:buSzPts val="1800"/>
              <a:buNone/>
              <a:defRPr sz="1800" b="1">
                <a:solidFill>
                  <a:srgbClr val="616161"/>
                </a:solidFill>
              </a:defRPr>
            </a:lvl6pPr>
            <a:lvl7pPr lvl="6" algn="l">
              <a:lnSpc>
                <a:spcPct val="100000"/>
              </a:lnSpc>
              <a:spcBef>
                <a:spcPts val="0"/>
              </a:spcBef>
              <a:spcAft>
                <a:spcPts val="0"/>
              </a:spcAft>
              <a:buClr>
                <a:srgbClr val="616161"/>
              </a:buClr>
              <a:buSzPts val="1800"/>
              <a:buNone/>
              <a:defRPr sz="1800" b="1">
                <a:solidFill>
                  <a:srgbClr val="616161"/>
                </a:solidFill>
              </a:defRPr>
            </a:lvl7pPr>
            <a:lvl8pPr lvl="7" algn="l">
              <a:lnSpc>
                <a:spcPct val="100000"/>
              </a:lnSpc>
              <a:spcBef>
                <a:spcPts val="0"/>
              </a:spcBef>
              <a:spcAft>
                <a:spcPts val="0"/>
              </a:spcAft>
              <a:buClr>
                <a:srgbClr val="616161"/>
              </a:buClr>
              <a:buSzPts val="1800"/>
              <a:buNone/>
              <a:defRPr sz="1800" b="1">
                <a:solidFill>
                  <a:srgbClr val="616161"/>
                </a:solidFill>
              </a:defRPr>
            </a:lvl8pPr>
            <a:lvl9pPr lvl="8" algn="l">
              <a:lnSpc>
                <a:spcPct val="100000"/>
              </a:lnSpc>
              <a:spcBef>
                <a:spcPts val="0"/>
              </a:spcBef>
              <a:spcAft>
                <a:spcPts val="0"/>
              </a:spcAft>
              <a:buClr>
                <a:srgbClr val="616161"/>
              </a:buClr>
              <a:buSzPts val="1800"/>
              <a:buNone/>
              <a:defRPr sz="1800" b="1">
                <a:solidFill>
                  <a:srgbClr val="616161"/>
                </a:solidFill>
              </a:defRPr>
            </a:lvl9pPr>
          </a:lstStyle>
          <a:p/>
        </p:txBody>
      </p:sp>
      <p:sp>
        <p:nvSpPr>
          <p:cNvPr id="17" name="Google Shape;17;p4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1616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5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5" name="Google Shape;55;p50"/>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56" name="Google Shape;56;p50"/>
          <p:cNvSpPr txBox="1"/>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57" name="Google Shape;57;p50"/>
          <p:cNvSpPr txBox="1"/>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 name="Google Shape;58;p50"/>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59" name="Google Shape;59;p5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0" name="Shape 60"/>
        <p:cNvGrpSpPr/>
        <p:nvPr/>
      </p:nvGrpSpPr>
      <p:grpSpPr>
        <a:xfrm>
          <a:off x="0" y="0"/>
          <a:ext cx="0" cy="0"/>
          <a:chOff x="0" y="0"/>
          <a:chExt cx="0" cy="0"/>
        </a:xfrm>
      </p:grpSpPr>
      <p:sp>
        <p:nvSpPr>
          <p:cNvPr id="61" name="Google Shape;61;p51"/>
          <p:cNvSpPr txBox="1"/>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panose="00000500000000000000"/>
              <a:buNone/>
              <a:defRPr sz="2400" b="1">
                <a:solidFill>
                  <a:schemeClr val="accent1"/>
                </a:solidFill>
                <a:latin typeface="Amatic SC" panose="00000500000000000000"/>
                <a:ea typeface="Amatic SC" panose="00000500000000000000"/>
                <a:cs typeface="Amatic SC" panose="00000500000000000000"/>
                <a:sym typeface="Amatic SC" panose="00000500000000000000"/>
              </a:defRPr>
            </a:lvl1pPr>
          </a:lstStyle>
          <a:p/>
        </p:txBody>
      </p:sp>
      <p:sp>
        <p:nvSpPr>
          <p:cNvPr id="62" name="Google Shape;62;p5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3" name="Shape 63"/>
        <p:cNvGrpSpPr/>
        <p:nvPr/>
      </p:nvGrpSpPr>
      <p:grpSpPr>
        <a:xfrm>
          <a:off x="0" y="0"/>
          <a:ext cx="0" cy="0"/>
          <a:chOff x="0" y="0"/>
          <a:chExt cx="0" cy="0"/>
        </a:xfrm>
      </p:grpSpPr>
      <p:sp>
        <p:nvSpPr>
          <p:cNvPr id="64" name="Google Shape;64;p52"/>
          <p:cNvSpPr txBox="1"/>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65" name="Google Shape;65;p52"/>
          <p:cNvSpPr txBox="1"/>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66" name="Google Shape;66;p5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7" name="Shape 67"/>
        <p:cNvGrpSpPr/>
        <p:nvPr/>
      </p:nvGrpSpPr>
      <p:grpSpPr>
        <a:xfrm>
          <a:off x="0" y="0"/>
          <a:ext cx="0" cy="0"/>
          <a:chOff x="0" y="0"/>
          <a:chExt cx="0" cy="0"/>
        </a:xfrm>
      </p:grpSpPr>
      <p:sp>
        <p:nvSpPr>
          <p:cNvPr id="68" name="Google Shape;68;p5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4">
  <p:cSld name="AUTOLAYOUT_6">
    <p:spTree>
      <p:nvGrpSpPr>
        <p:cNvPr id="18" name="Shape 18"/>
        <p:cNvGrpSpPr/>
        <p:nvPr/>
      </p:nvGrpSpPr>
      <p:grpSpPr>
        <a:xfrm>
          <a:off x="0" y="0"/>
          <a:ext cx="0" cy="0"/>
          <a:chOff x="0" y="0"/>
          <a:chExt cx="0" cy="0"/>
        </a:xfrm>
      </p:grpSpPr>
      <p:sp>
        <p:nvSpPr>
          <p:cNvPr id="19" name="Google Shape;19;p42"/>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42"/>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42"/>
          <p:cNvSpPr/>
          <p:nvPr/>
        </p:nvSpPr>
        <p:spPr>
          <a:xfrm>
            <a:off x="0" y="0"/>
            <a:ext cx="3048000" cy="51435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42"/>
          <p:cNvSpPr/>
          <p:nvPr/>
        </p:nvSpPr>
        <p:spPr>
          <a:xfrm>
            <a:off x="3341300" y="314875"/>
            <a:ext cx="5486400" cy="1134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4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p:txBody>
      </p:sp>
      <p:sp>
        <p:nvSpPr>
          <p:cNvPr id="24" name="Google Shape;24;p42"/>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25" name="Google Shape;25;p4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rgbClr val="666666"/>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26" name="Shape 26"/>
        <p:cNvGrpSpPr/>
        <p:nvPr/>
      </p:nvGrpSpPr>
      <p:grpSpPr>
        <a:xfrm>
          <a:off x="0" y="0"/>
          <a:ext cx="0" cy="0"/>
          <a:chOff x="0" y="0"/>
          <a:chExt cx="0" cy="0"/>
        </a:xfrm>
      </p:grpSpPr>
      <p:sp>
        <p:nvSpPr>
          <p:cNvPr id="27" name="Google Shape;27;p43"/>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43"/>
          <p:cNvSpPr txBox="1"/>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29" name="Google Shape;29;p43"/>
          <p:cNvSpPr txBox="1"/>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p:txBody>
      </p:sp>
      <p:sp>
        <p:nvSpPr>
          <p:cNvPr id="30" name="Google Shape;30;p4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31" name="Shape 31"/>
        <p:cNvGrpSpPr/>
        <p:nvPr/>
      </p:nvGrpSpPr>
      <p:grpSpPr>
        <a:xfrm>
          <a:off x="0" y="0"/>
          <a:ext cx="0" cy="0"/>
          <a:chOff x="0" y="0"/>
          <a:chExt cx="0" cy="0"/>
        </a:xfrm>
      </p:grpSpPr>
      <p:sp>
        <p:nvSpPr>
          <p:cNvPr id="32" name="Google Shape;32;p44"/>
          <p:cNvSpPr txBox="1"/>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p4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4" name="Shape 34"/>
        <p:cNvGrpSpPr/>
        <p:nvPr/>
      </p:nvGrpSpPr>
      <p:grpSpPr>
        <a:xfrm>
          <a:off x="0" y="0"/>
          <a:ext cx="0" cy="0"/>
          <a:chOff x="0" y="0"/>
          <a:chExt cx="0" cy="0"/>
        </a:xfrm>
      </p:grpSpPr>
      <p:sp>
        <p:nvSpPr>
          <p:cNvPr id="35" name="Google Shape;35;p45"/>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6" name="Google Shape;36;p45"/>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37" name="Google Shape;37;p4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46"/>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40" name="Google Shape;40;p46"/>
          <p:cNvSpPr txBox="1"/>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1" name="Google Shape;41;p46"/>
          <p:cNvSpPr txBox="1"/>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2" name="Google Shape;42;p4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47"/>
          <p:cNvSpPr txBox="1"/>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5" name="Google Shape;45;p4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48"/>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48" name="Google Shape;48;p48"/>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9" name="Google Shape;49;p4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sp>
        <p:nvSpPr>
          <p:cNvPr id="51" name="Google Shape;51;p49"/>
          <p:cNvSpPr txBox="1"/>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52" name="Google Shape;52;p4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1pPr>
            <a:lvl2pPr marR="0" lvl="1"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2pPr>
            <a:lvl3pPr marR="0" lvl="2"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3pPr>
            <a:lvl4pPr marR="0" lvl="3"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4pPr>
            <a:lvl5pPr marR="0" lvl="4"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5pPr>
            <a:lvl6pPr marR="0" lvl="5"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6pPr>
            <a:lvl7pPr marR="0" lvl="6"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7pPr>
            <a:lvl8pPr marR="0" lvl="7"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8pPr>
            <a:lvl9pPr marR="0" lvl="8" algn="l" rtl="0">
              <a:lnSpc>
                <a:spcPct val="100000"/>
              </a:lnSpc>
              <a:spcBef>
                <a:spcPts val="0"/>
              </a:spcBef>
              <a:spcAft>
                <a:spcPts val="0"/>
              </a:spcAft>
              <a:buClr>
                <a:schemeClr val="accent1"/>
              </a:buClr>
              <a:buSzPts val="4200"/>
              <a:buFont typeface="Amatic SC" panose="00000500000000000000"/>
              <a:buNone/>
              <a:defRPr sz="4200" b="1"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40"/>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panose="020B0309030403020204"/>
              <a:buChar char="●"/>
              <a:defRPr sz="18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1pPr>
            <a:lvl2pPr marL="914400" marR="0" lvl="1"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2pPr>
            <a:lvl3pPr marL="1371600" marR="0" lvl="2"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3pPr>
            <a:lvl4pPr marL="1828800" marR="0" lvl="3"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4pPr>
            <a:lvl5pPr marL="2286000" marR="0" lvl="4"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5pPr>
            <a:lvl6pPr marL="2743200" marR="0" lvl="5"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6pPr>
            <a:lvl7pPr marL="3200400" marR="0" lvl="6"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7pPr>
            <a:lvl8pPr marL="3657600" marR="0" lvl="7"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8pPr>
            <a:lvl9pPr marL="4114800" marR="0" lvl="8" indent="-317500" algn="l" rtl="0">
              <a:lnSpc>
                <a:spcPct val="115000"/>
              </a:lnSpc>
              <a:spcBef>
                <a:spcPts val="0"/>
              </a:spcBef>
              <a:spcAft>
                <a:spcPts val="0"/>
              </a:spcAft>
              <a:buClr>
                <a:schemeClr val="dk2"/>
              </a:buClr>
              <a:buSzPts val="1400"/>
              <a:buFont typeface="Source Code Pro" panose="020B0309030403020204"/>
              <a:buChar char="■"/>
              <a:def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defRPr>
            </a:lvl9pPr>
          </a:lstStyle>
          <a:p/>
        </p:txBody>
      </p:sp>
      <p:sp>
        <p:nvSpPr>
          <p:cNvPr id="8" name="Google Shape;8;p4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
          <p:cNvSpPr txBox="1"/>
          <p:nvPr>
            <p:ph type="title"/>
          </p:nvPr>
        </p:nvSpPr>
        <p:spPr>
          <a:xfrm>
            <a:off x="324475" y="465975"/>
            <a:ext cx="5124300" cy="2841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a:t>Range queries and segment trees</a:t>
            </a:r>
            <a:endParaRPr lang="en-GB"/>
          </a:p>
        </p:txBody>
      </p:sp>
      <p:sp>
        <p:nvSpPr>
          <p:cNvPr id="74" name="Google Shape;74;p1"/>
          <p:cNvSpPr txBox="1"/>
          <p:nvPr>
            <p:ph type="subTitle" idx="1"/>
          </p:nvPr>
        </p:nvSpPr>
        <p:spPr>
          <a:xfrm>
            <a:off x="324475" y="3612602"/>
            <a:ext cx="5124300" cy="1302600"/>
          </a:xfrm>
          <a:prstGeom prst="rect">
            <a:avLst/>
          </a:prstGeom>
          <a:noFill/>
          <a:ln>
            <a:noFill/>
          </a:ln>
        </p:spPr>
        <p:txBody>
          <a:bodyPr spcFirstLastPara="1" wrap="square" lIns="91425" tIns="91425" rIns="91425" bIns="91425" anchor="t" anchorCtr="0">
            <a:normAutofit/>
          </a:bodyPr>
          <a:lstStyle/>
          <a:p>
            <a:pPr marL="457200" lvl="0" indent="0" algn="l" rtl="0">
              <a:lnSpc>
                <a:spcPct val="100000"/>
              </a:lnSpc>
              <a:spcBef>
                <a:spcPts val="0"/>
              </a:spcBef>
              <a:spcAft>
                <a:spcPts val="0"/>
              </a:spcAft>
              <a:buSzPts val="1800"/>
              <a:buNone/>
            </a:pPr>
            <a:endParaRPr lang="en-GB"/>
          </a:p>
          <a:p>
            <a:pPr marL="457200" lvl="0" indent="0" algn="l" rtl="0">
              <a:lnSpc>
                <a:spcPct val="100000"/>
              </a:lnSpc>
              <a:spcBef>
                <a:spcPts val="0"/>
              </a:spcBef>
              <a:spcAft>
                <a:spcPts val="0"/>
              </a:spcAft>
              <a:buSzPts val="1800"/>
              <a:buNone/>
            </a:pPr>
            <a:r>
              <a:rPr lang="en-IN" altLang="en-GB"/>
              <a:t>Utkarsh Kumar</a:t>
            </a:r>
            <a:r>
              <a:rPr lang="en-GB"/>
              <a:t> 20</a:t>
            </a:r>
            <a:r>
              <a:rPr lang="en-IN" altLang="en-GB"/>
              <a:t>IM10042</a:t>
            </a:r>
            <a:endParaRPr lang="en-IN"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Time complexity -2</a:t>
            </a:r>
            <a:endParaRPr sz="3000"/>
          </a:p>
        </p:txBody>
      </p:sp>
      <p:sp>
        <p:nvSpPr>
          <p:cNvPr id="131" name="Google Shape;131;p10"/>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05"/>
              <a:buNone/>
            </a:pPr>
            <a:r>
              <a:rPr lang="en-GB" sz="1390"/>
              <a:t>update() - O(n) </a:t>
            </a:r>
            <a:endParaRPr sz="1390"/>
          </a:p>
          <a:p>
            <a:pPr marL="0" lvl="0" indent="0" algn="l" rtl="0">
              <a:lnSpc>
                <a:spcPct val="115000"/>
              </a:lnSpc>
              <a:spcBef>
                <a:spcPts val="1600"/>
              </a:spcBef>
              <a:spcAft>
                <a:spcPts val="0"/>
              </a:spcAft>
              <a:buSzPts val="605"/>
              <a:buNone/>
            </a:pPr>
            <a:r>
              <a:rPr lang="en-GB" sz="1390"/>
              <a:t>minimum() - O(1)</a:t>
            </a:r>
            <a:endParaRPr sz="1390"/>
          </a:p>
          <a:p>
            <a:pPr marL="0" lvl="0" indent="0" algn="l" rtl="0">
              <a:lnSpc>
                <a:spcPct val="115000"/>
              </a:lnSpc>
              <a:spcBef>
                <a:spcPts val="1600"/>
              </a:spcBef>
              <a:spcAft>
                <a:spcPts val="0"/>
              </a:spcAft>
              <a:buSzPts val="605"/>
              <a:buNone/>
            </a:pPr>
            <a:r>
              <a:rPr lang="en-GB" sz="1390"/>
              <a:t>The complications are traded here.</a:t>
            </a:r>
            <a:endParaRPr sz="1390"/>
          </a:p>
          <a:p>
            <a:pPr marL="0" lvl="0" indent="0" algn="l" rtl="0">
              <a:lnSpc>
                <a:spcPct val="115000"/>
              </a:lnSpc>
              <a:spcBef>
                <a:spcPts val="1600"/>
              </a:spcBef>
              <a:spcAft>
                <a:spcPts val="0"/>
              </a:spcAft>
              <a:buSzPts val="605"/>
              <a:buNone/>
            </a:pPr>
            <a:r>
              <a:rPr lang="en-GB" sz="1390"/>
              <a:t>We have assumed, however, that the inputs are taken in the way described in the pseudocode, which may take longer but is unrelated to the DS we want to create.</a:t>
            </a:r>
            <a:endParaRPr sz="1390"/>
          </a:p>
          <a:p>
            <a:pPr marL="0" lvl="0" indent="0" algn="l" rtl="0">
              <a:lnSpc>
                <a:spcPct val="115000"/>
              </a:lnSpc>
              <a:spcBef>
                <a:spcPts val="1600"/>
              </a:spcBef>
              <a:spcAft>
                <a:spcPts val="0"/>
              </a:spcAft>
              <a:buSzPts val="605"/>
              <a:buNone/>
            </a:pPr>
            <a:r>
              <a:rPr lang="en-GB" sz="1390"/>
              <a:t>The functions mentioned may easily be changed to work with a range rather than the entire array.</a:t>
            </a:r>
            <a:endParaRPr sz="1390"/>
          </a:p>
          <a:p>
            <a:pPr marL="0" lvl="0" indent="0" algn="l" rtl="0">
              <a:lnSpc>
                <a:spcPct val="115000"/>
              </a:lnSpc>
              <a:spcBef>
                <a:spcPts val="1600"/>
              </a:spcBef>
              <a:spcAft>
                <a:spcPts val="0"/>
              </a:spcAft>
              <a:buSzPts val="605"/>
              <a:buNone/>
            </a:pPr>
            <a:endParaRPr sz="1390"/>
          </a:p>
          <a:p>
            <a:pPr marL="0" lvl="0" indent="0" algn="l" rtl="0">
              <a:lnSpc>
                <a:spcPct val="115000"/>
              </a:lnSpc>
              <a:spcBef>
                <a:spcPts val="1600"/>
              </a:spcBef>
              <a:spcAft>
                <a:spcPts val="1600"/>
              </a:spcAft>
              <a:buSzPts val="605"/>
              <a:buNone/>
            </a:pPr>
            <a:endParaRPr sz="1390"/>
          </a:p>
        </p:txBody>
      </p:sp>
      <p:sp>
        <p:nvSpPr>
          <p:cNvPr id="132" name="Google Shape;132;p10"/>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Segment Tree </a:t>
            </a:r>
            <a:endParaRPr sz="3600"/>
          </a:p>
        </p:txBody>
      </p:sp>
      <p:sp>
        <p:nvSpPr>
          <p:cNvPr id="138" name="Google Shape;138;p11"/>
          <p:cNvSpPr txBox="1"/>
          <p:nvPr>
            <p:ph type="body" idx="1"/>
          </p:nvPr>
        </p:nvSpPr>
        <p:spPr>
          <a:xfrm>
            <a:off x="3539325" y="593900"/>
            <a:ext cx="5090400" cy="342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800"/>
              <a:t>A segment tree is a data structure that does both of the aforementioned functions in O(log n) time.</a:t>
            </a:r>
            <a:endParaRPr sz="1800"/>
          </a:p>
          <a:p>
            <a:pPr marL="0" lvl="0" indent="0" algn="l" rtl="0">
              <a:lnSpc>
                <a:spcPct val="115000"/>
              </a:lnSpc>
              <a:spcBef>
                <a:spcPts val="1600"/>
              </a:spcBef>
              <a:spcAft>
                <a:spcPts val="0"/>
              </a:spcAft>
              <a:buSzPts val="1400"/>
              <a:buNone/>
            </a:pPr>
            <a:r>
              <a:rPr lang="en-GB" sz="1800"/>
              <a:t>Range(i, j) and update(i, val) both require log (n) time to complete, where n is the number of input items.</a:t>
            </a: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Segment Tree </a:t>
            </a:r>
            <a:endParaRPr sz="3600"/>
          </a:p>
        </p:txBody>
      </p:sp>
      <p:pic>
        <p:nvPicPr>
          <p:cNvPr id="144" name="Google Shape;144;p12"/>
          <p:cNvPicPr preferRelativeResize="0"/>
          <p:nvPr/>
        </p:nvPicPr>
        <p:blipFill rotWithShape="1">
          <a:blip r:embed="rId1"/>
          <a:srcRect/>
          <a:stretch>
            <a:fillRect/>
          </a:stretch>
        </p:blipFill>
        <p:spPr>
          <a:xfrm>
            <a:off x="3382300" y="578200"/>
            <a:ext cx="5460400" cy="3048049"/>
          </a:xfrm>
          <a:prstGeom prst="rect">
            <a:avLst/>
          </a:prstGeom>
          <a:noFill/>
          <a:ln>
            <a:noFill/>
          </a:ln>
        </p:spPr>
      </p:pic>
      <p:sp>
        <p:nvSpPr>
          <p:cNvPr id="145" name="Google Shape;145;p12"/>
          <p:cNvSpPr txBox="1"/>
          <p:nvPr/>
        </p:nvSpPr>
        <p:spPr>
          <a:xfrm>
            <a:off x="3769250" y="4095775"/>
            <a:ext cx="4363500" cy="104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400"/>
              <a:buFont typeface="Arial" panose="020B0604020202020204"/>
              <a:buNone/>
            </a:pPr>
            <a:r>
              <a:rPr lang="en-GB"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rPr>
              <a:t>A diagram depicting how the segment tree divides into two halves every time</a:t>
            </a:r>
            <a:endPara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a:p>
            <a:pPr marL="0" marR="0" lvl="0" indent="0" algn="l" rtl="0">
              <a:lnSpc>
                <a:spcPct val="100000"/>
              </a:lnSpc>
              <a:spcBef>
                <a:spcPts val="1200"/>
              </a:spcBef>
              <a:spcAft>
                <a:spcPts val="0"/>
              </a:spcAft>
              <a:buClr>
                <a:srgbClr val="000000"/>
              </a:buClr>
              <a:buSzPts val="1400"/>
              <a:buFont typeface="Arial" panose="020B0604020202020204"/>
              <a:buNone/>
            </a:pPr>
            <a:endParaRPr sz="14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graphicFrame>
        <p:nvGraphicFramePr>
          <p:cNvPr id="146" name="Google Shape;146;p12"/>
          <p:cNvGraphicFramePr/>
          <p:nvPr/>
        </p:nvGraphicFramePr>
        <p:xfrm>
          <a:off x="3702625" y="3153275"/>
          <a:ext cx="4691800" cy="3000000"/>
        </p:xfrm>
        <a:graphic>
          <a:graphicData uri="http://schemas.openxmlformats.org/drawingml/2006/table">
            <a:tbl>
              <a:tblPr>
                <a:noFill/>
                <a:tableStyleId>{2ABE3E14-26BF-423F-B0CC-C8EEF4A11969}</a:tableStyleId>
              </a:tblPr>
              <a:tblGrid>
                <a:gridCol w="586475"/>
                <a:gridCol w="586475"/>
                <a:gridCol w="586475"/>
                <a:gridCol w="586475"/>
                <a:gridCol w="586475"/>
                <a:gridCol w="586475"/>
                <a:gridCol w="586475"/>
                <a:gridCol w="586475"/>
              </a:tblGrid>
              <a:tr h="2592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45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57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26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76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36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35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t>14</a:t>
                      </a:r>
                      <a:endParaRPr sz="1400" u="none" strike="noStrike" cap="none"/>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Explanation &amp; Observation</a:t>
            </a:r>
            <a:endParaRPr sz="3600"/>
          </a:p>
        </p:txBody>
      </p:sp>
      <p:sp>
        <p:nvSpPr>
          <p:cNvPr id="152" name="Google Shape;152;p13"/>
          <p:cNvSpPr txBox="1"/>
          <p:nvPr>
            <p:ph type="body" idx="1"/>
          </p:nvPr>
        </p:nvSpPr>
        <p:spPr>
          <a:xfrm>
            <a:off x="3539325" y="593900"/>
            <a:ext cx="5090400" cy="538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200"/>
              <a:t>We begin with the arr[0...n-1] section. Every time we divide the current segment into two halves (assuming it hasn't already become a segment of length 1), we call the same method on both half, and we store the minimum in the associated node, which is determined as the minimum of both the child's values.</a:t>
            </a:r>
            <a:endParaRPr sz="1200"/>
          </a:p>
          <a:p>
            <a:pPr marL="0" lvl="0" indent="0" algn="l" rtl="0">
              <a:lnSpc>
                <a:spcPct val="115000"/>
              </a:lnSpc>
              <a:spcBef>
                <a:spcPts val="1600"/>
              </a:spcBef>
              <a:spcAft>
                <a:spcPts val="0"/>
              </a:spcAft>
              <a:buSzPts val="1400"/>
              <a:buNone/>
            </a:pPr>
            <a:r>
              <a:rPr lang="en-GB" sz="1200"/>
              <a:t>Except for the last level, the created segment tree will be totally filled. Also, because we consistently divide segments in two halves at every level, the tree will be a Full Binary Tree. There will be n-1 internal nodes since the created tree is always a complete binary tree with n leaves. As a result, the total number of nodes is 2*n – 1.It's worth noting that dummy nodes aren't included.</a:t>
            </a:r>
            <a:endParaRPr sz="1200"/>
          </a:p>
          <a:p>
            <a:pPr marL="0" lvl="0" indent="0" algn="l" rtl="0">
              <a:lnSpc>
                <a:spcPct val="115000"/>
              </a:lnSpc>
              <a:spcBef>
                <a:spcPts val="1600"/>
              </a:spcBef>
              <a:spcAft>
                <a:spcPts val="0"/>
              </a:spcAft>
              <a:buSzPts val="1400"/>
              <a:buNone/>
            </a:pPr>
            <a:r>
              <a:rPr lang="en-GB" sz="1200">
                <a:solidFill>
                  <a:schemeClr val="dk2"/>
                </a:solidFill>
              </a:rPr>
              <a:t>In this fashion, the tree's leaves represent the components, and each higher level is formed by combining two lower levels.</a:t>
            </a:r>
            <a:endParaRPr sz="1200"/>
          </a:p>
          <a:p>
            <a:pPr marL="0" lvl="0" indent="0" algn="l" rtl="0">
              <a:lnSpc>
                <a:spcPct val="115000"/>
              </a:lnSpc>
              <a:spcBef>
                <a:spcPts val="1200"/>
              </a:spcBef>
              <a:spcAft>
                <a:spcPts val="0"/>
              </a:spcAft>
              <a:buSzPts val="1400"/>
              <a:buNone/>
            </a:pPr>
            <a:endParaRPr sz="1200"/>
          </a:p>
          <a:p>
            <a:pPr marL="0" lvl="0" indent="0" algn="l" rtl="0">
              <a:lnSpc>
                <a:spcPct val="115000"/>
              </a:lnSpc>
              <a:spcBef>
                <a:spcPts val="1600"/>
              </a:spcBef>
              <a:spcAft>
                <a:spcPts val="0"/>
              </a:spcAft>
              <a:buSzPts val="1400"/>
              <a:buNone/>
            </a:pPr>
            <a:endParaRPr sz="1200"/>
          </a:p>
          <a:p>
            <a:pPr marL="0" lvl="0" indent="0" algn="l" rtl="0">
              <a:lnSpc>
                <a:spcPct val="115000"/>
              </a:lnSpc>
              <a:spcBef>
                <a:spcPts val="1600"/>
              </a:spcBef>
              <a:spcAft>
                <a:spcPts val="1600"/>
              </a:spcAft>
              <a:buSzPts val="605"/>
              <a:buNone/>
            </a:pPr>
            <a:endParaRPr sz="1200"/>
          </a:p>
        </p:txBody>
      </p:sp>
      <p:sp>
        <p:nvSpPr>
          <p:cNvPr id="153" name="Google Shape;153;p13"/>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59" name="Google Shape;159;p14"/>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05"/>
              <a:buNone/>
            </a:pPr>
            <a:r>
              <a:rPr lang="en-GB" sz="1400"/>
              <a:t>We are given two indices l,r as input, and we must find the minimum of the segment a[l...r]. We'll achieve this by traversing the Segment Tree and using the segments' precomputed minima. Assume we're now at the vertex that spans the a[first...last] segment. There are three scenarios that might occur. When the segment a[first...last] is contained inside a[l...r] and corresponds to the appropriate segment of the current vertex (i.e. first&gt;=l and last&gt;=r), we are done and may return the precomputed minimum that is stored in the vertex.</a:t>
            </a:r>
            <a:endParaRPr sz="1400"/>
          </a:p>
          <a:p>
            <a:pPr marL="0" lvl="0" indent="0" algn="l" rtl="0">
              <a:lnSpc>
                <a:spcPct val="115000"/>
              </a:lnSpc>
              <a:spcBef>
                <a:spcPts val="1600"/>
              </a:spcBef>
              <a:spcAft>
                <a:spcPts val="1600"/>
              </a:spcAft>
              <a:buSzPts val="605"/>
              <a:buNone/>
            </a:pPr>
            <a:endParaRPr sz="1400"/>
          </a:p>
        </p:txBody>
      </p:sp>
      <p:sp>
        <p:nvSpPr>
          <p:cNvPr id="160" name="Google Shape;160;p14"/>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66" name="Google Shape;166;p15"/>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solidFill>
                  <a:schemeClr val="dk2"/>
                </a:solidFill>
              </a:rPr>
              <a:t>Alternatively, the query segment might lie entirely inside the domain of either the left or right child. Remember that the left child covers the a[first...mid] segment and the right vertex covers the a[mid+1...last] segment, with mid = (first + last)/2.</a:t>
            </a:r>
            <a:endParaRPr>
              <a:solidFill>
                <a:schemeClr val="dk2"/>
              </a:solidFill>
            </a:endParaRPr>
          </a:p>
          <a:p>
            <a:pPr marL="0" lvl="0" indent="0" algn="l" rtl="0">
              <a:lnSpc>
                <a:spcPct val="115000"/>
              </a:lnSpc>
              <a:spcBef>
                <a:spcPts val="1600"/>
              </a:spcBef>
              <a:spcAft>
                <a:spcPts val="0"/>
              </a:spcAft>
              <a:buSzPts val="1400"/>
              <a:buNone/>
            </a:pPr>
            <a:r>
              <a:rPr lang="en-GB">
                <a:solidFill>
                  <a:schemeClr val="dk2"/>
                </a:solidFill>
              </a:rPr>
              <a:t>In this situation, we can simply go to the child vertex whose corresponding segment covers the query segment and use that vertex to run the technique given below.</a:t>
            </a:r>
            <a:endParaRPr>
              <a:solidFill>
                <a:schemeClr val="dk2"/>
              </a:solidFill>
            </a:endParaRPr>
          </a:p>
          <a:p>
            <a:pPr marL="0" lvl="0" indent="0" algn="l" rtl="0">
              <a:lnSpc>
                <a:spcPct val="115000"/>
              </a:lnSpc>
              <a:spcBef>
                <a:spcPts val="1600"/>
              </a:spcBef>
              <a:spcAft>
                <a:spcPts val="0"/>
              </a:spcAft>
              <a:buSzPts val="1400"/>
              <a:buNone/>
            </a:pPr>
            <a:r>
              <a:rPr lang="en-GB" sz="1450">
                <a:solidFill>
                  <a:schemeClr val="dk2"/>
                </a:solidFill>
              </a:rPr>
              <a:t>Then there's the last instance, in which the query section crosses both children. We have no choice but to perform two recursive calls, one for each kid, in this scenario. </a:t>
            </a:r>
            <a:endParaRPr>
              <a:solidFill>
                <a:schemeClr val="dk2"/>
              </a:solidFill>
            </a:endParaRPr>
          </a:p>
          <a:p>
            <a:pPr marL="0" lvl="0" indent="0" algn="l" rtl="0">
              <a:lnSpc>
                <a:spcPct val="115000"/>
              </a:lnSpc>
              <a:spcBef>
                <a:spcPts val="1600"/>
              </a:spcBef>
              <a:spcAft>
                <a:spcPts val="1600"/>
              </a:spcAft>
              <a:buSzPts val="605"/>
              <a:buNone/>
            </a:pPr>
          </a:p>
        </p:txBody>
      </p:sp>
      <p:sp>
        <p:nvSpPr>
          <p:cNvPr id="167" name="Google Shape;167;p15"/>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73" name="Google Shape;173;p16"/>
          <p:cNvSpPr txBox="1"/>
          <p:nvPr>
            <p:ph type="body" idx="1"/>
          </p:nvPr>
        </p:nvSpPr>
        <p:spPr>
          <a:xfrm>
            <a:off x="3539325" y="593900"/>
            <a:ext cx="5090400" cy="466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450">
                <a:solidFill>
                  <a:schemeClr val="dk2"/>
                </a:solidFill>
              </a:rPr>
              <a:t>We start with the left child and compute a partial answer for this vertex (i.e. the minimum of values of the intersection between the query segment and the segment of the left child), then move on to the right child and compute the partial answer using that vertex, and finally add the answers together.</a:t>
            </a:r>
            <a:endParaRPr sz="1450">
              <a:solidFill>
                <a:schemeClr val="dk2"/>
              </a:solidFill>
            </a:endParaRPr>
          </a:p>
          <a:p>
            <a:pPr marL="0" lvl="0" indent="0" algn="l" rtl="0">
              <a:lnSpc>
                <a:spcPct val="115000"/>
              </a:lnSpc>
              <a:spcBef>
                <a:spcPts val="1600"/>
              </a:spcBef>
              <a:spcAft>
                <a:spcPts val="0"/>
              </a:spcAft>
              <a:buSzPts val="1400"/>
              <a:buNone/>
            </a:pPr>
            <a:r>
              <a:rPr lang="en-GB" sz="1450"/>
              <a:t>In other words, we calculate the minimal query a[l...mid] using the left child, and the minimum query a[mid+1...r] using the right child, since the left child represents the segment a[first...mid] and the right child represents the segment a[mid+1...last].</a:t>
            </a:r>
            <a:endParaRPr sz="1450"/>
          </a:p>
          <a:p>
            <a:pPr marL="0" lvl="0" indent="0" algn="l" rtl="0">
              <a:lnSpc>
                <a:spcPct val="115000"/>
              </a:lnSpc>
              <a:spcBef>
                <a:spcPts val="1600"/>
              </a:spcBef>
              <a:spcAft>
                <a:spcPts val="1600"/>
              </a:spcAft>
              <a:buSzPts val="605"/>
              <a:buNone/>
            </a:pPr>
            <a:endParaRPr sz="1450"/>
          </a:p>
        </p:txBody>
      </p:sp>
      <p:sp>
        <p:nvSpPr>
          <p:cNvPr id="174" name="Google Shape;174;p16"/>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80" name="Google Shape;180;p17"/>
          <p:cNvSpPr txBox="1"/>
          <p:nvPr>
            <p:ph type="body" idx="1"/>
          </p:nvPr>
        </p:nvSpPr>
        <p:spPr>
          <a:xfrm>
            <a:off x="3539325" y="593900"/>
            <a:ext cx="5090400" cy="407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500"/>
              <a:t>So, processing a minimal query is a function that recursively executes itself once (without modifying the query limits) with either the left or right child, or twice (once for the left and once for the right child) (by splitting the query into two subqueries). When the borders of the current query segment coincide with the bounds of the current vertex's segment, the recursion stops. The precomputed value of the minimum of this segment, which is kept in the tree, will be the answer in such scenario.</a:t>
            </a:r>
            <a:endParaRPr sz="1500"/>
          </a:p>
          <a:p>
            <a:pPr marL="0" lvl="0" indent="0" algn="l" rtl="0">
              <a:lnSpc>
                <a:spcPct val="115000"/>
              </a:lnSpc>
              <a:spcBef>
                <a:spcPts val="1600"/>
              </a:spcBef>
              <a:spcAft>
                <a:spcPts val="1600"/>
              </a:spcAft>
              <a:buSzPts val="605"/>
              <a:buNone/>
            </a:pPr>
            <a:endParaRPr sz="1500"/>
          </a:p>
        </p:txBody>
      </p:sp>
      <p:sp>
        <p:nvSpPr>
          <p:cNvPr id="181" name="Google Shape;181;p17"/>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87" name="Google Shape;187;p18"/>
          <p:cNvSpPr txBox="1"/>
          <p:nvPr>
            <p:ph type="body" idx="1"/>
          </p:nvPr>
        </p:nvSpPr>
        <p:spPr>
          <a:xfrm>
            <a:off x="3539325" y="593900"/>
            <a:ext cx="5090400" cy="282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600">
                <a:solidFill>
                  <a:schemeClr val="dk2"/>
                </a:solidFill>
              </a:rPr>
              <a:t>In other words, the query's calculation is a tree traversal that goes through all of the tree's essential branches and uses the precomputed sum values of the tree's segments.</a:t>
            </a:r>
            <a:endParaRPr sz="1600">
              <a:solidFill>
                <a:schemeClr val="dk2"/>
              </a:solidFill>
            </a:endParaRPr>
          </a:p>
          <a:p>
            <a:pPr marL="0" lvl="0" indent="0" algn="l" rtl="0">
              <a:lnSpc>
                <a:spcPct val="115000"/>
              </a:lnSpc>
              <a:spcBef>
                <a:spcPts val="1600"/>
              </a:spcBef>
              <a:spcAft>
                <a:spcPts val="0"/>
              </a:spcAft>
              <a:buSzPts val="605"/>
              <a:buNone/>
            </a:pPr>
            <a:r>
              <a:rPr lang="en-GB" sz="1600">
                <a:solidFill>
                  <a:schemeClr val="dk2"/>
                </a:solidFill>
              </a:rPr>
              <a:t>Obviously, we'll begin our traversal at the Segment Tree's root vertex.</a:t>
            </a:r>
            <a:endParaRPr sz="1600">
              <a:solidFill>
                <a:schemeClr val="dk2"/>
              </a:solidFill>
            </a:endParaRPr>
          </a:p>
          <a:p>
            <a:pPr marL="0" lvl="0" indent="0" algn="l" rtl="0">
              <a:lnSpc>
                <a:spcPct val="115000"/>
              </a:lnSpc>
              <a:spcBef>
                <a:spcPts val="1600"/>
              </a:spcBef>
              <a:spcAft>
                <a:spcPts val="1600"/>
              </a:spcAft>
              <a:buSzPts val="605"/>
              <a:buNone/>
            </a:pPr>
            <a:endParaRPr sz="1600"/>
          </a:p>
        </p:txBody>
      </p:sp>
      <p:sp>
        <p:nvSpPr>
          <p:cNvPr id="188" name="Google Shape;188;p18"/>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Query Explanation</a:t>
            </a:r>
            <a:endParaRPr sz="3000"/>
          </a:p>
        </p:txBody>
      </p:sp>
      <p:sp>
        <p:nvSpPr>
          <p:cNvPr id="194" name="Google Shape;194;p19"/>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pic>
        <p:nvPicPr>
          <p:cNvPr id="195" name="Google Shape;195;p19"/>
          <p:cNvPicPr preferRelativeResize="0"/>
          <p:nvPr/>
        </p:nvPicPr>
        <p:blipFill rotWithShape="1">
          <a:blip r:embed="rId1"/>
          <a:srcRect/>
          <a:stretch>
            <a:fillRect/>
          </a:stretch>
        </p:blipFill>
        <p:spPr>
          <a:xfrm>
            <a:off x="3582100" y="1019575"/>
            <a:ext cx="5011770" cy="3104349"/>
          </a:xfrm>
          <a:prstGeom prst="rect">
            <a:avLst/>
          </a:prstGeom>
          <a:noFill/>
          <a:ln>
            <a:noFill/>
          </a:ln>
        </p:spPr>
      </p:pic>
      <p:sp>
        <p:nvSpPr>
          <p:cNvPr id="196" name="Google Shape;196;p19"/>
          <p:cNvSpPr txBox="1"/>
          <p:nvPr/>
        </p:nvSpPr>
        <p:spPr>
          <a:xfrm>
            <a:off x="3766138" y="3912425"/>
            <a:ext cx="46437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chemeClr val="dk2"/>
                </a:solidFill>
                <a:highlight>
                  <a:srgbClr val="FFFFFF"/>
                </a:highlight>
                <a:latin typeface="Source Code Pro" panose="020B0309030403020204"/>
                <a:ea typeface="Source Code Pro" panose="020B0309030403020204"/>
                <a:cs typeface="Source Code Pro" panose="020B0309030403020204"/>
                <a:sym typeface="Source Code Pro" panose="020B0309030403020204"/>
              </a:rPr>
              <a:t>In the segment tree, the query for the range (2, 5) is shown in the diagram above.</a:t>
            </a:r>
            <a:endParaRPr sz="1400" b="0" i="0" u="none" strike="noStrike" cap="none">
              <a:solidFill>
                <a:schemeClr val="dk2"/>
              </a:solidFill>
              <a:highlight>
                <a:srgbClr val="FFFFFF"/>
              </a:highlight>
              <a:latin typeface="Source Code Pro" panose="020B0309030403020204"/>
              <a:ea typeface="Source Code Pro" panose="020B0309030403020204"/>
              <a:cs typeface="Source Code Pro" panose="020B0309030403020204"/>
              <a:sym typeface="Source Code Pro" panose="020B0309030403020204"/>
            </a:endParaRPr>
          </a:p>
        </p:txBody>
      </p:sp>
      <p:pic>
        <p:nvPicPr>
          <p:cNvPr id="197" name="Google Shape;197;p19"/>
          <p:cNvPicPr preferRelativeResize="0"/>
          <p:nvPr/>
        </p:nvPicPr>
        <p:blipFill rotWithShape="1">
          <a:blip r:embed="rId2"/>
          <a:srcRect/>
          <a:stretch>
            <a:fillRect/>
          </a:stretch>
        </p:blipFill>
        <p:spPr>
          <a:xfrm>
            <a:off x="4035425" y="3489925"/>
            <a:ext cx="4558450" cy="532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Motivation</a:t>
            </a:r>
            <a:endParaRPr sz="3600">
              <a:solidFill>
                <a:schemeClr val="lt1"/>
              </a:solidFill>
            </a:endParaRPr>
          </a:p>
        </p:txBody>
      </p:sp>
      <p:sp>
        <p:nvSpPr>
          <p:cNvPr id="80" name="Google Shape;80;p2"/>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Many situations necessitate providing responses based on a query across a certain range or section of data. This can be a time-consuming and slow operation, especially if you have a big number of inquiries to handle. As a result, we want a data structure that allows us to effectively execute such requests.</a:t>
            </a:r>
            <a:endParaRPr lang="en-GB"/>
          </a:p>
          <a:p>
            <a:pPr marL="0" lvl="0" indent="0" algn="l" rtl="0">
              <a:lnSpc>
                <a:spcPct val="115000"/>
              </a:lnSpc>
              <a:spcBef>
                <a:spcPts val="1600"/>
              </a:spcBef>
              <a:spcAft>
                <a:spcPts val="0"/>
              </a:spcAft>
              <a:buSzPts val="1400"/>
              <a:buNone/>
            </a:pPr>
            <a:r>
              <a:rPr lang="en-GB"/>
              <a:t>In the fields of computational geometry and geographic information systems, these issues become critical. We could have a vast number of points in space at different distances from a central reference/origin point, for example:</a:t>
            </a:r>
            <a:endParaRPr lang="en-GB"/>
          </a:p>
          <a:p>
            <a:pPr marL="0" lvl="0" indent="0" algn="l" rtl="0">
              <a:lnSpc>
                <a:spcPct val="115000"/>
              </a:lnSpc>
              <a:spcBef>
                <a:spcPts val="1600"/>
              </a:spcBef>
              <a:spcAft>
                <a:spcPts val="1600"/>
              </a:spcAft>
              <a:buSzPts val="14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03" name="Google Shape;203;p20"/>
          <p:cNvSpPr txBox="1"/>
          <p:nvPr>
            <p:ph type="body" idx="1"/>
          </p:nvPr>
        </p:nvSpPr>
        <p:spPr>
          <a:xfrm>
            <a:off x="3539325" y="593900"/>
            <a:ext cx="5090400" cy="395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600">
                <a:solidFill>
                  <a:schemeClr val="dk2"/>
                </a:solidFill>
              </a:rPr>
              <a:t>Let's imagine we wish to change a specific element in the array, thus we'll use the assignment a[i]=x. We also need to rebuild the Segment Tree so that it matches the new, changed array.</a:t>
            </a:r>
            <a:endParaRPr sz="1600">
              <a:solidFill>
                <a:schemeClr val="dk2"/>
              </a:solidFill>
            </a:endParaRPr>
          </a:p>
          <a:p>
            <a:pPr marL="0" lvl="0" indent="0" algn="l" rtl="0">
              <a:lnSpc>
                <a:spcPct val="115000"/>
              </a:lnSpc>
              <a:spcBef>
                <a:spcPts val="1600"/>
              </a:spcBef>
              <a:spcAft>
                <a:spcPts val="0"/>
              </a:spcAft>
              <a:buSzPts val="1400"/>
              <a:buNone/>
            </a:pPr>
            <a:r>
              <a:rPr lang="en-GB" sz="1600">
                <a:solidFill>
                  <a:schemeClr val="dk2"/>
                </a:solidFill>
              </a:rPr>
              <a:t>A partition of the array is formed by each level of a Segment Tree. As a result, each level's constituent a[i] only contributes to one segment. As a result, just the vertices must be modified.</a:t>
            </a:r>
            <a:endParaRPr sz="1600">
              <a:solidFill>
                <a:schemeClr val="dk2"/>
              </a:solidFill>
            </a:endParaRPr>
          </a:p>
          <a:p>
            <a:pPr marL="0" lvl="0" indent="0" algn="l" rtl="0">
              <a:lnSpc>
                <a:spcPct val="115000"/>
              </a:lnSpc>
              <a:spcBef>
                <a:spcPts val="1600"/>
              </a:spcBef>
              <a:spcAft>
                <a:spcPts val="1600"/>
              </a:spcAft>
              <a:buSzPts val="605"/>
              <a:buNone/>
            </a:pPr>
            <a:endParaRPr sz="1600">
              <a:solidFill>
                <a:schemeClr val="dk2"/>
              </a:solidFill>
            </a:endParaRPr>
          </a:p>
        </p:txBody>
      </p:sp>
      <p:sp>
        <p:nvSpPr>
          <p:cNvPr id="204" name="Google Shape;204;p20"/>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10" name="Google Shape;210;p21"/>
          <p:cNvSpPr txBox="1"/>
          <p:nvPr>
            <p:ph type="body" idx="1"/>
          </p:nvPr>
        </p:nvSpPr>
        <p:spPr>
          <a:xfrm>
            <a:off x="3539325" y="593900"/>
            <a:ext cx="5090400" cy="427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500">
                <a:solidFill>
                  <a:schemeClr val="dk2"/>
                </a:solidFill>
              </a:rPr>
              <a:t>It's clear that a recursive function may be used to implement the update request. The function is supplied the current tree vertex, then it recursively runs itself with one of the two child vertices (the one containing a[i] in its segment), then recomputes its minimal value, much like the build method does (that is as the minimum of its two children).</a:t>
            </a:r>
            <a:endParaRPr sz="1500">
              <a:solidFill>
                <a:schemeClr val="dk2"/>
              </a:solidFill>
            </a:endParaRPr>
          </a:p>
          <a:p>
            <a:pPr marL="0" lvl="0" indent="0" algn="l" rtl="0">
              <a:lnSpc>
                <a:spcPct val="115000"/>
              </a:lnSpc>
              <a:spcBef>
                <a:spcPts val="1600"/>
              </a:spcBef>
              <a:spcAft>
                <a:spcPts val="0"/>
              </a:spcAft>
              <a:buSzPts val="1400"/>
              <a:buNone/>
            </a:pPr>
            <a:r>
              <a:rPr lang="en-GB" sz="1500">
                <a:solidFill>
                  <a:schemeClr val="dk2"/>
                </a:solidFill>
              </a:rPr>
              <a:t>Here's another example utilising the same array. We'll alter a[2] = 6 to a[2] = 1 here, assuming this is the segment tree we built previously.</a:t>
            </a:r>
            <a:endParaRPr sz="1500">
              <a:solidFill>
                <a:schemeClr val="dk2"/>
              </a:solidFill>
            </a:endParaRPr>
          </a:p>
          <a:p>
            <a:pPr marL="0" lvl="0" indent="0" algn="l" rtl="0">
              <a:lnSpc>
                <a:spcPct val="115000"/>
              </a:lnSpc>
              <a:spcBef>
                <a:spcPts val="1600"/>
              </a:spcBef>
              <a:spcAft>
                <a:spcPts val="1600"/>
              </a:spcAft>
              <a:buSzPts val="605"/>
              <a:buNone/>
            </a:pPr>
            <a:endParaRPr sz="1500">
              <a:solidFill>
                <a:schemeClr val="dk2"/>
              </a:solidFill>
            </a:endParaRPr>
          </a:p>
        </p:txBody>
      </p:sp>
      <p:sp>
        <p:nvSpPr>
          <p:cNvPr id="211" name="Google Shape;211;p21"/>
          <p:cNvSpPr txBox="1"/>
          <p:nvPr/>
        </p:nvSpPr>
        <p:spPr>
          <a:xfrm>
            <a:off x="4612275" y="1349450"/>
            <a:ext cx="3981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17" name="Google Shape;217;p22"/>
          <p:cNvSpPr txBox="1"/>
          <p:nvPr>
            <p:ph type="body" idx="1"/>
          </p:nvPr>
        </p:nvSpPr>
        <p:spPr>
          <a:xfrm>
            <a:off x="3579625" y="2571750"/>
            <a:ext cx="5054700" cy="21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SzPts val="605"/>
              <a:buNone/>
            </a:pPr>
            <a:r>
              <a:rPr lang="en-GB">
                <a:solidFill>
                  <a:schemeClr val="dk2"/>
                </a:solidFill>
              </a:rPr>
              <a:t>We can see that if we change 6 to 1 in the second place, we must also change the parent from 3 to 1, because the parent includes the children's minimal value. As shown in the diagram below, the recursive method first discovers the particular location where we need to make changes in depth first and then updates the segment while backtracking.</a:t>
            </a:r>
            <a:endParaRPr>
              <a:solidFill>
                <a:schemeClr val="dk2"/>
              </a:solidFill>
            </a:endParaRPr>
          </a:p>
        </p:txBody>
      </p:sp>
      <p:pic>
        <p:nvPicPr>
          <p:cNvPr id="218" name="Google Shape;218;p22"/>
          <p:cNvPicPr preferRelativeResize="0"/>
          <p:nvPr/>
        </p:nvPicPr>
        <p:blipFill rotWithShape="1">
          <a:blip r:embed="rId1"/>
          <a:srcRect/>
          <a:stretch>
            <a:fillRect/>
          </a:stretch>
        </p:blipFill>
        <p:spPr>
          <a:xfrm>
            <a:off x="3788200" y="523675"/>
            <a:ext cx="4637549" cy="2048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Update Explanation</a:t>
            </a:r>
            <a:endParaRPr sz="3000"/>
          </a:p>
        </p:txBody>
      </p:sp>
      <p:sp>
        <p:nvSpPr>
          <p:cNvPr id="224" name="Google Shape;224;p23"/>
          <p:cNvSpPr txBox="1"/>
          <p:nvPr>
            <p:ph type="body" idx="1"/>
          </p:nvPr>
        </p:nvSpPr>
        <p:spPr>
          <a:xfrm>
            <a:off x="3579625" y="2571750"/>
            <a:ext cx="5054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SzPts val="605"/>
              <a:buNone/>
            </a:pPr>
            <a:endParaRPr>
              <a:solidFill>
                <a:schemeClr val="dk2"/>
              </a:solidFill>
            </a:endParaRPr>
          </a:p>
        </p:txBody>
      </p:sp>
      <p:pic>
        <p:nvPicPr>
          <p:cNvPr id="225" name="Google Shape;225;p23"/>
          <p:cNvPicPr preferRelativeResize="0"/>
          <p:nvPr/>
        </p:nvPicPr>
        <p:blipFill rotWithShape="1">
          <a:blip r:embed="rId1"/>
          <a:srcRect/>
          <a:stretch>
            <a:fillRect/>
          </a:stretch>
        </p:blipFill>
        <p:spPr>
          <a:xfrm>
            <a:off x="3388375" y="609425"/>
            <a:ext cx="5375077" cy="4095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31" name="Google Shape;231;p24"/>
          <p:cNvSpPr txBox="1"/>
          <p:nvPr>
            <p:ph type="body" idx="1"/>
          </p:nvPr>
        </p:nvSpPr>
        <p:spPr>
          <a:xfrm>
            <a:off x="3539325" y="593900"/>
            <a:ext cx="5054700" cy="350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605"/>
              <a:buNone/>
            </a:pPr>
            <a:r>
              <a:rPr lang="en-GB" sz="1500">
                <a:solidFill>
                  <a:schemeClr val="dk2"/>
                </a:solidFill>
              </a:rPr>
              <a:t>preProcessing(node, first,last array, SegmentTree){</a:t>
            </a:r>
            <a:endParaRPr sz="1500">
              <a:solidFill>
                <a:schemeClr val="dk2"/>
              </a:solidFill>
            </a:endParaRPr>
          </a:p>
          <a:p>
            <a:pPr marL="457200" lvl="0" indent="0" algn="l" rtl="0">
              <a:lnSpc>
                <a:spcPct val="115000"/>
              </a:lnSpc>
              <a:spcBef>
                <a:spcPts val="1600"/>
              </a:spcBef>
              <a:spcAft>
                <a:spcPts val="0"/>
              </a:spcAft>
              <a:buSzPts val="605"/>
              <a:buNone/>
            </a:pPr>
            <a:r>
              <a:rPr lang="en-GB" sz="1500">
                <a:solidFill>
                  <a:schemeClr val="dk2"/>
                </a:solidFill>
              </a:rPr>
              <a:t>array= {a</a:t>
            </a:r>
            <a:r>
              <a:rPr lang="en-GB" sz="1500" baseline="-25000">
                <a:solidFill>
                  <a:schemeClr val="dk2"/>
                </a:solidFill>
              </a:rPr>
              <a:t>first</a:t>
            </a:r>
            <a:r>
              <a:rPr lang="en-GB" sz="1500">
                <a:solidFill>
                  <a:schemeClr val="dk2"/>
                </a:solidFill>
              </a:rPr>
              <a:t>,a</a:t>
            </a:r>
            <a:r>
              <a:rPr lang="en-GB" sz="1500" baseline="-25000">
                <a:solidFill>
                  <a:schemeClr val="dk2"/>
                </a:solidFill>
              </a:rPr>
              <a:t>first+1</a:t>
            </a:r>
            <a:r>
              <a:rPr lang="en-GB" sz="1500">
                <a:solidFill>
                  <a:schemeClr val="dk2"/>
                </a:solidFill>
              </a:rPr>
              <a:t>.a</a:t>
            </a:r>
            <a:r>
              <a:rPr lang="en-GB" sz="1500" baseline="-25000">
                <a:solidFill>
                  <a:schemeClr val="dk2"/>
                </a:solidFill>
              </a:rPr>
              <a:t>first+2</a:t>
            </a:r>
            <a:r>
              <a:rPr lang="en-GB" sz="1500">
                <a:solidFill>
                  <a:schemeClr val="dk2"/>
                </a:solidFill>
              </a:rPr>
              <a:t>…………a</a:t>
            </a:r>
            <a:r>
              <a:rPr lang="en-GB" sz="1500" baseline="-25000">
                <a:solidFill>
                  <a:schemeClr val="dk2"/>
                </a:solidFill>
              </a:rPr>
              <a:t>first+3</a:t>
            </a:r>
            <a:r>
              <a:rPr lang="en-GB" sz="1500">
                <a:solidFill>
                  <a:schemeClr val="dk2"/>
                </a:solidFill>
              </a:rPr>
              <a:t>}</a:t>
            </a:r>
            <a:endParaRPr sz="1500">
              <a:solidFill>
                <a:schemeClr val="dk2"/>
              </a:solidFill>
            </a:endParaRPr>
          </a:p>
          <a:p>
            <a:pPr marL="457200" lvl="0" indent="0" algn="l" rtl="0">
              <a:lnSpc>
                <a:spcPct val="115000"/>
              </a:lnSpc>
              <a:spcBef>
                <a:spcPts val="1600"/>
              </a:spcBef>
              <a:spcAft>
                <a:spcPts val="0"/>
              </a:spcAft>
              <a:buSzPts val="605"/>
              <a:buNone/>
            </a:pPr>
            <a:r>
              <a:rPr lang="en-GB" sz="1500" b="1">
                <a:solidFill>
                  <a:schemeClr val="dk2"/>
                </a:solidFill>
              </a:rPr>
              <a:t>//base condition</a:t>
            </a:r>
            <a:endParaRPr sz="1500" b="1">
              <a:solidFill>
                <a:schemeClr val="dk2"/>
              </a:solidFill>
            </a:endParaRPr>
          </a:p>
          <a:p>
            <a:pPr marL="457200" lvl="0" indent="0" algn="l" rtl="0">
              <a:lnSpc>
                <a:spcPct val="115000"/>
              </a:lnSpc>
              <a:spcBef>
                <a:spcPts val="1600"/>
              </a:spcBef>
              <a:spcAft>
                <a:spcPts val="0"/>
              </a:spcAft>
              <a:buSzPts val="605"/>
              <a:buNone/>
            </a:pPr>
            <a:r>
              <a:rPr lang="en-GB" sz="1500">
                <a:solidFill>
                  <a:schemeClr val="dk2"/>
                </a:solidFill>
              </a:rPr>
              <a:t>if(first=last){</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SegmentTree[node]=arr[first]</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return</a:t>
            </a:r>
            <a:endParaRPr sz="1500">
              <a:solidFill>
                <a:schemeClr val="dk2"/>
              </a:solidFill>
            </a:endParaRPr>
          </a:p>
          <a:p>
            <a:pPr marL="457200" lvl="0" indent="0" algn="l" rtl="0">
              <a:lnSpc>
                <a:spcPct val="115000"/>
              </a:lnSpc>
              <a:spcBef>
                <a:spcPts val="1600"/>
              </a:spcBef>
              <a:spcAft>
                <a:spcPts val="1600"/>
              </a:spcAft>
              <a:buSzPts val="605"/>
              <a:buNone/>
            </a:pPr>
            <a:r>
              <a:rPr lang="en-GB" sz="1500">
                <a:solidFill>
                  <a:schemeClr val="dk2"/>
                </a:solidFill>
              </a:rPr>
              <a:t>}</a:t>
            </a:r>
            <a:endParaRPr sz="15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37" name="Google Shape;237;p25"/>
          <p:cNvSpPr txBox="1"/>
          <p:nvPr>
            <p:ph type="body" idx="1"/>
          </p:nvPr>
        </p:nvSpPr>
        <p:spPr>
          <a:xfrm>
            <a:off x="3539325" y="593900"/>
            <a:ext cx="5054700" cy="4562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mid = (first+last) / 2 //mid of the array</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//recursive calls</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preProcessing(2*node, first, mid, array, SegmentTree)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preProcessing(2*node + 1, mid+1, last, array, SegmentTree)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//building the segment tree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SegmentTree[node] = minimum(SegmentTree[2*node] , SegmentTree[2*node + 1])</a:t>
            </a:r>
            <a:endParaRPr>
              <a:solidFill>
                <a:schemeClr val="dk2"/>
              </a:solidFill>
            </a:endParaRPr>
          </a:p>
          <a:p>
            <a:pPr marL="0" lvl="0" indent="0" algn="l" rtl="0">
              <a:lnSpc>
                <a:spcPct val="115000"/>
              </a:lnSpc>
              <a:spcBef>
                <a:spcPts val="1600"/>
              </a:spcBef>
              <a:spcAft>
                <a:spcPts val="0"/>
              </a:spcAft>
              <a:buSzPts val="1400"/>
              <a:buNone/>
            </a:pPr>
            <a:r>
              <a:rPr lang="en-GB">
                <a:solidFill>
                  <a:schemeClr val="dk2"/>
                </a:solidFill>
              </a:rPr>
              <a:t>}</a:t>
            </a:r>
            <a:endParaRPr>
              <a:solidFill>
                <a:schemeClr val="dk2"/>
              </a:solidFill>
            </a:endParaRPr>
          </a:p>
          <a:p>
            <a:pPr marL="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43" name="Google Shape;243;p26"/>
          <p:cNvSpPr txBox="1"/>
          <p:nvPr>
            <p:ph type="body" idx="1"/>
          </p:nvPr>
        </p:nvSpPr>
        <p:spPr>
          <a:xfrm>
            <a:off x="3539325" y="593900"/>
            <a:ext cx="5054700" cy="30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605"/>
              <a:buNone/>
            </a:pPr>
            <a:r>
              <a:rPr lang="en-GB" sz="1500">
                <a:solidFill>
                  <a:schemeClr val="dk2"/>
                </a:solidFill>
              </a:rPr>
              <a:t>update(node, first, last, index, newkey, SegmentTree){</a:t>
            </a:r>
            <a:endParaRPr sz="1500">
              <a:solidFill>
                <a:schemeClr val="dk2"/>
              </a:solidFill>
            </a:endParaRPr>
          </a:p>
          <a:p>
            <a:pPr marL="914400" lvl="0" indent="0" algn="l" rtl="0">
              <a:lnSpc>
                <a:spcPct val="115000"/>
              </a:lnSpc>
              <a:spcBef>
                <a:spcPts val="1600"/>
              </a:spcBef>
              <a:spcAft>
                <a:spcPts val="0"/>
              </a:spcAft>
              <a:buSzPts val="605"/>
              <a:buNone/>
            </a:pPr>
            <a:r>
              <a:rPr lang="en-GB" sz="1500" b="1">
                <a:solidFill>
                  <a:schemeClr val="dk2"/>
                </a:solidFill>
              </a:rPr>
              <a:t>//base conditions </a:t>
            </a:r>
            <a:endParaRPr sz="1500" b="1">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if(first = last){ </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SegmentTree[node] = newkey </a:t>
            </a:r>
            <a:endParaRPr sz="1500">
              <a:solidFill>
                <a:schemeClr val="dk2"/>
              </a:solidFill>
            </a:endParaRPr>
          </a:p>
          <a:p>
            <a:pPr marL="914400" lvl="0" indent="0" algn="l" rtl="0">
              <a:lnSpc>
                <a:spcPct val="115000"/>
              </a:lnSpc>
              <a:spcBef>
                <a:spcPts val="1600"/>
              </a:spcBef>
              <a:spcAft>
                <a:spcPts val="0"/>
              </a:spcAft>
              <a:buSzPts val="605"/>
              <a:buNone/>
            </a:pPr>
            <a:r>
              <a:rPr lang="en-GB" sz="1500">
                <a:solidFill>
                  <a:schemeClr val="dk2"/>
                </a:solidFill>
              </a:rPr>
              <a:t>return </a:t>
            </a:r>
            <a:endParaRPr sz="1500">
              <a:solidFill>
                <a:schemeClr val="dk2"/>
              </a:solidFill>
            </a:endParaRPr>
          </a:p>
          <a:p>
            <a:pPr marL="457200" lvl="0" indent="0" algn="l" rtl="0">
              <a:lnSpc>
                <a:spcPct val="115000"/>
              </a:lnSpc>
              <a:spcBef>
                <a:spcPts val="1600"/>
              </a:spcBef>
              <a:spcAft>
                <a:spcPts val="1600"/>
              </a:spcAft>
              <a:buSzPts val="605"/>
              <a:buNone/>
            </a:pPr>
            <a:r>
              <a:rPr lang="en-GB" sz="1500">
                <a:solidFill>
                  <a:schemeClr val="dk2"/>
                </a:solidFill>
              </a:rPr>
              <a:t>}</a:t>
            </a:r>
            <a:endParaRPr sz="15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49" name="Google Shape;249;p27"/>
          <p:cNvSpPr txBox="1"/>
          <p:nvPr>
            <p:ph type="body" idx="1"/>
          </p:nvPr>
        </p:nvSpPr>
        <p:spPr>
          <a:xfrm>
            <a:off x="3539325" y="593900"/>
            <a:ext cx="5054700" cy="41250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SzPts val="605"/>
              <a:buNone/>
            </a:pPr>
            <a:r>
              <a:rPr lang="en-GB" sz="1200">
                <a:solidFill>
                  <a:schemeClr val="dk2"/>
                </a:solidFill>
              </a:rPr>
              <a:t>mid = (first + last) / 2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recursive calls for updation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if(index &lt;= mid) </a:t>
            </a:r>
            <a:endParaRPr sz="1200">
              <a:solidFill>
                <a:schemeClr val="dk2"/>
              </a:solidFill>
            </a:endParaRPr>
          </a:p>
          <a:p>
            <a:pPr marL="1371600" lvl="0" indent="0" algn="l" rtl="0">
              <a:lnSpc>
                <a:spcPct val="115000"/>
              </a:lnSpc>
              <a:spcBef>
                <a:spcPts val="1600"/>
              </a:spcBef>
              <a:spcAft>
                <a:spcPts val="0"/>
              </a:spcAft>
              <a:buSzPts val="605"/>
              <a:buNone/>
            </a:pPr>
            <a:r>
              <a:rPr lang="en-GB" sz="1200">
                <a:solidFill>
                  <a:schemeClr val="dk2"/>
                </a:solidFill>
              </a:rPr>
              <a:t>update(2*node, first, mid, index, newkey, array, SegmentTree)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else </a:t>
            </a:r>
            <a:endParaRPr sz="1200">
              <a:solidFill>
                <a:schemeClr val="dk2"/>
              </a:solidFill>
            </a:endParaRPr>
          </a:p>
          <a:p>
            <a:pPr marL="1371600" lvl="0" indent="0" algn="l" rtl="0">
              <a:lnSpc>
                <a:spcPct val="115000"/>
              </a:lnSpc>
              <a:spcBef>
                <a:spcPts val="1600"/>
              </a:spcBef>
              <a:spcAft>
                <a:spcPts val="0"/>
              </a:spcAft>
              <a:buSzPts val="605"/>
              <a:buNone/>
            </a:pPr>
            <a:r>
              <a:rPr lang="en-GB" sz="1200">
                <a:solidFill>
                  <a:schemeClr val="dk2"/>
                </a:solidFill>
              </a:rPr>
              <a:t>update(2*node+1, mid+1, last, index, newkey, array, SegmentTree) </a:t>
            </a:r>
            <a:endParaRPr sz="1200">
              <a:solidFill>
                <a:schemeClr val="dk2"/>
              </a:solidFill>
            </a:endParaRPr>
          </a:p>
          <a:p>
            <a:pPr marL="914400" lvl="0" indent="0" algn="l" rtl="0">
              <a:lnSpc>
                <a:spcPct val="115000"/>
              </a:lnSpc>
              <a:spcBef>
                <a:spcPts val="1600"/>
              </a:spcBef>
              <a:spcAft>
                <a:spcPts val="0"/>
              </a:spcAft>
              <a:buSzPts val="605"/>
              <a:buNone/>
            </a:pPr>
            <a:r>
              <a:rPr lang="en-GB" sz="1200">
                <a:solidFill>
                  <a:schemeClr val="dk2"/>
                </a:solidFill>
              </a:rPr>
              <a:t>//updation while backtracking </a:t>
            </a:r>
            <a:r>
              <a:rPr lang="en-GB" sz="1150">
                <a:solidFill>
                  <a:schemeClr val="dk2"/>
                </a:solidFill>
              </a:rPr>
              <a:t>SegmentTree[node]=minimum(SegmentTree[2*node] , SegmentTree[2*node + 1]) </a:t>
            </a:r>
            <a:endParaRPr sz="1150">
              <a:solidFill>
                <a:schemeClr val="dk2"/>
              </a:solidFill>
            </a:endParaRPr>
          </a:p>
          <a:p>
            <a:pPr marL="457200" lvl="0" indent="0" algn="l" rtl="0">
              <a:lnSpc>
                <a:spcPct val="115000"/>
              </a:lnSpc>
              <a:spcBef>
                <a:spcPts val="1600"/>
              </a:spcBef>
              <a:spcAft>
                <a:spcPts val="1600"/>
              </a:spcAft>
              <a:buSzPts val="605"/>
              <a:buNone/>
            </a:pPr>
            <a:r>
              <a:rPr lang="en-GB" sz="1200">
                <a:solidFill>
                  <a:schemeClr val="dk2"/>
                </a:solidFill>
              </a:rPr>
              <a:t>} </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3.  Query Fxn</a:t>
            </a:r>
            <a:endParaRPr lang="en-GB"/>
          </a:p>
        </p:txBody>
      </p:sp>
      <p:sp>
        <p:nvSpPr>
          <p:cNvPr id="255" name="Google Shape;255;p28"/>
          <p:cNvSpPr txBox="1"/>
          <p:nvPr>
            <p:ph type="body" idx="1"/>
          </p:nvPr>
        </p:nvSpPr>
        <p:spPr>
          <a:xfrm>
            <a:off x="3539325" y="593900"/>
            <a:ext cx="5054700" cy="3819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605"/>
              <a:buNone/>
            </a:pPr>
            <a:r>
              <a:rPr lang="en-GB">
                <a:solidFill>
                  <a:schemeClr val="dk2"/>
                </a:solidFill>
              </a:rPr>
              <a:t>query(node, first, last, l, r, SegmentTree){</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 //base conditions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if( first &gt; r or last &lt; l){ </a:t>
            </a:r>
            <a:endParaRPr>
              <a:solidFill>
                <a:schemeClr val="dk2"/>
              </a:solidFill>
            </a:endParaRPr>
          </a:p>
          <a:p>
            <a:pPr marL="1371600" lvl="0" indent="0" algn="l" rtl="0">
              <a:lnSpc>
                <a:spcPct val="115000"/>
              </a:lnSpc>
              <a:spcBef>
                <a:spcPts val="1600"/>
              </a:spcBef>
              <a:spcAft>
                <a:spcPts val="0"/>
              </a:spcAft>
              <a:buSzPts val="605"/>
              <a:buNone/>
            </a:pPr>
            <a:r>
              <a:rPr lang="en-GB">
                <a:solidFill>
                  <a:schemeClr val="dk2"/>
                </a:solidFill>
              </a:rPr>
              <a:t>return INFINITY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if(l = first and r = last){ </a:t>
            </a:r>
            <a:endParaRPr>
              <a:solidFill>
                <a:schemeClr val="dk2"/>
              </a:solidFill>
            </a:endParaRPr>
          </a:p>
          <a:p>
            <a:pPr marL="1371600" lvl="0" indent="0" algn="l" rtl="0">
              <a:lnSpc>
                <a:spcPct val="115000"/>
              </a:lnSpc>
              <a:spcBef>
                <a:spcPts val="1600"/>
              </a:spcBef>
              <a:spcAft>
                <a:spcPts val="0"/>
              </a:spcAft>
              <a:buSzPts val="605"/>
              <a:buNone/>
            </a:pPr>
            <a:r>
              <a:rPr lang="en-GB">
                <a:solidFill>
                  <a:schemeClr val="dk2"/>
                </a:solidFill>
              </a:rPr>
              <a:t>return SegmentTree[node] </a:t>
            </a:r>
            <a:endParaRPr>
              <a:solidFill>
                <a:schemeClr val="dk2"/>
              </a:solidFill>
            </a:endParaRPr>
          </a:p>
          <a:p>
            <a:pPr marL="914400" lvl="0" indent="0" algn="l" rtl="0">
              <a:lnSpc>
                <a:spcPct val="115000"/>
              </a:lnSpc>
              <a:spcBef>
                <a:spcPts val="1600"/>
              </a:spcBef>
              <a:spcAft>
                <a:spcPts val="1600"/>
              </a:spcAft>
              <a:buSzPts val="605"/>
              <a:buNone/>
            </a:pPr>
            <a:r>
              <a:rPr lang="en-GB">
                <a:solidFill>
                  <a:schemeClr val="dk2"/>
                </a:solidFill>
              </a:rPr>
              <a:t>}</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Pseudo Code</a:t>
            </a:r>
            <a:r>
              <a:rPr lang="en-GB"/>
              <a:t>  </a:t>
            </a:r>
            <a:endParaRPr lang="en-GB"/>
          </a:p>
          <a:p>
            <a:pPr marL="0" lvl="0" indent="0" algn="l" rtl="0">
              <a:lnSpc>
                <a:spcPct val="100000"/>
              </a:lnSpc>
              <a:spcBef>
                <a:spcPts val="0"/>
              </a:spcBef>
              <a:spcAft>
                <a:spcPts val="0"/>
              </a:spcAft>
              <a:buSzPts val="2800"/>
              <a:buNone/>
            </a:pPr>
            <a:r>
              <a:rPr lang="en-GB"/>
              <a:t>3.  Query Fxn</a:t>
            </a:r>
            <a:endParaRPr lang="en-GB"/>
          </a:p>
        </p:txBody>
      </p:sp>
      <p:sp>
        <p:nvSpPr>
          <p:cNvPr id="261" name="Google Shape;261;p29"/>
          <p:cNvSpPr txBox="1"/>
          <p:nvPr>
            <p:ph type="body" idx="1"/>
          </p:nvPr>
        </p:nvSpPr>
        <p:spPr>
          <a:xfrm>
            <a:off x="3539325" y="593900"/>
            <a:ext cx="5054700" cy="27198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SzPts val="605"/>
              <a:buNone/>
            </a:pPr>
            <a:r>
              <a:rPr lang="en-GB">
                <a:solidFill>
                  <a:schemeClr val="dk2"/>
                </a:solidFill>
              </a:rPr>
              <a:t>mid = (first + last) / 2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//recursive calls for returning the minimum value </a:t>
            </a:r>
            <a:endParaRPr>
              <a:solidFill>
                <a:schemeClr val="dk2"/>
              </a:solidFill>
            </a:endParaRPr>
          </a:p>
          <a:p>
            <a:pPr marL="914400" lvl="0" indent="0" algn="l" rtl="0">
              <a:lnSpc>
                <a:spcPct val="115000"/>
              </a:lnSpc>
              <a:spcBef>
                <a:spcPts val="1600"/>
              </a:spcBef>
              <a:spcAft>
                <a:spcPts val="0"/>
              </a:spcAft>
              <a:buSzPts val="605"/>
              <a:buNone/>
            </a:pPr>
            <a:r>
              <a:rPr lang="en-GB">
                <a:solidFill>
                  <a:schemeClr val="dk2"/>
                </a:solidFill>
              </a:rPr>
              <a:t>return minimum (query(2*node, first, mid, l, r, SegmentTree), query(2*node+1, mid+1, last, l, r, SegmentTree)) </a:t>
            </a:r>
            <a:endParaRPr>
              <a:solidFill>
                <a:schemeClr val="dk2"/>
              </a:solidFill>
            </a:endParaRPr>
          </a:p>
          <a:p>
            <a:pPr marL="457200" lvl="0" indent="0" algn="l" rtl="0">
              <a:lnSpc>
                <a:spcPct val="115000"/>
              </a:lnSpc>
              <a:spcBef>
                <a:spcPts val="1600"/>
              </a:spcBef>
              <a:spcAft>
                <a:spcPts val="1600"/>
              </a:spcAft>
              <a:buSzPts val="605"/>
              <a:buNone/>
            </a:pPr>
            <a:r>
              <a:rPr lang="en-GB" sz="1200">
                <a:solidFill>
                  <a:schemeClr val="dk2"/>
                </a:solidFill>
              </a:rPr>
              <a:t>} </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Motivation</a:t>
            </a:r>
            <a:endParaRPr sz="3600">
              <a:solidFill>
                <a:schemeClr val="lt1"/>
              </a:solidFill>
            </a:endParaRPr>
          </a:p>
        </p:txBody>
      </p:sp>
      <p:sp>
        <p:nvSpPr>
          <p:cNvPr id="86" name="Google Shape;86;p3"/>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600"/>
              </a:spcAft>
              <a:buSzPts val="1400"/>
              <a:buNone/>
            </a:pPr>
            <a:r>
              <a:rPr lang="en-GB"/>
              <a:t>Assume we need to find locations within a specified range of distances from our starting point. A traditional lookup table would need a linear scan of all conceivable locations or distances (think hash-maps). We'll go through a data structure that allows us to do this in logarithmic time and with a lot less space. Planar Range Searching is the name for such a problem. It's vital to solve such issues quickly, especially when working with dynamic data that changes quickly and unexpectedly (for example, a radar system for air traffic control).</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Time Complexity</a:t>
            </a:r>
            <a:endParaRPr sz="3000"/>
          </a:p>
        </p:txBody>
      </p:sp>
      <p:sp>
        <p:nvSpPr>
          <p:cNvPr id="267" name="Google Shape;267;p30"/>
          <p:cNvSpPr txBox="1"/>
          <p:nvPr>
            <p:ph type="body" idx="1"/>
          </p:nvPr>
        </p:nvSpPr>
        <p:spPr>
          <a:xfrm>
            <a:off x="3539325" y="593900"/>
            <a:ext cx="4979700" cy="460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SzPts val="1400"/>
              <a:buNone/>
            </a:pPr>
            <a:r>
              <a:rPr lang="en-GB" sz="1300">
                <a:solidFill>
                  <a:schemeClr val="dk2"/>
                </a:solidFill>
              </a:rPr>
              <a:t>Now let's look at the Segment Tree time and space complexity -</a:t>
            </a:r>
            <a:endParaRPr sz="1300">
              <a:solidFill>
                <a:schemeClr val="dk2"/>
              </a:solidFill>
            </a:endParaRPr>
          </a:p>
          <a:p>
            <a:pPr marL="0" lvl="0" indent="0" algn="l" rtl="0">
              <a:lnSpc>
                <a:spcPct val="115000"/>
              </a:lnSpc>
              <a:spcBef>
                <a:spcPts val="1600"/>
              </a:spcBef>
              <a:spcAft>
                <a:spcPts val="0"/>
              </a:spcAft>
              <a:buSzPts val="1400"/>
              <a:buNone/>
            </a:pPr>
            <a:r>
              <a:rPr lang="en-GB" sz="1300">
                <a:solidFill>
                  <a:schemeClr val="dk2"/>
                </a:solidFill>
              </a:rPr>
              <a:t>Because our data structure performs three functions: </a:t>
            </a:r>
            <a:r>
              <a:rPr lang="en-GB" sz="1300" b="1">
                <a:solidFill>
                  <a:schemeClr val="dk2"/>
                </a:solidFill>
              </a:rPr>
              <a:t>preprocessing, query, and update,</a:t>
            </a:r>
            <a:r>
              <a:rPr lang="en-GB" sz="1300">
                <a:solidFill>
                  <a:schemeClr val="dk2"/>
                </a:solidFill>
              </a:rPr>
              <a:t> we must determine the time and space difficulties for each of them before determining the ultimate complications when the data structure is employed.</a:t>
            </a:r>
            <a:endParaRPr sz="1300">
              <a:solidFill>
                <a:schemeClr val="dk2"/>
              </a:solidFill>
            </a:endParaRPr>
          </a:p>
          <a:p>
            <a:pPr marL="0" lvl="0" indent="0" algn="l" rtl="0">
              <a:lnSpc>
                <a:spcPct val="115000"/>
              </a:lnSpc>
              <a:spcBef>
                <a:spcPts val="1600"/>
              </a:spcBef>
              <a:spcAft>
                <a:spcPts val="0"/>
              </a:spcAft>
              <a:buSzPts val="605"/>
              <a:buNone/>
            </a:pPr>
            <a:r>
              <a:rPr lang="en-GB" sz="1300" b="1">
                <a:solidFill>
                  <a:schemeClr val="dk2"/>
                </a:solidFill>
              </a:rPr>
              <a:t>Space required by Segment Tree as an array </a:t>
            </a:r>
            <a:r>
              <a:rPr lang="en-GB" sz="1300">
                <a:solidFill>
                  <a:schemeClr val="dk2"/>
                </a:solidFill>
              </a:rPr>
              <a:t>Let S(n) be the space required . </a:t>
            </a:r>
            <a:endParaRPr sz="1300">
              <a:solidFill>
                <a:schemeClr val="dk2"/>
              </a:solidFill>
            </a:endParaRPr>
          </a:p>
          <a:p>
            <a:pPr marL="0" lvl="0" indent="0" algn="l" rtl="0">
              <a:lnSpc>
                <a:spcPct val="115000"/>
              </a:lnSpc>
              <a:spcBef>
                <a:spcPts val="1600"/>
              </a:spcBef>
              <a:spcAft>
                <a:spcPts val="0"/>
              </a:spcAft>
              <a:buSzPts val="605"/>
              <a:buNone/>
            </a:pPr>
            <a:r>
              <a:rPr lang="en-GB" sz="1300">
                <a:solidFill>
                  <a:schemeClr val="dk2"/>
                </a:solidFill>
              </a:rPr>
              <a:t>Then, S(n) = S(⌊n / 2⌋) + S(⌈n / 2⌉) + O(1) n &gt; 1 </a:t>
            </a:r>
            <a:endParaRPr sz="1300">
              <a:solidFill>
                <a:schemeClr val="dk2"/>
              </a:solidFill>
            </a:endParaRPr>
          </a:p>
          <a:p>
            <a:pPr marL="0" lvl="0" indent="0" algn="l" rtl="0">
              <a:lnSpc>
                <a:spcPct val="115000"/>
              </a:lnSpc>
              <a:spcBef>
                <a:spcPts val="1600"/>
              </a:spcBef>
              <a:spcAft>
                <a:spcPts val="0"/>
              </a:spcAft>
              <a:buSzPts val="605"/>
              <a:buNone/>
            </a:pPr>
            <a:r>
              <a:rPr lang="en-GB" sz="1300">
                <a:solidFill>
                  <a:schemeClr val="dk2"/>
                </a:solidFill>
              </a:rPr>
              <a:t>           = 2 * S(n / 2) + O(1) </a:t>
            </a:r>
            <a:endParaRPr sz="1300">
              <a:solidFill>
                <a:schemeClr val="dk2"/>
              </a:solidFill>
            </a:endParaRPr>
          </a:p>
          <a:p>
            <a:pPr marL="0" lvl="0" indent="0" algn="l" rtl="0">
              <a:lnSpc>
                <a:spcPct val="115000"/>
              </a:lnSpc>
              <a:spcBef>
                <a:spcPts val="1600"/>
              </a:spcBef>
              <a:spcAft>
                <a:spcPts val="0"/>
              </a:spcAft>
              <a:buSzPts val="605"/>
              <a:buNone/>
            </a:pPr>
            <a:r>
              <a:rPr lang="en-GB" sz="1300">
                <a:solidFill>
                  <a:schemeClr val="dk2"/>
                </a:solidFill>
              </a:rPr>
              <a:t>      S(n) = O(1) n = 1 </a:t>
            </a:r>
            <a:endParaRPr sz="1300">
              <a:solidFill>
                <a:schemeClr val="dk2"/>
              </a:solidFill>
            </a:endParaRPr>
          </a:p>
          <a:p>
            <a:pPr marL="0" lvl="0" indent="0" algn="l" rtl="0">
              <a:lnSpc>
                <a:spcPct val="115000"/>
              </a:lnSpc>
              <a:spcBef>
                <a:spcPts val="1600"/>
              </a:spcBef>
              <a:spcAft>
                <a:spcPts val="1600"/>
              </a:spcAft>
              <a:buSzPts val="605"/>
              <a:buNone/>
            </a:pPr>
            <a:r>
              <a:rPr lang="en-GB" sz="1300">
                <a:solidFill>
                  <a:schemeClr val="dk2"/>
                </a:solidFill>
              </a:rPr>
              <a:t>By, master theorem then ,S(n) = O(nlog2 2 )=O(n)</a:t>
            </a:r>
            <a:endParaRPr sz="13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73" name="Google Shape;273;p31"/>
          <p:cNvSpPr txBox="1"/>
          <p:nvPr>
            <p:ph type="body" idx="1"/>
          </p:nvPr>
        </p:nvSpPr>
        <p:spPr>
          <a:xfrm>
            <a:off x="3539325" y="593900"/>
            <a:ext cx="5054700" cy="4157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sz="1500">
                <a:solidFill>
                  <a:schemeClr val="dk2"/>
                </a:solidFill>
              </a:rPr>
              <a:t>Let's say the temporal complexity is TP (n).</a:t>
            </a:r>
            <a:endParaRPr sz="1500">
              <a:solidFill>
                <a:schemeClr val="dk2"/>
              </a:solidFill>
            </a:endParaRPr>
          </a:p>
          <a:p>
            <a:pPr marL="457200" lvl="0" indent="0" algn="l" rtl="0">
              <a:lnSpc>
                <a:spcPct val="115000"/>
              </a:lnSpc>
              <a:spcBef>
                <a:spcPts val="1600"/>
              </a:spcBef>
              <a:spcAft>
                <a:spcPts val="0"/>
              </a:spcAft>
              <a:buSzPts val="1400"/>
              <a:buNone/>
            </a:pPr>
            <a:r>
              <a:rPr lang="en-GB" sz="1500">
                <a:solidFill>
                  <a:schemeClr val="dk2"/>
                </a:solidFill>
              </a:rPr>
              <a:t>Because the Pre-processing phase is independent of the values contained in a range of the input array, the time is solely affected by its size.</a:t>
            </a:r>
            <a:endParaRPr sz="1500">
              <a:solidFill>
                <a:schemeClr val="dk2"/>
              </a:solidFill>
            </a:endParaRPr>
          </a:p>
          <a:p>
            <a:pPr marL="457200" lvl="0" indent="0" algn="l" rtl="0">
              <a:lnSpc>
                <a:spcPct val="115000"/>
              </a:lnSpc>
              <a:spcBef>
                <a:spcPts val="1600"/>
              </a:spcBef>
              <a:spcAft>
                <a:spcPts val="0"/>
              </a:spcAft>
              <a:buSzPts val="1400"/>
              <a:buNone/>
            </a:pPr>
            <a:r>
              <a:rPr lang="en-GB" sz="1500">
                <a:solidFill>
                  <a:schemeClr val="dk2"/>
                </a:solidFill>
              </a:rPr>
              <a:t>The extent of the range is the only factor that matters.</a:t>
            </a:r>
            <a:endParaRPr sz="1500">
              <a:solidFill>
                <a:schemeClr val="dk2"/>
              </a:solidFill>
            </a:endParaRPr>
          </a:p>
          <a:p>
            <a:pPr marL="457200" lvl="0" indent="0" algn="l" rtl="0">
              <a:lnSpc>
                <a:spcPct val="115000"/>
              </a:lnSpc>
              <a:spcBef>
                <a:spcPts val="1600"/>
              </a:spcBef>
              <a:spcAft>
                <a:spcPts val="0"/>
              </a:spcAft>
              <a:buSzPts val="605"/>
              <a:buNone/>
            </a:pPr>
            <a:r>
              <a:rPr lang="en-GB" sz="1500">
                <a:solidFill>
                  <a:schemeClr val="dk2"/>
                </a:solidFill>
              </a:rPr>
              <a:t>Then, Tp (n) = Tp (⌊n / 2⌋) + Tp (⌈n / 2⌉) + O(1) n &gt; 1 = 2 * TP (n / 2) + O(1) T p (n) = O(1) n = 1 </a:t>
            </a:r>
            <a:endParaRPr sz="1500">
              <a:solidFill>
                <a:schemeClr val="dk2"/>
              </a:solidFill>
            </a:endParaRPr>
          </a:p>
          <a:p>
            <a:pPr marL="457200" lvl="0" indent="0" algn="l" rtl="0">
              <a:lnSpc>
                <a:spcPct val="115000"/>
              </a:lnSpc>
              <a:spcBef>
                <a:spcPts val="1600"/>
              </a:spcBef>
              <a:spcAft>
                <a:spcPts val="1600"/>
              </a:spcAft>
              <a:buSzPts val="605"/>
              <a:buNone/>
            </a:pPr>
            <a:r>
              <a:rPr lang="en-GB" sz="1500">
                <a:solidFill>
                  <a:schemeClr val="dk2"/>
                </a:solidFill>
              </a:rPr>
              <a:t>So, Tp (n) = O(n) by master theorem</a:t>
            </a:r>
            <a:endParaRPr sz="15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endParaRPr sz="3600"/>
          </a:p>
          <a:p>
            <a:pPr marL="457200" lvl="0" indent="-406400" algn="l" rtl="0">
              <a:lnSpc>
                <a:spcPct val="100000"/>
              </a:lnSpc>
              <a:spcBef>
                <a:spcPts val="0"/>
              </a:spcBef>
              <a:spcAft>
                <a:spcPts val="0"/>
              </a:spcAft>
              <a:buSzPts val="2800"/>
              <a:buAutoNum type="arabicPeriod"/>
            </a:pPr>
            <a:r>
              <a:rPr lang="en-GB"/>
              <a:t>preProcessing fxn</a:t>
            </a:r>
            <a:endParaRPr lang="en-GB"/>
          </a:p>
        </p:txBody>
      </p:sp>
      <p:sp>
        <p:nvSpPr>
          <p:cNvPr id="279" name="Google Shape;279;p32"/>
          <p:cNvSpPr txBox="1"/>
          <p:nvPr>
            <p:ph type="body" idx="1"/>
          </p:nvPr>
        </p:nvSpPr>
        <p:spPr>
          <a:xfrm>
            <a:off x="3539325" y="593900"/>
            <a:ext cx="4716000" cy="2130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600"/>
              </a:spcAft>
              <a:buSzPts val="605"/>
              <a:buNone/>
            </a:pPr>
            <a:r>
              <a:rPr lang="en-GB" sz="1600">
                <a:solidFill>
                  <a:schemeClr val="dk2"/>
                </a:solidFill>
              </a:rPr>
              <a:t>This may be seen as if we are only accessing each node once, and therefore time complexity is proportional to the number of nodes, which is O(n), as we demonstrated in the space complexity of segment trees.</a:t>
            </a:r>
            <a:endParaRPr sz="16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85" name="Google Shape;285;p33"/>
          <p:cNvSpPr txBox="1"/>
          <p:nvPr>
            <p:ph type="body" idx="1"/>
          </p:nvPr>
        </p:nvSpPr>
        <p:spPr>
          <a:xfrm>
            <a:off x="3539325" y="593900"/>
            <a:ext cx="5054700" cy="4550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Let its time complexity be T</a:t>
            </a:r>
            <a:r>
              <a:rPr lang="en-GB" baseline="-25000">
                <a:solidFill>
                  <a:schemeClr val="dk2"/>
                </a:solidFill>
              </a:rPr>
              <a:t>u</a:t>
            </a:r>
            <a:r>
              <a:rPr lang="en-GB">
                <a:solidFill>
                  <a:schemeClr val="dk2"/>
                </a:solidFill>
              </a:rPr>
              <a:t>([st, end], [indx]). </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There is no need to update this range and its subranges if the revised index does not fall within the current update range.</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Alternatively, if the current range just contains our modified index, we simply change its value</a:t>
            </a:r>
            <a:endParaRPr>
              <a:solidFill>
                <a:schemeClr val="dk2"/>
              </a:solidFill>
            </a:endParaRPr>
          </a:p>
          <a:p>
            <a:pPr marL="914400" lvl="0" indent="0" algn="l" rtl="0">
              <a:lnSpc>
                <a:spcPct val="115000"/>
              </a:lnSpc>
              <a:spcBef>
                <a:spcPts val="1600"/>
              </a:spcBef>
              <a:spcAft>
                <a:spcPts val="0"/>
              </a:spcAft>
              <a:buSzPts val="1400"/>
              <a:buNone/>
            </a:pPr>
            <a:r>
              <a:rPr lang="en-GB">
                <a:solidFill>
                  <a:schemeClr val="dk2"/>
                </a:solidFill>
              </a:rPr>
              <a:t>T</a:t>
            </a:r>
            <a:r>
              <a:rPr lang="en-GB" baseline="-25000">
                <a:solidFill>
                  <a:schemeClr val="dk2"/>
                </a:solidFill>
              </a:rPr>
              <a:t>u</a:t>
            </a:r>
            <a:r>
              <a:rPr lang="en-GB">
                <a:solidFill>
                  <a:schemeClr val="dk2"/>
                </a:solidFill>
              </a:rPr>
              <a:t> ([st, end], [indx]) = O(1)</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otherwise </a:t>
            </a:r>
            <a:endParaRPr>
              <a:solidFill>
                <a:schemeClr val="dk2"/>
              </a:solidFill>
            </a:endParaRPr>
          </a:p>
          <a:p>
            <a:pPr marL="914400" lvl="0" indent="0" algn="l" rtl="0">
              <a:lnSpc>
                <a:spcPct val="115000"/>
              </a:lnSpc>
              <a:spcBef>
                <a:spcPts val="1600"/>
              </a:spcBef>
              <a:spcAft>
                <a:spcPts val="0"/>
              </a:spcAft>
              <a:buSzPts val="1400"/>
              <a:buNone/>
            </a:pPr>
            <a:r>
              <a:rPr lang="en-GB" sz="1200">
                <a:solidFill>
                  <a:schemeClr val="dk2"/>
                </a:solidFill>
              </a:rPr>
              <a:t>T</a:t>
            </a:r>
            <a:r>
              <a:rPr lang="en-GB" sz="1200" baseline="-25000">
                <a:solidFill>
                  <a:schemeClr val="dk2"/>
                </a:solidFill>
              </a:rPr>
              <a:t>u</a:t>
            </a:r>
            <a:r>
              <a:rPr lang="en-GB" sz="1200">
                <a:solidFill>
                  <a:schemeClr val="dk2"/>
                </a:solidFill>
              </a:rPr>
              <a:t> ([st, (st + end) / 2], [indx]) + T</a:t>
            </a:r>
            <a:r>
              <a:rPr lang="en-GB" sz="1200" baseline="-25000">
                <a:solidFill>
                  <a:schemeClr val="dk2"/>
                </a:solidFill>
              </a:rPr>
              <a:t>u</a:t>
            </a:r>
            <a:r>
              <a:rPr lang="en-GB" sz="1200">
                <a:solidFill>
                  <a:schemeClr val="dk2"/>
                </a:solidFill>
              </a:rPr>
              <a:t> ([(st + end) / 2 + 1, end], [indx]) + O(1)</a:t>
            </a:r>
            <a:endParaRPr sz="1200">
              <a:solidFill>
                <a:schemeClr val="dk2"/>
              </a:solidFill>
            </a:endParaRPr>
          </a:p>
          <a:p>
            <a:pPr marL="457200" lvl="0" indent="0" algn="l" rtl="0">
              <a:lnSpc>
                <a:spcPct val="115000"/>
              </a:lnSpc>
              <a:spcBef>
                <a:spcPts val="1600"/>
              </a:spcBef>
              <a:spcAft>
                <a:spcPts val="1600"/>
              </a:spcAft>
              <a:buSzPts val="605"/>
              <a:buNone/>
            </a:pPr>
            <a:endParaRPr sz="15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r>
              <a:rPr lang="en-GB"/>
              <a:t> </a:t>
            </a:r>
            <a:endParaRPr lang="en-GB"/>
          </a:p>
          <a:p>
            <a:pPr marL="0" lvl="0" indent="0" algn="l" rtl="0">
              <a:lnSpc>
                <a:spcPct val="100000"/>
              </a:lnSpc>
              <a:spcBef>
                <a:spcPts val="0"/>
              </a:spcBef>
              <a:spcAft>
                <a:spcPts val="0"/>
              </a:spcAft>
              <a:buSzPts val="2800"/>
              <a:buNone/>
            </a:pPr>
            <a:r>
              <a:rPr lang="en-GB"/>
              <a:t>2.  Update Fxn</a:t>
            </a:r>
            <a:endParaRPr lang="en-GB"/>
          </a:p>
        </p:txBody>
      </p:sp>
      <p:sp>
        <p:nvSpPr>
          <p:cNvPr id="291" name="Google Shape;291;p34"/>
          <p:cNvSpPr txBox="1"/>
          <p:nvPr>
            <p:ph type="body" idx="1"/>
          </p:nvPr>
        </p:nvSpPr>
        <p:spPr>
          <a:xfrm>
            <a:off x="3539325" y="593900"/>
            <a:ext cx="5054700" cy="3536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We only go through one kid at a time for each Tree node, just like in the query function. Because both the child and the parent hold distinct subranges of the range at node, they cannot share an index.</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Because we traverse the height of the segment tree and spend a consistent number of operations at each height, the time complexity is O(height), which is O(log n).</a:t>
            </a:r>
            <a:endParaRPr>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Time Complexity</a:t>
            </a:r>
            <a:endParaRPr>
              <a:solidFill>
                <a:schemeClr val="lt1"/>
              </a:solidFill>
            </a:endParaRPr>
          </a:p>
          <a:p>
            <a:pPr marL="0" lvl="0" indent="0" algn="l" rtl="0">
              <a:lnSpc>
                <a:spcPct val="100000"/>
              </a:lnSpc>
              <a:spcBef>
                <a:spcPts val="0"/>
              </a:spcBef>
              <a:spcAft>
                <a:spcPts val="0"/>
              </a:spcAft>
              <a:buSzPts val="2800"/>
              <a:buNone/>
            </a:pPr>
            <a:r>
              <a:rPr lang="en-GB">
                <a:solidFill>
                  <a:schemeClr val="lt1"/>
                </a:solidFill>
              </a:rPr>
              <a:t>3.  Query Fxn</a:t>
            </a:r>
            <a:endParaRPr>
              <a:solidFill>
                <a:schemeClr val="lt1"/>
              </a:solidFill>
            </a:endParaRPr>
          </a:p>
          <a:p>
            <a:pPr marL="0" lvl="0" indent="0" algn="l" rtl="0">
              <a:lnSpc>
                <a:spcPct val="100000"/>
              </a:lnSpc>
              <a:spcBef>
                <a:spcPts val="0"/>
              </a:spcBef>
              <a:spcAft>
                <a:spcPts val="0"/>
              </a:spcAft>
              <a:buSzPts val="2800"/>
              <a:buNone/>
            </a:pPr>
            <a:endParaRPr sz="3600"/>
          </a:p>
        </p:txBody>
      </p:sp>
      <p:sp>
        <p:nvSpPr>
          <p:cNvPr id="297" name="Google Shape;297;p35"/>
          <p:cNvSpPr txBox="1"/>
          <p:nvPr>
            <p:ph type="body" idx="1"/>
          </p:nvPr>
        </p:nvSpPr>
        <p:spPr>
          <a:xfrm>
            <a:off x="3539325" y="593900"/>
            <a:ext cx="5054700" cy="4198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Let its time complexity be Tq([st, end], [l, r]).</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if the query range [l, r] and the search range[st, end] are disjoint, or if the search range is entirely inside the query range -</a:t>
            </a:r>
            <a:endParaRPr>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Tq (n) = O(1) </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otherwise </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Tq ([st,end], [l, r]) = </a:t>
            </a:r>
            <a:endParaRPr sz="1200">
              <a:solidFill>
                <a:schemeClr val="dk2"/>
              </a:solidFill>
            </a:endParaRPr>
          </a:p>
          <a:p>
            <a:pPr marL="914400" lvl="0" indent="0" algn="l" rtl="0">
              <a:lnSpc>
                <a:spcPct val="115000"/>
              </a:lnSpc>
              <a:spcBef>
                <a:spcPts val="1600"/>
              </a:spcBef>
              <a:spcAft>
                <a:spcPts val="0"/>
              </a:spcAft>
              <a:buSzPts val="1400"/>
              <a:buNone/>
            </a:pPr>
            <a:r>
              <a:rPr lang="en-GB" sz="1200">
                <a:solidFill>
                  <a:schemeClr val="dk2"/>
                </a:solidFill>
              </a:rPr>
              <a:t>T q ([st, (st + end) / 2], [l, r]) + Tq ([(st + end) / 2 + 1, end], [l, r]) + O(1)</a:t>
            </a:r>
            <a:r>
              <a:rPr lang="en-GB" sz="1300">
                <a:solidFill>
                  <a:schemeClr val="dk2"/>
                </a:solidFill>
              </a:rPr>
              <a:t> </a:t>
            </a:r>
            <a:endParaRPr sz="1300">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Time Complexity</a:t>
            </a:r>
            <a:endParaRPr>
              <a:solidFill>
                <a:schemeClr val="lt1"/>
              </a:solidFill>
            </a:endParaRPr>
          </a:p>
          <a:p>
            <a:pPr marL="0" lvl="0" indent="0" algn="l" rtl="0">
              <a:lnSpc>
                <a:spcPct val="100000"/>
              </a:lnSpc>
              <a:spcBef>
                <a:spcPts val="0"/>
              </a:spcBef>
              <a:spcAft>
                <a:spcPts val="0"/>
              </a:spcAft>
              <a:buSzPts val="2800"/>
              <a:buNone/>
            </a:pPr>
            <a:r>
              <a:rPr lang="en-GB">
                <a:solidFill>
                  <a:schemeClr val="lt1"/>
                </a:solidFill>
              </a:rPr>
              <a:t>3.  Query Fxn</a:t>
            </a:r>
            <a:endParaRPr>
              <a:solidFill>
                <a:schemeClr val="lt1"/>
              </a:solidFill>
            </a:endParaRPr>
          </a:p>
          <a:p>
            <a:pPr marL="0" lvl="0" indent="0" algn="l" rtl="0">
              <a:lnSpc>
                <a:spcPct val="100000"/>
              </a:lnSpc>
              <a:spcBef>
                <a:spcPts val="0"/>
              </a:spcBef>
              <a:spcAft>
                <a:spcPts val="0"/>
              </a:spcAft>
              <a:buSzPts val="2800"/>
              <a:buNone/>
            </a:pPr>
            <a:endParaRPr sz="3600"/>
          </a:p>
        </p:txBody>
      </p:sp>
      <p:sp>
        <p:nvSpPr>
          <p:cNvPr id="303" name="Google Shape;303;p36"/>
          <p:cNvSpPr txBox="1"/>
          <p:nvPr>
            <p:ph type="body" idx="1"/>
          </p:nvPr>
        </p:nvSpPr>
        <p:spPr>
          <a:xfrm>
            <a:off x="3539325" y="593900"/>
            <a:ext cx="5054700" cy="3041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The query operation method in a segment tree never accesses more than four vertices at each level of the tree. As a result, the query operation's time complexity is O(height), which is O(log n), where n is the number of entries. Induction may be used to establish this.</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Because we only visit one node at level one, the assertion is valid.</a:t>
            </a:r>
            <a:endParaRPr>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solidFill>
                  <a:schemeClr val="lt1"/>
                </a:solidFill>
              </a:rPr>
              <a:t>Time Complexity</a:t>
            </a:r>
            <a:endParaRPr sz="3600"/>
          </a:p>
          <a:p>
            <a:pPr marL="0" lvl="0" indent="0" algn="l" rtl="0">
              <a:lnSpc>
                <a:spcPct val="100000"/>
              </a:lnSpc>
              <a:spcBef>
                <a:spcPts val="0"/>
              </a:spcBef>
              <a:spcAft>
                <a:spcPts val="0"/>
              </a:spcAft>
              <a:buSzPts val="2800"/>
              <a:buNone/>
            </a:pPr>
            <a:r>
              <a:rPr lang="en-GB"/>
              <a:t>3.  Query Fxn</a:t>
            </a:r>
            <a:endParaRPr lang="en-GB"/>
          </a:p>
        </p:txBody>
      </p:sp>
      <p:pic>
        <p:nvPicPr>
          <p:cNvPr id="309" name="Google Shape;309;p37"/>
          <p:cNvPicPr preferRelativeResize="0"/>
          <p:nvPr/>
        </p:nvPicPr>
        <p:blipFill rotWithShape="1">
          <a:blip r:embed="rId1"/>
          <a:srcRect/>
          <a:stretch>
            <a:fillRect/>
          </a:stretch>
        </p:blipFill>
        <p:spPr>
          <a:xfrm>
            <a:off x="3437125" y="743675"/>
            <a:ext cx="5314149" cy="40014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Time Complexity</a:t>
            </a:r>
            <a:endParaRPr lang="en-GB" sz="3600"/>
          </a:p>
          <a:p>
            <a:pPr marL="0" lvl="0" indent="0" algn="l" rtl="0">
              <a:lnSpc>
                <a:spcPct val="100000"/>
              </a:lnSpc>
              <a:spcBef>
                <a:spcPts val="0"/>
              </a:spcBef>
              <a:spcAft>
                <a:spcPts val="0"/>
              </a:spcAft>
              <a:buSzPts val="2800"/>
              <a:buNone/>
            </a:pPr>
            <a:r>
              <a:rPr lang="en-GB"/>
              <a:t>3.  Query Fxn</a:t>
            </a:r>
            <a:endParaRPr lang="en-GB"/>
          </a:p>
        </p:txBody>
      </p:sp>
      <p:sp>
        <p:nvSpPr>
          <p:cNvPr id="315" name="Google Shape;315;p38"/>
          <p:cNvSpPr txBox="1"/>
          <p:nvPr>
            <p:ph type="body" idx="1"/>
          </p:nvPr>
        </p:nvSpPr>
        <p:spPr>
          <a:xfrm>
            <a:off x="3539325" y="593900"/>
            <a:ext cx="5054700" cy="3784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a:solidFill>
                  <a:schemeClr val="dk2"/>
                </a:solidFill>
              </a:rPr>
              <a:t>As seen in the picture above, if we only visit four vertices at the current level, we will only visit four vertices in the next level. The nodes in the centre will be totally within the query range, therefore no more calls will be made. The rightmost and leftmost nodes can each make a maximum of two calls. As a result, we may infer that at each level, we can only visit four nodes.</a:t>
            </a:r>
            <a:endParaRPr>
              <a:solidFill>
                <a:schemeClr val="dk2"/>
              </a:solidFill>
            </a:endParaRPr>
          </a:p>
          <a:p>
            <a:pPr marL="457200" lvl="0" indent="0" algn="l" rtl="0">
              <a:lnSpc>
                <a:spcPct val="115000"/>
              </a:lnSpc>
              <a:spcBef>
                <a:spcPts val="1600"/>
              </a:spcBef>
              <a:spcAft>
                <a:spcPts val="0"/>
              </a:spcAft>
              <a:buSzPts val="1400"/>
              <a:buNone/>
            </a:pPr>
            <a:r>
              <a:rPr lang="en-GB">
                <a:solidFill>
                  <a:schemeClr val="dk2"/>
                </a:solidFill>
              </a:rPr>
              <a:t>As a result, O(height) = O is the time complexity (log n)</a:t>
            </a:r>
            <a:endParaRPr>
              <a:solidFill>
                <a:schemeClr val="dk2"/>
              </a:solidFill>
            </a:endParaRPr>
          </a:p>
          <a:p>
            <a:pPr marL="457200" lvl="0" indent="0" algn="l" rtl="0">
              <a:lnSpc>
                <a:spcPct val="115000"/>
              </a:lnSpc>
              <a:spcBef>
                <a:spcPts val="1600"/>
              </a:spcBef>
              <a:spcAft>
                <a:spcPts val="1600"/>
              </a:spcAft>
              <a:buSzPts val="605"/>
              <a:buNone/>
            </a:pP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600"/>
              <a:t>Extensions</a:t>
            </a:r>
            <a:endParaRPr lang="en-GB" sz="3600"/>
          </a:p>
        </p:txBody>
      </p:sp>
      <p:sp>
        <p:nvSpPr>
          <p:cNvPr id="321" name="Google Shape;321;p39"/>
          <p:cNvSpPr txBox="1"/>
          <p:nvPr>
            <p:ph type="body" idx="1"/>
          </p:nvPr>
        </p:nvSpPr>
        <p:spPr>
          <a:xfrm>
            <a:off x="3539325" y="593900"/>
            <a:ext cx="5054700" cy="4581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SzPts val="1400"/>
              <a:buNone/>
            </a:pPr>
            <a:r>
              <a:rPr lang="en-GB" sz="1200">
                <a:solidFill>
                  <a:schemeClr val="dk2"/>
                </a:solidFill>
              </a:rPr>
              <a:t>1. Any associative function can be applied with these segment trees. Everything remains the same; the only difference is how we obtain the ultimate value of a node from the values of its children.</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We could, for example, use segment trees to calculate total.</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The total of the values present at both of a node's children will equal its value. The rest of the situation stays unchanged.</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2. Range updates may be readily added to Segment Trees, allowing us to update a range of indices rather than simply one.</a:t>
            </a:r>
            <a:endParaRPr sz="1200">
              <a:solidFill>
                <a:schemeClr val="dk2"/>
              </a:solidFill>
            </a:endParaRPr>
          </a:p>
          <a:p>
            <a:pPr marL="457200" lvl="0" indent="0" algn="l" rtl="0">
              <a:lnSpc>
                <a:spcPct val="115000"/>
              </a:lnSpc>
              <a:spcBef>
                <a:spcPts val="1600"/>
              </a:spcBef>
              <a:spcAft>
                <a:spcPts val="0"/>
              </a:spcAft>
              <a:buSzPts val="1400"/>
              <a:buNone/>
            </a:pPr>
            <a:r>
              <a:rPr lang="en-GB" sz="1200">
                <a:solidFill>
                  <a:schemeClr val="dk2"/>
                </a:solidFill>
              </a:rPr>
              <a:t>3. Segment Trees may be used to answer questions and provide updates in greater dimensions.</a:t>
            </a:r>
            <a:endParaRPr sz="1200">
              <a:solidFill>
                <a:schemeClr val="dk2"/>
              </a:solidFill>
            </a:endParaRPr>
          </a:p>
          <a:p>
            <a:pPr marL="457200" lvl="0" indent="0" algn="l" rtl="0">
              <a:lnSpc>
                <a:spcPct val="115000"/>
              </a:lnSpc>
              <a:spcBef>
                <a:spcPts val="1600"/>
              </a:spcBef>
              <a:spcAft>
                <a:spcPts val="1600"/>
              </a:spcAft>
              <a:buSzPts val="605"/>
              <a:buNone/>
            </a:pP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4"/>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Problem statement </a:t>
            </a:r>
            <a:endParaRPr sz="3000"/>
          </a:p>
        </p:txBody>
      </p:sp>
      <p:sp>
        <p:nvSpPr>
          <p:cNvPr id="92" name="Google Shape;92;p4"/>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a:t>With the following easy scenario, we'll try to explain how data structures function and why they're important.</a:t>
            </a:r>
            <a:endParaRPr lang="en-GB"/>
          </a:p>
          <a:p>
            <a:pPr marL="0" lvl="0" indent="0" algn="l" rtl="0">
              <a:lnSpc>
                <a:spcPct val="115000"/>
              </a:lnSpc>
              <a:spcBef>
                <a:spcPts val="1600"/>
              </a:spcBef>
              <a:spcAft>
                <a:spcPts val="0"/>
              </a:spcAft>
              <a:buSzPts val="1400"/>
              <a:buNone/>
            </a:pPr>
            <a:r>
              <a:rPr lang="en-GB"/>
              <a:t>There is an initial sequence of integers A. This is followed by a two-type operation sequence:</a:t>
            </a:r>
            <a:endParaRPr lang="en-GB"/>
          </a:p>
          <a:p>
            <a:pPr marL="0" lvl="0" indent="0" algn="l" rtl="0">
              <a:lnSpc>
                <a:spcPct val="115000"/>
              </a:lnSpc>
              <a:spcBef>
                <a:spcPts val="1600"/>
              </a:spcBef>
              <a:spcAft>
                <a:spcPts val="0"/>
              </a:spcAft>
              <a:buSzPts val="1400"/>
              <a:buNone/>
            </a:pPr>
            <a:r>
              <a:rPr lang="en-GB"/>
              <a:t>Type 1 -&gt; Make a change to one of the sequence's entries.</a:t>
            </a:r>
            <a:endParaRPr lang="en-GB"/>
          </a:p>
          <a:p>
            <a:pPr marL="0" lvl="0" indent="0" algn="l" rtl="0">
              <a:lnSpc>
                <a:spcPct val="115000"/>
              </a:lnSpc>
              <a:spcBef>
                <a:spcPts val="1600"/>
              </a:spcBef>
              <a:spcAft>
                <a:spcPts val="0"/>
              </a:spcAft>
              <a:buSzPts val="1400"/>
              <a:buNone/>
            </a:pPr>
            <a:r>
              <a:rPr lang="en-GB"/>
              <a:t>Type 2 -&gt; in A, report the lowest value in a defined range of indices.</a:t>
            </a:r>
            <a:endParaRPr lang="en-GB"/>
          </a:p>
          <a:p>
            <a:pPr marL="0" lvl="0" indent="0" algn="l" rtl="0">
              <a:lnSpc>
                <a:spcPct val="115000"/>
              </a:lnSpc>
              <a:spcBef>
                <a:spcPts val="1600"/>
              </a:spcBef>
              <a:spcAft>
                <a:spcPts val="1600"/>
              </a:spcAft>
              <a:buSzPts val="14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5"/>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implementation-1</a:t>
            </a:r>
            <a:endParaRPr sz="3000"/>
          </a:p>
        </p:txBody>
      </p:sp>
      <p:sp>
        <p:nvSpPr>
          <p:cNvPr id="98" name="Google Shape;98;p5"/>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a:t>Input the array 'a' with min=inf for all entries “e" in array 'a' and one by one, locate min, and return min</a:t>
            </a:r>
            <a:endParaRPr lang="en-GB"/>
          </a:p>
          <a:p>
            <a:pPr marL="0" lvl="0" indent="0" algn="l" rtl="0">
              <a:lnSpc>
                <a:spcPct val="115000"/>
              </a:lnSpc>
              <a:spcBef>
                <a:spcPts val="1600"/>
              </a:spcBef>
              <a:spcAft>
                <a:spcPts val="0"/>
              </a:spcAft>
              <a:buSzPts val="1400"/>
              <a:buNone/>
            </a:pPr>
            <a:r>
              <a:rPr lang="en-GB"/>
              <a:t>Pseudo Code: minimum(){ </a:t>
            </a:r>
            <a:endParaRPr lang="en-GB"/>
          </a:p>
          <a:p>
            <a:pPr marL="457200" lvl="0" indent="0" algn="l" rtl="0">
              <a:lnSpc>
                <a:spcPct val="115000"/>
              </a:lnSpc>
              <a:spcBef>
                <a:spcPts val="1600"/>
              </a:spcBef>
              <a:spcAft>
                <a:spcPts val="0"/>
              </a:spcAft>
              <a:buSzPts val="1400"/>
              <a:buNone/>
            </a:pPr>
            <a:r>
              <a:rPr lang="en-GB"/>
              <a:t>Input the array ‘a’ </a:t>
            </a:r>
            <a:endParaRPr lang="en-GB"/>
          </a:p>
          <a:p>
            <a:pPr marL="457200" lvl="0" indent="0" algn="l" rtl="0">
              <a:lnSpc>
                <a:spcPct val="115000"/>
              </a:lnSpc>
              <a:spcBef>
                <a:spcPts val="1600"/>
              </a:spcBef>
              <a:spcAft>
                <a:spcPts val="0"/>
              </a:spcAft>
              <a:buSzPts val="1400"/>
              <a:buNone/>
            </a:pPr>
            <a:r>
              <a:rPr lang="en-GB"/>
              <a:t>min=inf </a:t>
            </a:r>
            <a:endParaRPr lang="en-GB"/>
          </a:p>
          <a:p>
            <a:pPr marL="457200" lvl="0" indent="0" algn="l" rtl="0">
              <a:lnSpc>
                <a:spcPct val="115000"/>
              </a:lnSpc>
              <a:spcBef>
                <a:spcPts val="1600"/>
              </a:spcBef>
              <a:spcAft>
                <a:spcPts val="0"/>
              </a:spcAft>
              <a:buSzPts val="1400"/>
              <a:buNone/>
            </a:pPr>
            <a:r>
              <a:rPr lang="en-GB"/>
              <a:t>for all elements e’’ in array ‘a’: find min one by one </a:t>
            </a:r>
            <a:endParaRPr lang="en-GB"/>
          </a:p>
          <a:p>
            <a:pPr marL="457200" lvl="0" indent="0" algn="l" rtl="0">
              <a:lnSpc>
                <a:spcPct val="115000"/>
              </a:lnSpc>
              <a:spcBef>
                <a:spcPts val="1600"/>
              </a:spcBef>
              <a:spcAft>
                <a:spcPts val="0"/>
              </a:spcAft>
              <a:buSzPts val="1400"/>
              <a:buNone/>
            </a:pPr>
            <a:r>
              <a:rPr lang="en-GB"/>
              <a:t>return min </a:t>
            </a:r>
            <a:endParaRPr lang="en-GB"/>
          </a:p>
          <a:p>
            <a:pPr marL="0" lvl="0" indent="0" algn="l" rtl="0">
              <a:lnSpc>
                <a:spcPct val="115000"/>
              </a:lnSpc>
              <a:spcBef>
                <a:spcPts val="1600"/>
              </a:spcBef>
              <a:spcAft>
                <a:spcPts val="1600"/>
              </a:spcAft>
              <a:buSzPts val="1400"/>
              <a:buNone/>
            </a:pPr>
            <a:r>
              <a:rPr lang="en-GB"/>
              <a:t>}</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implementation-1</a:t>
            </a:r>
            <a:endParaRPr sz="3000"/>
          </a:p>
        </p:txBody>
      </p:sp>
      <p:sp>
        <p:nvSpPr>
          <p:cNvPr id="104" name="Google Shape;104;p6"/>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400"/>
              <a:buNone/>
            </a:pPr>
            <a:r>
              <a:rPr lang="en-GB" sz="1800">
                <a:solidFill>
                  <a:schemeClr val="dk2"/>
                </a:solidFill>
              </a:rPr>
              <a:t>update() takes the 'a' array as an argument.</a:t>
            </a:r>
            <a:endParaRPr sz="1800">
              <a:solidFill>
                <a:schemeClr val="dk2"/>
              </a:solidFill>
            </a:endParaRPr>
          </a:p>
          <a:p>
            <a:pPr marL="0" lvl="0" indent="0" algn="l" rtl="0">
              <a:lnSpc>
                <a:spcPct val="100000"/>
              </a:lnSpc>
              <a:spcBef>
                <a:spcPts val="0"/>
              </a:spcBef>
              <a:spcAft>
                <a:spcPts val="0"/>
              </a:spcAft>
              <a:buSzPts val="1400"/>
              <a:buNone/>
            </a:pPr>
            <a:endParaRPr sz="1800">
              <a:solidFill>
                <a:schemeClr val="dk2"/>
              </a:solidFill>
            </a:endParaRPr>
          </a:p>
          <a:p>
            <a:pPr marL="0" lvl="0" indent="0" algn="l" rtl="0">
              <a:lnSpc>
                <a:spcPct val="100000"/>
              </a:lnSpc>
              <a:spcBef>
                <a:spcPts val="0"/>
              </a:spcBef>
              <a:spcAft>
                <a:spcPts val="0"/>
              </a:spcAft>
              <a:buSzPts val="1400"/>
              <a:buNone/>
            </a:pPr>
            <a:r>
              <a:rPr lang="en-GB" sz="1800">
                <a:solidFill>
                  <a:schemeClr val="dk2"/>
                </a:solidFill>
              </a:rPr>
              <a:t>Pseudo Code:</a:t>
            </a:r>
            <a:endParaRPr sz="1800">
              <a:solidFill>
                <a:schemeClr val="dk2"/>
              </a:solidFill>
            </a:endParaRPr>
          </a:p>
          <a:p>
            <a:pPr marL="0" lvl="0" indent="0" algn="l" rtl="0">
              <a:lnSpc>
                <a:spcPct val="100000"/>
              </a:lnSpc>
              <a:spcBef>
                <a:spcPts val="0"/>
              </a:spcBef>
              <a:spcAft>
                <a:spcPts val="0"/>
              </a:spcAft>
              <a:buSzPts val="1400"/>
              <a:buNone/>
            </a:pPr>
            <a:r>
              <a:rPr lang="en-GB" sz="1800">
                <a:solidFill>
                  <a:schemeClr val="dk2"/>
                </a:solidFill>
              </a:rPr>
              <a:t>update(){</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Input the array ‘a’ </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Input index ‘i’ to update and </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value ‘v’</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a[i]=v;     </a:t>
            </a:r>
            <a:endParaRPr sz="1800">
              <a:solidFill>
                <a:schemeClr val="dk2"/>
              </a:solidFill>
            </a:endParaRPr>
          </a:p>
          <a:p>
            <a:pPr marL="457200" lvl="0" indent="0" algn="l" rtl="0">
              <a:lnSpc>
                <a:spcPct val="100000"/>
              </a:lnSpc>
              <a:spcBef>
                <a:spcPts val="0"/>
              </a:spcBef>
              <a:spcAft>
                <a:spcPts val="0"/>
              </a:spcAft>
              <a:buSzPts val="1400"/>
              <a:buNone/>
            </a:pPr>
            <a:r>
              <a:rPr lang="en-GB" sz="1800">
                <a:solidFill>
                  <a:schemeClr val="dk2"/>
                </a:solidFill>
              </a:rPr>
              <a:t> return a[i] </a:t>
            </a:r>
            <a:endParaRPr sz="1800">
              <a:solidFill>
                <a:schemeClr val="dk2"/>
              </a:solidFill>
            </a:endParaRPr>
          </a:p>
          <a:p>
            <a:pPr marL="0" lvl="0" indent="0" algn="l" rtl="0">
              <a:lnSpc>
                <a:spcPct val="100000"/>
              </a:lnSpc>
              <a:spcBef>
                <a:spcPts val="0"/>
              </a:spcBef>
              <a:spcAft>
                <a:spcPts val="0"/>
              </a:spcAft>
              <a:buSzPts val="1400"/>
              <a:buNone/>
            </a:pPr>
            <a:r>
              <a:rPr lang="en-GB" sz="1800">
                <a:solidFill>
                  <a:schemeClr val="dk2"/>
                </a:solidFill>
              </a:rPr>
              <a:t>} </a:t>
            </a:r>
            <a:endParaRPr sz="1800">
              <a:solidFill>
                <a:schemeClr val="dk2"/>
              </a:solidFill>
            </a:endParaRPr>
          </a:p>
          <a:p>
            <a:pPr marL="0" lvl="0" indent="0" algn="l" rtl="0">
              <a:lnSpc>
                <a:spcPct val="115000"/>
              </a:lnSpc>
              <a:spcBef>
                <a:spcPts val="0"/>
              </a:spcBef>
              <a:spcAft>
                <a:spcPts val="1600"/>
              </a:spcAft>
              <a:buSzPts val="1400"/>
              <a:buNone/>
            </a:pPr>
            <a:endParaRPr sz="1800"/>
          </a:p>
        </p:txBody>
      </p:sp>
      <p:sp>
        <p:nvSpPr>
          <p:cNvPr id="105" name="Google Shape;105;p6"/>
          <p:cNvSpPr txBox="1"/>
          <p:nvPr/>
        </p:nvSpPr>
        <p:spPr>
          <a:xfrm>
            <a:off x="4644425" y="1228675"/>
            <a:ext cx="39816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panose="020B0604020202020204"/>
              <a:buNone/>
            </a:pPr>
            <a:endParaRPr sz="135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Time complexity -1</a:t>
            </a:r>
            <a:endParaRPr sz="3000"/>
          </a:p>
        </p:txBody>
      </p:sp>
      <p:sp>
        <p:nvSpPr>
          <p:cNvPr id="111" name="Google Shape;111;p7"/>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sz="1800"/>
              <a:t>update() - O(1) </a:t>
            </a:r>
            <a:endParaRPr sz="1800"/>
          </a:p>
          <a:p>
            <a:pPr marL="0" lvl="0" indent="0" algn="l" rtl="0">
              <a:lnSpc>
                <a:spcPct val="115000"/>
              </a:lnSpc>
              <a:spcBef>
                <a:spcPts val="1600"/>
              </a:spcBef>
              <a:spcAft>
                <a:spcPts val="0"/>
              </a:spcAft>
              <a:buSzPts val="1400"/>
              <a:buNone/>
            </a:pPr>
            <a:r>
              <a:rPr lang="en-GB" sz="1800"/>
              <a:t>minimum() - O(n)</a:t>
            </a:r>
            <a:endParaRPr sz="1800"/>
          </a:p>
          <a:p>
            <a:pPr marL="0" lvl="0" indent="0" algn="l" rtl="0">
              <a:lnSpc>
                <a:spcPct val="115000"/>
              </a:lnSpc>
              <a:spcBef>
                <a:spcPts val="1600"/>
              </a:spcBef>
              <a:spcAft>
                <a:spcPts val="0"/>
              </a:spcAft>
              <a:buSzPts val="1400"/>
              <a:buNone/>
            </a:pPr>
            <a:r>
              <a:rPr lang="en-GB" sz="1800"/>
              <a:t>As can be seen, the update process is quite quick, but the minimal function will take O(n) time to complete.</a:t>
            </a: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implementation-2</a:t>
            </a:r>
            <a:endParaRPr sz="3000"/>
          </a:p>
        </p:txBody>
      </p:sp>
      <p:sp>
        <p:nvSpPr>
          <p:cNvPr id="117" name="Google Shape;117;p8"/>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a:t>If we limit our range queries to [0..n-1] min queries, we may utilise the following.</a:t>
            </a:r>
            <a:endParaRPr sz="1600"/>
          </a:p>
          <a:p>
            <a:pPr marL="0" lvl="0" indent="0" algn="l" rtl="0">
              <a:lnSpc>
                <a:spcPct val="115000"/>
              </a:lnSpc>
              <a:spcBef>
                <a:spcPts val="1600"/>
              </a:spcBef>
              <a:spcAft>
                <a:spcPts val="0"/>
              </a:spcAft>
              <a:buSzPts val="1400"/>
              <a:buNone/>
            </a:pPr>
            <a:r>
              <a:rPr lang="en-GB" sz="1600"/>
              <a:t>minimum(){</a:t>
            </a:r>
            <a:endParaRPr sz="1600"/>
          </a:p>
          <a:p>
            <a:pPr marL="457200" lvl="0" indent="0" algn="l" rtl="0">
              <a:lnSpc>
                <a:spcPct val="115000"/>
              </a:lnSpc>
              <a:spcBef>
                <a:spcPts val="1600"/>
              </a:spcBef>
              <a:spcAft>
                <a:spcPts val="0"/>
              </a:spcAft>
              <a:buSzPts val="1400"/>
              <a:buNone/>
            </a:pPr>
            <a:r>
              <a:rPr lang="en-GB" sz="1600"/>
              <a:t>Input the array 'a' in the form of a suffix min, i.e., the element at index i will be the minimum among all elements from 0 to i and minimum at index 'n-1' will be returned.</a:t>
            </a:r>
            <a:endParaRPr sz="1600"/>
          </a:p>
          <a:p>
            <a:pPr marL="0" lvl="0" indent="0" algn="l" rtl="0">
              <a:lnSpc>
                <a:spcPct val="115000"/>
              </a:lnSpc>
              <a:spcBef>
                <a:spcPts val="1600"/>
              </a:spcBef>
              <a:spcAft>
                <a:spcPts val="0"/>
              </a:spcAft>
              <a:buSzPts val="1400"/>
              <a:buNone/>
            </a:pPr>
            <a:r>
              <a:rPr lang="en-GB" sz="1600"/>
              <a:t>}</a:t>
            </a:r>
            <a:endParaRPr sz="1600"/>
          </a:p>
          <a:p>
            <a:pPr marL="0" lvl="0" indent="0" algn="l" rtl="0">
              <a:lnSpc>
                <a:spcPct val="115000"/>
              </a:lnSpc>
              <a:spcBef>
                <a:spcPts val="1600"/>
              </a:spcBef>
              <a:spcAft>
                <a:spcPts val="1600"/>
              </a:spcAft>
              <a:buSzPts val="1400"/>
              <a:buNone/>
            </a:pPr>
            <a:endParaRPr sz="1600"/>
          </a:p>
        </p:txBody>
      </p:sp>
      <p:sp>
        <p:nvSpPr>
          <p:cNvPr id="118" name="Google Shape;118;p8"/>
          <p:cNvSpPr txBox="1"/>
          <p:nvPr/>
        </p:nvSpPr>
        <p:spPr>
          <a:xfrm>
            <a:off x="4572000" y="1278750"/>
            <a:ext cx="3981600" cy="3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panose="020B0604020202020204"/>
              <a:buNone/>
            </a:pPr>
            <a:endParaRPr sz="125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48300" y="428200"/>
            <a:ext cx="2351400" cy="4399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000"/>
              <a:t>Naive implementation-2</a:t>
            </a:r>
            <a:endParaRPr sz="3000"/>
          </a:p>
        </p:txBody>
      </p:sp>
      <p:sp>
        <p:nvSpPr>
          <p:cNvPr id="124" name="Google Shape;124;p9"/>
          <p:cNvSpPr txBox="1"/>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sz="1700">
                <a:solidFill>
                  <a:schemeClr val="dk2"/>
                </a:solidFill>
              </a:rPr>
              <a:t>update(){</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Input the array 'a' in the form of a suffix min, where the element at index I is the minimum of all entries from 0 to i.</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Input index ‘i’ to update and value ‘v’</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a[i]=v; </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After index i for each subsequent index: </a:t>
            </a:r>
            <a:endParaRPr sz="1700">
              <a:solidFill>
                <a:schemeClr val="dk2"/>
              </a:solidFill>
            </a:endParaRPr>
          </a:p>
          <a:p>
            <a:pPr marL="457200" lvl="0" indent="0" algn="l" rtl="0">
              <a:lnSpc>
                <a:spcPct val="100000"/>
              </a:lnSpc>
              <a:spcBef>
                <a:spcPts val="0"/>
              </a:spcBef>
              <a:spcAft>
                <a:spcPts val="0"/>
              </a:spcAft>
              <a:buSzPts val="1400"/>
              <a:buNone/>
            </a:pPr>
            <a:r>
              <a:rPr lang="en-GB" sz="1700">
                <a:solidFill>
                  <a:schemeClr val="dk2"/>
                </a:solidFill>
              </a:rPr>
              <a:t>Return a[i] if the minimum has to be adjusted.</a:t>
            </a:r>
            <a:endParaRPr sz="1700">
              <a:solidFill>
                <a:schemeClr val="dk2"/>
              </a:solidFill>
            </a:endParaRPr>
          </a:p>
          <a:p>
            <a:pPr marL="0" lvl="0" indent="0" algn="l" rtl="0">
              <a:lnSpc>
                <a:spcPct val="100000"/>
              </a:lnSpc>
              <a:spcBef>
                <a:spcPts val="0"/>
              </a:spcBef>
              <a:spcAft>
                <a:spcPts val="0"/>
              </a:spcAft>
              <a:buSzPts val="1400"/>
              <a:buNone/>
            </a:pPr>
            <a:r>
              <a:rPr lang="en-GB" sz="1700">
                <a:solidFill>
                  <a:schemeClr val="dk2"/>
                </a:solidFill>
              </a:rPr>
              <a:t>}</a:t>
            </a:r>
            <a:endParaRPr sz="1700">
              <a:solidFill>
                <a:schemeClr val="dk2"/>
              </a:solidFill>
            </a:endParaRPr>
          </a:p>
          <a:p>
            <a:pPr marL="0" lvl="0" indent="0" algn="l" rtl="0">
              <a:lnSpc>
                <a:spcPct val="100000"/>
              </a:lnSpc>
              <a:spcBef>
                <a:spcPts val="0"/>
              </a:spcBef>
              <a:spcAft>
                <a:spcPts val="0"/>
              </a:spcAft>
              <a:buSzPts val="1400"/>
              <a:buNone/>
            </a:pPr>
            <a:endParaRPr sz="1700">
              <a:solidFill>
                <a:schemeClr val="dk2"/>
              </a:solidFill>
            </a:endParaRPr>
          </a:p>
          <a:p>
            <a:pPr marL="0" lvl="0" indent="0" algn="l" rtl="0">
              <a:lnSpc>
                <a:spcPct val="115000"/>
              </a:lnSpc>
              <a:spcBef>
                <a:spcPts val="0"/>
              </a:spcBef>
              <a:spcAft>
                <a:spcPts val="1600"/>
              </a:spcAft>
              <a:buSzPts val="1400"/>
              <a:buNone/>
            </a:pPr>
            <a:endParaRPr sz="1700"/>
          </a:p>
        </p:txBody>
      </p:sp>
      <p:sp>
        <p:nvSpPr>
          <p:cNvPr id="125" name="Google Shape;125;p9"/>
          <p:cNvSpPr txBox="1"/>
          <p:nvPr/>
        </p:nvSpPr>
        <p:spPr>
          <a:xfrm>
            <a:off x="4572000" y="1278750"/>
            <a:ext cx="3981600" cy="3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panose="020B0604020202020204"/>
              <a:buNone/>
            </a:pPr>
            <a:endParaRPr sz="1250" b="0" i="0" u="none" strike="noStrike" cap="none">
              <a:solidFill>
                <a:schemeClr val="dk2"/>
              </a:solidFill>
              <a:latin typeface="Source Code Pro" panose="020B0309030403020204"/>
              <a:ea typeface="Source Code Pro" panose="020B0309030403020204"/>
              <a:cs typeface="Source Code Pro" panose="020B0309030403020204"/>
              <a:sym typeface="Source Code Pro" panose="020B0309030403020204"/>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13266</Words>
  <Application>WPS Presentation</Application>
  <PresentationFormat/>
  <Paragraphs>316</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SimSun</vt:lpstr>
      <vt:lpstr>Wingdings</vt:lpstr>
      <vt:lpstr>Arial</vt:lpstr>
      <vt:lpstr>Amatic SC</vt:lpstr>
      <vt:lpstr>Source Code Pro</vt:lpstr>
      <vt:lpstr>Microsoft YaHei</vt:lpstr>
      <vt:lpstr>Arial Unicode MS</vt:lpstr>
      <vt:lpstr>Beach Day</vt:lpstr>
      <vt:lpstr>Range queries and segment trees</vt:lpstr>
      <vt:lpstr>Motivation</vt:lpstr>
      <vt:lpstr>Motivation</vt:lpstr>
      <vt:lpstr>Problem statement </vt:lpstr>
      <vt:lpstr>Naive implementation-1</vt:lpstr>
      <vt:lpstr>Naive implementation-1</vt:lpstr>
      <vt:lpstr>Time complexity -1</vt:lpstr>
      <vt:lpstr>Naive implementation-2</vt:lpstr>
      <vt:lpstr>Naive implementation-2</vt:lpstr>
      <vt:lpstr>Time complexity -2</vt:lpstr>
      <vt:lpstr>Segment Tree </vt:lpstr>
      <vt:lpstr>Segment Tree </vt:lpstr>
      <vt:lpstr>Explanation &amp; Observation</vt:lpstr>
      <vt:lpstr>Query Explanation</vt:lpstr>
      <vt:lpstr>Query Explanation</vt:lpstr>
      <vt:lpstr>Query Explanation</vt:lpstr>
      <vt:lpstr>Query Explanation</vt:lpstr>
      <vt:lpstr>Query Explanation</vt:lpstr>
      <vt:lpstr>Query Explanation</vt:lpstr>
      <vt:lpstr>Update Explanation</vt:lpstr>
      <vt:lpstr>Update Explanation</vt:lpstr>
      <vt:lpstr>Update Explanation</vt:lpstr>
      <vt:lpstr>Update Explanation</vt:lpstr>
      <vt:lpstr>preProcessing fxn</vt:lpstr>
      <vt:lpstr>preProcessing fxn</vt:lpstr>
      <vt:lpstr>2.  Update Fxn</vt:lpstr>
      <vt:lpstr>2.  Update Fxn</vt:lpstr>
      <vt:lpstr>3.  Query Fxn</vt:lpstr>
      <vt:lpstr>3.  Query Fxn</vt:lpstr>
      <vt:lpstr>Time Complexity</vt:lpstr>
      <vt:lpstr>preProcessing fxn</vt:lpstr>
      <vt:lpstr>preProcessing fxn</vt:lpstr>
      <vt:lpstr>2.  Update Fxn</vt:lpstr>
      <vt:lpstr>2.  Update Fxn</vt:lpstr>
      <vt:lpstr>3.  Query Fxn</vt:lpstr>
      <vt:lpstr>3.  Query Fxn</vt:lpstr>
      <vt:lpstr>3.  Query Fxn</vt:lpstr>
      <vt:lpstr>3.  Query Fxn</vt:lpstr>
      <vt:lpstr>Extensions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 queries and segment trees</dc:title>
  <dc:creator/>
  <cp:lastModifiedBy>user</cp:lastModifiedBy>
  <cp:revision>2</cp:revision>
  <dcterms:created xsi:type="dcterms:W3CDTF">2023-05-24T17:41:26Z</dcterms:created>
  <dcterms:modified xsi:type="dcterms:W3CDTF">2023-05-24T17:43:57Z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7E693D856F174F25B00AF99BCA9BD304</vt:lpwstr>
  </property>
  <property fmtid="{D5CDD505-2E9C-101B-9397-08002B2CF9AE}" pid="3" name="KSOProductBuildVer">
    <vt:lpwstr>1033-11.2.0.11486</vt:lpwstr>
  </property>
</Properties>
</file>