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3" r:id="rId4"/>
  </p:sldMasterIdLst>
  <p:sldIdLst>
    <p:sldId id="257" r:id="rId5"/>
    <p:sldId id="258" r:id="rId6"/>
    <p:sldId id="259" r:id="rId7"/>
    <p:sldId id="260" r:id="rId8"/>
    <p:sldId id="261" r:id="rId9"/>
    <p:sldId id="262" r:id="rId10"/>
    <p:sldId id="263" r:id="rId11"/>
    <p:sldId id="279"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19" autoAdjust="0"/>
  </p:normalViewPr>
  <p:slideViewPr>
    <p:cSldViewPr snapToGrid="0">
      <p:cViewPr varScale="1">
        <p:scale>
          <a:sx n="87" d="100"/>
          <a:sy n="87" d="100"/>
        </p:scale>
        <p:origin x="4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D:\NEWTON\SQL\PROJECT%20SOLUTION\visualization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NEWTON\SQL\PROJECT%20SOLUTION\visualizations.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D:\NEWTON\SQL\PROJECT%20SOLUTION\visualizations.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file:///D:\NEWTON\SQL\PROJECT%20SOLUTION\visualization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NEWTON\SQL\PROJECT%20SOLUTION\visualization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NEWTON\SQL\PROJECT%20SOLUTION\visualization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NEWTON\SQL\PROJECT%20SOLUTION\visualization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NEWTON\SQL\PROJECT%20SOLUTION\visualization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NEWTON\SQL\PROJECT%20SOLUTION\visualization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NEWTON\SQL\PROJECT%20SOLUTION\visualization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NEWTON\SQL\PROJECT%20SOLUTION\visualization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solidFill>
                <a:effectLst>
                  <a:outerShdw blurRad="50800" dist="38100" dir="5400000" algn="t" rotWithShape="0">
                    <a:prstClr val="black">
                      <a:alpha val="40000"/>
                    </a:prstClr>
                  </a:outerShdw>
                </a:effectLst>
                <a:latin typeface="+mn-lt"/>
                <a:ea typeface="+mn-ea"/>
                <a:cs typeface="+mn-cs"/>
              </a:defRPr>
            </a:pPr>
            <a:r>
              <a:rPr lang="en-US"/>
              <a:t>Top 10 player's in Batting Score</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6.3337126571768196E-2"/>
          <c:y val="0.20201674277016743"/>
          <c:w val="0.90610722297921065"/>
          <c:h val="0.52873323309460696"/>
        </c:manualLayout>
      </c:layout>
      <c:barChart>
        <c:barDir val="col"/>
        <c:grouping val="stacked"/>
        <c:varyColors val="0"/>
        <c:ser>
          <c:idx val="0"/>
          <c:order val="0"/>
          <c:tx>
            <c:strRef>
              <c:f>'PPt Visualization'!$B$2</c:f>
              <c:strCache>
                <c:ptCount val="1"/>
                <c:pt idx="0">
                  <c:v>Total_score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Lbl>
              <c:idx val="0"/>
              <c:layout>
                <c:manualLayout>
                  <c:x val="2.7777777777777649E-3"/>
                  <c:y val="-0.29629629629629639"/>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D54-4AAD-B06C-0A9F499E75CA}"/>
                </c:ext>
              </c:extLst>
            </c:dLbl>
            <c:dLbl>
              <c:idx val="1"/>
              <c:layout>
                <c:manualLayout>
                  <c:x val="8.3333333333333332E-3"/>
                  <c:y val="-0.29166666666666669"/>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D54-4AAD-B06C-0A9F499E75CA}"/>
                </c:ext>
              </c:extLst>
            </c:dLbl>
            <c:dLbl>
              <c:idx val="2"/>
              <c:layout>
                <c:manualLayout>
                  <c:x val="5.5555555555555558E-3"/>
                  <c:y val="-0.27777777777777779"/>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D54-4AAD-B06C-0A9F499E75CA}"/>
                </c:ext>
              </c:extLst>
            </c:dLbl>
            <c:dLbl>
              <c:idx val="3"/>
              <c:layout>
                <c:manualLayout>
                  <c:x val="2.7777777777777779E-3"/>
                  <c:y val="-0.25462962962962965"/>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D54-4AAD-B06C-0A9F499E75CA}"/>
                </c:ext>
              </c:extLst>
            </c:dLbl>
            <c:dLbl>
              <c:idx val="4"/>
              <c:layout>
                <c:manualLayout>
                  <c:x val="-5.0925337632079971E-17"/>
                  <c:y val="-0.25462962962962965"/>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FD54-4AAD-B06C-0A9F499E75CA}"/>
                </c:ext>
              </c:extLst>
            </c:dLbl>
            <c:dLbl>
              <c:idx val="5"/>
              <c:layout>
                <c:manualLayout>
                  <c:x val="0"/>
                  <c:y val="-0.24537037037037041"/>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D54-4AAD-B06C-0A9F499E75CA}"/>
                </c:ext>
              </c:extLst>
            </c:dLbl>
            <c:dLbl>
              <c:idx val="6"/>
              <c:layout>
                <c:manualLayout>
                  <c:x val="5.5555555555555558E-3"/>
                  <c:y val="-0.24537037037037041"/>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FD54-4AAD-B06C-0A9F499E75CA}"/>
                </c:ext>
              </c:extLst>
            </c:dLbl>
            <c:dLbl>
              <c:idx val="7"/>
              <c:layout>
                <c:manualLayout>
                  <c:x val="-1.0185067526415994E-16"/>
                  <c:y val="-0.2407407407407407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FD54-4AAD-B06C-0A9F499E75CA}"/>
                </c:ext>
              </c:extLst>
            </c:dLbl>
            <c:dLbl>
              <c:idx val="8"/>
              <c:layout>
                <c:manualLayout>
                  <c:x val="-2.7777777777778798E-3"/>
                  <c:y val="-0.24537037037037038"/>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FD54-4AAD-B06C-0A9F499E75CA}"/>
                </c:ext>
              </c:extLst>
            </c:dLbl>
            <c:dLbl>
              <c:idx val="9"/>
              <c:layout>
                <c:manualLayout>
                  <c:x val="-2.7777777777779813E-3"/>
                  <c:y val="-0.2222222222222222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FD54-4AAD-B06C-0A9F499E75CA}"/>
                </c:ext>
              </c:extLst>
            </c:dLbl>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'PPt Visualization'!$A$3:$A$12</c:f>
              <c:strCache>
                <c:ptCount val="10"/>
                <c:pt idx="0">
                  <c:v>SK Raina</c:v>
                </c:pt>
                <c:pt idx="1">
                  <c:v>V Kohli</c:v>
                </c:pt>
                <c:pt idx="2">
                  <c:v>RG Sharma</c:v>
                </c:pt>
                <c:pt idx="3">
                  <c:v>G Gambhir</c:v>
                </c:pt>
                <c:pt idx="4">
                  <c:v>CH Gayle</c:v>
                </c:pt>
                <c:pt idx="5">
                  <c:v>RV Uthappa</c:v>
                </c:pt>
                <c:pt idx="6">
                  <c:v>DA Warner</c:v>
                </c:pt>
                <c:pt idx="7">
                  <c:v>AB de Villiers</c:v>
                </c:pt>
                <c:pt idx="8">
                  <c:v>MS Dhoni</c:v>
                </c:pt>
                <c:pt idx="9">
                  <c:v>S Dhawan</c:v>
                </c:pt>
              </c:strCache>
            </c:strRef>
          </c:cat>
          <c:val>
            <c:numRef>
              <c:f>'PPt Visualization'!$B$3:$B$12</c:f>
              <c:numCache>
                <c:formatCode>General</c:formatCode>
                <c:ptCount val="10"/>
                <c:pt idx="0">
                  <c:v>4106</c:v>
                </c:pt>
                <c:pt idx="1">
                  <c:v>4105</c:v>
                </c:pt>
                <c:pt idx="2">
                  <c:v>3874</c:v>
                </c:pt>
                <c:pt idx="3">
                  <c:v>3634</c:v>
                </c:pt>
                <c:pt idx="4">
                  <c:v>3447</c:v>
                </c:pt>
                <c:pt idx="5">
                  <c:v>3390</c:v>
                </c:pt>
                <c:pt idx="6">
                  <c:v>3373</c:v>
                </c:pt>
                <c:pt idx="7">
                  <c:v>3270</c:v>
                </c:pt>
                <c:pt idx="8">
                  <c:v>3270</c:v>
                </c:pt>
                <c:pt idx="9">
                  <c:v>3082</c:v>
                </c:pt>
              </c:numCache>
            </c:numRef>
          </c:val>
          <c:extLst>
            <c:ext xmlns:c16="http://schemas.microsoft.com/office/drawing/2014/chart" uri="{C3380CC4-5D6E-409C-BE32-E72D297353CC}">
              <c16:uniqueId val="{0000000A-FD54-4AAD-B06C-0A9F499E75CA}"/>
            </c:ext>
          </c:extLst>
        </c:ser>
        <c:dLbls>
          <c:dLblPos val="ctr"/>
          <c:showLegendKey val="0"/>
          <c:showVal val="1"/>
          <c:showCatName val="0"/>
          <c:showSerName val="0"/>
          <c:showPercent val="0"/>
          <c:showBubbleSize val="0"/>
        </c:dLbls>
        <c:gapWidth val="150"/>
        <c:overlap val="100"/>
        <c:axId val="583521552"/>
        <c:axId val="583511952"/>
      </c:barChart>
      <c:catAx>
        <c:axId val="58352155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583511952"/>
        <c:crosses val="autoZero"/>
        <c:auto val="1"/>
        <c:lblAlgn val="ctr"/>
        <c:lblOffset val="100"/>
        <c:noMultiLvlLbl val="0"/>
      </c:catAx>
      <c:valAx>
        <c:axId val="583511952"/>
        <c:scaling>
          <c:orientation val="minMax"/>
        </c:scaling>
        <c:delete val="1"/>
        <c:axPos val="l"/>
        <c:numFmt formatCode="General" sourceLinked="1"/>
        <c:majorTickMark val="none"/>
        <c:minorTickMark val="none"/>
        <c:tickLblPos val="nextTo"/>
        <c:crossAx val="583521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tint val="98000"/>
            <a:lumMod val="100000"/>
          </a:schemeClr>
        </a:gs>
        <a:gs pos="100000">
          <a:schemeClr val="dk1">
            <a:shade val="88000"/>
            <a:lumMod val="88000"/>
          </a:schemeClr>
        </a:gs>
      </a:gsLst>
      <a:lin ang="5400000" scaled="1"/>
      <a:tileRect/>
    </a:gradFill>
    <a:ln>
      <a:solidFill>
        <a:schemeClr val="tx1"/>
      </a:solid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txPr>
    <a:bodyPr/>
    <a:lstStyle/>
    <a:p>
      <a:pPr>
        <a:defRPr>
          <a:solidFill>
            <a:schemeClr val="lt1"/>
          </a:solidFill>
          <a:latin typeface="+mn-lt"/>
          <a:ea typeface="+mn-ea"/>
          <a:cs typeface="+mn-cs"/>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solidFill>
                <a:effectLst>
                  <a:outerShdw blurRad="50800" dist="38100" dir="5400000" algn="t" rotWithShape="0">
                    <a:prstClr val="black">
                      <a:alpha val="40000"/>
                    </a:prstClr>
                  </a:outerShdw>
                </a:effectLst>
                <a:latin typeface="+mn-lt"/>
                <a:ea typeface="+mn-ea"/>
                <a:cs typeface="+mn-cs"/>
              </a:defRPr>
            </a:pPr>
            <a:r>
              <a:rPr lang="en-US" dirty="0"/>
              <a:t>Best Economy Bowlers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strRef>
              <c:f>'PPt Visualization'!$AT$2</c:f>
              <c:strCache>
                <c:ptCount val="1"/>
                <c:pt idx="0">
                  <c:v>economy_rate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'PPt Visualization'!$AS$3:$AS$12</c:f>
              <c:strCache>
                <c:ptCount val="10"/>
                <c:pt idx="0">
                  <c:v>SS Mundhe</c:v>
                </c:pt>
                <c:pt idx="1">
                  <c:v>JW Hastings</c:v>
                </c:pt>
                <c:pt idx="2">
                  <c:v>FY Fazal</c:v>
                </c:pt>
                <c:pt idx="3">
                  <c:v>Y Gnaneswara Rao</c:v>
                </c:pt>
                <c:pt idx="4">
                  <c:v>Mohammad Hafeez</c:v>
                </c:pt>
                <c:pt idx="5">
                  <c:v>SR Tendulkar</c:v>
                </c:pt>
                <c:pt idx="6">
                  <c:v>C Nanda</c:v>
                </c:pt>
                <c:pt idx="7">
                  <c:v>AM Rahane</c:v>
                </c:pt>
                <c:pt idx="8">
                  <c:v>AA Noffke</c:v>
                </c:pt>
                <c:pt idx="9">
                  <c:v>RS Gavaskar</c:v>
                </c:pt>
              </c:strCache>
            </c:strRef>
          </c:cat>
          <c:val>
            <c:numRef>
              <c:f>'PPt Visualization'!$AT$3:$AT$12</c:f>
              <c:numCache>
                <c:formatCode>General</c:formatCode>
                <c:ptCount val="10"/>
                <c:pt idx="0">
                  <c:v>5</c:v>
                </c:pt>
                <c:pt idx="1">
                  <c:v>5.3333000000000004</c:v>
                </c:pt>
                <c:pt idx="2">
                  <c:v>6</c:v>
                </c:pt>
                <c:pt idx="3">
                  <c:v>7</c:v>
                </c:pt>
                <c:pt idx="4">
                  <c:v>8.7142999999999997</c:v>
                </c:pt>
                <c:pt idx="5">
                  <c:v>9</c:v>
                </c:pt>
                <c:pt idx="6">
                  <c:v>9</c:v>
                </c:pt>
                <c:pt idx="7">
                  <c:v>9</c:v>
                </c:pt>
                <c:pt idx="8">
                  <c:v>9.75</c:v>
                </c:pt>
                <c:pt idx="9">
                  <c:v>10</c:v>
                </c:pt>
              </c:numCache>
            </c:numRef>
          </c:val>
          <c:extLst>
            <c:ext xmlns:c16="http://schemas.microsoft.com/office/drawing/2014/chart" uri="{C3380CC4-5D6E-409C-BE32-E72D297353CC}">
              <c16:uniqueId val="{00000000-7383-4A59-9238-9BBCB458F6B9}"/>
            </c:ext>
          </c:extLst>
        </c:ser>
        <c:dLbls>
          <c:dLblPos val="outEnd"/>
          <c:showLegendKey val="0"/>
          <c:showVal val="1"/>
          <c:showCatName val="0"/>
          <c:showSerName val="0"/>
          <c:showPercent val="0"/>
          <c:showBubbleSize val="0"/>
        </c:dLbls>
        <c:gapWidth val="115"/>
        <c:overlap val="-20"/>
        <c:axId val="749444208"/>
        <c:axId val="749428848"/>
      </c:barChart>
      <c:catAx>
        <c:axId val="749444208"/>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749428848"/>
        <c:crosses val="autoZero"/>
        <c:auto val="1"/>
        <c:lblAlgn val="ctr"/>
        <c:lblOffset val="100"/>
        <c:noMultiLvlLbl val="0"/>
      </c:catAx>
      <c:valAx>
        <c:axId val="749428848"/>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7494442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solidFill>
    <a:ln w="19050" cap="rnd" cmpd="sng" algn="ctr">
      <a:solidFill>
        <a:schemeClr val="tx1"/>
      </a:solidFill>
      <a:prstDash val="solid"/>
    </a:ln>
    <a:effectLst/>
  </c:spPr>
  <c:txPr>
    <a:bodyPr/>
    <a:lstStyle/>
    <a:p>
      <a:pPr>
        <a:defRPr>
          <a:solidFill>
            <a:schemeClr val="lt1"/>
          </a:solidFill>
          <a:latin typeface="+mn-lt"/>
          <a:ea typeface="+mn-ea"/>
          <a:cs typeface="+mn-cs"/>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solidFill>
                <a:effectLst>
                  <a:outerShdw blurRad="50800" dist="38100" dir="5400000" algn="t" rotWithShape="0">
                    <a:prstClr val="black">
                      <a:alpha val="40000"/>
                    </a:prstClr>
                  </a:outerShdw>
                </a:effectLst>
                <a:latin typeface="+mn-lt"/>
                <a:ea typeface="+mn-ea"/>
                <a:cs typeface="+mn-cs"/>
              </a:defRPr>
            </a:pPr>
            <a:r>
              <a:rPr lang="en-US" sz="2000" dirty="0"/>
              <a:t>Highest wicket-taking trio for each stadium.</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'Objective Q-15'!$P$2:$Q$4</c:f>
              <c:multiLvlStrCache>
                <c:ptCount val="3"/>
                <c:lvl>
                  <c:pt idx="0">
                    <c:v>Wankhede Stadium</c:v>
                  </c:pt>
                  <c:pt idx="1">
                    <c:v>MA Chidambaram Stadium, Chepauk</c:v>
                  </c:pt>
                  <c:pt idx="2">
                    <c:v>Sawai Mansingh Stadium</c:v>
                  </c:pt>
                </c:lvl>
                <c:lvl>
                  <c:pt idx="0">
                    <c:v>SL Malinga</c:v>
                  </c:pt>
                  <c:pt idx="1">
                    <c:v>R Ashwin</c:v>
                  </c:pt>
                  <c:pt idx="2">
                    <c:v>SK Trivedi</c:v>
                  </c:pt>
                </c:lvl>
              </c:multiLvlStrCache>
            </c:multiLvlStrRef>
          </c:cat>
          <c:val>
            <c:numRef>
              <c:f>'Objective Q-15'!$R$2:$R$4</c:f>
              <c:numCache>
                <c:formatCode>General</c:formatCode>
                <c:ptCount val="3"/>
                <c:pt idx="0">
                  <c:v>57</c:v>
                </c:pt>
                <c:pt idx="1">
                  <c:v>47</c:v>
                </c:pt>
                <c:pt idx="2">
                  <c:v>41</c:v>
                </c:pt>
              </c:numCache>
            </c:numRef>
          </c:val>
          <c:extLst>
            <c:ext xmlns:c16="http://schemas.microsoft.com/office/drawing/2014/chart" uri="{C3380CC4-5D6E-409C-BE32-E72D297353CC}">
              <c16:uniqueId val="{00000000-B00E-404B-8AC4-E0325C537081}"/>
            </c:ext>
          </c:extLst>
        </c:ser>
        <c:dLbls>
          <c:dLblPos val="outEnd"/>
          <c:showLegendKey val="0"/>
          <c:showVal val="1"/>
          <c:showCatName val="0"/>
          <c:showSerName val="0"/>
          <c:showPercent val="0"/>
          <c:showBubbleSize val="0"/>
        </c:dLbls>
        <c:gapWidth val="178"/>
        <c:overlap val="-24"/>
        <c:axId val="1417959680"/>
        <c:axId val="1604575952"/>
      </c:barChart>
      <c:catAx>
        <c:axId val="141795968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1604575952"/>
        <c:crosses val="autoZero"/>
        <c:auto val="1"/>
        <c:lblAlgn val="ctr"/>
        <c:lblOffset val="100"/>
        <c:noMultiLvlLbl val="0"/>
      </c:catAx>
      <c:valAx>
        <c:axId val="160457595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14179596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solidFill>
    <a:ln w="19050" cap="rnd" cmpd="sng" algn="ctr">
      <a:solidFill>
        <a:schemeClr val="tx1"/>
      </a:solidFill>
      <a:prstDash val="solid"/>
    </a:ln>
    <a:effectLst/>
  </c:spPr>
  <c:txPr>
    <a:bodyPr/>
    <a:lstStyle/>
    <a:p>
      <a:pPr>
        <a:defRPr>
          <a:solidFill>
            <a:schemeClr val="lt1"/>
          </a:solidFill>
          <a:latin typeface="+mn-lt"/>
          <a:ea typeface="+mn-ea"/>
          <a:cs typeface="+mn-cs"/>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[visualizations.xlsx]PPt Visualization!PivotTable1</c:name>
    <c:fmtId val="17"/>
  </c:pivotSource>
  <c:chart>
    <c:title>
      <c:tx>
        <c:rich>
          <a:bodyPr rot="0" spcFirstLastPara="1" vertOverflow="ellipsis" vert="horz" wrap="square" anchor="ctr" anchorCtr="1"/>
          <a:lstStyle/>
          <a:p>
            <a:pPr>
              <a:defRPr sz="2128" b="1" i="0" u="none" strike="noStrike" kern="1200" spc="100" baseline="0">
                <a:solidFill>
                  <a:schemeClr val="lt1"/>
                </a:solidFill>
                <a:effectLst>
                  <a:outerShdw blurRad="50800" dist="38100" dir="5400000" algn="t" rotWithShape="0">
                    <a:prstClr val="black">
                      <a:alpha val="40000"/>
                    </a:prstClr>
                  </a:outerShdw>
                </a:effectLst>
                <a:latin typeface="+mn-lt"/>
                <a:ea typeface="+mn-ea"/>
                <a:cs typeface="+mn-cs"/>
              </a:defRPr>
            </a:pPr>
            <a:r>
              <a:rPr lang="en-US" sz="1800" dirty="0"/>
              <a:t>Top performer with high Batting Average.</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'PPt Visualization'!$G$14</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'PPt Visualization'!$F$15:$F$25</c:f>
              <c:strCache>
                <c:ptCount val="10"/>
                <c:pt idx="0">
                  <c:v>AM Rahane</c:v>
                </c:pt>
                <c:pt idx="1">
                  <c:v>CH Gayle</c:v>
                </c:pt>
                <c:pt idx="2">
                  <c:v>DA Warner</c:v>
                </c:pt>
                <c:pt idx="3">
                  <c:v>LMP Simmons</c:v>
                </c:pt>
                <c:pt idx="4">
                  <c:v>MEK Hussey</c:v>
                </c:pt>
                <c:pt idx="5">
                  <c:v>ML Hayden</c:v>
                </c:pt>
                <c:pt idx="6">
                  <c:v>MN van Wyk</c:v>
                </c:pt>
                <c:pt idx="7">
                  <c:v>N Rana</c:v>
                </c:pt>
                <c:pt idx="8">
                  <c:v>SE Marsh</c:v>
                </c:pt>
                <c:pt idx="9">
                  <c:v>V Kohli</c:v>
                </c:pt>
              </c:strCache>
            </c:strRef>
          </c:cat>
          <c:val>
            <c:numRef>
              <c:f>'PPt Visualization'!$G$15:$G$25</c:f>
              <c:numCache>
                <c:formatCode>0.00</c:formatCode>
                <c:ptCount val="10"/>
                <c:pt idx="0">
                  <c:v>30.056180000000001</c:v>
                </c:pt>
                <c:pt idx="1">
                  <c:v>36.670209999999997</c:v>
                </c:pt>
                <c:pt idx="2">
                  <c:v>33.396039999999999</c:v>
                </c:pt>
                <c:pt idx="3">
                  <c:v>42.818179999999998</c:v>
                </c:pt>
                <c:pt idx="4">
                  <c:v>34.086210000000001</c:v>
                </c:pt>
                <c:pt idx="5">
                  <c:v>33.545450000000002</c:v>
                </c:pt>
                <c:pt idx="6">
                  <c:v>33.4</c:v>
                </c:pt>
                <c:pt idx="7">
                  <c:v>34.666670000000003</c:v>
                </c:pt>
                <c:pt idx="8">
                  <c:v>35.887099999999997</c:v>
                </c:pt>
                <c:pt idx="9">
                  <c:v>31.098479999999999</c:v>
                </c:pt>
              </c:numCache>
            </c:numRef>
          </c:val>
          <c:extLst>
            <c:ext xmlns:c16="http://schemas.microsoft.com/office/drawing/2014/chart" uri="{C3380CC4-5D6E-409C-BE32-E72D297353CC}">
              <c16:uniqueId val="{00000000-31E4-42F2-BF86-878B64533E14}"/>
            </c:ext>
          </c:extLst>
        </c:ser>
        <c:dLbls>
          <c:dLblPos val="outEnd"/>
          <c:showLegendKey val="0"/>
          <c:showVal val="1"/>
          <c:showCatName val="0"/>
          <c:showSerName val="0"/>
          <c:showPercent val="0"/>
          <c:showBubbleSize val="0"/>
        </c:dLbls>
        <c:gapWidth val="115"/>
        <c:overlap val="-20"/>
        <c:axId val="593048256"/>
        <c:axId val="593039136"/>
      </c:barChart>
      <c:catAx>
        <c:axId val="593048256"/>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593039136"/>
        <c:crosses val="autoZero"/>
        <c:auto val="1"/>
        <c:lblAlgn val="ctr"/>
        <c:lblOffset val="100"/>
        <c:noMultiLvlLbl val="0"/>
      </c:catAx>
      <c:valAx>
        <c:axId val="593039136"/>
        <c:scaling>
          <c:orientation val="minMax"/>
        </c:scaling>
        <c:delete val="1"/>
        <c:axPos val="b"/>
        <c:numFmt formatCode="0.00" sourceLinked="1"/>
        <c:majorTickMark val="none"/>
        <c:minorTickMark val="none"/>
        <c:tickLblPos val="nextTo"/>
        <c:crossAx val="5930482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solidFill>
    <a:ln w="19050" cap="rnd" cmpd="sng" algn="ctr">
      <a:solidFill>
        <a:schemeClr val="tx1"/>
      </a:solidFill>
      <a:prstDash val="solid"/>
    </a:ln>
    <a:effectLst/>
  </c:spPr>
  <c:txPr>
    <a:bodyPr/>
    <a:lstStyle/>
    <a:p>
      <a:pPr>
        <a:defRPr>
          <a:solidFill>
            <a:schemeClr val="lt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solidFill>
                <a:effectLst>
                  <a:outerShdw blurRad="50800" dist="38100" dir="5400000" algn="t" rotWithShape="0">
                    <a:prstClr val="black">
                      <a:alpha val="40000"/>
                    </a:prstClr>
                  </a:outerShdw>
                </a:effectLst>
                <a:latin typeface="+mn-lt"/>
                <a:ea typeface="+mn-ea"/>
                <a:cs typeface="+mn-cs"/>
              </a:defRPr>
            </a:pPr>
            <a:r>
              <a:rPr lang="en-US" sz="2000" dirty="0"/>
              <a:t>Man of the Match Award</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23493039569172355"/>
          <c:y val="0.15317102868553981"/>
          <c:w val="0.72256862522522247"/>
          <c:h val="0.79611076021378246"/>
        </c:manualLayout>
      </c:layout>
      <c:barChart>
        <c:barDir val="bar"/>
        <c:grouping val="clustered"/>
        <c:varyColors val="0"/>
        <c:ser>
          <c:idx val="0"/>
          <c:order val="0"/>
          <c:tx>
            <c:strRef>
              <c:f>'PPt Visualization'!$M$2</c:f>
              <c:strCache>
                <c:ptCount val="1"/>
                <c:pt idx="0">
                  <c:v>man of the match count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'PPt Visualization'!$L$3:$L$12</c:f>
              <c:strCache>
                <c:ptCount val="10"/>
                <c:pt idx="0">
                  <c:v>CH Gayle</c:v>
                </c:pt>
                <c:pt idx="1">
                  <c:v>YK Pathan</c:v>
                </c:pt>
                <c:pt idx="2">
                  <c:v>AB de Villiers</c:v>
                </c:pt>
                <c:pt idx="3">
                  <c:v>DA Warner</c:v>
                </c:pt>
                <c:pt idx="4">
                  <c:v>RG Sharma</c:v>
                </c:pt>
                <c:pt idx="5">
                  <c:v>SK Raina</c:v>
                </c:pt>
                <c:pt idx="6">
                  <c:v>MEK Hussey</c:v>
                </c:pt>
                <c:pt idx="7">
                  <c:v>MS Dhoni</c:v>
                </c:pt>
                <c:pt idx="8">
                  <c:v>G Gambhir</c:v>
                </c:pt>
                <c:pt idx="9">
                  <c:v>AM Rahane</c:v>
                </c:pt>
              </c:strCache>
            </c:strRef>
          </c:cat>
          <c:val>
            <c:numRef>
              <c:f>'PPt Visualization'!$M$3:$M$12</c:f>
              <c:numCache>
                <c:formatCode>General</c:formatCode>
                <c:ptCount val="10"/>
                <c:pt idx="0">
                  <c:v>17</c:v>
                </c:pt>
                <c:pt idx="1">
                  <c:v>16</c:v>
                </c:pt>
                <c:pt idx="2">
                  <c:v>15</c:v>
                </c:pt>
                <c:pt idx="3">
                  <c:v>14</c:v>
                </c:pt>
                <c:pt idx="4">
                  <c:v>13</c:v>
                </c:pt>
                <c:pt idx="5">
                  <c:v>13</c:v>
                </c:pt>
                <c:pt idx="6">
                  <c:v>12</c:v>
                </c:pt>
                <c:pt idx="7">
                  <c:v>12</c:v>
                </c:pt>
                <c:pt idx="8">
                  <c:v>12</c:v>
                </c:pt>
                <c:pt idx="9">
                  <c:v>12</c:v>
                </c:pt>
              </c:numCache>
            </c:numRef>
          </c:val>
          <c:extLst>
            <c:ext xmlns:c16="http://schemas.microsoft.com/office/drawing/2014/chart" uri="{C3380CC4-5D6E-409C-BE32-E72D297353CC}">
              <c16:uniqueId val="{00000000-E78B-4163-A757-89B52024ACFA}"/>
            </c:ext>
          </c:extLst>
        </c:ser>
        <c:dLbls>
          <c:dLblPos val="outEnd"/>
          <c:showLegendKey val="0"/>
          <c:showVal val="1"/>
          <c:showCatName val="0"/>
          <c:showSerName val="0"/>
          <c:showPercent val="0"/>
          <c:showBubbleSize val="0"/>
        </c:dLbls>
        <c:gapWidth val="115"/>
        <c:overlap val="-20"/>
        <c:axId val="229181552"/>
        <c:axId val="229182992"/>
      </c:barChart>
      <c:catAx>
        <c:axId val="229181552"/>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229182992"/>
        <c:crosses val="autoZero"/>
        <c:auto val="1"/>
        <c:lblAlgn val="ctr"/>
        <c:lblOffset val="100"/>
        <c:noMultiLvlLbl val="0"/>
      </c:catAx>
      <c:valAx>
        <c:axId val="229182992"/>
        <c:scaling>
          <c:orientation val="minMax"/>
        </c:scaling>
        <c:delete val="1"/>
        <c:axPos val="b"/>
        <c:numFmt formatCode="General" sourceLinked="1"/>
        <c:majorTickMark val="none"/>
        <c:minorTickMark val="none"/>
        <c:tickLblPos val="nextTo"/>
        <c:crossAx val="229181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solidFill>
    <a:ln w="19050" cap="rnd" cmpd="sng" algn="ctr">
      <a:solidFill>
        <a:schemeClr val="tx1"/>
      </a:solidFill>
      <a:prstDash val="solid"/>
    </a:ln>
    <a:effectLst/>
  </c:spPr>
  <c:txPr>
    <a:bodyPr/>
    <a:lstStyle/>
    <a:p>
      <a:pPr>
        <a:defRPr>
          <a:solidFill>
            <a:schemeClr val="lt1"/>
          </a:solidFill>
          <a:latin typeface="+mn-lt"/>
          <a:ea typeface="+mn-ea"/>
          <a:cs typeface="+mn-cs"/>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[visualizations.xlsx]PPt Visualization!PivotTable3</c:name>
    <c:fmtId val="11"/>
  </c:pivotSource>
  <c:chart>
    <c:title>
      <c:tx>
        <c:rich>
          <a:bodyPr rot="0" spcFirstLastPara="1" vertOverflow="ellipsis" vert="horz" wrap="square" anchor="ctr" anchorCtr="1"/>
          <a:lstStyle/>
          <a:p>
            <a:pPr>
              <a:defRPr sz="2128" b="1" i="0" u="none" strike="noStrike" kern="1200" spc="100" baseline="0">
                <a:solidFill>
                  <a:schemeClr val="lt1"/>
                </a:solidFill>
                <a:effectLst>
                  <a:outerShdw blurRad="50800" dist="38100" dir="5400000" algn="t" rotWithShape="0">
                    <a:prstClr val="black">
                      <a:alpha val="40000"/>
                    </a:prstClr>
                  </a:outerShdw>
                </a:effectLst>
                <a:latin typeface="+mn-lt"/>
                <a:ea typeface="+mn-ea"/>
                <a:cs typeface="+mn-cs"/>
              </a:defRPr>
            </a:pPr>
            <a:r>
              <a:rPr lang="en-US" sz="2000" dirty="0"/>
              <a:t>Top 10 Average Player in Death Over</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'PPt Visualization'!$P$14</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'PPt Visualization'!$O$15:$O$25</c:f>
              <c:strCache>
                <c:ptCount val="10"/>
                <c:pt idx="0">
                  <c:v>AB de Villiers</c:v>
                </c:pt>
                <c:pt idx="1">
                  <c:v>DA Miller</c:v>
                </c:pt>
                <c:pt idx="2">
                  <c:v>DPMD Jayawardene</c:v>
                </c:pt>
                <c:pt idx="3">
                  <c:v>JH Kallis</c:v>
                </c:pt>
                <c:pt idx="4">
                  <c:v>JP Duminy</c:v>
                </c:pt>
                <c:pt idx="5">
                  <c:v>KA Pollard</c:v>
                </c:pt>
                <c:pt idx="6">
                  <c:v>MS Dhoni</c:v>
                </c:pt>
                <c:pt idx="7">
                  <c:v>RG Sharma</c:v>
                </c:pt>
                <c:pt idx="8">
                  <c:v>SPD Smith</c:v>
                </c:pt>
                <c:pt idx="9">
                  <c:v>V Kohli</c:v>
                </c:pt>
              </c:strCache>
            </c:strRef>
          </c:cat>
          <c:val>
            <c:numRef>
              <c:f>'PPt Visualization'!$P$15:$P$25</c:f>
              <c:numCache>
                <c:formatCode>General</c:formatCode>
                <c:ptCount val="10"/>
                <c:pt idx="0">
                  <c:v>28.67</c:v>
                </c:pt>
                <c:pt idx="1">
                  <c:v>25.45</c:v>
                </c:pt>
                <c:pt idx="2">
                  <c:v>25.22</c:v>
                </c:pt>
                <c:pt idx="3">
                  <c:v>25.43</c:v>
                </c:pt>
                <c:pt idx="4">
                  <c:v>25.87</c:v>
                </c:pt>
                <c:pt idx="5">
                  <c:v>25.4</c:v>
                </c:pt>
                <c:pt idx="6">
                  <c:v>28.99</c:v>
                </c:pt>
                <c:pt idx="7">
                  <c:v>25.81</c:v>
                </c:pt>
                <c:pt idx="8">
                  <c:v>28.96</c:v>
                </c:pt>
                <c:pt idx="9">
                  <c:v>29.45</c:v>
                </c:pt>
              </c:numCache>
            </c:numRef>
          </c:val>
          <c:extLst>
            <c:ext xmlns:c16="http://schemas.microsoft.com/office/drawing/2014/chart" uri="{C3380CC4-5D6E-409C-BE32-E72D297353CC}">
              <c16:uniqueId val="{00000000-2B91-4329-937C-0EDA857D098F}"/>
            </c:ext>
          </c:extLst>
        </c:ser>
        <c:dLbls>
          <c:dLblPos val="outEnd"/>
          <c:showLegendKey val="0"/>
          <c:showVal val="1"/>
          <c:showCatName val="0"/>
          <c:showSerName val="0"/>
          <c:showPercent val="0"/>
          <c:showBubbleSize val="0"/>
        </c:dLbls>
        <c:gapWidth val="115"/>
        <c:overlap val="-20"/>
        <c:axId val="649472640"/>
        <c:axId val="649464000"/>
      </c:barChart>
      <c:catAx>
        <c:axId val="649472640"/>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649464000"/>
        <c:crosses val="autoZero"/>
        <c:auto val="1"/>
        <c:lblAlgn val="ctr"/>
        <c:lblOffset val="100"/>
        <c:noMultiLvlLbl val="0"/>
      </c:catAx>
      <c:valAx>
        <c:axId val="649464000"/>
        <c:scaling>
          <c:orientation val="minMax"/>
        </c:scaling>
        <c:delete val="1"/>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crossAx val="6494726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solidFill>
    <a:ln w="19050" cap="rnd" cmpd="sng" algn="ctr">
      <a:solidFill>
        <a:schemeClr val="tx1"/>
      </a:solidFill>
      <a:prstDash val="solid"/>
    </a:ln>
    <a:effectLst/>
  </c:spPr>
  <c:txPr>
    <a:bodyPr/>
    <a:lstStyle/>
    <a:p>
      <a:pPr>
        <a:defRPr>
          <a:solidFill>
            <a:schemeClr val="lt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[visualizations.xlsx]PPt Visualization!PivotTable4</c:name>
    <c:fmtId val="10"/>
  </c:pivotSource>
  <c:chart>
    <c:title>
      <c:tx>
        <c:rich>
          <a:bodyPr rot="0" spcFirstLastPara="1" vertOverflow="ellipsis" vert="horz" wrap="square" anchor="ctr" anchorCtr="1"/>
          <a:lstStyle/>
          <a:p>
            <a:pPr>
              <a:defRPr sz="2128" b="1" i="0" u="none" strike="noStrike" kern="1200" spc="100" baseline="0">
                <a:solidFill>
                  <a:schemeClr val="lt1"/>
                </a:solidFill>
                <a:effectLst>
                  <a:outerShdw blurRad="50800" dist="38100" dir="5400000" algn="t" rotWithShape="0">
                    <a:prstClr val="black">
                      <a:alpha val="40000"/>
                    </a:prstClr>
                  </a:outerShdw>
                </a:effectLst>
                <a:latin typeface="+mn-lt"/>
                <a:ea typeface="+mn-ea"/>
                <a:cs typeface="+mn-cs"/>
              </a:defRPr>
            </a:pPr>
            <a:r>
              <a:rPr lang="en-US" sz="2000" dirty="0"/>
              <a:t>Top Player with no. of boundaries(4 &amp; 6)</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30632411067193677"/>
              <c:y val="-8.4875562720133283E-1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29644268774703558"/>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30632411067193677"/>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30303030303030304"/>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2865612648221344"/>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28832144028871393"/>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33183050360892391"/>
              <c:y val="-4.251157843520095E-1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37135621719160095"/>
              <c:y val="-4.6296465357258407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2536231884057971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25032938076416339"/>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25032938076416339"/>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30632411067193677"/>
              <c:y val="-8.4875562720133283E-1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30632411067193677"/>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29644268774703558"/>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30303030303030304"/>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2865612648221344"/>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28832144028871393"/>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33183050360892391"/>
              <c:y val="-4.251157843520095E-1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37135621719160095"/>
              <c:y val="-4.6296465357258407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2536231884057971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25032938076416339"/>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30632411067193677"/>
              <c:y val="-8.4875562720133283E-1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30632411067193677"/>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29644268774703558"/>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30303030303030304"/>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2865612648221344"/>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28832144028871393"/>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33183050360892391"/>
              <c:y val="-4.251157843520095E-1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37135621719160095"/>
              <c:y val="-4.6296465357258407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2536231884057971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stacked"/>
        <c:varyColors val="0"/>
        <c:ser>
          <c:idx val="0"/>
          <c:order val="0"/>
          <c:tx>
            <c:strRef>
              <c:f>'PPt Visualization'!$U$14</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Pt>
            <c:idx val="0"/>
            <c:invertIfNegative val="0"/>
            <c:bubble3D val="0"/>
            <c:extLst>
              <c:ext xmlns:c16="http://schemas.microsoft.com/office/drawing/2014/chart" uri="{C3380CC4-5D6E-409C-BE32-E72D297353CC}">
                <c16:uniqueId val="{00000001-DE35-4ACE-B4E0-1E8ED57DBF64}"/>
              </c:ext>
            </c:extLst>
          </c:dPt>
          <c:dPt>
            <c:idx val="1"/>
            <c:invertIfNegative val="0"/>
            <c:bubble3D val="0"/>
            <c:extLst>
              <c:ext xmlns:c16="http://schemas.microsoft.com/office/drawing/2014/chart" uri="{C3380CC4-5D6E-409C-BE32-E72D297353CC}">
                <c16:uniqueId val="{00000003-DE35-4ACE-B4E0-1E8ED57DBF64}"/>
              </c:ext>
            </c:extLst>
          </c:dPt>
          <c:dPt>
            <c:idx val="2"/>
            <c:invertIfNegative val="0"/>
            <c:bubble3D val="0"/>
            <c:extLst>
              <c:ext xmlns:c16="http://schemas.microsoft.com/office/drawing/2014/chart" uri="{C3380CC4-5D6E-409C-BE32-E72D297353CC}">
                <c16:uniqueId val="{00000005-DE35-4ACE-B4E0-1E8ED57DBF64}"/>
              </c:ext>
            </c:extLst>
          </c:dPt>
          <c:dPt>
            <c:idx val="3"/>
            <c:invertIfNegative val="0"/>
            <c:bubble3D val="0"/>
            <c:extLst>
              <c:ext xmlns:c16="http://schemas.microsoft.com/office/drawing/2014/chart" uri="{C3380CC4-5D6E-409C-BE32-E72D297353CC}">
                <c16:uniqueId val="{00000007-DE35-4ACE-B4E0-1E8ED57DBF64}"/>
              </c:ext>
            </c:extLst>
          </c:dPt>
          <c:dPt>
            <c:idx val="4"/>
            <c:invertIfNegative val="0"/>
            <c:bubble3D val="0"/>
            <c:extLst>
              <c:ext xmlns:c16="http://schemas.microsoft.com/office/drawing/2014/chart" uri="{C3380CC4-5D6E-409C-BE32-E72D297353CC}">
                <c16:uniqueId val="{00000009-DE35-4ACE-B4E0-1E8ED57DBF64}"/>
              </c:ext>
            </c:extLst>
          </c:dPt>
          <c:dPt>
            <c:idx val="5"/>
            <c:invertIfNegative val="0"/>
            <c:bubble3D val="0"/>
            <c:extLst>
              <c:ext xmlns:c16="http://schemas.microsoft.com/office/drawing/2014/chart" uri="{C3380CC4-5D6E-409C-BE32-E72D297353CC}">
                <c16:uniqueId val="{0000000B-DE35-4ACE-B4E0-1E8ED57DBF64}"/>
              </c:ext>
            </c:extLst>
          </c:dPt>
          <c:dPt>
            <c:idx val="6"/>
            <c:invertIfNegative val="0"/>
            <c:bubble3D val="0"/>
            <c:extLst>
              <c:ext xmlns:c16="http://schemas.microsoft.com/office/drawing/2014/chart" uri="{C3380CC4-5D6E-409C-BE32-E72D297353CC}">
                <c16:uniqueId val="{0000000D-DE35-4ACE-B4E0-1E8ED57DBF64}"/>
              </c:ext>
            </c:extLst>
          </c:dPt>
          <c:dPt>
            <c:idx val="7"/>
            <c:invertIfNegative val="0"/>
            <c:bubble3D val="0"/>
            <c:extLst>
              <c:ext xmlns:c16="http://schemas.microsoft.com/office/drawing/2014/chart" uri="{C3380CC4-5D6E-409C-BE32-E72D297353CC}">
                <c16:uniqueId val="{0000000F-DE35-4ACE-B4E0-1E8ED57DBF64}"/>
              </c:ext>
            </c:extLst>
          </c:dPt>
          <c:dPt>
            <c:idx val="8"/>
            <c:invertIfNegative val="0"/>
            <c:bubble3D val="0"/>
            <c:extLst>
              <c:ext xmlns:c16="http://schemas.microsoft.com/office/drawing/2014/chart" uri="{C3380CC4-5D6E-409C-BE32-E72D297353CC}">
                <c16:uniqueId val="{00000011-DE35-4ACE-B4E0-1E8ED57DBF64}"/>
              </c:ext>
            </c:extLst>
          </c:dPt>
          <c:dPt>
            <c:idx val="9"/>
            <c:invertIfNegative val="0"/>
            <c:bubble3D val="0"/>
            <c:extLst>
              <c:ext xmlns:c16="http://schemas.microsoft.com/office/drawing/2014/chart" uri="{C3380CC4-5D6E-409C-BE32-E72D297353CC}">
                <c16:uniqueId val="{00000013-DE35-4ACE-B4E0-1E8ED57DBF64}"/>
              </c:ext>
            </c:extLst>
          </c:dPt>
          <c:dLbls>
            <c:dLbl>
              <c:idx val="0"/>
              <c:layout>
                <c:manualLayout>
                  <c:x val="0.25032938076416339"/>
                  <c:y val="-4.6296296296296294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E35-4ACE-B4E0-1E8ED57DBF64}"/>
                </c:ext>
              </c:extLst>
            </c:dLbl>
            <c:dLbl>
              <c:idx val="1"/>
              <c:layout>
                <c:manualLayout>
                  <c:x val="0.30632411067193677"/>
                  <c:y val="-8.4875562720133283E-1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E35-4ACE-B4E0-1E8ED57DBF64}"/>
                </c:ext>
              </c:extLst>
            </c:dLbl>
            <c:dLbl>
              <c:idx val="2"/>
              <c:layout>
                <c:manualLayout>
                  <c:x val="0.30632411067193677"/>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E35-4ACE-B4E0-1E8ED57DBF64}"/>
                </c:ext>
              </c:extLst>
            </c:dLbl>
            <c:dLbl>
              <c:idx val="3"/>
              <c:layout>
                <c:manualLayout>
                  <c:x val="0.29644268774703558"/>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DE35-4ACE-B4E0-1E8ED57DBF64}"/>
                </c:ext>
              </c:extLst>
            </c:dLbl>
            <c:dLbl>
              <c:idx val="4"/>
              <c:layout>
                <c:manualLayout>
                  <c:x val="0.30303030303030304"/>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DE35-4ACE-B4E0-1E8ED57DBF64}"/>
                </c:ext>
              </c:extLst>
            </c:dLbl>
            <c:dLbl>
              <c:idx val="5"/>
              <c:layout>
                <c:manualLayout>
                  <c:x val="0.2865612648221344"/>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DE35-4ACE-B4E0-1E8ED57DBF64}"/>
                </c:ext>
              </c:extLst>
            </c:dLbl>
            <c:dLbl>
              <c:idx val="6"/>
              <c:layout>
                <c:manualLayout>
                  <c:x val="0.28832144028871393"/>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DE35-4ACE-B4E0-1E8ED57DBF64}"/>
                </c:ext>
              </c:extLst>
            </c:dLbl>
            <c:dLbl>
              <c:idx val="7"/>
              <c:layout>
                <c:manualLayout>
                  <c:x val="0.33183050360892391"/>
                  <c:y val="-4.251157843520095E-1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DE35-4ACE-B4E0-1E8ED57DBF64}"/>
                </c:ext>
              </c:extLst>
            </c:dLbl>
            <c:dLbl>
              <c:idx val="8"/>
              <c:layout>
                <c:manualLayout>
                  <c:x val="0.37135621719160095"/>
                  <c:y val="-4.6296465357258407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DE35-4ACE-B4E0-1E8ED57DBF64}"/>
                </c:ext>
              </c:extLst>
            </c:dLbl>
            <c:dLbl>
              <c:idx val="9"/>
              <c:layout>
                <c:manualLayout>
                  <c:x val="0.25362318840579712"/>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DE35-4ACE-B4E0-1E8ED57DBF64}"/>
                </c:ext>
              </c:extLst>
            </c:dLbl>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'PPt Visualization'!$T$15:$T$25</c:f>
              <c:strCache>
                <c:ptCount val="10"/>
                <c:pt idx="0">
                  <c:v>AB de Villiers</c:v>
                </c:pt>
                <c:pt idx="1">
                  <c:v>CH Gayle</c:v>
                </c:pt>
                <c:pt idx="2">
                  <c:v>DA Warner</c:v>
                </c:pt>
                <c:pt idx="3">
                  <c:v>G Gambhir</c:v>
                </c:pt>
                <c:pt idx="4">
                  <c:v>RG Sharma</c:v>
                </c:pt>
                <c:pt idx="5">
                  <c:v>RV Uthappa</c:v>
                </c:pt>
                <c:pt idx="6">
                  <c:v>S Dhawan</c:v>
                </c:pt>
                <c:pt idx="7">
                  <c:v>SK Raina</c:v>
                </c:pt>
                <c:pt idx="8">
                  <c:v>V Kohli</c:v>
                </c:pt>
                <c:pt idx="9">
                  <c:v>V Sehwag</c:v>
                </c:pt>
              </c:strCache>
            </c:strRef>
          </c:cat>
          <c:val>
            <c:numRef>
              <c:f>'PPt Visualization'!$U$15:$U$25</c:f>
              <c:numCache>
                <c:formatCode>General</c:formatCode>
                <c:ptCount val="10"/>
                <c:pt idx="0">
                  <c:v>713</c:v>
                </c:pt>
                <c:pt idx="1">
                  <c:v>894</c:v>
                </c:pt>
                <c:pt idx="2">
                  <c:v>876</c:v>
                </c:pt>
                <c:pt idx="3">
                  <c:v>879</c:v>
                </c:pt>
                <c:pt idx="4">
                  <c:v>890</c:v>
                </c:pt>
                <c:pt idx="5">
                  <c:v>818</c:v>
                </c:pt>
                <c:pt idx="6">
                  <c:v>807</c:v>
                </c:pt>
                <c:pt idx="7">
                  <c:v>952</c:v>
                </c:pt>
                <c:pt idx="8">
                  <c:v>1028</c:v>
                </c:pt>
                <c:pt idx="9">
                  <c:v>725</c:v>
                </c:pt>
              </c:numCache>
            </c:numRef>
          </c:val>
          <c:extLst>
            <c:ext xmlns:c16="http://schemas.microsoft.com/office/drawing/2014/chart" uri="{C3380CC4-5D6E-409C-BE32-E72D297353CC}">
              <c16:uniqueId val="{00000014-DE35-4ACE-B4E0-1E8ED57DBF64}"/>
            </c:ext>
          </c:extLst>
        </c:ser>
        <c:dLbls>
          <c:dLblPos val="ctr"/>
          <c:showLegendKey val="0"/>
          <c:showVal val="1"/>
          <c:showCatName val="0"/>
          <c:showSerName val="0"/>
          <c:showPercent val="0"/>
          <c:showBubbleSize val="0"/>
        </c:dLbls>
        <c:gapWidth val="150"/>
        <c:overlap val="100"/>
        <c:axId val="232321424"/>
        <c:axId val="642121536"/>
      </c:barChart>
      <c:catAx>
        <c:axId val="232321424"/>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642121536"/>
        <c:crosses val="autoZero"/>
        <c:auto val="1"/>
        <c:lblAlgn val="ctr"/>
        <c:lblOffset val="100"/>
        <c:noMultiLvlLbl val="0"/>
      </c:catAx>
      <c:valAx>
        <c:axId val="642121536"/>
        <c:scaling>
          <c:orientation val="minMax"/>
        </c:scaling>
        <c:delete val="1"/>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crossAx val="2323214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solidFill>
    <a:ln w="19050" cap="rnd" cmpd="sng" algn="ctr">
      <a:solidFill>
        <a:schemeClr val="tx1"/>
      </a:solidFill>
      <a:prstDash val="solid"/>
    </a:ln>
    <a:effectLst/>
  </c:spPr>
  <c:txPr>
    <a:bodyPr/>
    <a:lstStyle/>
    <a:p>
      <a:pPr>
        <a:defRPr>
          <a:solidFill>
            <a:schemeClr val="lt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solidFill>
                <a:effectLst>
                  <a:outerShdw blurRad="50800" dist="38100" dir="5400000" algn="t" rotWithShape="0">
                    <a:prstClr val="black">
                      <a:alpha val="40000"/>
                    </a:prstClr>
                  </a:outerShdw>
                </a:effectLst>
                <a:latin typeface="+mn-lt"/>
                <a:ea typeface="+mn-ea"/>
                <a:cs typeface="+mn-cs"/>
              </a:defRPr>
            </a:pPr>
            <a:r>
              <a:rPr lang="en-IN"/>
              <a:t>Top Versatile Player</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'PPt Visualization'!$AA$2</c:f>
              <c:strCache>
                <c:ptCount val="1"/>
                <c:pt idx="0">
                  <c:v>number_of_wickets</c:v>
                </c:pt>
              </c:strCache>
            </c:strRef>
          </c:tx>
          <c:spPr>
            <a:solidFill>
              <a:schemeClr val="accent2"/>
            </a:solidFill>
            <a:ln w="19050" cap="rnd" cmpd="sng" algn="ctr">
              <a:solidFill>
                <a:schemeClr val="accent2">
                  <a:shade val="15000"/>
                </a:schemeClr>
              </a:solidFill>
              <a:prstDash val="solid"/>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'PPt Visualization'!$Z$3:$Z$8</c:f>
              <c:strCache>
                <c:ptCount val="6"/>
                <c:pt idx="0">
                  <c:v>DJ Bravo</c:v>
                </c:pt>
                <c:pt idx="1">
                  <c:v>IK Pathan</c:v>
                </c:pt>
                <c:pt idx="2">
                  <c:v>SR Watson</c:v>
                </c:pt>
                <c:pt idx="3">
                  <c:v>RA Jadeja</c:v>
                </c:pt>
                <c:pt idx="4">
                  <c:v>JH Kallis</c:v>
                </c:pt>
                <c:pt idx="5">
                  <c:v>KA Pollard</c:v>
                </c:pt>
              </c:strCache>
            </c:strRef>
          </c:cat>
          <c:val>
            <c:numRef>
              <c:f>'PPt Visualization'!$AA$3:$AA$8</c:f>
              <c:numCache>
                <c:formatCode>General</c:formatCode>
                <c:ptCount val="6"/>
                <c:pt idx="0">
                  <c:v>137</c:v>
                </c:pt>
                <c:pt idx="1">
                  <c:v>97</c:v>
                </c:pt>
                <c:pt idx="2">
                  <c:v>95</c:v>
                </c:pt>
                <c:pt idx="3">
                  <c:v>84</c:v>
                </c:pt>
                <c:pt idx="4">
                  <c:v>74</c:v>
                </c:pt>
                <c:pt idx="5">
                  <c:v>67</c:v>
                </c:pt>
              </c:numCache>
            </c:numRef>
          </c:val>
          <c:extLst>
            <c:ext xmlns:c16="http://schemas.microsoft.com/office/drawing/2014/chart" uri="{C3380CC4-5D6E-409C-BE32-E72D297353CC}">
              <c16:uniqueId val="{00000000-F693-4057-BC48-8B8B7307ADFC}"/>
            </c:ext>
          </c:extLst>
        </c:ser>
        <c:ser>
          <c:idx val="1"/>
          <c:order val="1"/>
          <c:tx>
            <c:strRef>
              <c:f>'PPt Visualization'!$AB$2</c:f>
              <c:strCache>
                <c:ptCount val="1"/>
                <c:pt idx="0">
                  <c:v>total_runs</c:v>
                </c:pt>
              </c:strCache>
            </c:strRef>
          </c:tx>
          <c:spPr>
            <a:solidFill>
              <a:schemeClr val="accent1"/>
            </a:solidFill>
            <a:ln w="19050" cap="rnd" cmpd="sng" algn="ctr">
              <a:solidFill>
                <a:schemeClr val="accent1">
                  <a:shade val="15000"/>
                </a:schemeClr>
              </a:solidFill>
              <a:prstDash val="solid"/>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'PPt Visualization'!$Z$3:$Z$8</c:f>
              <c:strCache>
                <c:ptCount val="6"/>
                <c:pt idx="0">
                  <c:v>DJ Bravo</c:v>
                </c:pt>
                <c:pt idx="1">
                  <c:v>IK Pathan</c:v>
                </c:pt>
                <c:pt idx="2">
                  <c:v>SR Watson</c:v>
                </c:pt>
                <c:pt idx="3">
                  <c:v>RA Jadeja</c:v>
                </c:pt>
                <c:pt idx="4">
                  <c:v>JH Kallis</c:v>
                </c:pt>
                <c:pt idx="5">
                  <c:v>KA Pollard</c:v>
                </c:pt>
              </c:strCache>
            </c:strRef>
          </c:cat>
          <c:val>
            <c:numRef>
              <c:f>'PPt Visualization'!$AB$3:$AB$8</c:f>
              <c:numCache>
                <c:formatCode>General</c:formatCode>
                <c:ptCount val="6"/>
                <c:pt idx="0">
                  <c:v>1262</c:v>
                </c:pt>
                <c:pt idx="1">
                  <c:v>1148</c:v>
                </c:pt>
                <c:pt idx="2">
                  <c:v>2553</c:v>
                </c:pt>
                <c:pt idx="3">
                  <c:v>1574</c:v>
                </c:pt>
                <c:pt idx="4">
                  <c:v>2427</c:v>
                </c:pt>
                <c:pt idx="5">
                  <c:v>1959</c:v>
                </c:pt>
              </c:numCache>
            </c:numRef>
          </c:val>
          <c:extLst>
            <c:ext xmlns:c16="http://schemas.microsoft.com/office/drawing/2014/chart" uri="{C3380CC4-5D6E-409C-BE32-E72D297353CC}">
              <c16:uniqueId val="{00000001-F693-4057-BC48-8B8B7307ADFC}"/>
            </c:ext>
          </c:extLst>
        </c:ser>
        <c:dLbls>
          <c:dLblPos val="outEnd"/>
          <c:showLegendKey val="0"/>
          <c:showVal val="1"/>
          <c:showCatName val="0"/>
          <c:showSerName val="0"/>
          <c:showPercent val="0"/>
          <c:showBubbleSize val="0"/>
        </c:dLbls>
        <c:gapWidth val="100"/>
        <c:overlap val="-24"/>
        <c:axId val="471963232"/>
        <c:axId val="471968032"/>
      </c:barChart>
      <c:catAx>
        <c:axId val="47196323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471968032"/>
        <c:crosses val="autoZero"/>
        <c:auto val="1"/>
        <c:lblAlgn val="ctr"/>
        <c:lblOffset val="100"/>
        <c:noMultiLvlLbl val="0"/>
      </c:catAx>
      <c:valAx>
        <c:axId val="47196803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4719632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solidFill>
    <a:ln w="19050" cap="rnd" cmpd="sng" algn="ctr">
      <a:solidFill>
        <a:schemeClr val="tx1"/>
      </a:solidFill>
      <a:prstDash val="solid"/>
    </a:ln>
    <a:effectLst/>
  </c:spPr>
  <c:txPr>
    <a:bodyPr/>
    <a:lstStyle/>
    <a:p>
      <a:pPr>
        <a:defRPr>
          <a:solidFill>
            <a:schemeClr val="lt1"/>
          </a:solidFill>
          <a:latin typeface="+mn-lt"/>
          <a:ea typeface="+mn-ea"/>
          <a:cs typeface="+mn-cs"/>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[visualizations.xlsx]PPt Visualization!PivotTable5</c:name>
    <c:fmtId val="4"/>
  </c:pivotSource>
  <c:chart>
    <c:title>
      <c:tx>
        <c:rich>
          <a:bodyPr rot="0" spcFirstLastPara="1" vertOverflow="ellipsis" vert="horz" wrap="square" anchor="ctr" anchorCtr="1"/>
          <a:lstStyle/>
          <a:p>
            <a:pPr>
              <a:defRPr sz="2128" b="1" i="0" u="none" strike="noStrike" kern="1200" spc="100" baseline="0">
                <a:solidFill>
                  <a:schemeClr val="lt1"/>
                </a:solidFill>
                <a:effectLst>
                  <a:outerShdw blurRad="50800" dist="38100" dir="5400000" algn="t" rotWithShape="0">
                    <a:prstClr val="black">
                      <a:alpha val="40000"/>
                    </a:prstClr>
                  </a:outerShdw>
                </a:effectLst>
                <a:latin typeface="+mn-lt"/>
                <a:ea typeface="+mn-ea"/>
                <a:cs typeface="+mn-cs"/>
              </a:defRPr>
            </a:pPr>
            <a:r>
              <a:rPr lang="en-IN" sz="1800" dirty="0"/>
              <a:t>RCB's Win &amp; loss percentage on toss </a:t>
            </a:r>
            <a:r>
              <a:rPr lang="en-IN" sz="1800" dirty="0" err="1"/>
              <a:t>Dicision</a:t>
            </a:r>
            <a:endParaRPr lang="en-IN" sz="1800" dirty="0"/>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029637225642982"/>
          <c:y val="0.1354636529977806"/>
          <c:w val="0.67954228180792009"/>
          <c:h val="0.68727955308547595"/>
        </c:manualLayout>
      </c:layout>
      <c:barChart>
        <c:barDir val="col"/>
        <c:grouping val="clustered"/>
        <c:varyColors val="0"/>
        <c:ser>
          <c:idx val="0"/>
          <c:order val="0"/>
          <c:tx>
            <c:strRef>
              <c:f>'PPt Visualization'!$AE$6</c:f>
              <c:strCache>
                <c:ptCount val="1"/>
                <c:pt idx="0">
                  <c:v>Sum of win_percentage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'PPt Visualization'!$AD$7:$AD$9</c:f>
              <c:strCache>
                <c:ptCount val="2"/>
                <c:pt idx="0">
                  <c:v>Bat</c:v>
                </c:pt>
                <c:pt idx="1">
                  <c:v>Field</c:v>
                </c:pt>
              </c:strCache>
            </c:strRef>
          </c:cat>
          <c:val>
            <c:numRef>
              <c:f>'PPt Visualization'!$AE$7:$AE$9</c:f>
              <c:numCache>
                <c:formatCode>General</c:formatCode>
                <c:ptCount val="2"/>
                <c:pt idx="0">
                  <c:v>54.92</c:v>
                </c:pt>
                <c:pt idx="1">
                  <c:v>45.04</c:v>
                </c:pt>
              </c:numCache>
            </c:numRef>
          </c:val>
          <c:extLst>
            <c:ext xmlns:c16="http://schemas.microsoft.com/office/drawing/2014/chart" uri="{C3380CC4-5D6E-409C-BE32-E72D297353CC}">
              <c16:uniqueId val="{00000000-7541-4D71-A799-50B54D5B8CCE}"/>
            </c:ext>
          </c:extLst>
        </c:ser>
        <c:ser>
          <c:idx val="1"/>
          <c:order val="1"/>
          <c:tx>
            <c:strRef>
              <c:f>'PPt Visualization'!$AF$6</c:f>
              <c:strCache>
                <c:ptCount val="1"/>
                <c:pt idx="0">
                  <c:v>Sum of loss_percentage</c:v>
                </c:pt>
              </c:strCache>
            </c:strRef>
          </c:tx>
          <c:spPr>
            <a:solidFill>
              <a:schemeClr val="accent2"/>
            </a:solidFill>
            <a:ln w="19050" cap="rnd" cmpd="sng" algn="ctr">
              <a:solidFill>
                <a:schemeClr val="accent2">
                  <a:shade val="15000"/>
                </a:schemeClr>
              </a:solidFill>
              <a:prstDash val="solid"/>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'PPt Visualization'!$AD$7:$AD$9</c:f>
              <c:strCache>
                <c:ptCount val="2"/>
                <c:pt idx="0">
                  <c:v>Bat</c:v>
                </c:pt>
                <c:pt idx="1">
                  <c:v>Field</c:v>
                </c:pt>
              </c:strCache>
            </c:strRef>
          </c:cat>
          <c:val>
            <c:numRef>
              <c:f>'PPt Visualization'!$AF$7:$AF$9</c:f>
              <c:numCache>
                <c:formatCode>General</c:formatCode>
                <c:ptCount val="2"/>
                <c:pt idx="0">
                  <c:v>45.08</c:v>
                </c:pt>
                <c:pt idx="1">
                  <c:v>54.96</c:v>
                </c:pt>
              </c:numCache>
            </c:numRef>
          </c:val>
          <c:extLst>
            <c:ext xmlns:c16="http://schemas.microsoft.com/office/drawing/2014/chart" uri="{C3380CC4-5D6E-409C-BE32-E72D297353CC}">
              <c16:uniqueId val="{00000001-7541-4D71-A799-50B54D5B8CCE}"/>
            </c:ext>
          </c:extLst>
        </c:ser>
        <c:dLbls>
          <c:dLblPos val="outEnd"/>
          <c:showLegendKey val="0"/>
          <c:showVal val="1"/>
          <c:showCatName val="0"/>
          <c:showSerName val="0"/>
          <c:showPercent val="0"/>
          <c:showBubbleSize val="0"/>
        </c:dLbls>
        <c:gapWidth val="100"/>
        <c:overlap val="-24"/>
        <c:axId val="642124416"/>
        <c:axId val="483459584"/>
      </c:barChart>
      <c:catAx>
        <c:axId val="64212441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483459584"/>
        <c:crosses val="autoZero"/>
        <c:auto val="1"/>
        <c:lblAlgn val="ctr"/>
        <c:lblOffset val="100"/>
        <c:noMultiLvlLbl val="0"/>
      </c:catAx>
      <c:valAx>
        <c:axId val="483459584"/>
        <c:scaling>
          <c:orientation val="minMax"/>
        </c:scaling>
        <c:delete val="1"/>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crossAx val="642124416"/>
        <c:crosses val="autoZero"/>
        <c:crossBetween val="between"/>
      </c:valAx>
      <c:spPr>
        <a:noFill/>
        <a:ln>
          <a:noFill/>
        </a:ln>
        <a:effectLst/>
      </c:spPr>
    </c:plotArea>
    <c:legend>
      <c:legendPos val="r"/>
      <c:layout>
        <c:manualLayout>
          <c:xMode val="edge"/>
          <c:yMode val="edge"/>
          <c:x val="6.6008417968735217E-2"/>
          <c:y val="0.90292445256014298"/>
          <c:w val="0.8728803587051619"/>
          <c:h val="8.2177019539224253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solidFill>
    <a:ln w="19050" cap="rnd" cmpd="sng" algn="ctr">
      <a:solidFill>
        <a:schemeClr val="tx1"/>
      </a:solidFill>
      <a:prstDash val="solid"/>
    </a:ln>
    <a:effectLst/>
  </c:spPr>
  <c:txPr>
    <a:bodyPr/>
    <a:lstStyle/>
    <a:p>
      <a:pPr>
        <a:defRPr>
          <a:solidFill>
            <a:schemeClr val="lt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solidFill>
                <a:effectLst>
                  <a:outerShdw blurRad="50800" dist="38100" dir="5400000" algn="t" rotWithShape="0">
                    <a:prstClr val="black">
                      <a:alpha val="40000"/>
                    </a:prstClr>
                  </a:outerShdw>
                </a:effectLst>
                <a:latin typeface="+mn-lt"/>
                <a:ea typeface="+mn-ea"/>
                <a:cs typeface="+mn-cs"/>
              </a:defRPr>
            </a:pPr>
            <a:r>
              <a:rPr lang="en-IN" sz="1800" dirty="0"/>
              <a:t>Total wicket taken in death Over</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strRef>
              <c:f>'PPt Visualization'!$AK$2</c:f>
              <c:strCache>
                <c:ptCount val="1"/>
                <c:pt idx="0">
                  <c:v>total wicket death over</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'PPt Visualization'!$AJ$3:$AJ$12</c:f>
              <c:strCache>
                <c:ptCount val="10"/>
                <c:pt idx="0">
                  <c:v>SL Malinga</c:v>
                </c:pt>
                <c:pt idx="1">
                  <c:v>DJ Bravo</c:v>
                </c:pt>
                <c:pt idx="2">
                  <c:v>UT Yadav</c:v>
                </c:pt>
                <c:pt idx="3">
                  <c:v>SP Narine</c:v>
                </c:pt>
                <c:pt idx="4">
                  <c:v>SR Watson</c:v>
                </c:pt>
                <c:pt idx="5">
                  <c:v>R Vinay Kumar</c:v>
                </c:pt>
                <c:pt idx="6">
                  <c:v>RP Singh</c:v>
                </c:pt>
                <c:pt idx="7">
                  <c:v>P Kumar</c:v>
                </c:pt>
                <c:pt idx="8">
                  <c:v>Z Khan</c:v>
                </c:pt>
                <c:pt idx="9">
                  <c:v>IK Pathan</c:v>
                </c:pt>
              </c:strCache>
            </c:strRef>
          </c:cat>
          <c:val>
            <c:numRef>
              <c:f>'PPt Visualization'!$AK$3:$AK$12</c:f>
              <c:numCache>
                <c:formatCode>General</c:formatCode>
                <c:ptCount val="10"/>
                <c:pt idx="0">
                  <c:v>493</c:v>
                </c:pt>
                <c:pt idx="1">
                  <c:v>475</c:v>
                </c:pt>
                <c:pt idx="2">
                  <c:v>435</c:v>
                </c:pt>
                <c:pt idx="3">
                  <c:v>427</c:v>
                </c:pt>
                <c:pt idx="4">
                  <c:v>392</c:v>
                </c:pt>
                <c:pt idx="5">
                  <c:v>372</c:v>
                </c:pt>
                <c:pt idx="6">
                  <c:v>361</c:v>
                </c:pt>
                <c:pt idx="7">
                  <c:v>341</c:v>
                </c:pt>
                <c:pt idx="8">
                  <c:v>338</c:v>
                </c:pt>
                <c:pt idx="9">
                  <c:v>332</c:v>
                </c:pt>
              </c:numCache>
            </c:numRef>
          </c:val>
          <c:extLst>
            <c:ext xmlns:c16="http://schemas.microsoft.com/office/drawing/2014/chart" uri="{C3380CC4-5D6E-409C-BE32-E72D297353CC}">
              <c16:uniqueId val="{00000000-2BB2-42C4-9690-2A4FC38579BA}"/>
            </c:ext>
          </c:extLst>
        </c:ser>
        <c:dLbls>
          <c:dLblPos val="outEnd"/>
          <c:showLegendKey val="0"/>
          <c:showVal val="1"/>
          <c:showCatName val="0"/>
          <c:showSerName val="0"/>
          <c:showPercent val="0"/>
          <c:showBubbleSize val="0"/>
        </c:dLbls>
        <c:gapWidth val="115"/>
        <c:overlap val="-20"/>
        <c:axId val="752330128"/>
        <c:axId val="752344528"/>
      </c:barChart>
      <c:catAx>
        <c:axId val="752330128"/>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752344528"/>
        <c:crosses val="autoZero"/>
        <c:auto val="1"/>
        <c:lblAlgn val="ctr"/>
        <c:lblOffset val="100"/>
        <c:noMultiLvlLbl val="0"/>
      </c:catAx>
      <c:valAx>
        <c:axId val="752344528"/>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7523301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solidFill>
    <a:ln w="19050" cap="rnd" cmpd="sng" algn="ctr">
      <a:solidFill>
        <a:schemeClr val="tx1"/>
      </a:solidFill>
      <a:prstDash val="solid"/>
    </a:ln>
    <a:effectLst/>
  </c:spPr>
  <c:txPr>
    <a:bodyPr/>
    <a:lstStyle/>
    <a:p>
      <a:pPr>
        <a:defRPr>
          <a:solidFill>
            <a:schemeClr val="lt1"/>
          </a:solidFill>
          <a:latin typeface="+mn-lt"/>
          <a:ea typeface="+mn-ea"/>
          <a:cs typeface="+mn-cs"/>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[visualizations.xlsx]PPt Visualization!PivotTable6</c:name>
    <c:fmtId val="11"/>
  </c:pivotSource>
  <c:chart>
    <c:title>
      <c:tx>
        <c:rich>
          <a:bodyPr rot="0" spcFirstLastPara="1" vertOverflow="ellipsis" vert="horz" wrap="square" anchor="ctr" anchorCtr="1"/>
          <a:lstStyle/>
          <a:p>
            <a:pPr>
              <a:defRPr sz="2128" b="1" i="0" u="none" strike="noStrike" kern="1200" spc="100" baseline="0">
                <a:solidFill>
                  <a:schemeClr val="lt1"/>
                </a:solidFill>
                <a:effectLst>
                  <a:outerShdw blurRad="50800" dist="38100" dir="5400000" algn="t" rotWithShape="0">
                    <a:prstClr val="black">
                      <a:alpha val="40000"/>
                    </a:prstClr>
                  </a:outerShdw>
                </a:effectLst>
                <a:latin typeface="+mn-lt"/>
                <a:ea typeface="+mn-ea"/>
                <a:cs typeface="+mn-cs"/>
              </a:defRPr>
            </a:pPr>
            <a:r>
              <a:rPr lang="en-US" sz="2000" dirty="0"/>
              <a:t>RCB success percentage in Each Venue</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2025371828521432E-2"/>
          <c:y val="0.14335666375036454"/>
          <c:w val="0.89019685039370078"/>
          <c:h val="0.42618766404199476"/>
        </c:manualLayout>
      </c:layout>
      <c:barChart>
        <c:barDir val="col"/>
        <c:grouping val="clustered"/>
        <c:varyColors val="0"/>
        <c:ser>
          <c:idx val="0"/>
          <c:order val="0"/>
          <c:tx>
            <c:strRef>
              <c:f>'PPt Visualization'!$AN$27</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numFmt formatCode="General" sourceLinked="0"/>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'PPt Visualization'!$AM$28:$AM$51</c:f>
              <c:strCache>
                <c:ptCount val="23"/>
                <c:pt idx="0">
                  <c:v>Brabourne Stadium</c:v>
                </c:pt>
                <c:pt idx="1">
                  <c:v>Dr DY Patil Sports Academy</c:v>
                </c:pt>
                <c:pt idx="2">
                  <c:v>Dubai International Cricket Stadium</c:v>
                </c:pt>
                <c:pt idx="3">
                  <c:v>Eden Gardens</c:v>
                </c:pt>
                <c:pt idx="4">
                  <c:v>Feroz Shah Kotla</c:v>
                </c:pt>
                <c:pt idx="5">
                  <c:v>JSCA International Stadium Complex</c:v>
                </c:pt>
                <c:pt idx="6">
                  <c:v>Kingsmead</c:v>
                </c:pt>
                <c:pt idx="7">
                  <c:v>M Chinnaswamy Stadium</c:v>
                </c:pt>
                <c:pt idx="8">
                  <c:v>MA Chidambaram Stadium, Chepauk</c:v>
                </c:pt>
                <c:pt idx="9">
                  <c:v>Maharashtra Cricket Association Stadium</c:v>
                </c:pt>
                <c:pt idx="10">
                  <c:v>Nehru Stadium</c:v>
                </c:pt>
                <c:pt idx="11">
                  <c:v>New Wanderers Stadium</c:v>
                </c:pt>
                <c:pt idx="12">
                  <c:v>Newlands</c:v>
                </c:pt>
                <c:pt idx="13">
                  <c:v>Punjab Cricket Association IS Bindra Stadium, Mohali</c:v>
                </c:pt>
                <c:pt idx="14">
                  <c:v>Punjab Cricket Association Stadium, Mohali</c:v>
                </c:pt>
                <c:pt idx="15">
                  <c:v>Rajiv Gandhi International Stadium, Uppal</c:v>
                </c:pt>
                <c:pt idx="16">
                  <c:v>Sardar Patel Stadium, Motera</c:v>
                </c:pt>
                <c:pt idx="17">
                  <c:v>Sawai Mansingh Stadium</c:v>
                </c:pt>
                <c:pt idx="18">
                  <c:v>Shaheed Veer Narayan Singh International Stadium</c:v>
                </c:pt>
                <c:pt idx="19">
                  <c:v>Sharjah Cricket Stadium</c:v>
                </c:pt>
                <c:pt idx="20">
                  <c:v>Subrata Roy Sahara Stadium</c:v>
                </c:pt>
                <c:pt idx="21">
                  <c:v>SuperSport Park</c:v>
                </c:pt>
                <c:pt idx="22">
                  <c:v>Wankhede Stadium</c:v>
                </c:pt>
              </c:strCache>
            </c:strRef>
          </c:cat>
          <c:val>
            <c:numRef>
              <c:f>'PPt Visualization'!$AN$28:$AN$51</c:f>
              <c:numCache>
                <c:formatCode>General</c:formatCode>
                <c:ptCount val="23"/>
                <c:pt idx="0">
                  <c:v>100</c:v>
                </c:pt>
                <c:pt idx="1">
                  <c:v>50</c:v>
                </c:pt>
                <c:pt idx="2">
                  <c:v>50</c:v>
                </c:pt>
                <c:pt idx="3">
                  <c:v>42.857100000000003</c:v>
                </c:pt>
                <c:pt idx="4">
                  <c:v>66.666700000000006</c:v>
                </c:pt>
                <c:pt idx="5">
                  <c:v>33.333300000000001</c:v>
                </c:pt>
                <c:pt idx="6">
                  <c:v>75</c:v>
                </c:pt>
                <c:pt idx="7">
                  <c:v>51.785699999999999</c:v>
                </c:pt>
                <c:pt idx="8">
                  <c:v>25</c:v>
                </c:pt>
                <c:pt idx="9">
                  <c:v>100</c:v>
                </c:pt>
                <c:pt idx="10">
                  <c:v>100</c:v>
                </c:pt>
                <c:pt idx="11">
                  <c:v>75</c:v>
                </c:pt>
                <c:pt idx="12">
                  <c:v>50</c:v>
                </c:pt>
                <c:pt idx="13">
                  <c:v>100</c:v>
                </c:pt>
                <c:pt idx="14">
                  <c:v>40</c:v>
                </c:pt>
                <c:pt idx="15">
                  <c:v>28.571400000000001</c:v>
                </c:pt>
                <c:pt idx="16">
                  <c:v>100</c:v>
                </c:pt>
                <c:pt idx="17">
                  <c:v>60</c:v>
                </c:pt>
                <c:pt idx="18">
                  <c:v>100</c:v>
                </c:pt>
                <c:pt idx="19">
                  <c:v>50</c:v>
                </c:pt>
                <c:pt idx="20">
                  <c:v>100</c:v>
                </c:pt>
                <c:pt idx="21">
                  <c:v>66.666700000000006</c:v>
                </c:pt>
                <c:pt idx="22">
                  <c:v>42.857100000000003</c:v>
                </c:pt>
              </c:numCache>
            </c:numRef>
          </c:val>
          <c:extLst>
            <c:ext xmlns:c16="http://schemas.microsoft.com/office/drawing/2014/chart" uri="{C3380CC4-5D6E-409C-BE32-E72D297353CC}">
              <c16:uniqueId val="{00000000-555D-4DC4-ADAA-39440CFB06E7}"/>
            </c:ext>
          </c:extLst>
        </c:ser>
        <c:dLbls>
          <c:dLblPos val="outEnd"/>
          <c:showLegendKey val="0"/>
          <c:showVal val="1"/>
          <c:showCatName val="0"/>
          <c:showSerName val="0"/>
          <c:showPercent val="0"/>
          <c:showBubbleSize val="0"/>
        </c:dLbls>
        <c:gapWidth val="100"/>
        <c:overlap val="-24"/>
        <c:axId val="749451888"/>
        <c:axId val="749452368"/>
      </c:barChart>
      <c:catAx>
        <c:axId val="74945188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749452368"/>
        <c:crosses val="autoZero"/>
        <c:auto val="1"/>
        <c:lblAlgn val="ctr"/>
        <c:lblOffset val="100"/>
        <c:noMultiLvlLbl val="0"/>
      </c:catAx>
      <c:valAx>
        <c:axId val="74945236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7494518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solidFill>
    <a:ln w="19050" cap="rnd" cmpd="sng" algn="ctr">
      <a:solidFill>
        <a:schemeClr val="tx1"/>
      </a:solidFill>
      <a:prstDash val="solid"/>
    </a:ln>
    <a:effectLst/>
  </c:spPr>
  <c:txPr>
    <a:bodyPr/>
    <a:lstStyle/>
    <a:p>
      <a:pPr>
        <a:defRPr>
          <a:solidFill>
            <a:schemeClr val="lt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46641-1C61-CF75-7B98-E602500F49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32D2685-81D0-DF91-D7D2-08BB65B90C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F9FF2FF-8035-DE2A-A2B3-8F3717CC6096}"/>
              </a:ext>
            </a:extLst>
          </p:cNvPr>
          <p:cNvSpPr>
            <a:spLocks noGrp="1"/>
          </p:cNvSpPr>
          <p:nvPr>
            <p:ph type="dt" sz="half" idx="10"/>
          </p:nvPr>
        </p:nvSpPr>
        <p:spPr/>
        <p:txBody>
          <a:bodyPr/>
          <a:lstStyle/>
          <a:p>
            <a:fld id="{ED291B17-9318-49DB-B28B-6E5994AE9581}" type="datetime1">
              <a:rPr lang="en-US" smtClean="0"/>
              <a:t>12/16/2024</a:t>
            </a:fld>
            <a:endParaRPr lang="en-US" dirty="0"/>
          </a:p>
        </p:txBody>
      </p:sp>
      <p:sp>
        <p:nvSpPr>
          <p:cNvPr id="5" name="Footer Placeholder 4">
            <a:extLst>
              <a:ext uri="{FF2B5EF4-FFF2-40B4-BE49-F238E27FC236}">
                <a16:creationId xmlns:a16="http://schemas.microsoft.com/office/drawing/2014/main" id="{F4E5BD8D-27F2-67DC-048F-8296D04B706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954DA9F-E426-8DCD-C01D-D28467A5009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76348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4826D-C21F-54F7-EF66-93A13897D9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364569-B7A2-7AB7-F73B-7042A04078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E59F88-EB52-E357-67D1-26EEE30AFB02}"/>
              </a:ext>
            </a:extLst>
          </p:cNvPr>
          <p:cNvSpPr>
            <a:spLocks noGrp="1"/>
          </p:cNvSpPr>
          <p:nvPr>
            <p:ph type="dt" sz="half" idx="10"/>
          </p:nvPr>
        </p:nvSpPr>
        <p:spPr/>
        <p:txBody>
          <a:bodyPr/>
          <a:lstStyle/>
          <a:p>
            <a:fld id="{2CED4963-E985-44C4-B8C4-FDD613B7C2F8}" type="datetime1">
              <a:rPr lang="en-US" smtClean="0"/>
              <a:t>12/16/2024</a:t>
            </a:fld>
            <a:endParaRPr lang="en-US" dirty="0"/>
          </a:p>
        </p:txBody>
      </p:sp>
      <p:sp>
        <p:nvSpPr>
          <p:cNvPr id="5" name="Footer Placeholder 4">
            <a:extLst>
              <a:ext uri="{FF2B5EF4-FFF2-40B4-BE49-F238E27FC236}">
                <a16:creationId xmlns:a16="http://schemas.microsoft.com/office/drawing/2014/main" id="{671DB4F1-2768-ADEF-731D-BB36B7548A5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54A49DA-2AE2-6137-4559-08E9508EB5F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58018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6713B0-E753-4EC6-F5A4-ABEF00758F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A116DE-0CF6-73E9-0E05-862A8E88C1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482E1C-2572-FA8D-350A-6E35E2A9B9F1}"/>
              </a:ext>
            </a:extLst>
          </p:cNvPr>
          <p:cNvSpPr>
            <a:spLocks noGrp="1"/>
          </p:cNvSpPr>
          <p:nvPr>
            <p:ph type="dt" sz="half" idx="10"/>
          </p:nvPr>
        </p:nvSpPr>
        <p:spPr/>
        <p:txBody>
          <a:bodyPr/>
          <a:lstStyle/>
          <a:p>
            <a:fld id="{ED291B17-9318-49DB-B28B-6E5994AE9581}" type="datetime1">
              <a:rPr lang="en-US" smtClean="0"/>
              <a:t>12/16/2024</a:t>
            </a:fld>
            <a:endParaRPr lang="en-US" dirty="0"/>
          </a:p>
        </p:txBody>
      </p:sp>
      <p:sp>
        <p:nvSpPr>
          <p:cNvPr id="5" name="Footer Placeholder 4">
            <a:extLst>
              <a:ext uri="{FF2B5EF4-FFF2-40B4-BE49-F238E27FC236}">
                <a16:creationId xmlns:a16="http://schemas.microsoft.com/office/drawing/2014/main" id="{3D416F94-5CCA-C701-C91B-B3D5D100BE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70E9426-3001-3F02-4D5B-D24EF72D183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017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C7F59-928C-D94D-F396-6B5BCFFDEC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509388-1E1B-6655-EF01-A3BB016B06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3537CF-FB83-B622-51A1-AB9A92D27A35}"/>
              </a:ext>
            </a:extLst>
          </p:cNvPr>
          <p:cNvSpPr>
            <a:spLocks noGrp="1"/>
          </p:cNvSpPr>
          <p:nvPr>
            <p:ph type="dt" sz="half" idx="10"/>
          </p:nvPr>
        </p:nvSpPr>
        <p:spPr/>
        <p:txBody>
          <a:bodyPr/>
          <a:lstStyle/>
          <a:p>
            <a:fld id="{78DD82B9-B8EE-4375-B6FF-88FA6ABB15D9}" type="datetime1">
              <a:rPr lang="en-US" smtClean="0"/>
              <a:t>12/16/2024</a:t>
            </a:fld>
            <a:endParaRPr lang="en-US" dirty="0"/>
          </a:p>
        </p:txBody>
      </p:sp>
      <p:sp>
        <p:nvSpPr>
          <p:cNvPr id="5" name="Footer Placeholder 4">
            <a:extLst>
              <a:ext uri="{FF2B5EF4-FFF2-40B4-BE49-F238E27FC236}">
                <a16:creationId xmlns:a16="http://schemas.microsoft.com/office/drawing/2014/main" id="{B2446CCD-0044-D00A-0B3E-18A422E504E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FCDBB71-DB83-5F1E-561A-D0F13DFEB5F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7550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0311F-3A8D-CB73-1851-4CD6726570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35FFD4A-9C13-22FE-34DA-13F4F369B2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4C8949-E0EA-CD05-1CEB-E5163DB91395}"/>
              </a:ext>
            </a:extLst>
          </p:cNvPr>
          <p:cNvSpPr>
            <a:spLocks noGrp="1"/>
          </p:cNvSpPr>
          <p:nvPr>
            <p:ph type="dt" sz="half" idx="10"/>
          </p:nvPr>
        </p:nvSpPr>
        <p:spPr/>
        <p:txBody>
          <a:bodyPr/>
          <a:lstStyle/>
          <a:p>
            <a:fld id="{B2497495-0637-405E-AE64-5CC7506D51F5}" type="datetime1">
              <a:rPr lang="en-US" smtClean="0"/>
              <a:t>12/16/2024</a:t>
            </a:fld>
            <a:endParaRPr lang="en-US" dirty="0"/>
          </a:p>
        </p:txBody>
      </p:sp>
      <p:sp>
        <p:nvSpPr>
          <p:cNvPr id="5" name="Footer Placeholder 4">
            <a:extLst>
              <a:ext uri="{FF2B5EF4-FFF2-40B4-BE49-F238E27FC236}">
                <a16:creationId xmlns:a16="http://schemas.microsoft.com/office/drawing/2014/main" id="{E2E4C85B-7F9B-69C8-694C-7857DD76D62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AA479B7-180A-951C-65BB-0A8B4D08448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908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2BF3-B2A5-57AF-7A2A-C7A0F0E442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8D20EA-9F7A-0941-87CA-AFC18B913B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707824-A18B-3DDB-1709-0990F6D56C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731A659-9319-9BD8-E6F2-BD47633CAF3B}"/>
              </a:ext>
            </a:extLst>
          </p:cNvPr>
          <p:cNvSpPr>
            <a:spLocks noGrp="1"/>
          </p:cNvSpPr>
          <p:nvPr>
            <p:ph type="dt" sz="half" idx="10"/>
          </p:nvPr>
        </p:nvSpPr>
        <p:spPr/>
        <p:txBody>
          <a:bodyPr/>
          <a:lstStyle/>
          <a:p>
            <a:fld id="{7BFFD690-9426-415D-8B65-26881E07B2D4}" type="datetime1">
              <a:rPr lang="en-US" smtClean="0"/>
              <a:t>12/16/2024</a:t>
            </a:fld>
            <a:endParaRPr lang="en-US" dirty="0"/>
          </a:p>
        </p:txBody>
      </p:sp>
      <p:sp>
        <p:nvSpPr>
          <p:cNvPr id="6" name="Footer Placeholder 5">
            <a:extLst>
              <a:ext uri="{FF2B5EF4-FFF2-40B4-BE49-F238E27FC236}">
                <a16:creationId xmlns:a16="http://schemas.microsoft.com/office/drawing/2014/main" id="{B36EB823-1F19-2854-A269-BBFF291156E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9266CBF-FD53-23FF-EFED-1434CC39E4F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99682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B9B0F-8309-9F27-47ED-4FDFA86894D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7D4678-5A12-D281-5E72-C3625FDD84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8B4FB1-FD16-C0D6-310E-A7B8F479C4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505D3C9-12EB-78DB-F546-CD19BA4D17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5FCC5E-3B5E-ED93-8D08-75382DC5DC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B7E235-2B04-F7A2-1490-A0B285C3C845}"/>
              </a:ext>
            </a:extLst>
          </p:cNvPr>
          <p:cNvSpPr>
            <a:spLocks noGrp="1"/>
          </p:cNvSpPr>
          <p:nvPr>
            <p:ph type="dt" sz="half" idx="10"/>
          </p:nvPr>
        </p:nvSpPr>
        <p:spPr/>
        <p:txBody>
          <a:bodyPr/>
          <a:lstStyle/>
          <a:p>
            <a:fld id="{04C4989A-474C-40DE-95B9-011C28B71673}" type="datetime1">
              <a:rPr lang="en-US" smtClean="0"/>
              <a:t>12/16/2024</a:t>
            </a:fld>
            <a:endParaRPr lang="en-US" dirty="0"/>
          </a:p>
        </p:txBody>
      </p:sp>
      <p:sp>
        <p:nvSpPr>
          <p:cNvPr id="8" name="Footer Placeholder 7">
            <a:extLst>
              <a:ext uri="{FF2B5EF4-FFF2-40B4-BE49-F238E27FC236}">
                <a16:creationId xmlns:a16="http://schemas.microsoft.com/office/drawing/2014/main" id="{787BBF98-5C5F-4B31-018A-EC694231B95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E844B04-B031-20E1-D307-F4BA6FFEFFD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0142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8747C-C009-98F6-803F-FC639716AFB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24214D5-C2EF-FB33-B154-96D8DCB27987}"/>
              </a:ext>
            </a:extLst>
          </p:cNvPr>
          <p:cNvSpPr>
            <a:spLocks noGrp="1"/>
          </p:cNvSpPr>
          <p:nvPr>
            <p:ph type="dt" sz="half" idx="10"/>
          </p:nvPr>
        </p:nvSpPr>
        <p:spPr/>
        <p:txBody>
          <a:bodyPr/>
          <a:lstStyle/>
          <a:p>
            <a:fld id="{5DB4ED54-5B5E-4A04-93D3-5772E3CE3818}" type="datetime1">
              <a:rPr lang="en-US" smtClean="0"/>
              <a:t>12/16/2024</a:t>
            </a:fld>
            <a:endParaRPr lang="en-US" dirty="0"/>
          </a:p>
        </p:txBody>
      </p:sp>
      <p:sp>
        <p:nvSpPr>
          <p:cNvPr id="4" name="Footer Placeholder 3">
            <a:extLst>
              <a:ext uri="{FF2B5EF4-FFF2-40B4-BE49-F238E27FC236}">
                <a16:creationId xmlns:a16="http://schemas.microsoft.com/office/drawing/2014/main" id="{611863ED-FDD4-4684-CB59-8710BB8183B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DC35E43-7586-038C-A08C-726A6B19E6B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61926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F627FB-5F7F-ED83-0999-D348924B2195}"/>
              </a:ext>
            </a:extLst>
          </p:cNvPr>
          <p:cNvSpPr>
            <a:spLocks noGrp="1"/>
          </p:cNvSpPr>
          <p:nvPr>
            <p:ph type="dt" sz="half" idx="10"/>
          </p:nvPr>
        </p:nvSpPr>
        <p:spPr/>
        <p:txBody>
          <a:bodyPr/>
          <a:lstStyle/>
          <a:p>
            <a:fld id="{4EDE50D6-574B-40AF-946F-D52A04ADE379}" type="datetime1">
              <a:rPr lang="en-US" smtClean="0"/>
              <a:t>12/16/2024</a:t>
            </a:fld>
            <a:endParaRPr lang="en-US" dirty="0"/>
          </a:p>
        </p:txBody>
      </p:sp>
      <p:sp>
        <p:nvSpPr>
          <p:cNvPr id="3" name="Footer Placeholder 2">
            <a:extLst>
              <a:ext uri="{FF2B5EF4-FFF2-40B4-BE49-F238E27FC236}">
                <a16:creationId xmlns:a16="http://schemas.microsoft.com/office/drawing/2014/main" id="{2A0EDCB5-3D7D-6FFF-00FD-2F5FE58B64D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4DCBD2A-4442-0B47-1884-74077F0647F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9623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84280-37F3-7304-9672-60E9433EF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F4C14C3-9C69-BBCF-859D-026D1C4FFB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98F2CFF-4C76-227B-CDE5-0B47BACFEB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9C0A95-259E-B524-A08A-D7BA69490E56}"/>
              </a:ext>
            </a:extLst>
          </p:cNvPr>
          <p:cNvSpPr>
            <a:spLocks noGrp="1"/>
          </p:cNvSpPr>
          <p:nvPr>
            <p:ph type="dt" sz="half" idx="10"/>
          </p:nvPr>
        </p:nvSpPr>
        <p:spPr/>
        <p:txBody>
          <a:bodyPr/>
          <a:lstStyle/>
          <a:p>
            <a:fld id="{D82884F1-FFEA-405F-9602-3DCA865EDA4E}" type="datetime1">
              <a:rPr lang="en-US" smtClean="0"/>
              <a:t>12/16/2024</a:t>
            </a:fld>
            <a:endParaRPr lang="en-US" dirty="0"/>
          </a:p>
        </p:txBody>
      </p:sp>
      <p:sp>
        <p:nvSpPr>
          <p:cNvPr id="6" name="Footer Placeholder 5">
            <a:extLst>
              <a:ext uri="{FF2B5EF4-FFF2-40B4-BE49-F238E27FC236}">
                <a16:creationId xmlns:a16="http://schemas.microsoft.com/office/drawing/2014/main" id="{01E619A8-EDF5-2CFE-D63F-7DC05A99506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34D27A3-4FE3-C034-A492-7534B0253C5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0986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82C75-DB85-03FB-D4B6-DE4D5B1F43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C34807-BE83-223E-E26A-C5BB939B82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8FE51D1-47F0-D646-ABB1-2350AFF4C5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080B6E-FFD3-3F86-4351-7E30DE69D6C4}"/>
              </a:ext>
            </a:extLst>
          </p:cNvPr>
          <p:cNvSpPr>
            <a:spLocks noGrp="1"/>
          </p:cNvSpPr>
          <p:nvPr>
            <p:ph type="dt" sz="half" idx="10"/>
          </p:nvPr>
        </p:nvSpPr>
        <p:spPr/>
        <p:txBody>
          <a:bodyPr/>
          <a:lstStyle/>
          <a:p>
            <a:fld id="{7E18DB4A-8810-4A10-AD5C-D5E2C667F5B3}" type="datetime1">
              <a:rPr lang="en-US" smtClean="0"/>
              <a:t>12/16/2024</a:t>
            </a:fld>
            <a:endParaRPr lang="en-US" dirty="0"/>
          </a:p>
        </p:txBody>
      </p:sp>
      <p:sp>
        <p:nvSpPr>
          <p:cNvPr id="6" name="Footer Placeholder 5">
            <a:extLst>
              <a:ext uri="{FF2B5EF4-FFF2-40B4-BE49-F238E27FC236}">
                <a16:creationId xmlns:a16="http://schemas.microsoft.com/office/drawing/2014/main" id="{BAF8AED4-2165-75FD-78AA-4BD2EBAA2987}"/>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E77FA263-44E9-2F4A-CCB4-55F266CE78E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8720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1D5AA2-F38C-7B89-4D9E-0CC6B32ABA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1DABD2-DE58-2BB7-5BF3-70977AB4BA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39F0D4-15F8-7F37-0DF6-88750B300E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t>12/16/2024</a:t>
            </a:fld>
            <a:endParaRPr lang="en-US" dirty="0"/>
          </a:p>
        </p:txBody>
      </p:sp>
      <p:sp>
        <p:nvSpPr>
          <p:cNvPr id="5" name="Footer Placeholder 4">
            <a:extLst>
              <a:ext uri="{FF2B5EF4-FFF2-40B4-BE49-F238E27FC236}">
                <a16:creationId xmlns:a16="http://schemas.microsoft.com/office/drawing/2014/main" id="{5C2B8D9C-C373-0DFB-A819-AE02414092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D405B64-D4ED-F8C9-4C7E-A9FBC8E512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768016757"/>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234231" y="184386"/>
            <a:ext cx="11884269" cy="582734"/>
          </a:xfrm>
        </p:spPr>
        <p:txBody>
          <a:bodyPr>
            <a:noAutofit/>
          </a:bodyPr>
          <a:lstStyle/>
          <a:p>
            <a:pPr algn="ctr"/>
            <a:r>
              <a:rPr lang="en-US" sz="2600" b="1" cap="none" dirty="0">
                <a:latin typeface="Arial" panose="020B0604020202020204" pitchFamily="34" charset="0"/>
                <a:cs typeface="Arial" panose="020B0604020202020204" pitchFamily="34" charset="0"/>
              </a:rPr>
              <a:t>Title: IPL Strategy for RCB (Performance Analysis &amp; Auction Optimization)</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234231" y="757233"/>
            <a:ext cx="10993546" cy="324451"/>
          </a:xfrm>
        </p:spPr>
        <p:txBody>
          <a:bodyPr>
            <a:noAutofit/>
          </a:bodyPr>
          <a:lstStyle/>
          <a:p>
            <a:pPr algn="ctr"/>
            <a:r>
              <a:rPr lang="en-US" sz="2000" b="1" cap="none" dirty="0"/>
              <a:t>Prepared by: Rajeeb Kumar Sahu </a:t>
            </a:r>
            <a:br>
              <a:rPr lang="en-US" sz="2000" cap="none" dirty="0"/>
            </a:br>
            <a:endParaRPr lang="en-US" sz="2000" cap="none" dirty="0"/>
          </a:p>
        </p:txBody>
      </p:sp>
      <p:pic>
        <p:nvPicPr>
          <p:cNvPr id="5" name="Picture 4">
            <a:extLst>
              <a:ext uri="{FF2B5EF4-FFF2-40B4-BE49-F238E27FC236}">
                <a16:creationId xmlns:a16="http://schemas.microsoft.com/office/drawing/2014/main" id="{801C85F7-881C-F515-E992-50AEB6A0B602}"/>
              </a:ext>
            </a:extLst>
          </p:cNvPr>
          <p:cNvPicPr>
            <a:picLocks noChangeAspect="1"/>
          </p:cNvPicPr>
          <p:nvPr/>
        </p:nvPicPr>
        <p:blipFill>
          <a:blip r:embed="rId2"/>
          <a:stretch>
            <a:fillRect/>
          </a:stretch>
        </p:blipFill>
        <p:spPr>
          <a:xfrm>
            <a:off x="546862" y="1274509"/>
            <a:ext cx="11098276" cy="52802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897E2202-91BF-4347-E7F4-E8A61EDD4DDD}"/>
              </a:ext>
            </a:extLst>
          </p:cNvPr>
          <p:cNvSpPr txBox="1"/>
          <p:nvPr/>
        </p:nvSpPr>
        <p:spPr>
          <a:xfrm>
            <a:off x="1833587" y="4725663"/>
            <a:ext cx="8060220" cy="1015663"/>
          </a:xfrm>
          <a:prstGeom prst="rect">
            <a:avLst/>
          </a:prstGeom>
          <a:noFill/>
        </p:spPr>
        <p:txBody>
          <a:bodyPr wrap="none" rtlCol="0">
            <a:spAutoFit/>
          </a:bodyPr>
          <a:lstStyle/>
          <a:p>
            <a:r>
              <a:rPr lang="en-US" sz="6000" b="1" dirty="0">
                <a:ln>
                  <a:solidFill>
                    <a:srgbClr val="FF0000"/>
                  </a:solidFill>
                </a:ln>
                <a:solidFill>
                  <a:srgbClr val="FFFF00"/>
                </a:solidFill>
                <a:latin typeface="Eras Bold ITC" panose="020B0907030504020204" pitchFamily="34" charset="0"/>
              </a:rPr>
              <a:t>IPL DATA ANALYSIS</a:t>
            </a:r>
            <a:endParaRPr lang="en-IN" sz="6000" b="1" dirty="0">
              <a:ln>
                <a:solidFill>
                  <a:srgbClr val="FF0000"/>
                </a:solidFill>
              </a:ln>
              <a:solidFill>
                <a:srgbClr val="FFFF00"/>
              </a:solidFill>
              <a:latin typeface="Eras Bold ITC" panose="020B0907030504020204" pitchFamily="34" charset="0"/>
            </a:endParaRP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77AE3-77A2-DF41-349A-FD4A31ADA14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B5CC030-818C-5796-38F7-EFA1E0D8802A}"/>
              </a:ext>
            </a:extLst>
          </p:cNvPr>
          <p:cNvSpPr>
            <a:spLocks noGrp="1"/>
          </p:cNvSpPr>
          <p:nvPr>
            <p:ph type="title"/>
          </p:nvPr>
        </p:nvSpPr>
        <p:spPr>
          <a:xfrm>
            <a:off x="697524" y="565640"/>
            <a:ext cx="10131425" cy="457200"/>
          </a:xfrm>
        </p:spPr>
        <p:txBody>
          <a:bodyPr>
            <a:noAutofit/>
          </a:bodyPr>
          <a:lstStyle/>
          <a:p>
            <a:pPr algn="ctr"/>
            <a:r>
              <a:rPr lang="en-IN" b="1" dirty="0">
                <a:latin typeface="Times New Roman" panose="02020603050405020304" pitchFamily="18" charset="0"/>
                <a:cs typeface="Times New Roman" panose="02020603050405020304" pitchFamily="18" charset="0"/>
              </a:rPr>
              <a:t>Evaluation &amp; Insights</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15" name="Content Placeholder 14">
            <a:extLst>
              <a:ext uri="{FF2B5EF4-FFF2-40B4-BE49-F238E27FC236}">
                <a16:creationId xmlns:a16="http://schemas.microsoft.com/office/drawing/2014/main" id="{FA107FA3-2DC0-B2EE-C2BE-8FC6FE314F0D}"/>
              </a:ext>
            </a:extLst>
          </p:cNvPr>
          <p:cNvSpPr>
            <a:spLocks noGrp="1"/>
          </p:cNvSpPr>
          <p:nvPr>
            <p:ph idx="1"/>
          </p:nvPr>
        </p:nvSpPr>
        <p:spPr>
          <a:xfrm>
            <a:off x="345833" y="1617784"/>
            <a:ext cx="6564921" cy="4674576"/>
          </a:xfrm>
        </p:spPr>
        <p:txBody>
          <a:bodyPr>
            <a:noAutofit/>
          </a:bodyPr>
          <a:lstStyle/>
          <a:p>
            <a:pPr marL="0" indent="0">
              <a:buNone/>
            </a:pPr>
            <a:r>
              <a:rPr lang="en-US" sz="2000" b="1" dirty="0"/>
              <a:t>2. Top Performers with High Batting Average</a:t>
            </a:r>
          </a:p>
          <a:p>
            <a:pPr marL="0" indent="0">
              <a:buNone/>
            </a:pPr>
            <a:r>
              <a:rPr lang="en-US" sz="1800" b="1" dirty="0">
                <a:latin typeface="Arial" panose="020B0604020202020204" pitchFamily="34" charset="0"/>
                <a:cs typeface="Arial" panose="020B0604020202020204" pitchFamily="34" charset="0"/>
              </a:rPr>
              <a:t>Objective:</a:t>
            </a:r>
          </a:p>
          <a:p>
            <a:r>
              <a:rPr lang="en-US" sz="1800" dirty="0"/>
              <a:t>Identify players with exceptional batting averages, highlighting those who consistently score high runs per dismissal.</a:t>
            </a:r>
          </a:p>
          <a:p>
            <a:pPr marL="0" indent="0">
              <a:buNone/>
            </a:pPr>
            <a:r>
              <a:rPr lang="en-US" sz="1800" b="1" dirty="0">
                <a:latin typeface="Arial" panose="020B0604020202020204" pitchFamily="34" charset="0"/>
                <a:cs typeface="Arial" panose="020B0604020202020204" pitchFamily="34" charset="0"/>
              </a:rPr>
              <a:t>Analysis:</a:t>
            </a:r>
          </a:p>
          <a:p>
            <a:r>
              <a:rPr lang="en-US" sz="1800" dirty="0"/>
              <a:t>Players with outstanding average runs per match are determined by dividing their total runs by the number of dismissals.</a:t>
            </a:r>
          </a:p>
          <a:p>
            <a:pPr marL="0" indent="0">
              <a:buNone/>
            </a:pPr>
            <a:r>
              <a:rPr lang="en-US" sz="1800" b="1" dirty="0">
                <a:latin typeface="Arial" panose="020B0604020202020204" pitchFamily="34" charset="0"/>
                <a:cs typeface="Arial" panose="020B0604020202020204" pitchFamily="34" charset="0"/>
              </a:rPr>
              <a:t>Insights:</a:t>
            </a:r>
          </a:p>
          <a:p>
            <a:r>
              <a:rPr lang="en-US" sz="1800" dirty="0"/>
              <a:t>Top players such as Simmons, Gayle, Marsh, Rana, Hayden, MN van Wyk and V </a:t>
            </a:r>
            <a:r>
              <a:rPr lang="en-US" sz="1800" dirty="0" err="1"/>
              <a:t>kohli</a:t>
            </a:r>
            <a:r>
              <a:rPr lang="en-US" sz="1800" dirty="0"/>
              <a:t> have maintained remarkable batting averages over the past five seasons. </a:t>
            </a:r>
          </a:p>
          <a:p>
            <a:r>
              <a:rPr lang="en-US" sz="1800" dirty="0"/>
              <a:t>Notably Simmons, Gayle, Marsh, N Rana and Hussey lead the pack with the highest total runs and averages.</a:t>
            </a:r>
            <a:endParaRPr lang="en-US" sz="1800" dirty="0">
              <a:latin typeface="Arial" panose="020B0604020202020204" pitchFamily="34" charset="0"/>
              <a:cs typeface="Arial" panose="020B0604020202020204" pitchFamily="34" charset="0"/>
            </a:endParaRPr>
          </a:p>
        </p:txBody>
      </p:sp>
      <p:graphicFrame>
        <p:nvGraphicFramePr>
          <p:cNvPr id="2" name="Chart 1">
            <a:extLst>
              <a:ext uri="{FF2B5EF4-FFF2-40B4-BE49-F238E27FC236}">
                <a16:creationId xmlns:a16="http://schemas.microsoft.com/office/drawing/2014/main" id="{0F23F4CC-756B-8356-2B1F-6C397BDBD4F6}"/>
              </a:ext>
            </a:extLst>
          </p:cNvPr>
          <p:cNvGraphicFramePr>
            <a:graphicFrameLocks/>
          </p:cNvGraphicFramePr>
          <p:nvPr>
            <p:extLst>
              <p:ext uri="{D42A27DB-BD31-4B8C-83A1-F6EECF244321}">
                <p14:modId xmlns:p14="http://schemas.microsoft.com/office/powerpoint/2010/main" val="3135738162"/>
              </p:ext>
            </p:extLst>
          </p:nvPr>
        </p:nvGraphicFramePr>
        <p:xfrm>
          <a:off x="7173519" y="2059780"/>
          <a:ext cx="4854358" cy="36640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12902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24ADBA-A646-9180-0F3F-AA0C2B08759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3186A6C-CD9A-9BB3-840B-95D0C8380135}"/>
              </a:ext>
            </a:extLst>
          </p:cNvPr>
          <p:cNvSpPr>
            <a:spLocks noGrp="1"/>
          </p:cNvSpPr>
          <p:nvPr>
            <p:ph type="title"/>
          </p:nvPr>
        </p:nvSpPr>
        <p:spPr>
          <a:xfrm>
            <a:off x="697524" y="565640"/>
            <a:ext cx="10131425" cy="457200"/>
          </a:xfrm>
        </p:spPr>
        <p:txBody>
          <a:bodyPr>
            <a:noAutofit/>
          </a:bodyPr>
          <a:lstStyle/>
          <a:p>
            <a:pPr algn="ctr"/>
            <a:r>
              <a:rPr lang="en-IN" b="1" dirty="0">
                <a:latin typeface="Times New Roman" panose="02020603050405020304" pitchFamily="18" charset="0"/>
                <a:cs typeface="Times New Roman" panose="02020603050405020304" pitchFamily="18" charset="0"/>
              </a:rPr>
              <a:t>Evaluation &amp; Insights</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15" name="Content Placeholder 14">
            <a:extLst>
              <a:ext uri="{FF2B5EF4-FFF2-40B4-BE49-F238E27FC236}">
                <a16:creationId xmlns:a16="http://schemas.microsoft.com/office/drawing/2014/main" id="{9BAFC53B-8A4F-FDBF-DF9D-8629DA7F7931}"/>
              </a:ext>
            </a:extLst>
          </p:cNvPr>
          <p:cNvSpPr>
            <a:spLocks noGrp="1"/>
          </p:cNvSpPr>
          <p:nvPr>
            <p:ph idx="1"/>
          </p:nvPr>
        </p:nvSpPr>
        <p:spPr>
          <a:xfrm>
            <a:off x="257910" y="1529861"/>
            <a:ext cx="6863859" cy="4674576"/>
          </a:xfrm>
        </p:spPr>
        <p:txBody>
          <a:bodyPr>
            <a:noAutofit/>
          </a:bodyPr>
          <a:lstStyle/>
          <a:p>
            <a:pPr marL="0" indent="0">
              <a:buNone/>
            </a:pPr>
            <a:r>
              <a:rPr lang="en-US" sz="2000" b="1" dirty="0"/>
              <a:t>3. Elite Contributors (with Leading Match Impact Awards)</a:t>
            </a:r>
          </a:p>
          <a:p>
            <a:pPr marL="0" indent="0">
              <a:buNone/>
            </a:pPr>
            <a:r>
              <a:rPr lang="en-US" sz="1800" b="1" dirty="0">
                <a:latin typeface="Arial" panose="020B0604020202020204" pitchFamily="34" charset="0"/>
                <a:cs typeface="Arial" panose="020B0604020202020204" pitchFamily="34" charset="0"/>
              </a:rPr>
              <a:t>Objective:</a:t>
            </a:r>
          </a:p>
          <a:p>
            <a:r>
              <a:rPr lang="en-US" sz="1800" dirty="0"/>
              <a:t>Identify players demonstrating exceptional consistency by </a:t>
            </a:r>
            <a:r>
              <a:rPr lang="en-US" sz="1800" dirty="0" err="1"/>
              <a:t>analysing</a:t>
            </a:r>
            <a:r>
              <a:rPr lang="en-US" sz="1800" dirty="0"/>
              <a:t> those with the most "Man of the Match" awards.</a:t>
            </a:r>
          </a:p>
          <a:p>
            <a:pPr marL="0" indent="0">
              <a:buNone/>
            </a:pPr>
            <a:r>
              <a:rPr lang="en-US" sz="1800" b="1" dirty="0">
                <a:latin typeface="Arial" panose="020B0604020202020204" pitchFamily="34" charset="0"/>
                <a:cs typeface="Arial" panose="020B0604020202020204" pitchFamily="34" charset="0"/>
              </a:rPr>
              <a:t>Analysis:</a:t>
            </a:r>
          </a:p>
          <a:p>
            <a:r>
              <a:rPr lang="en-US" sz="1800" dirty="0"/>
              <a:t>Players earning the most "Man of the Match" awards highlight their consistent high-impact performances and overall excellence on the field.</a:t>
            </a:r>
          </a:p>
          <a:p>
            <a:pPr marL="0" indent="0">
              <a:buNone/>
            </a:pPr>
            <a:r>
              <a:rPr lang="en-US" sz="1800" b="1" dirty="0">
                <a:latin typeface="Arial" panose="020B0604020202020204" pitchFamily="34" charset="0"/>
                <a:cs typeface="Arial" panose="020B0604020202020204" pitchFamily="34" charset="0"/>
              </a:rPr>
              <a:t>Insights:</a:t>
            </a:r>
          </a:p>
          <a:p>
            <a:r>
              <a:rPr lang="en-US" sz="1800" dirty="0"/>
              <a:t>An analysis reveals that players like CH Gayle, YK Pathan, AB de Villiers, Warner, RG Sharma and Raina stand out as consistent performers. They lead in "Man of the Match" awards, total runs scored, and batting averages, cementing their status as top-tier players.</a:t>
            </a:r>
            <a:endParaRPr lang="en-US" sz="1800" dirty="0">
              <a:latin typeface="Arial" panose="020B0604020202020204" pitchFamily="34" charset="0"/>
              <a:cs typeface="Arial" panose="020B0604020202020204" pitchFamily="34" charset="0"/>
            </a:endParaRPr>
          </a:p>
        </p:txBody>
      </p:sp>
      <p:graphicFrame>
        <p:nvGraphicFramePr>
          <p:cNvPr id="3" name="Chart 2">
            <a:extLst>
              <a:ext uri="{FF2B5EF4-FFF2-40B4-BE49-F238E27FC236}">
                <a16:creationId xmlns:a16="http://schemas.microsoft.com/office/drawing/2014/main" id="{8C68BE7C-84A1-4324-1095-A440246B85E5}"/>
              </a:ext>
            </a:extLst>
          </p:cNvPr>
          <p:cNvGraphicFramePr>
            <a:graphicFrameLocks/>
          </p:cNvGraphicFramePr>
          <p:nvPr>
            <p:extLst>
              <p:ext uri="{D42A27DB-BD31-4B8C-83A1-F6EECF244321}">
                <p14:modId xmlns:p14="http://schemas.microsoft.com/office/powerpoint/2010/main" val="2673976870"/>
              </p:ext>
            </p:extLst>
          </p:nvPr>
        </p:nvGraphicFramePr>
        <p:xfrm>
          <a:off x="7432429" y="2173055"/>
          <a:ext cx="4501661" cy="368262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72549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39FBF7-CF1D-E418-EB0D-8F097944624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FF379D5-1C55-59AC-0831-1F877DA6608F}"/>
              </a:ext>
            </a:extLst>
          </p:cNvPr>
          <p:cNvSpPr>
            <a:spLocks noGrp="1"/>
          </p:cNvSpPr>
          <p:nvPr>
            <p:ph type="title"/>
          </p:nvPr>
        </p:nvSpPr>
        <p:spPr>
          <a:xfrm>
            <a:off x="697524" y="565640"/>
            <a:ext cx="10131425" cy="457200"/>
          </a:xfrm>
        </p:spPr>
        <p:txBody>
          <a:bodyPr>
            <a:noAutofit/>
          </a:bodyPr>
          <a:lstStyle/>
          <a:p>
            <a:pPr algn="ctr"/>
            <a:r>
              <a:rPr lang="en-IN" b="1" dirty="0">
                <a:latin typeface="Times New Roman" panose="02020603050405020304" pitchFamily="18" charset="0"/>
                <a:cs typeface="Times New Roman" panose="02020603050405020304" pitchFamily="18" charset="0"/>
              </a:rPr>
              <a:t>Evaluation &amp; Insights</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15" name="Content Placeholder 14">
            <a:extLst>
              <a:ext uri="{FF2B5EF4-FFF2-40B4-BE49-F238E27FC236}">
                <a16:creationId xmlns:a16="http://schemas.microsoft.com/office/drawing/2014/main" id="{9054491B-607C-265E-D82D-A87C9ED6535E}"/>
              </a:ext>
            </a:extLst>
          </p:cNvPr>
          <p:cNvSpPr>
            <a:spLocks noGrp="1"/>
          </p:cNvSpPr>
          <p:nvPr>
            <p:ph idx="1"/>
          </p:nvPr>
        </p:nvSpPr>
        <p:spPr>
          <a:xfrm>
            <a:off x="257910" y="1529861"/>
            <a:ext cx="6890236" cy="4674576"/>
          </a:xfrm>
        </p:spPr>
        <p:txBody>
          <a:bodyPr>
            <a:noAutofit/>
          </a:bodyPr>
          <a:lstStyle/>
          <a:p>
            <a:pPr marL="0" indent="0">
              <a:buNone/>
            </a:pPr>
            <a:r>
              <a:rPr lang="en-US" sz="2000" b="1" dirty="0"/>
              <a:t>4. Dominant Players in Death Overs</a:t>
            </a:r>
          </a:p>
          <a:p>
            <a:pPr marL="0" indent="0">
              <a:buNone/>
            </a:pPr>
            <a:r>
              <a:rPr lang="en-US" sz="1800" b="1" dirty="0">
                <a:latin typeface="Arial" panose="020B0604020202020204" pitchFamily="34" charset="0"/>
                <a:cs typeface="Arial" panose="020B0604020202020204" pitchFamily="34" charset="0"/>
              </a:rPr>
              <a:t>Objective:</a:t>
            </a:r>
          </a:p>
          <a:p>
            <a:r>
              <a:rPr lang="en-US" sz="1800" dirty="0"/>
              <a:t>Identify players who excel in the death overs (final four overs of an innings) based on their scoring performance, with a minimum of 20 matches played.</a:t>
            </a:r>
          </a:p>
          <a:p>
            <a:pPr marL="0" indent="0">
              <a:buNone/>
            </a:pPr>
            <a:r>
              <a:rPr lang="en-US" sz="1800" b="1" dirty="0">
                <a:latin typeface="Arial" panose="020B0604020202020204" pitchFamily="34" charset="0"/>
                <a:cs typeface="Arial" panose="020B0604020202020204" pitchFamily="34" charset="0"/>
              </a:rPr>
              <a:t>Analysis:</a:t>
            </a:r>
          </a:p>
          <a:p>
            <a:r>
              <a:rPr lang="en-US" sz="1800" dirty="0"/>
              <a:t>Players with exceptional batting averages in the death overs were evaluated for their impact.</a:t>
            </a:r>
          </a:p>
          <a:p>
            <a:pPr marL="0" indent="0">
              <a:buNone/>
            </a:pPr>
            <a:r>
              <a:rPr lang="en-US" sz="1800" b="1" dirty="0">
                <a:latin typeface="Arial" panose="020B0604020202020204" pitchFamily="34" charset="0"/>
                <a:cs typeface="Arial" panose="020B0604020202020204" pitchFamily="34" charset="0"/>
              </a:rPr>
              <a:t>Insights:</a:t>
            </a:r>
          </a:p>
          <a:p>
            <a:r>
              <a:rPr lang="en-US" sz="1800" dirty="0"/>
              <a:t>Explosive finishers like V Kohli, AB de Villiers and MS Dhoni have consistently dominated the death overs, capitalizing on scoring opportunities to secure match-winning finishes.</a:t>
            </a:r>
            <a:endParaRPr lang="en-US" sz="1800" dirty="0">
              <a:latin typeface="Arial" panose="020B0604020202020204" pitchFamily="34" charset="0"/>
              <a:cs typeface="Arial" panose="020B0604020202020204" pitchFamily="34" charset="0"/>
            </a:endParaRPr>
          </a:p>
        </p:txBody>
      </p:sp>
      <p:graphicFrame>
        <p:nvGraphicFramePr>
          <p:cNvPr id="2" name="Chart 1">
            <a:extLst>
              <a:ext uri="{FF2B5EF4-FFF2-40B4-BE49-F238E27FC236}">
                <a16:creationId xmlns:a16="http://schemas.microsoft.com/office/drawing/2014/main" id="{2F77BDE7-5B7E-2113-3B69-80149CCE1CC0}"/>
              </a:ext>
            </a:extLst>
          </p:cNvPr>
          <p:cNvGraphicFramePr>
            <a:graphicFrameLocks/>
          </p:cNvGraphicFramePr>
          <p:nvPr>
            <p:extLst>
              <p:ext uri="{D42A27DB-BD31-4B8C-83A1-F6EECF244321}">
                <p14:modId xmlns:p14="http://schemas.microsoft.com/office/powerpoint/2010/main" val="3504195698"/>
              </p:ext>
            </p:extLst>
          </p:nvPr>
        </p:nvGraphicFramePr>
        <p:xfrm>
          <a:off x="7049038" y="1986785"/>
          <a:ext cx="4885052" cy="40974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08740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8DD7CD-F5C1-9B85-AEC9-A13C5C324AE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C28BA1B-ACFD-B774-DB13-7FD9F91F1F02}"/>
              </a:ext>
            </a:extLst>
          </p:cNvPr>
          <p:cNvSpPr>
            <a:spLocks noGrp="1"/>
          </p:cNvSpPr>
          <p:nvPr>
            <p:ph type="title"/>
          </p:nvPr>
        </p:nvSpPr>
        <p:spPr>
          <a:xfrm>
            <a:off x="697524" y="565640"/>
            <a:ext cx="10131425" cy="457200"/>
          </a:xfrm>
        </p:spPr>
        <p:txBody>
          <a:bodyPr>
            <a:noAutofit/>
          </a:bodyPr>
          <a:lstStyle/>
          <a:p>
            <a:pPr algn="ctr"/>
            <a:r>
              <a:rPr lang="en-IN" b="1" dirty="0">
                <a:latin typeface="Times New Roman" panose="02020603050405020304" pitchFamily="18" charset="0"/>
                <a:cs typeface="Times New Roman" panose="02020603050405020304" pitchFamily="18" charset="0"/>
              </a:rPr>
              <a:t>Evaluation &amp; Insights</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15" name="Content Placeholder 14">
            <a:extLst>
              <a:ext uri="{FF2B5EF4-FFF2-40B4-BE49-F238E27FC236}">
                <a16:creationId xmlns:a16="http://schemas.microsoft.com/office/drawing/2014/main" id="{1147FA8E-94DD-A6E1-01C0-3DA4BA9D2A4C}"/>
              </a:ext>
            </a:extLst>
          </p:cNvPr>
          <p:cNvSpPr>
            <a:spLocks noGrp="1"/>
          </p:cNvSpPr>
          <p:nvPr>
            <p:ph idx="1"/>
          </p:nvPr>
        </p:nvSpPr>
        <p:spPr>
          <a:xfrm>
            <a:off x="257910" y="1529861"/>
            <a:ext cx="6538544" cy="4674576"/>
          </a:xfrm>
        </p:spPr>
        <p:txBody>
          <a:bodyPr>
            <a:noAutofit/>
          </a:bodyPr>
          <a:lstStyle/>
          <a:p>
            <a:pPr marL="0" indent="0">
              <a:buNone/>
            </a:pPr>
            <a:r>
              <a:rPr lang="en-US" sz="2000" b="1" dirty="0"/>
              <a:t>5. Boundary Specialists (with Most Fours and Sixes)</a:t>
            </a:r>
          </a:p>
          <a:p>
            <a:pPr marL="0" indent="0">
              <a:buNone/>
            </a:pPr>
            <a:r>
              <a:rPr lang="en-US" sz="1800" b="1" dirty="0">
                <a:latin typeface="Arial" panose="020B0604020202020204" pitchFamily="34" charset="0"/>
                <a:cs typeface="Arial" panose="020B0604020202020204" pitchFamily="34" charset="0"/>
              </a:rPr>
              <a:t>Objective:</a:t>
            </a:r>
          </a:p>
          <a:p>
            <a:r>
              <a:rPr lang="en-US" sz="1800" dirty="0"/>
              <a:t>Identify players known for their power-hitting abilities, based on the highest number of boundaries (fours and sixes) scored.</a:t>
            </a:r>
          </a:p>
          <a:p>
            <a:pPr marL="0" indent="0">
              <a:buNone/>
            </a:pPr>
            <a:r>
              <a:rPr lang="en-US" sz="1800" b="1" dirty="0">
                <a:latin typeface="Arial" panose="020B0604020202020204" pitchFamily="34" charset="0"/>
                <a:cs typeface="Arial" panose="020B0604020202020204" pitchFamily="34" charset="0"/>
              </a:rPr>
              <a:t>Analysis:</a:t>
            </a:r>
          </a:p>
          <a:p>
            <a:r>
              <a:rPr lang="en-US" sz="1800" dirty="0"/>
              <a:t>Players who </a:t>
            </a:r>
            <a:r>
              <a:rPr lang="en-US" sz="1800" b="1" dirty="0"/>
              <a:t>consistently</a:t>
            </a:r>
            <a:r>
              <a:rPr lang="en-US" sz="1800" dirty="0"/>
              <a:t> hit the most boundaries (fours and sixes) are considered dominant power hitters.</a:t>
            </a:r>
          </a:p>
          <a:p>
            <a:pPr marL="0" indent="0">
              <a:buNone/>
            </a:pPr>
            <a:r>
              <a:rPr lang="en-US" sz="1800" b="1" dirty="0">
                <a:latin typeface="Arial" panose="020B0604020202020204" pitchFamily="34" charset="0"/>
                <a:cs typeface="Arial" panose="020B0604020202020204" pitchFamily="34" charset="0"/>
              </a:rPr>
              <a:t>Insights:</a:t>
            </a:r>
          </a:p>
          <a:p>
            <a:r>
              <a:rPr lang="en-US" sz="1800" dirty="0"/>
              <a:t>Players like V Kohli, Raina,  Gayle, RG Sharma, Warner and Dhawan stand out as top performers due to their high strike rates, excellent averages, and exceptional power-hitting ability. They are ideal choices for mega auctions.</a:t>
            </a:r>
            <a:endParaRPr lang="en-US" sz="1800" dirty="0">
              <a:latin typeface="Arial" panose="020B0604020202020204" pitchFamily="34" charset="0"/>
              <a:cs typeface="Arial" panose="020B0604020202020204" pitchFamily="34" charset="0"/>
            </a:endParaRPr>
          </a:p>
        </p:txBody>
      </p:sp>
      <p:graphicFrame>
        <p:nvGraphicFramePr>
          <p:cNvPr id="3" name="Chart 2">
            <a:extLst>
              <a:ext uri="{FF2B5EF4-FFF2-40B4-BE49-F238E27FC236}">
                <a16:creationId xmlns:a16="http://schemas.microsoft.com/office/drawing/2014/main" id="{B3ED3812-694F-0757-6ED0-2D18703A0387}"/>
              </a:ext>
            </a:extLst>
          </p:cNvPr>
          <p:cNvGraphicFramePr>
            <a:graphicFrameLocks/>
          </p:cNvGraphicFramePr>
          <p:nvPr>
            <p:extLst>
              <p:ext uri="{D42A27DB-BD31-4B8C-83A1-F6EECF244321}">
                <p14:modId xmlns:p14="http://schemas.microsoft.com/office/powerpoint/2010/main" val="1888359446"/>
              </p:ext>
            </p:extLst>
          </p:nvPr>
        </p:nvGraphicFramePr>
        <p:xfrm>
          <a:off x="6796455" y="1936688"/>
          <a:ext cx="5242646" cy="413000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42392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B7DD57-92DF-D888-7E25-1926E4A4EB9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E9DDA13-C2DA-4504-00A3-869E5AFDA0C3}"/>
              </a:ext>
            </a:extLst>
          </p:cNvPr>
          <p:cNvSpPr>
            <a:spLocks noGrp="1"/>
          </p:cNvSpPr>
          <p:nvPr>
            <p:ph type="title"/>
          </p:nvPr>
        </p:nvSpPr>
        <p:spPr>
          <a:xfrm>
            <a:off x="697524" y="565640"/>
            <a:ext cx="10131425" cy="457200"/>
          </a:xfrm>
        </p:spPr>
        <p:txBody>
          <a:bodyPr>
            <a:noAutofit/>
          </a:bodyPr>
          <a:lstStyle/>
          <a:p>
            <a:pPr algn="ctr"/>
            <a:r>
              <a:rPr lang="en-IN" b="1" dirty="0">
                <a:latin typeface="Times New Roman" panose="02020603050405020304" pitchFamily="18" charset="0"/>
                <a:cs typeface="Times New Roman" panose="02020603050405020304" pitchFamily="18" charset="0"/>
              </a:rPr>
              <a:t>Evaluation &amp; Insights</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15" name="Content Placeholder 14">
            <a:extLst>
              <a:ext uri="{FF2B5EF4-FFF2-40B4-BE49-F238E27FC236}">
                <a16:creationId xmlns:a16="http://schemas.microsoft.com/office/drawing/2014/main" id="{F79E378B-4C67-E0A3-01C2-C7876DD4F9D7}"/>
              </a:ext>
            </a:extLst>
          </p:cNvPr>
          <p:cNvSpPr>
            <a:spLocks noGrp="1"/>
          </p:cNvSpPr>
          <p:nvPr>
            <p:ph idx="1"/>
          </p:nvPr>
        </p:nvSpPr>
        <p:spPr>
          <a:xfrm>
            <a:off x="257910" y="1529860"/>
            <a:ext cx="6538544" cy="4994031"/>
          </a:xfrm>
        </p:spPr>
        <p:txBody>
          <a:bodyPr>
            <a:noAutofit/>
          </a:bodyPr>
          <a:lstStyle/>
          <a:p>
            <a:pPr marL="0" indent="0">
              <a:buNone/>
            </a:pPr>
            <a:r>
              <a:rPr lang="en-US" sz="2000" b="1" dirty="0"/>
              <a:t>6. Elite Batting and Bowling Contributors</a:t>
            </a:r>
          </a:p>
          <a:p>
            <a:pPr marL="0" indent="0">
              <a:buNone/>
            </a:pPr>
            <a:r>
              <a:rPr lang="en-US" sz="1800" b="1" dirty="0">
                <a:latin typeface="Arial" panose="020B0604020202020204" pitchFamily="34" charset="0"/>
                <a:cs typeface="Arial" panose="020B0604020202020204" pitchFamily="34" charset="0"/>
              </a:rPr>
              <a:t>Objective:</a:t>
            </a:r>
          </a:p>
          <a:p>
            <a:r>
              <a:rPr lang="en-US" sz="1800" dirty="0"/>
              <a:t>Identify players who excel in both batting and bowling, contributing significantly in both disciplines.</a:t>
            </a:r>
          </a:p>
          <a:p>
            <a:pPr marL="0" indent="0">
              <a:buNone/>
            </a:pPr>
            <a:r>
              <a:rPr lang="en-US" sz="1800" b="1" dirty="0">
                <a:latin typeface="Arial" panose="020B0604020202020204" pitchFamily="34" charset="0"/>
                <a:cs typeface="Arial" panose="020B0604020202020204" pitchFamily="34" charset="0"/>
              </a:rPr>
              <a:t>Analysis:</a:t>
            </a:r>
          </a:p>
          <a:p>
            <a:r>
              <a:rPr lang="en-US" sz="1800" dirty="0"/>
              <a:t>Players with impressive total runs and wicket tallies were evaluated for their all-round capabilities.</a:t>
            </a:r>
          </a:p>
          <a:p>
            <a:pPr marL="0" indent="0">
              <a:buNone/>
            </a:pPr>
            <a:r>
              <a:rPr lang="en-US" sz="1800" b="1" dirty="0">
                <a:latin typeface="Arial" panose="020B0604020202020204" pitchFamily="34" charset="0"/>
                <a:cs typeface="Arial" panose="020B0604020202020204" pitchFamily="34" charset="0"/>
              </a:rPr>
              <a:t>Insights:</a:t>
            </a:r>
          </a:p>
          <a:p>
            <a:r>
              <a:rPr lang="en-US" sz="1800" dirty="0"/>
              <a:t>Exceptional all-rounders like DJ Bravo, Pollard, Watson, and Jadeja stand out for their ability to combine explosive batting with reliable bowling.</a:t>
            </a:r>
          </a:p>
          <a:p>
            <a:r>
              <a:rPr lang="en-US" sz="1800" dirty="0"/>
              <a:t>Such players offer crucial versatility for RCB, particularly in scenarios demanding adaptability. Their dual impact consistently shifts the momentum in matches across both innings.</a:t>
            </a:r>
            <a:endParaRPr lang="en-US" sz="1800" dirty="0">
              <a:latin typeface="Arial" panose="020B0604020202020204" pitchFamily="34" charset="0"/>
              <a:cs typeface="Arial" panose="020B0604020202020204" pitchFamily="34" charset="0"/>
            </a:endParaRPr>
          </a:p>
        </p:txBody>
      </p:sp>
      <p:graphicFrame>
        <p:nvGraphicFramePr>
          <p:cNvPr id="2" name="Chart 1">
            <a:extLst>
              <a:ext uri="{FF2B5EF4-FFF2-40B4-BE49-F238E27FC236}">
                <a16:creationId xmlns:a16="http://schemas.microsoft.com/office/drawing/2014/main" id="{2F030A2C-E613-BC72-C9AA-CC1A19ED1ECF}"/>
              </a:ext>
            </a:extLst>
          </p:cNvPr>
          <p:cNvGraphicFramePr>
            <a:graphicFrameLocks/>
          </p:cNvGraphicFramePr>
          <p:nvPr>
            <p:extLst>
              <p:ext uri="{D42A27DB-BD31-4B8C-83A1-F6EECF244321}">
                <p14:modId xmlns:p14="http://schemas.microsoft.com/office/powerpoint/2010/main" val="1128290912"/>
              </p:ext>
            </p:extLst>
          </p:nvPr>
        </p:nvGraphicFramePr>
        <p:xfrm>
          <a:off x="6407151" y="2180492"/>
          <a:ext cx="5439016" cy="314764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40116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1971ED-5FC1-814E-7D42-1BFD978E4F4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E16F87F-927A-F801-7EDD-04B15313875D}"/>
              </a:ext>
            </a:extLst>
          </p:cNvPr>
          <p:cNvSpPr>
            <a:spLocks noGrp="1"/>
          </p:cNvSpPr>
          <p:nvPr>
            <p:ph type="title"/>
          </p:nvPr>
        </p:nvSpPr>
        <p:spPr>
          <a:xfrm>
            <a:off x="697524" y="565640"/>
            <a:ext cx="10131425" cy="457200"/>
          </a:xfrm>
        </p:spPr>
        <p:txBody>
          <a:bodyPr>
            <a:noAutofit/>
          </a:bodyPr>
          <a:lstStyle/>
          <a:p>
            <a:pPr algn="ctr"/>
            <a:r>
              <a:rPr lang="en-IN" b="1" dirty="0">
                <a:latin typeface="Times New Roman" panose="02020603050405020304" pitchFamily="18" charset="0"/>
                <a:cs typeface="Times New Roman" panose="02020603050405020304" pitchFamily="18" charset="0"/>
              </a:rPr>
              <a:t>Evaluation &amp; Insights</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15" name="Content Placeholder 14">
            <a:extLst>
              <a:ext uri="{FF2B5EF4-FFF2-40B4-BE49-F238E27FC236}">
                <a16:creationId xmlns:a16="http://schemas.microsoft.com/office/drawing/2014/main" id="{4957D98B-CE43-3C94-26AF-AA983B1B3658}"/>
              </a:ext>
            </a:extLst>
          </p:cNvPr>
          <p:cNvSpPr>
            <a:spLocks noGrp="1"/>
          </p:cNvSpPr>
          <p:nvPr>
            <p:ph idx="1"/>
          </p:nvPr>
        </p:nvSpPr>
        <p:spPr>
          <a:xfrm>
            <a:off x="257910" y="1433771"/>
            <a:ext cx="6538544" cy="4994031"/>
          </a:xfrm>
        </p:spPr>
        <p:txBody>
          <a:bodyPr>
            <a:noAutofit/>
          </a:bodyPr>
          <a:lstStyle/>
          <a:p>
            <a:pPr marL="0" indent="0">
              <a:buNone/>
            </a:pPr>
            <a:r>
              <a:rPr lang="en-US" sz="2000" b="1" dirty="0"/>
              <a:t>7. RCB's Win &amp; loss Percentage on toss Decision</a:t>
            </a:r>
            <a:endParaRPr lang="en-US" sz="2000" dirty="0"/>
          </a:p>
          <a:p>
            <a:pPr marL="0" indent="0">
              <a:buNone/>
            </a:pPr>
            <a:r>
              <a:rPr lang="en-US" sz="1800" b="1" dirty="0">
                <a:latin typeface="Arial" panose="020B0604020202020204" pitchFamily="34" charset="0"/>
                <a:cs typeface="Arial" panose="020B0604020202020204" pitchFamily="34" charset="0"/>
              </a:rPr>
              <a:t>Objective:</a:t>
            </a:r>
          </a:p>
          <a:p>
            <a:r>
              <a:rPr lang="en-US" sz="1800" dirty="0"/>
              <a:t>Examine how toss decisions (batting first or chasing) affect match outcomes.</a:t>
            </a:r>
          </a:p>
          <a:p>
            <a:pPr marL="0" indent="0">
              <a:buNone/>
            </a:pPr>
            <a:r>
              <a:rPr lang="en-US" sz="1800" b="1" dirty="0">
                <a:latin typeface="Arial" panose="020B0604020202020204" pitchFamily="34" charset="0"/>
                <a:cs typeface="Arial" panose="020B0604020202020204" pitchFamily="34" charset="0"/>
              </a:rPr>
              <a:t>Analysis:</a:t>
            </a:r>
          </a:p>
          <a:p>
            <a:r>
              <a:rPr lang="en-US" sz="1800" dirty="0"/>
              <a:t>Compared the win/loss ratios of teams that chose to bat first versus those that opted to chase.</a:t>
            </a:r>
          </a:p>
          <a:p>
            <a:pPr marL="0" indent="0">
              <a:buNone/>
            </a:pPr>
            <a:r>
              <a:rPr lang="en-US" sz="1800" b="1" dirty="0">
                <a:latin typeface="Arial" panose="020B0604020202020204" pitchFamily="34" charset="0"/>
                <a:cs typeface="Arial" panose="020B0604020202020204" pitchFamily="34" charset="0"/>
              </a:rPr>
              <a:t>Insights:</a:t>
            </a:r>
          </a:p>
          <a:p>
            <a:r>
              <a:rPr lang="en-US" sz="1800" dirty="0"/>
              <a:t>Teams that choose to bat tend to have a higher win percentage.</a:t>
            </a:r>
          </a:p>
          <a:p>
            <a:r>
              <a:rPr lang="en-US" sz="1800" dirty="0"/>
              <a:t>RCB shows better performance when batting, emphasizing the importance of winning the toss and making strategic decisions.</a:t>
            </a:r>
          </a:p>
          <a:p>
            <a:r>
              <a:rPr lang="en-US" sz="1800" dirty="0"/>
              <a:t>Toss decisions play a crucial role in performance, especially at high-scoring venues.</a:t>
            </a:r>
            <a:endParaRPr lang="en-US" sz="1800" dirty="0">
              <a:latin typeface="Arial" panose="020B0604020202020204" pitchFamily="34" charset="0"/>
              <a:cs typeface="Arial" panose="020B0604020202020204" pitchFamily="34" charset="0"/>
            </a:endParaRPr>
          </a:p>
        </p:txBody>
      </p:sp>
      <p:graphicFrame>
        <p:nvGraphicFramePr>
          <p:cNvPr id="3" name="Chart 2">
            <a:extLst>
              <a:ext uri="{FF2B5EF4-FFF2-40B4-BE49-F238E27FC236}">
                <a16:creationId xmlns:a16="http://schemas.microsoft.com/office/drawing/2014/main" id="{4E37F340-115C-D9C3-58EB-6E9360E6B009}"/>
              </a:ext>
            </a:extLst>
          </p:cNvPr>
          <p:cNvGraphicFramePr>
            <a:graphicFrameLocks/>
          </p:cNvGraphicFramePr>
          <p:nvPr>
            <p:extLst>
              <p:ext uri="{D42A27DB-BD31-4B8C-83A1-F6EECF244321}">
                <p14:modId xmlns:p14="http://schemas.microsoft.com/office/powerpoint/2010/main" val="3935883371"/>
              </p:ext>
            </p:extLst>
          </p:nvPr>
        </p:nvGraphicFramePr>
        <p:xfrm>
          <a:off x="6796454" y="2023482"/>
          <a:ext cx="5243144" cy="40344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64438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5B894B-62C6-4946-B299-B1ABB9D7E15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A9EF77C-0503-79C1-CBC0-DAE114FCF4C2}"/>
              </a:ext>
            </a:extLst>
          </p:cNvPr>
          <p:cNvSpPr>
            <a:spLocks noGrp="1"/>
          </p:cNvSpPr>
          <p:nvPr>
            <p:ph type="title"/>
          </p:nvPr>
        </p:nvSpPr>
        <p:spPr>
          <a:xfrm>
            <a:off x="697524" y="565640"/>
            <a:ext cx="10131425" cy="457200"/>
          </a:xfrm>
        </p:spPr>
        <p:txBody>
          <a:bodyPr>
            <a:noAutofit/>
          </a:bodyPr>
          <a:lstStyle/>
          <a:p>
            <a:pPr algn="ctr"/>
            <a:r>
              <a:rPr lang="en-IN" b="1" dirty="0">
                <a:latin typeface="Times New Roman" panose="02020603050405020304" pitchFamily="18" charset="0"/>
                <a:cs typeface="Times New Roman" panose="02020603050405020304" pitchFamily="18" charset="0"/>
              </a:rPr>
              <a:t>Advisory Recommendations</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15" name="Content Placeholder 14">
            <a:extLst>
              <a:ext uri="{FF2B5EF4-FFF2-40B4-BE49-F238E27FC236}">
                <a16:creationId xmlns:a16="http://schemas.microsoft.com/office/drawing/2014/main" id="{5463DD18-879D-FA67-7C6D-DFF4212FC508}"/>
              </a:ext>
            </a:extLst>
          </p:cNvPr>
          <p:cNvSpPr>
            <a:spLocks noGrp="1"/>
          </p:cNvSpPr>
          <p:nvPr>
            <p:ph idx="1"/>
          </p:nvPr>
        </p:nvSpPr>
        <p:spPr>
          <a:xfrm>
            <a:off x="249118" y="1337056"/>
            <a:ext cx="6538544" cy="5222006"/>
          </a:xfrm>
        </p:spPr>
        <p:txBody>
          <a:bodyPr>
            <a:noAutofit/>
          </a:bodyPr>
          <a:lstStyle/>
          <a:p>
            <a:pPr marL="0" indent="0">
              <a:buNone/>
            </a:pPr>
            <a:r>
              <a:rPr lang="en-US" sz="2400" b="1" dirty="0"/>
              <a:t>1. Enhancing Bowling Strategy in Death Overs</a:t>
            </a:r>
            <a:endParaRPr lang="en-US" sz="2400" dirty="0"/>
          </a:p>
          <a:p>
            <a:pPr marL="0" indent="0">
              <a:buNone/>
            </a:pPr>
            <a:r>
              <a:rPr lang="en-US" sz="2000" b="1" dirty="0">
                <a:latin typeface="Arial" panose="020B0604020202020204" pitchFamily="34" charset="0"/>
                <a:cs typeface="Arial" panose="020B0604020202020204" pitchFamily="34" charset="0"/>
              </a:rPr>
              <a:t>Objective:</a:t>
            </a:r>
          </a:p>
          <a:p>
            <a:r>
              <a:rPr lang="en-US" dirty="0"/>
              <a:t>Enhance RCB's performance in the death overs (16-20) by improving bowling strategies to control the run flow and limit the opposition's scoring opportunities.</a:t>
            </a:r>
          </a:p>
          <a:p>
            <a:pPr marL="0" indent="0">
              <a:buNone/>
            </a:pPr>
            <a:r>
              <a:rPr lang="en-US" sz="2000" b="1" dirty="0">
                <a:latin typeface="Arial" panose="020B0604020202020204" pitchFamily="34" charset="0"/>
                <a:cs typeface="Arial" panose="020B0604020202020204" pitchFamily="34" charset="0"/>
              </a:rPr>
              <a:t>Analysis:</a:t>
            </a:r>
          </a:p>
          <a:p>
            <a:r>
              <a:rPr lang="en-US" dirty="0"/>
              <a:t>The final overs (16-20) often determine the outcome of a match, and RCB has struggled in this phase, particularly in bowling.</a:t>
            </a:r>
          </a:p>
          <a:p>
            <a:pPr marL="0" indent="0">
              <a:buNone/>
            </a:pPr>
            <a:r>
              <a:rPr lang="en-US" sz="2000" b="1" dirty="0">
                <a:latin typeface="Arial" panose="020B0604020202020204" pitchFamily="34" charset="0"/>
                <a:cs typeface="Arial" panose="020B0604020202020204" pitchFamily="34" charset="0"/>
              </a:rPr>
              <a:t>Insights:</a:t>
            </a:r>
          </a:p>
          <a:p>
            <a:r>
              <a:rPr lang="en-US" dirty="0"/>
              <a:t>Focus on acquiring death-over specialists like Malinga, Bravo, Mishra, Vinay Kumar, and Harbhajan Singh to effectively manage the run flow.</a:t>
            </a:r>
          </a:p>
          <a:p>
            <a:r>
              <a:rPr lang="en-US" dirty="0"/>
              <a:t>Utilize bowlers with a proven track record in the death overs to reduce the opponent's scoring rate, concentrating on accurate </a:t>
            </a:r>
            <a:r>
              <a:rPr lang="en-US" dirty="0" err="1"/>
              <a:t>yorkers</a:t>
            </a:r>
            <a:r>
              <a:rPr lang="en-US" dirty="0"/>
              <a:t> and slower balls.</a:t>
            </a:r>
            <a:endParaRPr lang="en-US" dirty="0">
              <a:latin typeface="Arial" panose="020B0604020202020204" pitchFamily="34" charset="0"/>
              <a:cs typeface="Arial" panose="020B0604020202020204" pitchFamily="34" charset="0"/>
            </a:endParaRPr>
          </a:p>
        </p:txBody>
      </p:sp>
      <p:graphicFrame>
        <p:nvGraphicFramePr>
          <p:cNvPr id="2" name="Chart 1">
            <a:extLst>
              <a:ext uri="{FF2B5EF4-FFF2-40B4-BE49-F238E27FC236}">
                <a16:creationId xmlns:a16="http://schemas.microsoft.com/office/drawing/2014/main" id="{4098365C-9B73-47B8-4C38-5EF9C2EC666A}"/>
              </a:ext>
            </a:extLst>
          </p:cNvPr>
          <p:cNvGraphicFramePr>
            <a:graphicFrameLocks/>
          </p:cNvGraphicFramePr>
          <p:nvPr>
            <p:extLst>
              <p:ext uri="{D42A27DB-BD31-4B8C-83A1-F6EECF244321}">
                <p14:modId xmlns:p14="http://schemas.microsoft.com/office/powerpoint/2010/main" val="3109970153"/>
              </p:ext>
            </p:extLst>
          </p:nvPr>
        </p:nvGraphicFramePr>
        <p:xfrm>
          <a:off x="6875766" y="2338754"/>
          <a:ext cx="5067115" cy="37631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27983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CC1675-9F3A-4E85-CD6D-C4413D24C87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AA74EAE-CB15-3B4D-984A-4C23E3B4671B}"/>
              </a:ext>
            </a:extLst>
          </p:cNvPr>
          <p:cNvSpPr>
            <a:spLocks noGrp="1"/>
          </p:cNvSpPr>
          <p:nvPr>
            <p:ph type="title"/>
          </p:nvPr>
        </p:nvSpPr>
        <p:spPr>
          <a:xfrm>
            <a:off x="697524" y="565640"/>
            <a:ext cx="10131425" cy="457200"/>
          </a:xfrm>
        </p:spPr>
        <p:txBody>
          <a:bodyPr>
            <a:noAutofit/>
          </a:bodyPr>
          <a:lstStyle/>
          <a:p>
            <a:pPr algn="ctr"/>
            <a:r>
              <a:rPr lang="en-IN" b="1" dirty="0">
                <a:latin typeface="Times New Roman" panose="02020603050405020304" pitchFamily="18" charset="0"/>
                <a:cs typeface="Times New Roman" panose="02020603050405020304" pitchFamily="18" charset="0"/>
              </a:rPr>
              <a:t>Advisory Recommendations</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15" name="Content Placeholder 14">
            <a:extLst>
              <a:ext uri="{FF2B5EF4-FFF2-40B4-BE49-F238E27FC236}">
                <a16:creationId xmlns:a16="http://schemas.microsoft.com/office/drawing/2014/main" id="{8D23F547-9167-DDAF-3641-B1197432629E}"/>
              </a:ext>
            </a:extLst>
          </p:cNvPr>
          <p:cNvSpPr>
            <a:spLocks noGrp="1"/>
          </p:cNvSpPr>
          <p:nvPr>
            <p:ph idx="1"/>
          </p:nvPr>
        </p:nvSpPr>
        <p:spPr>
          <a:xfrm>
            <a:off x="249118" y="1337056"/>
            <a:ext cx="5571390" cy="5222006"/>
          </a:xfrm>
        </p:spPr>
        <p:txBody>
          <a:bodyPr>
            <a:noAutofit/>
          </a:bodyPr>
          <a:lstStyle/>
          <a:p>
            <a:pPr marL="0" indent="0">
              <a:buNone/>
            </a:pPr>
            <a:r>
              <a:rPr lang="en-US" sz="2400" b="1" dirty="0"/>
              <a:t>2. RCB Victory Rate at Different Venues</a:t>
            </a:r>
          </a:p>
          <a:p>
            <a:r>
              <a:rPr lang="en-US" sz="2000" dirty="0"/>
              <a:t>RCB's winning percentage fluctuates across different venues.</a:t>
            </a:r>
          </a:p>
          <a:p>
            <a:r>
              <a:rPr lang="en-US" sz="2000" dirty="0"/>
              <a:t>Notably, venues like Brabourne Stadium and Maharashtra Cricket Association have seen RCB maintain a 100% winning record, but this is based on only one match played at these venues.</a:t>
            </a:r>
          </a:p>
          <a:p>
            <a:r>
              <a:rPr lang="en-US" sz="2000" dirty="0"/>
              <a:t>With a strong batting lineup, opting to bowl first during the toss can enhance the winning percentage on smaller grounds, while on larger grounds, the opposite approach may be more effective.</a:t>
            </a:r>
            <a:endParaRPr lang="en-US" dirty="0">
              <a:latin typeface="Arial" panose="020B0604020202020204" pitchFamily="34" charset="0"/>
              <a:cs typeface="Arial" panose="020B0604020202020204" pitchFamily="34" charset="0"/>
            </a:endParaRPr>
          </a:p>
        </p:txBody>
      </p:sp>
      <p:graphicFrame>
        <p:nvGraphicFramePr>
          <p:cNvPr id="3" name="Chart 2">
            <a:extLst>
              <a:ext uri="{FF2B5EF4-FFF2-40B4-BE49-F238E27FC236}">
                <a16:creationId xmlns:a16="http://schemas.microsoft.com/office/drawing/2014/main" id="{94689565-FEFB-DA3C-D6A0-1FD51E6E8588}"/>
              </a:ext>
            </a:extLst>
          </p:cNvPr>
          <p:cNvGraphicFramePr>
            <a:graphicFrameLocks/>
          </p:cNvGraphicFramePr>
          <p:nvPr>
            <p:extLst>
              <p:ext uri="{D42A27DB-BD31-4B8C-83A1-F6EECF244321}">
                <p14:modId xmlns:p14="http://schemas.microsoft.com/office/powerpoint/2010/main" val="4150941865"/>
              </p:ext>
            </p:extLst>
          </p:nvPr>
        </p:nvGraphicFramePr>
        <p:xfrm>
          <a:off x="5820508" y="2059260"/>
          <a:ext cx="6182094" cy="36117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5472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250F3-9629-B51A-AFD8-5CB27A64FF0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FFA67C4-BC65-7939-98A3-A23D38377A40}"/>
              </a:ext>
            </a:extLst>
          </p:cNvPr>
          <p:cNvSpPr>
            <a:spLocks noGrp="1"/>
          </p:cNvSpPr>
          <p:nvPr>
            <p:ph type="title"/>
          </p:nvPr>
        </p:nvSpPr>
        <p:spPr>
          <a:xfrm>
            <a:off x="697524" y="565640"/>
            <a:ext cx="10131425" cy="457200"/>
          </a:xfrm>
        </p:spPr>
        <p:txBody>
          <a:bodyPr>
            <a:noAutofit/>
          </a:bodyPr>
          <a:lstStyle/>
          <a:p>
            <a:pPr algn="ctr"/>
            <a:r>
              <a:rPr lang="en-IN" b="1" dirty="0">
                <a:latin typeface="Times New Roman" panose="02020603050405020304" pitchFamily="18" charset="0"/>
                <a:cs typeface="Times New Roman" panose="02020603050405020304" pitchFamily="18" charset="0"/>
              </a:rPr>
              <a:t>Advisory Recommendations</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15" name="Content Placeholder 14">
            <a:extLst>
              <a:ext uri="{FF2B5EF4-FFF2-40B4-BE49-F238E27FC236}">
                <a16:creationId xmlns:a16="http://schemas.microsoft.com/office/drawing/2014/main" id="{8408E081-FDD3-CCBE-0FF2-81CD70B909AC}"/>
              </a:ext>
            </a:extLst>
          </p:cNvPr>
          <p:cNvSpPr>
            <a:spLocks noGrp="1"/>
          </p:cNvSpPr>
          <p:nvPr>
            <p:ph idx="1"/>
          </p:nvPr>
        </p:nvSpPr>
        <p:spPr>
          <a:xfrm>
            <a:off x="249117" y="1337056"/>
            <a:ext cx="6125305" cy="5222006"/>
          </a:xfrm>
        </p:spPr>
        <p:txBody>
          <a:bodyPr>
            <a:noAutofit/>
          </a:bodyPr>
          <a:lstStyle/>
          <a:p>
            <a:pPr marL="0" indent="0">
              <a:buNone/>
            </a:pPr>
            <a:r>
              <a:rPr lang="en-US" sz="2400" b="1" dirty="0"/>
              <a:t>3. Emphasize the most efficient bowler</a:t>
            </a:r>
          </a:p>
          <a:p>
            <a:pPr marL="0" indent="0">
              <a:buNone/>
            </a:pPr>
            <a:r>
              <a:rPr lang="en-US" sz="1800" b="1" dirty="0">
                <a:latin typeface="Arial" panose="020B0604020202020204" pitchFamily="34" charset="0"/>
                <a:cs typeface="Arial" panose="020B0604020202020204" pitchFamily="34" charset="0"/>
              </a:rPr>
              <a:t>Insight</a:t>
            </a:r>
            <a:r>
              <a:rPr lang="en-US" sz="1800" b="1" dirty="0"/>
              <a:t>:</a:t>
            </a:r>
          </a:p>
          <a:p>
            <a:r>
              <a:rPr lang="en-US" sz="1800" dirty="0"/>
              <a:t>The final overs (16-20) are critical phases where games can significantly turn, and RCB has struggled, especially with their bowling performance.</a:t>
            </a:r>
          </a:p>
          <a:p>
            <a:pPr marL="0" indent="0">
              <a:buNone/>
            </a:pPr>
            <a:r>
              <a:rPr lang="en-US" sz="1800" b="1" dirty="0">
                <a:latin typeface="Arial" panose="020B0604020202020204" pitchFamily="34" charset="0"/>
                <a:cs typeface="Arial" panose="020B0604020202020204" pitchFamily="34" charset="0"/>
              </a:rPr>
              <a:t>Recommendation:</a:t>
            </a:r>
            <a:endParaRPr lang="en-US" sz="18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800" dirty="0"/>
              <a:t>Focus on recruiting specialists for the closing overs, such as Malinga, Bravo, Mishra, Vinay Kumar, Harbhajan Singh, etc., to restrict runs effectively.</a:t>
            </a:r>
          </a:p>
          <a:p>
            <a:pPr>
              <a:buFont typeface="Arial" panose="020B0604020202020204" pitchFamily="34" charset="0"/>
              <a:buChar char="•"/>
            </a:pPr>
            <a:r>
              <a:rPr lang="en-US" sz="1800" dirty="0"/>
              <a:t>Deploy bowlers who excel in the final overs to curb the opposition’s scoring, </a:t>
            </a:r>
            <a:r>
              <a:rPr lang="en-US" sz="1800" dirty="0" err="1"/>
              <a:t>emphasising</a:t>
            </a:r>
            <a:r>
              <a:rPr lang="en-US" sz="1800" dirty="0"/>
              <a:t> precise </a:t>
            </a:r>
            <a:r>
              <a:rPr lang="en-US" sz="1800" dirty="0" err="1"/>
              <a:t>yorkers</a:t>
            </a:r>
            <a:r>
              <a:rPr lang="en-US" sz="1800" dirty="0"/>
              <a:t> and deceptive slower deliveries.</a:t>
            </a:r>
          </a:p>
          <a:p>
            <a:pPr>
              <a:buFont typeface="Arial" panose="020B0604020202020204" pitchFamily="34" charset="0"/>
              <a:buChar char="•"/>
            </a:pPr>
            <a:r>
              <a:rPr lang="en-US" sz="1800" dirty="0"/>
              <a:t>Target bowlers with expertise in the death overs to tighten run flow, leveraging skills like accurate </a:t>
            </a:r>
            <a:r>
              <a:rPr lang="en-US" sz="1800" dirty="0" err="1"/>
              <a:t>yorkers</a:t>
            </a:r>
            <a:r>
              <a:rPr lang="en-US" sz="1800" dirty="0"/>
              <a:t> and well-timed slower balls.</a:t>
            </a:r>
          </a:p>
          <a:p>
            <a:pPr marL="0" indent="0">
              <a:buNone/>
            </a:pPr>
            <a:endParaRPr lang="en-US" sz="1800" dirty="0">
              <a:latin typeface="Arial" panose="020B0604020202020204" pitchFamily="34" charset="0"/>
              <a:cs typeface="Arial" panose="020B0604020202020204" pitchFamily="34" charset="0"/>
            </a:endParaRPr>
          </a:p>
        </p:txBody>
      </p:sp>
      <p:graphicFrame>
        <p:nvGraphicFramePr>
          <p:cNvPr id="2" name="Chart 1">
            <a:extLst>
              <a:ext uri="{FF2B5EF4-FFF2-40B4-BE49-F238E27FC236}">
                <a16:creationId xmlns:a16="http://schemas.microsoft.com/office/drawing/2014/main" id="{00000000-0008-0000-0300-00000D000000}"/>
              </a:ext>
            </a:extLst>
          </p:cNvPr>
          <p:cNvGraphicFramePr>
            <a:graphicFrameLocks/>
          </p:cNvGraphicFramePr>
          <p:nvPr>
            <p:extLst>
              <p:ext uri="{D42A27DB-BD31-4B8C-83A1-F6EECF244321}">
                <p14:modId xmlns:p14="http://schemas.microsoft.com/office/powerpoint/2010/main" val="1337290983"/>
              </p:ext>
            </p:extLst>
          </p:nvPr>
        </p:nvGraphicFramePr>
        <p:xfrm>
          <a:off x="6673362" y="2054622"/>
          <a:ext cx="4976446" cy="41615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9208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FEB25B-430A-C922-3FAD-B2B385EA921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24EE491-07AE-DBC7-D871-958F9C522BDD}"/>
              </a:ext>
            </a:extLst>
          </p:cNvPr>
          <p:cNvSpPr>
            <a:spLocks noGrp="1"/>
          </p:cNvSpPr>
          <p:nvPr>
            <p:ph type="title"/>
          </p:nvPr>
        </p:nvSpPr>
        <p:spPr>
          <a:xfrm>
            <a:off x="697524" y="565640"/>
            <a:ext cx="10131425" cy="457200"/>
          </a:xfrm>
        </p:spPr>
        <p:txBody>
          <a:bodyPr>
            <a:noAutofit/>
          </a:bodyPr>
          <a:lstStyle/>
          <a:p>
            <a:pPr algn="ctr"/>
            <a:r>
              <a:rPr lang="en-IN" b="1" dirty="0">
                <a:latin typeface="Times New Roman" panose="02020603050405020304" pitchFamily="18" charset="0"/>
                <a:cs typeface="Times New Roman" panose="02020603050405020304" pitchFamily="18" charset="0"/>
              </a:rPr>
              <a:t>Advisory Recommendations</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15" name="Content Placeholder 14">
            <a:extLst>
              <a:ext uri="{FF2B5EF4-FFF2-40B4-BE49-F238E27FC236}">
                <a16:creationId xmlns:a16="http://schemas.microsoft.com/office/drawing/2014/main" id="{8602E8B6-B112-DEAB-016E-0BC8147B9E8A}"/>
              </a:ext>
            </a:extLst>
          </p:cNvPr>
          <p:cNvSpPr>
            <a:spLocks noGrp="1"/>
          </p:cNvSpPr>
          <p:nvPr>
            <p:ph idx="1"/>
          </p:nvPr>
        </p:nvSpPr>
        <p:spPr>
          <a:xfrm>
            <a:off x="249116" y="1873387"/>
            <a:ext cx="6134097" cy="4166928"/>
          </a:xfrm>
        </p:spPr>
        <p:txBody>
          <a:bodyPr>
            <a:noAutofit/>
          </a:bodyPr>
          <a:lstStyle/>
          <a:p>
            <a:pPr marL="0" indent="0">
              <a:buNone/>
            </a:pPr>
            <a:r>
              <a:rPr lang="en-US" sz="2400" b="1" dirty="0"/>
              <a:t>4. Highest wicket-taking trio for each stadium.</a:t>
            </a:r>
          </a:p>
          <a:p>
            <a:pPr marL="0" indent="0">
              <a:buNone/>
            </a:pPr>
            <a:r>
              <a:rPr lang="en-US" sz="1800" b="1" dirty="0">
                <a:latin typeface="Arial" panose="020B0604020202020204" pitchFamily="34" charset="0"/>
                <a:cs typeface="Arial" panose="020B0604020202020204" pitchFamily="34" charset="0"/>
              </a:rPr>
              <a:t>Insight</a:t>
            </a:r>
            <a:r>
              <a:rPr lang="en-US" sz="1800" b="1" dirty="0"/>
              <a:t>:</a:t>
            </a:r>
          </a:p>
          <a:p>
            <a:r>
              <a:rPr lang="en-IN" sz="1800" dirty="0"/>
              <a:t>Venue-specific performances show SL Malinga thrives at Wankhede, R Ashwin dominates at </a:t>
            </a:r>
            <a:r>
              <a:rPr lang="en-IN" sz="1800" dirty="0" err="1"/>
              <a:t>Chepauk</a:t>
            </a:r>
            <a:r>
              <a:rPr lang="en-IN" sz="1800" dirty="0"/>
              <a:t>, and SK Trivedi excels at Sawai </a:t>
            </a:r>
            <a:r>
              <a:rPr lang="en-IN" sz="1800" dirty="0" err="1"/>
              <a:t>Mansingh</a:t>
            </a:r>
            <a:r>
              <a:rPr lang="en-IN" sz="1800" dirty="0"/>
              <a:t>.</a:t>
            </a:r>
          </a:p>
          <a:p>
            <a:pPr marL="0" indent="0">
              <a:buNone/>
            </a:pPr>
            <a:r>
              <a:rPr lang="en-US" sz="1800" b="1" dirty="0">
                <a:latin typeface="Arial" panose="020B0604020202020204" pitchFamily="34" charset="0"/>
                <a:cs typeface="Arial" panose="020B0604020202020204" pitchFamily="34" charset="0"/>
              </a:rPr>
              <a:t>Recommendation:</a:t>
            </a:r>
            <a:endParaRPr lang="en-US" sz="1800" dirty="0">
              <a:latin typeface="Arial" panose="020B0604020202020204" pitchFamily="34" charset="0"/>
              <a:cs typeface="Arial" panose="020B0604020202020204" pitchFamily="34" charset="0"/>
            </a:endParaRPr>
          </a:p>
          <a:p>
            <a:r>
              <a:rPr lang="en-US" sz="1800" b="1" dirty="0"/>
              <a:t>Venue-Based Strategy:</a:t>
            </a:r>
            <a:r>
              <a:rPr lang="en-US" sz="1800" dirty="0"/>
              <a:t> Use spinners on slow pitches and death-over specialists on batting-friendly tracks.</a:t>
            </a:r>
          </a:p>
          <a:p>
            <a:r>
              <a:rPr lang="en-US" sz="1800" b="1" dirty="0"/>
              <a:t>Death-Over Execution:</a:t>
            </a:r>
            <a:r>
              <a:rPr lang="en-US" sz="1800" dirty="0"/>
              <a:t> Recruit bowlers skilled in </a:t>
            </a:r>
            <a:r>
              <a:rPr lang="en-US" sz="1800" dirty="0" err="1"/>
              <a:t>yorkers</a:t>
            </a:r>
            <a:r>
              <a:rPr lang="en-US" sz="1800" dirty="0"/>
              <a:t> and slower balls.</a:t>
            </a:r>
          </a:p>
          <a:p>
            <a:r>
              <a:rPr lang="en-US" sz="1800" b="1" dirty="0"/>
              <a:t>Bowling Pairs:</a:t>
            </a:r>
            <a:r>
              <a:rPr lang="en-US" sz="1800" dirty="0"/>
              <a:t> Combine pacers and spinners for strategic advantage.</a:t>
            </a:r>
            <a:endParaRPr lang="en-US" sz="1800" dirty="0">
              <a:latin typeface="Arial" panose="020B0604020202020204" pitchFamily="34" charset="0"/>
              <a:cs typeface="Arial" panose="020B0604020202020204" pitchFamily="34" charset="0"/>
            </a:endParaRPr>
          </a:p>
        </p:txBody>
      </p:sp>
      <p:graphicFrame>
        <p:nvGraphicFramePr>
          <p:cNvPr id="6" name="Chart 5">
            <a:extLst>
              <a:ext uri="{FF2B5EF4-FFF2-40B4-BE49-F238E27FC236}">
                <a16:creationId xmlns:a16="http://schemas.microsoft.com/office/drawing/2014/main" id="{00000000-0008-0000-0300-000007000000}"/>
              </a:ext>
            </a:extLst>
          </p:cNvPr>
          <p:cNvGraphicFramePr>
            <a:graphicFrameLocks/>
          </p:cNvGraphicFramePr>
          <p:nvPr>
            <p:extLst>
              <p:ext uri="{D42A27DB-BD31-4B8C-83A1-F6EECF244321}">
                <p14:modId xmlns:p14="http://schemas.microsoft.com/office/powerpoint/2010/main" val="3726184991"/>
              </p:ext>
            </p:extLst>
          </p:nvPr>
        </p:nvGraphicFramePr>
        <p:xfrm>
          <a:off x="6383213" y="2327397"/>
          <a:ext cx="5559669" cy="33243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03684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4C0018-6B9E-81A8-CA59-18AA0EC5750B}"/>
              </a:ext>
            </a:extLst>
          </p:cNvPr>
          <p:cNvSpPr>
            <a:spLocks noGrp="1"/>
          </p:cNvSpPr>
          <p:nvPr>
            <p:ph type="title"/>
          </p:nvPr>
        </p:nvSpPr>
        <p:spPr>
          <a:xfrm>
            <a:off x="685801" y="609601"/>
            <a:ext cx="10131425" cy="457200"/>
          </a:xfrm>
        </p:spPr>
        <p:txBody>
          <a:bodyPr>
            <a:noAutofit/>
          </a:bodyPr>
          <a:lstStyle/>
          <a:p>
            <a:pPr algn="ctr"/>
            <a:r>
              <a:rPr lang="en-US" b="1" dirty="0">
                <a:latin typeface="Times New Roman" panose="02020603050405020304" pitchFamily="18" charset="0"/>
                <a:cs typeface="Times New Roman" panose="02020603050405020304" pitchFamily="18" charset="0"/>
              </a:rPr>
              <a:t>CONTENTs</a:t>
            </a:r>
            <a:endParaRPr lang="en-IN" b="1" dirty="0">
              <a:latin typeface="Times New Roman" panose="02020603050405020304" pitchFamily="18" charset="0"/>
              <a:cs typeface="Times New Roman" panose="02020603050405020304" pitchFamily="18" charset="0"/>
            </a:endParaRPr>
          </a:p>
        </p:txBody>
      </p:sp>
      <p:sp>
        <p:nvSpPr>
          <p:cNvPr id="15" name="Content Placeholder 14">
            <a:extLst>
              <a:ext uri="{FF2B5EF4-FFF2-40B4-BE49-F238E27FC236}">
                <a16:creationId xmlns:a16="http://schemas.microsoft.com/office/drawing/2014/main" id="{F3919D2E-BDEE-E9E4-026F-09F385F89D76}"/>
              </a:ext>
            </a:extLst>
          </p:cNvPr>
          <p:cNvSpPr>
            <a:spLocks noGrp="1"/>
          </p:cNvSpPr>
          <p:nvPr>
            <p:ph idx="1"/>
          </p:nvPr>
        </p:nvSpPr>
        <p:spPr>
          <a:xfrm>
            <a:off x="1195757" y="1230922"/>
            <a:ext cx="5996352" cy="5301761"/>
          </a:xfrm>
        </p:spPr>
        <p:txBody>
          <a:bodyPr>
            <a:normAutofit fontScale="70000" lnSpcReduction="20000"/>
          </a:bodyPr>
          <a:lstStyle/>
          <a:p>
            <a:pPr>
              <a:lnSpc>
                <a:spcPct val="220000"/>
              </a:lnSpc>
              <a:buFont typeface="Wingdings" panose="05000000000000000000" pitchFamily="2" charset="2"/>
              <a:buChar char="Ø"/>
            </a:pPr>
            <a:r>
              <a:rPr lang="en-US" sz="2300" dirty="0">
                <a:latin typeface="Arial Rounded MT Bold" panose="020F0704030504030204" pitchFamily="34" charset="0"/>
                <a:cs typeface="Arial" panose="020B0604020202020204" pitchFamily="34" charset="0"/>
              </a:rPr>
              <a:t>Introduction</a:t>
            </a:r>
          </a:p>
          <a:p>
            <a:pPr>
              <a:lnSpc>
                <a:spcPct val="220000"/>
              </a:lnSpc>
              <a:buFont typeface="Wingdings" panose="05000000000000000000" pitchFamily="2" charset="2"/>
              <a:buChar char="Ø"/>
            </a:pPr>
            <a:r>
              <a:rPr lang="en-US" sz="2300" dirty="0">
                <a:latin typeface="Arial Rounded MT Bold" panose="020F0704030504030204" pitchFamily="34" charset="0"/>
                <a:cs typeface="Arial" panose="020B0604020202020204" pitchFamily="34" charset="0"/>
              </a:rPr>
              <a:t>Objectives</a:t>
            </a:r>
          </a:p>
          <a:p>
            <a:pPr>
              <a:lnSpc>
                <a:spcPct val="220000"/>
              </a:lnSpc>
              <a:buFont typeface="Wingdings" panose="05000000000000000000" pitchFamily="2" charset="2"/>
              <a:buChar char="Ø"/>
            </a:pPr>
            <a:r>
              <a:rPr lang="en-US" sz="2300" dirty="0">
                <a:latin typeface="Arial Rounded MT Bold" panose="020F0704030504030204" pitchFamily="34" charset="0"/>
                <a:cs typeface="Arial" panose="020B0604020202020204" pitchFamily="34" charset="0"/>
              </a:rPr>
              <a:t>Problem Statement</a:t>
            </a:r>
          </a:p>
          <a:p>
            <a:pPr>
              <a:lnSpc>
                <a:spcPct val="220000"/>
              </a:lnSpc>
              <a:buFont typeface="Wingdings" panose="05000000000000000000" pitchFamily="2" charset="2"/>
              <a:buChar char="Ø"/>
            </a:pPr>
            <a:r>
              <a:rPr lang="en-US" sz="2300" dirty="0">
                <a:latin typeface="Arial Rounded MT Bold" panose="020F0704030504030204" pitchFamily="34" charset="0"/>
                <a:cs typeface="Arial" panose="020B0604020202020204" pitchFamily="34" charset="0"/>
              </a:rPr>
              <a:t>Data Overview</a:t>
            </a:r>
          </a:p>
          <a:p>
            <a:pPr>
              <a:lnSpc>
                <a:spcPct val="220000"/>
              </a:lnSpc>
              <a:buFont typeface="Wingdings" panose="05000000000000000000" pitchFamily="2" charset="2"/>
              <a:buChar char="Ø"/>
            </a:pPr>
            <a:r>
              <a:rPr lang="en-US" sz="2300" dirty="0">
                <a:latin typeface="Arial Rounded MT Bold" panose="020F0704030504030204" pitchFamily="34" charset="0"/>
                <a:cs typeface="Arial" panose="020B0604020202020204" pitchFamily="34" charset="0"/>
              </a:rPr>
              <a:t>Database Schema</a:t>
            </a:r>
          </a:p>
          <a:p>
            <a:pPr>
              <a:lnSpc>
                <a:spcPct val="220000"/>
              </a:lnSpc>
              <a:buFont typeface="Wingdings" panose="05000000000000000000" pitchFamily="2" charset="2"/>
              <a:buChar char="Ø"/>
            </a:pPr>
            <a:r>
              <a:rPr lang="en-IN" sz="2300" dirty="0">
                <a:latin typeface="Arial Rounded MT Bold" panose="020F0704030504030204" pitchFamily="34" charset="0"/>
                <a:cs typeface="Arial" panose="020B0604020202020204" pitchFamily="34" charset="0"/>
              </a:rPr>
              <a:t>Evaluation &amp; Insights</a:t>
            </a:r>
          </a:p>
          <a:p>
            <a:pPr>
              <a:lnSpc>
                <a:spcPct val="220000"/>
              </a:lnSpc>
              <a:buFont typeface="Wingdings" panose="05000000000000000000" pitchFamily="2" charset="2"/>
              <a:buChar char="Ø"/>
            </a:pPr>
            <a:r>
              <a:rPr lang="en-IN" sz="2300" dirty="0">
                <a:latin typeface="Arial Rounded MT Bold" panose="020F0704030504030204" pitchFamily="34" charset="0"/>
                <a:cs typeface="Arial" panose="020B0604020202020204" pitchFamily="34" charset="0"/>
              </a:rPr>
              <a:t>Advisory Recommendations</a:t>
            </a:r>
          </a:p>
          <a:p>
            <a:pPr>
              <a:lnSpc>
                <a:spcPct val="220000"/>
              </a:lnSpc>
              <a:buFont typeface="Wingdings" panose="05000000000000000000" pitchFamily="2" charset="2"/>
              <a:buChar char="Ø"/>
            </a:pPr>
            <a:r>
              <a:rPr lang="en-IN" sz="2300" dirty="0">
                <a:latin typeface="Arial Rounded MT Bold" panose="020F0704030504030204" pitchFamily="34" charset="0"/>
                <a:cs typeface="Arial" panose="020B0604020202020204" pitchFamily="34" charset="0"/>
              </a:rPr>
              <a:t>Conclusion</a:t>
            </a:r>
          </a:p>
          <a:p>
            <a:pPr>
              <a:buFont typeface="Wingdings" panose="05000000000000000000" pitchFamily="2" charset="2"/>
              <a:buChar char="Ø"/>
            </a:pPr>
            <a:endParaRPr lang="en-US" dirty="0">
              <a:latin typeface="Arial Rounded MT Bold" panose="020F07040305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5F6ED390-D572-E554-30C0-46CECB7E7512}"/>
              </a:ext>
            </a:extLst>
          </p:cNvPr>
          <p:cNvPicPr>
            <a:picLocks noChangeAspect="1"/>
          </p:cNvPicPr>
          <p:nvPr/>
        </p:nvPicPr>
        <p:blipFill>
          <a:blip r:embed="rId2"/>
          <a:stretch>
            <a:fillRect/>
          </a:stretch>
        </p:blipFill>
        <p:spPr>
          <a:xfrm>
            <a:off x="6175131" y="2321169"/>
            <a:ext cx="5533292" cy="276664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63784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936EEB-6CE7-0CF8-6C74-333F41DFCEE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46038B1-794C-1E70-7E3D-DB11A168781B}"/>
              </a:ext>
            </a:extLst>
          </p:cNvPr>
          <p:cNvSpPr>
            <a:spLocks noGrp="1"/>
          </p:cNvSpPr>
          <p:nvPr>
            <p:ph type="title"/>
          </p:nvPr>
        </p:nvSpPr>
        <p:spPr>
          <a:xfrm>
            <a:off x="697524" y="565640"/>
            <a:ext cx="10131425" cy="457200"/>
          </a:xfrm>
        </p:spPr>
        <p:txBody>
          <a:bodyPr>
            <a:noAutofit/>
          </a:bodyPr>
          <a:lstStyle/>
          <a:p>
            <a:pPr algn="ctr"/>
            <a:r>
              <a:rPr lang="en-IN" b="1" dirty="0">
                <a:latin typeface="Times New Roman" panose="02020603050405020304" pitchFamily="18" charset="0"/>
                <a:cs typeface="Times New Roman" panose="02020603050405020304" pitchFamily="18" charset="0"/>
              </a:rPr>
              <a:t>Advisory Recommendations</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15" name="Content Placeholder 14">
            <a:extLst>
              <a:ext uri="{FF2B5EF4-FFF2-40B4-BE49-F238E27FC236}">
                <a16:creationId xmlns:a16="http://schemas.microsoft.com/office/drawing/2014/main" id="{A969D2D5-E095-4544-927E-18B2BB360075}"/>
              </a:ext>
            </a:extLst>
          </p:cNvPr>
          <p:cNvSpPr>
            <a:spLocks noGrp="1"/>
          </p:cNvSpPr>
          <p:nvPr>
            <p:ph idx="1"/>
          </p:nvPr>
        </p:nvSpPr>
        <p:spPr>
          <a:xfrm>
            <a:off x="249117" y="1337056"/>
            <a:ext cx="6178060" cy="5222006"/>
          </a:xfrm>
        </p:spPr>
        <p:txBody>
          <a:bodyPr>
            <a:noAutofit/>
          </a:bodyPr>
          <a:lstStyle/>
          <a:p>
            <a:pPr marL="0" indent="0">
              <a:buNone/>
            </a:pPr>
            <a:r>
              <a:rPr lang="en-US" sz="1800" b="1" dirty="0"/>
              <a:t>5. </a:t>
            </a:r>
            <a:r>
              <a:rPr lang="en-IN" sz="2400" b="1" dirty="0"/>
              <a:t>Leveraging Home Ground Benefits</a:t>
            </a:r>
            <a:endParaRPr lang="en-US" sz="2400" b="1" dirty="0"/>
          </a:p>
          <a:p>
            <a:pPr marL="0" indent="0">
              <a:buNone/>
            </a:pPr>
            <a:r>
              <a:rPr lang="en-US" sz="1800" b="1" dirty="0">
                <a:latin typeface="Arial" panose="020B0604020202020204" pitchFamily="34" charset="0"/>
                <a:cs typeface="Arial" panose="020B0604020202020204" pitchFamily="34" charset="0"/>
              </a:rPr>
              <a:t>Insight</a:t>
            </a:r>
            <a:r>
              <a:rPr lang="en-US" sz="1800" b="1" dirty="0"/>
              <a:t>:</a:t>
            </a:r>
          </a:p>
          <a:p>
            <a:r>
              <a:rPr lang="en-US" sz="1800" dirty="0"/>
              <a:t>M. </a:t>
            </a:r>
            <a:r>
              <a:rPr lang="en-US" sz="1800" dirty="0" err="1"/>
              <a:t>Chinnaswamy</a:t>
            </a:r>
            <a:r>
              <a:rPr lang="en-US" sz="1800" dirty="0"/>
              <a:t> Stadium is known for high scores, benefiting teams with aggressive batters.</a:t>
            </a:r>
          </a:p>
          <a:p>
            <a:pPr marL="0" indent="0">
              <a:buNone/>
            </a:pPr>
            <a:r>
              <a:rPr lang="en-US" sz="1800" b="1" dirty="0">
                <a:latin typeface="Arial" panose="020B0604020202020204" pitchFamily="34" charset="0"/>
                <a:cs typeface="Arial" panose="020B0604020202020204" pitchFamily="34" charset="0"/>
              </a:rPr>
              <a:t>Recommendation:</a:t>
            </a:r>
            <a:endParaRPr lang="en-US" sz="1800" dirty="0">
              <a:latin typeface="Arial" panose="020B0604020202020204" pitchFamily="34" charset="0"/>
              <a:cs typeface="Arial" panose="020B0604020202020204" pitchFamily="34" charset="0"/>
            </a:endParaRPr>
          </a:p>
          <a:p>
            <a:r>
              <a:rPr lang="en-US" sz="1800" dirty="0"/>
              <a:t>Enhance batting strength with big hitters like Glenn Maxwell, Gayle, and AB de Villiers to exploit shorter boundaries.</a:t>
            </a:r>
          </a:p>
          <a:p>
            <a:r>
              <a:rPr lang="en-US" sz="1800" dirty="0"/>
              <a:t>Leverage home conditions by focusing on fast-scoring batters and bowlers skilled at containing runs in high-scoring matches.</a:t>
            </a:r>
          </a:p>
          <a:p>
            <a:r>
              <a:rPr lang="en-US" sz="1800" dirty="0"/>
              <a:t>RCB should opt to chase more often at home, where they have historically performed better when batting second.</a:t>
            </a:r>
            <a:endParaRPr lang="en-US" sz="18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069A385E-4032-526B-8EDF-167DA8882DC3}"/>
              </a:ext>
            </a:extLst>
          </p:cNvPr>
          <p:cNvPicPr>
            <a:picLocks noChangeAspect="1"/>
          </p:cNvPicPr>
          <p:nvPr/>
        </p:nvPicPr>
        <p:blipFill>
          <a:blip r:embed="rId2"/>
          <a:stretch>
            <a:fillRect/>
          </a:stretch>
        </p:blipFill>
        <p:spPr>
          <a:xfrm>
            <a:off x="6576646" y="2311407"/>
            <a:ext cx="5462951" cy="32733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1B8647D6-8C54-36A9-7159-6EB9F9623CA9}"/>
              </a:ext>
            </a:extLst>
          </p:cNvPr>
          <p:cNvSpPr txBox="1"/>
          <p:nvPr/>
        </p:nvSpPr>
        <p:spPr>
          <a:xfrm>
            <a:off x="8073447" y="4637473"/>
            <a:ext cx="3966150" cy="954107"/>
          </a:xfrm>
          <a:prstGeom prst="rect">
            <a:avLst/>
          </a:prstGeom>
          <a:noFill/>
        </p:spPr>
        <p:txBody>
          <a:bodyPr wrap="none" rtlCol="0">
            <a:spAutoFit/>
          </a:bodyPr>
          <a:lstStyle/>
          <a:p>
            <a:r>
              <a:rPr lang="en-IN" sz="2800" b="1" dirty="0">
                <a:ln w="6600">
                  <a:solidFill>
                    <a:schemeClr val="accent2"/>
                  </a:solidFill>
                  <a:prstDash val="solid"/>
                </a:ln>
                <a:solidFill>
                  <a:srgbClr val="FFFFFF"/>
                </a:solidFill>
                <a:effectLst>
                  <a:outerShdw dist="38100" dir="2700000" algn="tl" rotWithShape="0">
                    <a:schemeClr val="accent2"/>
                  </a:outerShdw>
                </a:effectLst>
                <a:latin typeface="Verdana" panose="020B0604030504040204" pitchFamily="34" charset="0"/>
                <a:ea typeface="Verdana" panose="020B0604030504040204" pitchFamily="34" charset="0"/>
              </a:rPr>
              <a:t>M. CHINNASWAMY</a:t>
            </a:r>
          </a:p>
          <a:p>
            <a:r>
              <a:rPr lang="en-IN" sz="2800" b="1" dirty="0">
                <a:ln w="6600">
                  <a:solidFill>
                    <a:schemeClr val="accent2"/>
                  </a:solidFill>
                  <a:prstDash val="solid"/>
                </a:ln>
                <a:solidFill>
                  <a:srgbClr val="FFFFFF"/>
                </a:solidFill>
                <a:effectLst>
                  <a:outerShdw dist="38100" dir="2700000" algn="tl" rotWithShape="0">
                    <a:schemeClr val="accent2"/>
                  </a:outerShdw>
                </a:effectLst>
                <a:latin typeface="Verdana" panose="020B0604030504040204" pitchFamily="34" charset="0"/>
                <a:ea typeface="Verdana" panose="020B0604030504040204" pitchFamily="34" charset="0"/>
              </a:rPr>
              <a:t>STADIUM</a:t>
            </a:r>
          </a:p>
        </p:txBody>
      </p:sp>
    </p:spTree>
    <p:extLst>
      <p:ext uri="{BB962C8B-B14F-4D97-AF65-F5344CB8AC3E}">
        <p14:creationId xmlns:p14="http://schemas.microsoft.com/office/powerpoint/2010/main" val="2702245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F62078-A50D-6A5B-5324-37F8C9CDFCD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FE82F79-1789-1BC7-27E1-6711F76D4007}"/>
              </a:ext>
            </a:extLst>
          </p:cNvPr>
          <p:cNvSpPr>
            <a:spLocks noGrp="1"/>
          </p:cNvSpPr>
          <p:nvPr>
            <p:ph type="title"/>
          </p:nvPr>
        </p:nvSpPr>
        <p:spPr>
          <a:xfrm>
            <a:off x="697524" y="565640"/>
            <a:ext cx="10131425" cy="457200"/>
          </a:xfrm>
        </p:spPr>
        <p:txBody>
          <a:bodyPr>
            <a:noAutofit/>
          </a:bodyPr>
          <a:lstStyle/>
          <a:p>
            <a:pPr algn="ctr"/>
            <a:r>
              <a:rPr lang="en-IN" b="1" dirty="0">
                <a:latin typeface="Times New Roman" panose="02020603050405020304" pitchFamily="18" charset="0"/>
                <a:cs typeface="Times New Roman" panose="02020603050405020304" pitchFamily="18" charset="0"/>
              </a:rPr>
              <a:t>conclusion</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15" name="Content Placeholder 14">
            <a:extLst>
              <a:ext uri="{FF2B5EF4-FFF2-40B4-BE49-F238E27FC236}">
                <a16:creationId xmlns:a16="http://schemas.microsoft.com/office/drawing/2014/main" id="{42AD7844-811E-9EC0-1A64-CD31824849A3}"/>
              </a:ext>
            </a:extLst>
          </p:cNvPr>
          <p:cNvSpPr>
            <a:spLocks noGrp="1"/>
          </p:cNvSpPr>
          <p:nvPr>
            <p:ph idx="1"/>
          </p:nvPr>
        </p:nvSpPr>
        <p:spPr>
          <a:xfrm>
            <a:off x="249116" y="1337056"/>
            <a:ext cx="11144307" cy="5222006"/>
          </a:xfrm>
        </p:spPr>
        <p:txBody>
          <a:bodyPr>
            <a:noAutofit/>
          </a:bodyPr>
          <a:lstStyle/>
          <a:p>
            <a:r>
              <a:rPr lang="en-US" sz="2000" dirty="0"/>
              <a:t>RCB's batting lineup, featuring Kohli, Gayle, and de Villiers, is strong.</a:t>
            </a:r>
          </a:p>
          <a:p>
            <a:r>
              <a:rPr lang="en-US" sz="2000" dirty="0"/>
              <a:t>There is excessive reliance on these key batters. The team needs backup all-rounders like Watson, Bravo, Jadeja, Pollard, Warner, and Pathan.</a:t>
            </a:r>
          </a:p>
          <a:p>
            <a:r>
              <a:rPr lang="en-US" sz="2000" dirty="0"/>
              <a:t>Focus on assembling versatile players and death-over specialists.</a:t>
            </a:r>
          </a:p>
          <a:p>
            <a:r>
              <a:rPr lang="en-US" sz="2000" dirty="0"/>
              <a:t>Strengthen the bowling unit with players like </a:t>
            </a:r>
            <a:r>
              <a:rPr lang="en-US" sz="2000" dirty="0" err="1"/>
              <a:t>Narine</a:t>
            </a:r>
            <a:r>
              <a:rPr lang="en-US" sz="2000" dirty="0"/>
              <a:t>, Ashwin, Kumble, Malinga, and Harbhajan Singh.</a:t>
            </a:r>
          </a:p>
          <a:p>
            <a:r>
              <a:rPr lang="en-US" sz="2000" dirty="0"/>
              <a:t>Consistent application of these strategies will enhance RCB's performance and boost their chances of winning the IPL trophy.</a:t>
            </a:r>
          </a:p>
        </p:txBody>
      </p:sp>
    </p:spTree>
    <p:extLst>
      <p:ext uri="{BB962C8B-B14F-4D97-AF65-F5344CB8AC3E}">
        <p14:creationId xmlns:p14="http://schemas.microsoft.com/office/powerpoint/2010/main" val="2415821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76CA6-C05E-CDF5-610D-EBE27BD44AE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7442B9B-0627-C819-053D-4CC2919A338B}"/>
              </a:ext>
            </a:extLst>
          </p:cNvPr>
          <p:cNvSpPr>
            <a:spLocks noGrp="1"/>
          </p:cNvSpPr>
          <p:nvPr>
            <p:ph type="title"/>
          </p:nvPr>
        </p:nvSpPr>
        <p:spPr>
          <a:xfrm>
            <a:off x="3358661" y="2772509"/>
            <a:ext cx="5043611" cy="1113691"/>
          </a:xfrm>
        </p:spPr>
        <p:txBody>
          <a:bodyPr>
            <a:noAutofit/>
          </a:bodyPr>
          <a:lstStyle/>
          <a:p>
            <a:pPr algn="ctr"/>
            <a:r>
              <a:rPr lang="en-IN" sz="8000"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784037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D9A9C7-DC82-CE19-6470-F6638BA41B4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02EBFE6-E30C-9D8D-40E2-FE509BACB756}"/>
              </a:ext>
            </a:extLst>
          </p:cNvPr>
          <p:cNvSpPr>
            <a:spLocks noGrp="1"/>
          </p:cNvSpPr>
          <p:nvPr>
            <p:ph type="title"/>
          </p:nvPr>
        </p:nvSpPr>
        <p:spPr>
          <a:xfrm>
            <a:off x="685801" y="609601"/>
            <a:ext cx="10131425" cy="457200"/>
          </a:xfrm>
        </p:spPr>
        <p:txBody>
          <a:bodyPr>
            <a:noAutofit/>
          </a:bodyPr>
          <a:lstStyle/>
          <a:p>
            <a:pPr algn="ctr"/>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B8180670-0966-BB39-2AB1-F677700B7912}"/>
              </a:ext>
            </a:extLst>
          </p:cNvPr>
          <p:cNvSpPr>
            <a:spLocks noGrp="1" noChangeArrowheads="1"/>
          </p:cNvSpPr>
          <p:nvPr>
            <p:ph idx="1"/>
          </p:nvPr>
        </p:nvSpPr>
        <p:spPr bwMode="auto">
          <a:xfrm>
            <a:off x="615463" y="1860301"/>
            <a:ext cx="6427175" cy="3365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The Royal Challengers Bangalore (RCB) has consistently showcased competitive spirit in the IPL.</a:t>
            </a:r>
            <a:endParaRPr lang="en-US" altLang="en-US" sz="1800" dirty="0">
              <a:latin typeface="Arial" panose="020B0604020202020204" pitchFamily="34" charset="0"/>
            </a:endParaRPr>
          </a:p>
          <a:p>
            <a:pPr marR="0" lvl="0"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Our analysis delves into the team's historical performance, highlights standout players, and evaluates strategies to improve outcomes in future seasons.</a:t>
            </a:r>
            <a:endParaRPr lang="en-US" altLang="en-US" sz="1800" dirty="0">
              <a:latin typeface="Arial" panose="020B0604020202020204" pitchFamily="34" charset="0"/>
            </a:endParaRPr>
          </a:p>
          <a:p>
            <a:pPr marR="0" lvl="0"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By leveraging data-driven insights, we aim to refine team dynamics, amplify strengths, and achieve greater success in upcoming campaigns.</a:t>
            </a:r>
          </a:p>
        </p:txBody>
      </p:sp>
      <p:pic>
        <p:nvPicPr>
          <p:cNvPr id="4" name="Picture 3">
            <a:extLst>
              <a:ext uri="{FF2B5EF4-FFF2-40B4-BE49-F238E27FC236}">
                <a16:creationId xmlns:a16="http://schemas.microsoft.com/office/drawing/2014/main" id="{1FDE1B23-5F04-5566-8E70-CE36696186F0}"/>
              </a:ext>
            </a:extLst>
          </p:cNvPr>
          <p:cNvPicPr>
            <a:picLocks noChangeAspect="1"/>
          </p:cNvPicPr>
          <p:nvPr/>
        </p:nvPicPr>
        <p:blipFill>
          <a:blip r:embed="rId2"/>
          <a:stretch>
            <a:fillRect/>
          </a:stretch>
        </p:blipFill>
        <p:spPr>
          <a:xfrm>
            <a:off x="7763607" y="1306392"/>
            <a:ext cx="4029806" cy="503725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080826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DC9566-BB98-35D2-F0BA-CB67D21DE92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005901D-45E0-8532-F98A-8DCD67423104}"/>
              </a:ext>
            </a:extLst>
          </p:cNvPr>
          <p:cNvSpPr>
            <a:spLocks noGrp="1"/>
          </p:cNvSpPr>
          <p:nvPr>
            <p:ph type="title"/>
          </p:nvPr>
        </p:nvSpPr>
        <p:spPr>
          <a:xfrm>
            <a:off x="685801" y="609601"/>
            <a:ext cx="10131425" cy="457200"/>
          </a:xfrm>
        </p:spPr>
        <p:txBody>
          <a:bodyPr>
            <a:noAutofit/>
          </a:bodyPr>
          <a:lstStyle/>
          <a:p>
            <a:pPr algn="ctr"/>
            <a:r>
              <a:rPr lang="en-US" b="1" dirty="0">
                <a:latin typeface="Times New Roman" panose="02020603050405020304" pitchFamily="18" charset="0"/>
                <a:cs typeface="Times New Roman" panose="02020603050405020304" pitchFamily="18" charset="0"/>
              </a:rPr>
              <a:t>Objectives</a:t>
            </a:r>
            <a:endParaRPr lang="en-IN" b="1"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2FF5AB60-3C3C-86E8-6E84-0FE724F25AF3}"/>
              </a:ext>
            </a:extLst>
          </p:cNvPr>
          <p:cNvSpPr>
            <a:spLocks noGrp="1" noChangeArrowheads="1"/>
          </p:cNvSpPr>
          <p:nvPr>
            <p:ph idx="1"/>
          </p:nvPr>
        </p:nvSpPr>
        <p:spPr bwMode="auto">
          <a:xfrm>
            <a:off x="685801" y="1469271"/>
            <a:ext cx="6251330" cy="3373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lang="en-US" sz="1800" dirty="0">
                <a:latin typeface="Arial" panose="020B0604020202020204" pitchFamily="34" charset="0"/>
                <a:cs typeface="Arial" panose="020B0604020202020204" pitchFamily="34" charset="0"/>
              </a:rPr>
              <a:t>Analyze historical performance trends of RCB to uncover key success and failure patterns.</a:t>
            </a:r>
          </a:p>
          <a:p>
            <a:pPr marR="0" lvl="0"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lang="en-US" sz="1800" dirty="0">
                <a:latin typeface="Arial" panose="020B0604020202020204" pitchFamily="34" charset="0"/>
                <a:cs typeface="Arial" panose="020B0604020202020204" pitchFamily="34" charset="0"/>
              </a:rPr>
              <a:t>Examine the influence of home ground conditions on team outcomes and overall performance.</a:t>
            </a:r>
          </a:p>
          <a:p>
            <a:pPr marR="0" lvl="0"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lang="en-US" sz="1800" dirty="0">
                <a:latin typeface="Arial" panose="020B0604020202020204" pitchFamily="34" charset="0"/>
                <a:cs typeface="Arial" panose="020B0604020202020204" pitchFamily="34" charset="0"/>
              </a:rPr>
              <a:t>Identify standout players based on batting consistency, bowling impact, and all-around abilities.</a:t>
            </a:r>
          </a:p>
          <a:p>
            <a:pPr marR="0" lvl="0"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lang="en-US" sz="1800" dirty="0">
                <a:latin typeface="Arial" panose="020B0604020202020204" pitchFamily="34" charset="0"/>
                <a:cs typeface="Arial" panose="020B0604020202020204" pitchFamily="34" charset="0"/>
              </a:rPr>
              <a:t>Develop actionable insights and strategic recommendations to enhance RCB's future performance.</a:t>
            </a:r>
          </a:p>
        </p:txBody>
      </p:sp>
      <p:pic>
        <p:nvPicPr>
          <p:cNvPr id="2053" name="Picture 5" descr="Objectives – SLNA TRIPURA">
            <a:extLst>
              <a:ext uri="{FF2B5EF4-FFF2-40B4-BE49-F238E27FC236}">
                <a16:creationId xmlns:a16="http://schemas.microsoft.com/office/drawing/2014/main" id="{5FF85B37-E10F-E743-69CA-F76D52754C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4700" y="1686192"/>
            <a:ext cx="4734657" cy="31564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64797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F41AF-1500-037D-F299-37069D3C196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F464EB4-CF86-8310-202F-C1DAEEA67D5A}"/>
              </a:ext>
            </a:extLst>
          </p:cNvPr>
          <p:cNvSpPr>
            <a:spLocks noGrp="1"/>
          </p:cNvSpPr>
          <p:nvPr>
            <p:ph type="title"/>
          </p:nvPr>
        </p:nvSpPr>
        <p:spPr>
          <a:xfrm>
            <a:off x="697524" y="565640"/>
            <a:ext cx="10131425" cy="457200"/>
          </a:xfrm>
        </p:spPr>
        <p:txBody>
          <a:bodyPr>
            <a:noAutofit/>
          </a:bodyPr>
          <a:lstStyle/>
          <a:p>
            <a:pPr algn="ctr"/>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15" name="Content Placeholder 14">
            <a:extLst>
              <a:ext uri="{FF2B5EF4-FFF2-40B4-BE49-F238E27FC236}">
                <a16:creationId xmlns:a16="http://schemas.microsoft.com/office/drawing/2014/main" id="{BCE9EF23-94B2-F843-6AC4-4E666E33167F}"/>
              </a:ext>
            </a:extLst>
          </p:cNvPr>
          <p:cNvSpPr>
            <a:spLocks noGrp="1"/>
          </p:cNvSpPr>
          <p:nvPr>
            <p:ph idx="1"/>
          </p:nvPr>
        </p:nvSpPr>
        <p:spPr>
          <a:xfrm>
            <a:off x="697524" y="1749669"/>
            <a:ext cx="9941168" cy="3358662"/>
          </a:xfrm>
        </p:spPr>
        <p:txBody>
          <a:bodyPr>
            <a:normAutofit/>
          </a:bodyPr>
          <a:lstStyle/>
          <a:p>
            <a:pPr>
              <a:buFont typeface="Courier New" panose="02070309020205020404" pitchFamily="49" charset="0"/>
              <a:buChar char="o"/>
            </a:pPr>
            <a:r>
              <a:rPr lang="en-US" sz="1800" dirty="0">
                <a:latin typeface="Arial" panose="020B0604020202020204" pitchFamily="34" charset="0"/>
                <a:cs typeface="Arial" panose="020B0604020202020204" pitchFamily="34" charset="0"/>
              </a:rPr>
              <a:t>RCB aims to improve its performance in the IPL and seeks a comprehensive analysis to identify key players who can contribute effectively to the team’s success. </a:t>
            </a:r>
          </a:p>
          <a:p>
            <a:pPr>
              <a:buFont typeface="Courier New" panose="02070309020205020404" pitchFamily="49" charset="0"/>
              <a:buChar char="o"/>
            </a:pPr>
            <a:r>
              <a:rPr lang="en-US" sz="1800" dirty="0">
                <a:latin typeface="Arial" panose="020B0604020202020204" pitchFamily="34" charset="0"/>
                <a:cs typeface="Arial" panose="020B0604020202020204" pitchFamily="34" charset="0"/>
              </a:rPr>
              <a:t>The team wants to focus on the players who perform well consistently, especially those excelling in both batting and bowling. </a:t>
            </a:r>
          </a:p>
          <a:p>
            <a:pPr>
              <a:buFont typeface="Courier New" panose="02070309020205020404" pitchFamily="49" charset="0"/>
              <a:buChar char="o"/>
            </a:pPr>
            <a:r>
              <a:rPr lang="en-US" sz="1800" dirty="0">
                <a:latin typeface="Arial" panose="020B0604020202020204" pitchFamily="34" charset="0"/>
                <a:cs typeface="Arial" panose="020B0604020202020204" pitchFamily="34" charset="0"/>
              </a:rPr>
              <a:t>Additionally, understanding team dynamics, home-ground advantage, and factors affecting high-scoring matches are crucial for crafting a winning strategy.</a:t>
            </a:r>
          </a:p>
          <a:p>
            <a:pPr>
              <a:buFont typeface="Courier New" panose="02070309020205020404" pitchFamily="49" charset="0"/>
              <a:buChar char="o"/>
            </a:pPr>
            <a:r>
              <a:rPr lang="en-US" sz="1800" dirty="0">
                <a:latin typeface="Arial" panose="020B0604020202020204" pitchFamily="34" charset="0"/>
                <a:cs typeface="Arial" panose="020B0604020202020204" pitchFamily="34" charset="0"/>
              </a:rPr>
              <a:t>Although they have not won any trophy yet, RCB is a side that can win a cup.</a:t>
            </a:r>
          </a:p>
          <a:p>
            <a:pPr>
              <a:buFont typeface="Courier New" panose="02070309020205020404" pitchFamily="49" charset="0"/>
              <a:buChar char="o"/>
            </a:pPr>
            <a:r>
              <a:rPr lang="en-US" sz="1800" dirty="0">
                <a:latin typeface="Arial" panose="020B0604020202020204" pitchFamily="34" charset="0"/>
                <a:cs typeface="Arial" panose="020B0604020202020204" pitchFamily="34" charset="0"/>
              </a:rPr>
              <a:t>The primary aim of this analysis is to identify and improve their weak areas.</a:t>
            </a:r>
          </a:p>
        </p:txBody>
      </p:sp>
    </p:spTree>
    <p:extLst>
      <p:ext uri="{BB962C8B-B14F-4D97-AF65-F5344CB8AC3E}">
        <p14:creationId xmlns:p14="http://schemas.microsoft.com/office/powerpoint/2010/main" val="4194047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3EF877-DA90-BCEB-8109-9C6A224FE7F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90A8E2A-767D-F94A-64D2-B838BC4A70C4}"/>
              </a:ext>
            </a:extLst>
          </p:cNvPr>
          <p:cNvSpPr>
            <a:spLocks noGrp="1"/>
          </p:cNvSpPr>
          <p:nvPr>
            <p:ph type="title"/>
          </p:nvPr>
        </p:nvSpPr>
        <p:spPr>
          <a:xfrm>
            <a:off x="697524" y="565640"/>
            <a:ext cx="10131425" cy="457200"/>
          </a:xfrm>
        </p:spPr>
        <p:txBody>
          <a:bodyPr>
            <a:noAutofit/>
          </a:bodyPr>
          <a:lstStyle/>
          <a:p>
            <a:pPr algn="ctr"/>
            <a:r>
              <a:rPr lang="en-IN" sz="3600" b="1" dirty="0">
                <a:solidFill>
                  <a:schemeClr val="tx1"/>
                </a:solidFill>
                <a:latin typeface="Times New Roman" panose="02020603050405020304" pitchFamily="18" charset="0"/>
                <a:cs typeface="Times New Roman" panose="02020603050405020304" pitchFamily="18" charset="0"/>
              </a:rPr>
              <a:t>Data</a:t>
            </a:r>
            <a:r>
              <a:rPr lang="en-IN" sz="3600" b="1" dirty="0">
                <a:solidFill>
                  <a:srgbClr val="FF0000"/>
                </a:solidFill>
                <a:latin typeface="Times New Roman" panose="02020603050405020304" pitchFamily="18" charset="0"/>
                <a:cs typeface="Times New Roman" panose="02020603050405020304" pitchFamily="18" charset="0"/>
              </a:rPr>
              <a:t> </a:t>
            </a:r>
            <a:r>
              <a:rPr lang="en-IN" sz="3600" b="1" dirty="0">
                <a:solidFill>
                  <a:schemeClr val="tx1"/>
                </a:solidFill>
                <a:latin typeface="Times New Roman" panose="02020603050405020304" pitchFamily="18" charset="0"/>
                <a:cs typeface="Times New Roman" panose="02020603050405020304" pitchFamily="18" charset="0"/>
              </a:rPr>
              <a:t>Overview</a:t>
            </a:r>
          </a:p>
        </p:txBody>
      </p:sp>
      <p:sp>
        <p:nvSpPr>
          <p:cNvPr id="15" name="Content Placeholder 14">
            <a:extLst>
              <a:ext uri="{FF2B5EF4-FFF2-40B4-BE49-F238E27FC236}">
                <a16:creationId xmlns:a16="http://schemas.microsoft.com/office/drawing/2014/main" id="{13CCC896-AFF9-3EE6-AF30-69DFEEDCF4C1}"/>
              </a:ext>
            </a:extLst>
          </p:cNvPr>
          <p:cNvSpPr>
            <a:spLocks noGrp="1"/>
          </p:cNvSpPr>
          <p:nvPr>
            <p:ph idx="1"/>
          </p:nvPr>
        </p:nvSpPr>
        <p:spPr>
          <a:xfrm>
            <a:off x="697524" y="1195753"/>
            <a:ext cx="9422422" cy="5556739"/>
          </a:xfrm>
        </p:spPr>
        <p:txBody>
          <a:bodyPr>
            <a:noAutofit/>
          </a:bodyPr>
          <a:lstStyle/>
          <a:p>
            <a:pPr marL="0" indent="0" defTabSz="914400" eaLnBrk="0" fontAlgn="base" hangingPunct="0">
              <a:spcBef>
                <a:spcPct val="0"/>
              </a:spcBef>
              <a:spcAft>
                <a:spcPct val="0"/>
              </a:spcAft>
              <a:buClrTx/>
              <a:buSzTx/>
              <a:buNone/>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Data Source: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endParaRPr lang="en-US" altLang="en-US" sz="2000" dirty="0">
              <a:latin typeface="Arial" panose="020B0604020202020204" pitchFamily="34" charset="0"/>
              <a:cs typeface="Arial" panose="020B0604020202020204" pitchFamily="34" charset="0"/>
            </a:endParaRPr>
          </a:p>
          <a:p>
            <a:pPr defTabSz="914400" eaLnBrk="0" fontAlgn="base" hangingPunct="0">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IPL dataset (various tables like matches, player, team, </a:t>
            </a:r>
            <a:r>
              <a:rPr kumimoji="0" lang="en-US" altLang="en-US"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batsman_scored</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ball_by_ball</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wicket_taken</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bowling_style</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city, </a:t>
            </a:r>
            <a:r>
              <a:rPr kumimoji="0" lang="en-US" altLang="en-US"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extra_runs</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etc</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cs typeface="Arial" panose="020B0604020202020204" pitchFamily="34" charset="0"/>
            </a:endParaRPr>
          </a:p>
          <a:p>
            <a:pPr marL="0" indent="0">
              <a:buNone/>
            </a:pPr>
            <a:r>
              <a:rPr lang="en-US" sz="2000" b="1" dirty="0">
                <a:latin typeface="Arial" panose="020B0604020202020204" pitchFamily="34" charset="0"/>
                <a:cs typeface="Arial" panose="020B0604020202020204" pitchFamily="34" charset="0"/>
              </a:rPr>
              <a:t>Key Metrics Analyzed:</a:t>
            </a:r>
          </a:p>
          <a:p>
            <a:r>
              <a:rPr lang="en-US" sz="1800" dirty="0">
                <a:latin typeface="Arial" panose="020B0604020202020204" pitchFamily="34" charset="0"/>
                <a:cs typeface="Arial" panose="020B0604020202020204" pitchFamily="34" charset="0"/>
              </a:rPr>
              <a:t>Batting performance: Total runs, strike rate, batting average.</a:t>
            </a:r>
          </a:p>
          <a:p>
            <a:r>
              <a:rPr lang="en-US" sz="1800" dirty="0">
                <a:latin typeface="Arial" panose="020B0604020202020204" pitchFamily="34" charset="0"/>
                <a:cs typeface="Arial" panose="020B0604020202020204" pitchFamily="34" charset="0"/>
              </a:rPr>
              <a:t>Consistent players: Most Man of the Match awards</a:t>
            </a:r>
          </a:p>
          <a:p>
            <a:r>
              <a:rPr lang="en-US" sz="1800" dirty="0">
                <a:latin typeface="Arial" panose="020B0604020202020204" pitchFamily="34" charset="0"/>
                <a:cs typeface="Arial" panose="020B0604020202020204" pitchFamily="34" charset="0"/>
              </a:rPr>
              <a:t>Bowling performance: Wickets taken, economy rate, bowling effectiveness.</a:t>
            </a:r>
          </a:p>
          <a:p>
            <a:r>
              <a:rPr lang="en-US" sz="1800" dirty="0">
                <a:latin typeface="Arial" panose="020B0604020202020204" pitchFamily="34" charset="0"/>
                <a:cs typeface="Arial" panose="020B0604020202020204" pitchFamily="34" charset="0"/>
              </a:rPr>
              <a:t>Player versatility: Contributions in both batting and bowling.</a:t>
            </a:r>
          </a:p>
          <a:p>
            <a:r>
              <a:rPr lang="en-US" sz="1800" dirty="0">
                <a:latin typeface="Arial" panose="020B0604020202020204" pitchFamily="34" charset="0"/>
                <a:cs typeface="Arial" panose="020B0604020202020204" pitchFamily="34" charset="0"/>
              </a:rPr>
              <a:t>Team performance: Match wins, home ground impact.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indent="0">
              <a:buNone/>
            </a:pPr>
            <a:r>
              <a:rPr lang="en-US" sz="2000" b="1" dirty="0">
                <a:latin typeface="Arial" panose="020B0604020202020204" pitchFamily="34" charset="0"/>
                <a:cs typeface="Arial" panose="020B0604020202020204" pitchFamily="34" charset="0"/>
              </a:rPr>
              <a:t>Tools Used:</a:t>
            </a:r>
          </a:p>
          <a:p>
            <a:r>
              <a:rPr lang="en-US" sz="1800" dirty="0">
                <a:latin typeface="Arial" panose="020B0604020202020204" pitchFamily="34" charset="0"/>
                <a:cs typeface="Arial" panose="020B0604020202020204" pitchFamily="34" charset="0"/>
              </a:rPr>
              <a:t>SQL Workbench for data querying and extraction.</a:t>
            </a:r>
          </a:p>
          <a:p>
            <a:r>
              <a:rPr lang="en-US" sz="1800" dirty="0">
                <a:latin typeface="Arial" panose="020B0604020202020204" pitchFamily="34" charset="0"/>
                <a:cs typeface="Arial" panose="020B0604020202020204" pitchFamily="34" charset="0"/>
              </a:rPr>
              <a:t>Excel for visualization and in-depth analysis.</a:t>
            </a:r>
          </a:p>
          <a:p>
            <a:pPr>
              <a:buFont typeface="Courier New" panose="02070309020205020404" pitchFamily="49" charset="0"/>
              <a:buChar char="o"/>
            </a:pPr>
            <a:endParaRPr lang="en-US" sz="18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7F743474-D93D-3039-B849-9D0F231BA141}"/>
              </a:ext>
            </a:extLst>
          </p:cNvPr>
          <p:cNvPicPr>
            <a:picLocks noChangeAspect="1"/>
          </p:cNvPicPr>
          <p:nvPr/>
        </p:nvPicPr>
        <p:blipFill>
          <a:blip r:embed="rId2"/>
          <a:stretch>
            <a:fillRect/>
          </a:stretch>
        </p:blipFill>
        <p:spPr>
          <a:xfrm>
            <a:off x="8818778" y="2286000"/>
            <a:ext cx="3084907" cy="305972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350477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536CA7-FC59-F2DB-2E88-701C512DB69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C43A0DD-382D-1C33-04D3-BD5003318A1F}"/>
              </a:ext>
            </a:extLst>
          </p:cNvPr>
          <p:cNvSpPr>
            <a:spLocks noGrp="1"/>
          </p:cNvSpPr>
          <p:nvPr>
            <p:ph type="title"/>
          </p:nvPr>
        </p:nvSpPr>
        <p:spPr>
          <a:xfrm>
            <a:off x="759071" y="354625"/>
            <a:ext cx="10131425" cy="457200"/>
          </a:xfrm>
        </p:spPr>
        <p:txBody>
          <a:bodyPr>
            <a:noAutofit/>
          </a:bodyPr>
          <a:lstStyle/>
          <a:p>
            <a:pPr algn="ctr"/>
            <a:r>
              <a:rPr lang="en-IN" b="1" dirty="0">
                <a:latin typeface="Times New Roman" panose="02020603050405020304" pitchFamily="18" charset="0"/>
                <a:cs typeface="Times New Roman" panose="02020603050405020304" pitchFamily="18" charset="0"/>
              </a:rPr>
              <a:t>Methodology</a:t>
            </a:r>
          </a:p>
        </p:txBody>
      </p:sp>
      <p:sp>
        <p:nvSpPr>
          <p:cNvPr id="4" name="Rectangle 3">
            <a:extLst>
              <a:ext uri="{FF2B5EF4-FFF2-40B4-BE49-F238E27FC236}">
                <a16:creationId xmlns:a16="http://schemas.microsoft.com/office/drawing/2014/main" id="{0358B5E9-A54C-02D8-31C9-CECD6961D74A}"/>
              </a:ext>
            </a:extLst>
          </p:cNvPr>
          <p:cNvSpPr/>
          <p:nvPr/>
        </p:nvSpPr>
        <p:spPr>
          <a:xfrm>
            <a:off x="455734" y="1037492"/>
            <a:ext cx="11280531" cy="5465883"/>
          </a:xfrm>
          <a:prstGeom prst="rect">
            <a:avLst/>
          </a:prstGeom>
          <a:solidFill>
            <a:schemeClr val="accent1">
              <a:lumMod val="40000"/>
              <a:lumOff val="60000"/>
            </a:schemeClr>
          </a:solidFill>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7" name="Straight Connector 6">
            <a:extLst>
              <a:ext uri="{FF2B5EF4-FFF2-40B4-BE49-F238E27FC236}">
                <a16:creationId xmlns:a16="http://schemas.microsoft.com/office/drawing/2014/main" id="{953D28FD-08C9-B154-54F4-D64F53B8D93D}"/>
              </a:ext>
            </a:extLst>
          </p:cNvPr>
          <p:cNvCxnSpPr>
            <a:cxnSpLocks/>
            <a:stCxn id="4" idx="0"/>
            <a:endCxn id="4" idx="2"/>
          </p:cNvCxnSpPr>
          <p:nvPr/>
        </p:nvCxnSpPr>
        <p:spPr>
          <a:xfrm>
            <a:off x="6096000" y="1037492"/>
            <a:ext cx="0" cy="54658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01F12D0-3ADD-D0CC-7BD0-FADE968585D3}"/>
              </a:ext>
            </a:extLst>
          </p:cNvPr>
          <p:cNvCxnSpPr>
            <a:cxnSpLocks/>
            <a:stCxn id="4" idx="1"/>
            <a:endCxn id="4" idx="3"/>
          </p:cNvCxnSpPr>
          <p:nvPr/>
        </p:nvCxnSpPr>
        <p:spPr>
          <a:xfrm>
            <a:off x="455734" y="3770434"/>
            <a:ext cx="1128053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3B8F13D-3D12-D24B-7CEF-622EC71B8A9D}"/>
              </a:ext>
            </a:extLst>
          </p:cNvPr>
          <p:cNvSpPr txBox="1"/>
          <p:nvPr/>
        </p:nvSpPr>
        <p:spPr>
          <a:xfrm>
            <a:off x="759071" y="1345168"/>
            <a:ext cx="4607168" cy="2585323"/>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Step 1- </a:t>
            </a:r>
          </a:p>
          <a:p>
            <a:r>
              <a:rPr lang="en-US" b="1" dirty="0"/>
              <a:t>Data Extraction and preprocessing.</a:t>
            </a:r>
          </a:p>
          <a:p>
            <a:pPr marL="285750" indent="-285750">
              <a:buFont typeface="Arial" panose="020B0604020202020204" pitchFamily="34" charset="0"/>
              <a:buChar char="•"/>
            </a:pPr>
            <a:r>
              <a:rPr lang="en-US" dirty="0"/>
              <a:t>Using SQL queries to aggregate batting and bowling performance metrics for individual players.</a:t>
            </a:r>
          </a:p>
          <a:p>
            <a:pPr marL="285750" indent="-285750">
              <a:buFont typeface="Arial" panose="020B0604020202020204" pitchFamily="34" charset="0"/>
              <a:buChar char="•"/>
            </a:pPr>
            <a:r>
              <a:rPr lang="en-US" dirty="0"/>
              <a:t>Identifying player versatility by calculating metrics like strike rate, economy rate, and player impact.</a:t>
            </a:r>
          </a:p>
          <a:p>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33175ED2-A2FE-748C-8A81-69E9EFF990DF}"/>
              </a:ext>
            </a:extLst>
          </p:cNvPr>
          <p:cNvSpPr txBox="1"/>
          <p:nvPr/>
        </p:nvSpPr>
        <p:spPr>
          <a:xfrm>
            <a:off x="6399336" y="1415507"/>
            <a:ext cx="5033592" cy="203132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Step 2-</a:t>
            </a:r>
          </a:p>
          <a:p>
            <a:r>
              <a:rPr lang="en-US" b="1" dirty="0"/>
              <a:t>Player Performance Analysis.</a:t>
            </a:r>
          </a:p>
          <a:p>
            <a:pPr marL="285750" indent="-285750">
              <a:buFont typeface="Arial" panose="020B0604020202020204" pitchFamily="34" charset="0"/>
              <a:buChar char="•"/>
            </a:pPr>
            <a:r>
              <a:rPr lang="en-US" dirty="0"/>
              <a:t>Ranking athletes based on essential metrics like total runs, wickets, strike rate, and economy rate.</a:t>
            </a:r>
          </a:p>
          <a:p>
            <a:pPr marL="285750" indent="-285750">
              <a:buFont typeface="Arial" panose="020B0604020202020204" pitchFamily="34" charset="0"/>
              <a:buChar char="•"/>
            </a:pPr>
            <a:r>
              <a:rPr lang="en-US" dirty="0"/>
              <a:t>Identifying players with strong batting averages, wicket-taking skills, and low economy rates.</a:t>
            </a:r>
          </a:p>
        </p:txBody>
      </p:sp>
      <p:sp>
        <p:nvSpPr>
          <p:cNvPr id="23" name="TextBox 22">
            <a:extLst>
              <a:ext uri="{FF2B5EF4-FFF2-40B4-BE49-F238E27FC236}">
                <a16:creationId xmlns:a16="http://schemas.microsoft.com/office/drawing/2014/main" id="{CFD36DBC-9D1B-4DC5-7618-090C08B9D7BB}"/>
              </a:ext>
            </a:extLst>
          </p:cNvPr>
          <p:cNvSpPr txBox="1"/>
          <p:nvPr/>
        </p:nvSpPr>
        <p:spPr>
          <a:xfrm>
            <a:off x="6399336" y="4078110"/>
            <a:ext cx="5033583" cy="2585323"/>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Step 4-</a:t>
            </a:r>
          </a:p>
          <a:p>
            <a:r>
              <a:rPr lang="en-US" b="1" dirty="0"/>
              <a:t>Suggestions and Strategic Choices:</a:t>
            </a:r>
            <a:endParaRPr lang="en-US" dirty="0"/>
          </a:p>
          <a:p>
            <a:pPr marL="285750" indent="-285750">
              <a:buFont typeface="Arial" panose="020B0604020202020204" pitchFamily="34" charset="0"/>
              <a:buChar char="•"/>
            </a:pPr>
            <a:r>
              <a:rPr lang="en-US" dirty="0"/>
              <a:t>Developing recommendations for RCB based on analytical insights from player performance and team dynamics.</a:t>
            </a:r>
          </a:p>
          <a:p>
            <a:pPr marL="285750" indent="-285750">
              <a:buFont typeface="Arial" panose="020B0604020202020204" pitchFamily="34" charset="0"/>
              <a:buChar char="•"/>
            </a:pPr>
            <a:r>
              <a:rPr lang="en-US" dirty="0"/>
              <a:t>Using data-driven analysis to suggest strategies for improving team performance and optimizing player roles.</a:t>
            </a:r>
          </a:p>
          <a:p>
            <a:endParaRPr lang="en-IN"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6981E9F8-60DF-4FA4-551C-523B75888ACF}"/>
              </a:ext>
            </a:extLst>
          </p:cNvPr>
          <p:cNvSpPr txBox="1"/>
          <p:nvPr/>
        </p:nvSpPr>
        <p:spPr>
          <a:xfrm>
            <a:off x="759071" y="4078110"/>
            <a:ext cx="4607168" cy="230832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Step 3-</a:t>
            </a:r>
          </a:p>
          <a:p>
            <a:r>
              <a:rPr lang="en-US" b="1" dirty="0"/>
              <a:t>Team-Level Analysis:</a:t>
            </a:r>
            <a:endParaRPr lang="en-US" dirty="0"/>
          </a:p>
          <a:p>
            <a:pPr marL="285750" indent="-285750">
              <a:buFont typeface="Arial" panose="020B0604020202020204" pitchFamily="34" charset="0"/>
              <a:buChar char="•"/>
            </a:pPr>
            <a:r>
              <a:rPr lang="en-US" dirty="0"/>
              <a:t>Evaluating home ground performance to assess the effect of the venue on match results.</a:t>
            </a:r>
          </a:p>
          <a:p>
            <a:pPr marL="285750" indent="-285750">
              <a:buFont typeface="Arial" panose="020B0604020202020204" pitchFamily="34" charset="0"/>
              <a:buChar char="•"/>
            </a:pPr>
            <a:r>
              <a:rPr lang="en-US" dirty="0"/>
              <a:t>Reviewing past performance of RCB across different seasons.</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8896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80AE4D-CB95-1B3A-6168-7AB535E9CA9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AA1D3B2-2EB6-9ED0-4793-99B199AFA4A0}"/>
              </a:ext>
            </a:extLst>
          </p:cNvPr>
          <p:cNvSpPr>
            <a:spLocks noGrp="1"/>
          </p:cNvSpPr>
          <p:nvPr>
            <p:ph type="title"/>
          </p:nvPr>
        </p:nvSpPr>
        <p:spPr>
          <a:xfrm>
            <a:off x="662354" y="460133"/>
            <a:ext cx="10131425" cy="457200"/>
          </a:xfrm>
        </p:spPr>
        <p:txBody>
          <a:bodyPr>
            <a:noAutofit/>
          </a:bodyPr>
          <a:lstStyle/>
          <a:p>
            <a:pPr algn="ctr"/>
            <a:r>
              <a:rPr lang="en-IN" sz="3600" b="1" dirty="0">
                <a:solidFill>
                  <a:schemeClr val="tx1"/>
                </a:solidFill>
                <a:latin typeface="Times New Roman" panose="02020603050405020304" pitchFamily="18" charset="0"/>
                <a:cs typeface="Times New Roman" panose="02020603050405020304" pitchFamily="18" charset="0"/>
              </a:rPr>
              <a:t>Database schema</a:t>
            </a:r>
          </a:p>
        </p:txBody>
      </p:sp>
      <p:pic>
        <p:nvPicPr>
          <p:cNvPr id="4" name="Picture 3">
            <a:extLst>
              <a:ext uri="{FF2B5EF4-FFF2-40B4-BE49-F238E27FC236}">
                <a16:creationId xmlns:a16="http://schemas.microsoft.com/office/drawing/2014/main" id="{426628F8-FA6D-AF48-762F-5D66676339CB}"/>
              </a:ext>
            </a:extLst>
          </p:cNvPr>
          <p:cNvPicPr>
            <a:picLocks noChangeAspect="1" noChangeArrowheads="1"/>
          </p:cNvPicPr>
          <p:nvPr/>
        </p:nvPicPr>
        <p:blipFill>
          <a:blip r:embed="rId2">
            <a:duotone>
              <a:prstClr val="black"/>
              <a:schemeClr val="tx1">
                <a:lumMod val="85000"/>
                <a:tint val="45000"/>
                <a:satMod val="400000"/>
              </a:schemeClr>
            </a:duotone>
            <a:extLst>
              <a:ext uri="{28A0092B-C50C-407E-A947-70E740481C1C}">
                <a14:useLocalDpi xmlns:a14="http://schemas.microsoft.com/office/drawing/2010/main" val="0"/>
              </a:ext>
            </a:extLst>
          </a:blip>
          <a:srcRect/>
          <a:stretch>
            <a:fillRect/>
          </a:stretch>
        </p:blipFill>
        <p:spPr bwMode="auto">
          <a:xfrm>
            <a:off x="556847" y="1186228"/>
            <a:ext cx="11078306" cy="5383948"/>
          </a:xfrm>
          <a:prstGeom prst="rect">
            <a:avLst/>
          </a:prstGeom>
          <a:noFill/>
          <a:effectLst>
            <a:glow rad="101600">
              <a:schemeClr val="accent1">
                <a:satMod val="17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569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F32978BD-88CE-70B8-F986-A8FA5E6B0B1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B67CAF9-676F-F83C-454F-B16FB7747667}"/>
              </a:ext>
            </a:extLst>
          </p:cNvPr>
          <p:cNvSpPr>
            <a:spLocks noGrp="1"/>
          </p:cNvSpPr>
          <p:nvPr>
            <p:ph type="title"/>
          </p:nvPr>
        </p:nvSpPr>
        <p:spPr>
          <a:xfrm>
            <a:off x="697524" y="565640"/>
            <a:ext cx="10131425" cy="457200"/>
          </a:xfrm>
        </p:spPr>
        <p:txBody>
          <a:bodyPr>
            <a:noAutofit/>
          </a:bodyPr>
          <a:lstStyle/>
          <a:p>
            <a:pPr algn="ctr"/>
            <a:r>
              <a:rPr lang="en-IN" b="1" dirty="0">
                <a:latin typeface="Times New Roman" panose="02020603050405020304" pitchFamily="18" charset="0"/>
                <a:cs typeface="Times New Roman" panose="02020603050405020304" pitchFamily="18" charset="0"/>
              </a:rPr>
              <a:t>Evaluation &amp; Insights</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15" name="Content Placeholder 14">
            <a:extLst>
              <a:ext uri="{FF2B5EF4-FFF2-40B4-BE49-F238E27FC236}">
                <a16:creationId xmlns:a16="http://schemas.microsoft.com/office/drawing/2014/main" id="{D2C222F9-5FD7-48EB-FA30-BE5FFA85418C}"/>
              </a:ext>
            </a:extLst>
          </p:cNvPr>
          <p:cNvSpPr>
            <a:spLocks noGrp="1"/>
          </p:cNvSpPr>
          <p:nvPr>
            <p:ph idx="1"/>
          </p:nvPr>
        </p:nvSpPr>
        <p:spPr>
          <a:xfrm>
            <a:off x="504095" y="1617784"/>
            <a:ext cx="6441828" cy="4325815"/>
          </a:xfrm>
        </p:spPr>
        <p:txBody>
          <a:bodyPr>
            <a:noAutofit/>
          </a:bodyPr>
          <a:lstStyle/>
          <a:p>
            <a:pPr marL="0" indent="0">
              <a:buNone/>
            </a:pPr>
            <a:r>
              <a:rPr lang="en-US" sz="2000" b="1" dirty="0">
                <a:cs typeface="Arial" panose="020B0604020202020204" pitchFamily="34" charset="0"/>
              </a:rPr>
              <a:t>1. Top Player In Batting Scores</a:t>
            </a:r>
          </a:p>
          <a:p>
            <a:pPr marL="0" indent="0">
              <a:buNone/>
            </a:pPr>
            <a:r>
              <a:rPr lang="en-US" sz="1800" b="1" dirty="0">
                <a:latin typeface="Arial" panose="020B0604020202020204" pitchFamily="34" charset="0"/>
                <a:cs typeface="Arial" panose="020B0604020202020204" pitchFamily="34" charset="0"/>
              </a:rPr>
              <a:t>Objective:</a:t>
            </a:r>
          </a:p>
          <a:p>
            <a:r>
              <a:rPr lang="en-US" sz="1800" dirty="0"/>
              <a:t>Identify standout players in batting performance, focusing on high scores, impressive averages, and exceptional strike rates.</a:t>
            </a:r>
            <a:endParaRPr lang="en-US" sz="1800"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Analysis:</a:t>
            </a:r>
          </a:p>
          <a:p>
            <a:r>
              <a:rPr lang="en-US" sz="1800" dirty="0"/>
              <a:t>Players demonstrating exceptional strike rates, consistent batting averages, and significant total runs scored across all seasons.</a:t>
            </a:r>
            <a:endParaRPr lang="en-US" sz="1800"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Insights:</a:t>
            </a:r>
          </a:p>
          <a:p>
            <a:r>
              <a:rPr lang="en-US" sz="1800" dirty="0"/>
              <a:t>Top-performing batters balance consistency and explosiveness with high runs, averages, and strike rates, excelling in stability and quick scoring.</a:t>
            </a:r>
            <a:endParaRPr lang="en-US" sz="1800" dirty="0">
              <a:latin typeface="Arial" panose="020B0604020202020204" pitchFamily="34" charset="0"/>
              <a:cs typeface="Arial" panose="020B0604020202020204" pitchFamily="34" charset="0"/>
            </a:endParaRPr>
          </a:p>
        </p:txBody>
      </p:sp>
      <p:graphicFrame>
        <p:nvGraphicFramePr>
          <p:cNvPr id="4" name="Chart 3">
            <a:extLst>
              <a:ext uri="{FF2B5EF4-FFF2-40B4-BE49-F238E27FC236}">
                <a16:creationId xmlns:a16="http://schemas.microsoft.com/office/drawing/2014/main" id="{B948BCA3-FD7A-7638-D86D-B1B1CEBDDD6F}"/>
              </a:ext>
            </a:extLst>
          </p:cNvPr>
          <p:cNvGraphicFramePr>
            <a:graphicFrameLocks/>
          </p:cNvGraphicFramePr>
          <p:nvPr>
            <p:extLst>
              <p:ext uri="{D42A27DB-BD31-4B8C-83A1-F6EECF244321}">
                <p14:modId xmlns:p14="http://schemas.microsoft.com/office/powerpoint/2010/main" val="952943917"/>
              </p:ext>
            </p:extLst>
          </p:nvPr>
        </p:nvGraphicFramePr>
        <p:xfrm>
          <a:off x="7121769" y="1868365"/>
          <a:ext cx="4888523" cy="312127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1690479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1888</TotalTime>
  <Words>1890</Words>
  <Application>Microsoft Office PowerPoint</Application>
  <PresentationFormat>Widescreen</PresentationFormat>
  <Paragraphs>198</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Arial Rounded MT Bold</vt:lpstr>
      <vt:lpstr>Calibri</vt:lpstr>
      <vt:lpstr>Calibri Light</vt:lpstr>
      <vt:lpstr>Courier New</vt:lpstr>
      <vt:lpstr>Eras Bold ITC</vt:lpstr>
      <vt:lpstr>Times New Roman</vt:lpstr>
      <vt:lpstr>Verdana</vt:lpstr>
      <vt:lpstr>Wingdings</vt:lpstr>
      <vt:lpstr>Office Theme</vt:lpstr>
      <vt:lpstr>Title: IPL Strategy for RCB (Performance Analysis &amp; Auction Optimization)</vt:lpstr>
      <vt:lpstr>CONTENTs</vt:lpstr>
      <vt:lpstr>INTRODUCTION</vt:lpstr>
      <vt:lpstr>Objectives</vt:lpstr>
      <vt:lpstr>Problem statement</vt:lpstr>
      <vt:lpstr>Data Overview</vt:lpstr>
      <vt:lpstr>Methodology</vt:lpstr>
      <vt:lpstr>Database schema</vt:lpstr>
      <vt:lpstr>Evaluation &amp; Insights</vt:lpstr>
      <vt:lpstr>Evaluation &amp; Insights</vt:lpstr>
      <vt:lpstr>Evaluation &amp; Insights</vt:lpstr>
      <vt:lpstr>Evaluation &amp; Insights</vt:lpstr>
      <vt:lpstr>Evaluation &amp; Insights</vt:lpstr>
      <vt:lpstr>Evaluation &amp; Insights</vt:lpstr>
      <vt:lpstr>Evaluation &amp; Insights</vt:lpstr>
      <vt:lpstr>Advisory Recommendations</vt:lpstr>
      <vt:lpstr>Advisory Recommendations</vt:lpstr>
      <vt:lpstr>Advisory Recommendations</vt:lpstr>
      <vt:lpstr>Advisory Recommendations</vt:lpstr>
      <vt:lpstr>Advisory Recommendations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Rajeeb Sahu</dc:creator>
  <cp:lastModifiedBy>Rajeeb Sahu</cp:lastModifiedBy>
  <cp:revision>8</cp:revision>
  <dcterms:created xsi:type="dcterms:W3CDTF">2024-11-24T05:40:18Z</dcterms:created>
  <dcterms:modified xsi:type="dcterms:W3CDTF">2024-12-16T08:55:42Z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