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6"/>
  </p:sldMasterIdLst>
  <p:notesMasterIdLst>
    <p:notesMasterId r:id="rId7"/>
  </p:notesMasterIdLst>
  <p:sldIdLst>
    <p:sldId id="256" r:id="rId8"/>
    <p:sldId id="257" r:id="rId9"/>
    <p:sldId id="258" r:id="rId10"/>
    <p:sldId id="259" r:id="rId11"/>
    <p:sldId id="260" r:id="rId12"/>
    <p:sldId id="261" r:id="rId13"/>
    <p:sldId id="262"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Ghanshyam Yadav"/>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AFFC547-0F50-4EF1-90FB-EE1A46751F48}">
  <a:tblStyle styleId="{1AFFC547-0F50-4EF1-90FB-EE1A46751F48}"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14" Type="http://schemas.openxmlformats.org/officeDocument/2006/relationships/slide" Target="slides/slide7.xml"/><Relationship Id="rId5" Type="http://schemas.openxmlformats.org/officeDocument/2006/relationships/commentAuthors" Target="commentAuthors.xml"/><Relationship Id="rId6" Type="http://schemas.openxmlformats.org/officeDocument/2006/relationships/slideMaster" Target="slideMasters/slideMaster1.xml"/><Relationship Id="rId7" Type="http://schemas.openxmlformats.org/officeDocument/2006/relationships/notesMaster" Target="notesMasters/notesMaster1.xml"/><Relationship Id="rId8" Type="http://schemas.openxmlformats.org/officeDocument/2006/relationships/slide" Target="slides/slide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0-02-26T06:27:51.465">
    <p:pos x="197" y="515"/>
    <p:text>In duration, you need to also tag it to different time windows
1. Early Morning
2. Morning
3. Mid day
4. Evening
5. Night
6. Mid- Night</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7e54370fc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7e54370fc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7d609d2dcd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7d609d2dcd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7e54370fc4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7e54370fc4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7e54370fc4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7e54370fc4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7e54370fc4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7e54370fc4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7e54370fc4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7e54370fc4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7e54370fc4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7e54370fc4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comments" Target="../comments/commen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7650" y="0"/>
            <a:ext cx="9144000" cy="51435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t>Flight Matrix/Result - Recommendation Flow</a:t>
            </a:r>
            <a:endParaRPr sz="1200"/>
          </a:p>
        </p:txBody>
      </p:sp>
      <p:sp>
        <p:nvSpPr>
          <p:cNvPr id="55" name="Google Shape;55;p13"/>
          <p:cNvSpPr/>
          <p:nvPr/>
        </p:nvSpPr>
        <p:spPr>
          <a:xfrm>
            <a:off x="119400" y="2333575"/>
            <a:ext cx="656400" cy="2922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Postman</a:t>
            </a:r>
            <a:endParaRPr sz="800"/>
          </a:p>
          <a:p>
            <a:pPr indent="0" lvl="0" marL="0" rtl="0" algn="l">
              <a:spcBef>
                <a:spcPts val="0"/>
              </a:spcBef>
              <a:spcAft>
                <a:spcPts val="0"/>
              </a:spcAft>
              <a:buNone/>
            </a:pPr>
            <a:r>
              <a:rPr lang="en" sz="800"/>
              <a:t>database</a:t>
            </a:r>
            <a:endParaRPr sz="800"/>
          </a:p>
        </p:txBody>
      </p:sp>
      <p:sp>
        <p:nvSpPr>
          <p:cNvPr id="56" name="Google Shape;56;p13"/>
          <p:cNvSpPr/>
          <p:nvPr/>
        </p:nvSpPr>
        <p:spPr>
          <a:xfrm>
            <a:off x="119400" y="3200850"/>
            <a:ext cx="520800" cy="2088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elk</a:t>
            </a:r>
            <a:endParaRPr sz="800"/>
          </a:p>
        </p:txBody>
      </p:sp>
      <p:sp>
        <p:nvSpPr>
          <p:cNvPr id="57" name="Google Shape;57;p13"/>
          <p:cNvSpPr/>
          <p:nvPr/>
        </p:nvSpPr>
        <p:spPr>
          <a:xfrm>
            <a:off x="945150" y="3159150"/>
            <a:ext cx="452400" cy="2922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Big query</a:t>
            </a:r>
            <a:endParaRPr sz="800"/>
          </a:p>
        </p:txBody>
      </p:sp>
      <p:sp>
        <p:nvSpPr>
          <p:cNvPr id="58" name="Google Shape;58;p13"/>
          <p:cNvSpPr/>
          <p:nvPr/>
        </p:nvSpPr>
        <p:spPr>
          <a:xfrm>
            <a:off x="2129800" y="2866075"/>
            <a:ext cx="589500" cy="2922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Data sources</a:t>
            </a:r>
            <a:endParaRPr sz="800"/>
          </a:p>
        </p:txBody>
      </p:sp>
      <p:sp>
        <p:nvSpPr>
          <p:cNvPr id="59" name="Google Shape;59;p13"/>
          <p:cNvSpPr/>
          <p:nvPr/>
        </p:nvSpPr>
        <p:spPr>
          <a:xfrm>
            <a:off x="3244200" y="2845675"/>
            <a:ext cx="1029900" cy="3300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Recommendation Engine</a:t>
            </a:r>
            <a:endParaRPr sz="800"/>
          </a:p>
        </p:txBody>
      </p:sp>
      <p:sp>
        <p:nvSpPr>
          <p:cNvPr id="60" name="Google Shape;60;p13"/>
          <p:cNvSpPr/>
          <p:nvPr/>
        </p:nvSpPr>
        <p:spPr>
          <a:xfrm>
            <a:off x="4854575" y="2479825"/>
            <a:ext cx="534000" cy="2088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Input</a:t>
            </a:r>
            <a:endParaRPr sz="800"/>
          </a:p>
        </p:txBody>
      </p:sp>
      <p:sp>
        <p:nvSpPr>
          <p:cNvPr id="61" name="Google Shape;61;p13"/>
          <p:cNvSpPr/>
          <p:nvPr/>
        </p:nvSpPr>
        <p:spPr>
          <a:xfrm>
            <a:off x="4854575" y="3493175"/>
            <a:ext cx="534000" cy="2388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Output</a:t>
            </a:r>
            <a:endParaRPr sz="800"/>
          </a:p>
        </p:txBody>
      </p:sp>
      <p:sp>
        <p:nvSpPr>
          <p:cNvPr id="62" name="Google Shape;62;p13"/>
          <p:cNvSpPr/>
          <p:nvPr/>
        </p:nvSpPr>
        <p:spPr>
          <a:xfrm>
            <a:off x="5952800" y="2845675"/>
            <a:ext cx="1029900" cy="2922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Recommendation API</a:t>
            </a:r>
            <a:endParaRPr sz="800"/>
          </a:p>
        </p:txBody>
      </p:sp>
      <p:sp>
        <p:nvSpPr>
          <p:cNvPr id="63" name="Google Shape;63;p13"/>
          <p:cNvSpPr/>
          <p:nvPr/>
        </p:nvSpPr>
        <p:spPr>
          <a:xfrm>
            <a:off x="7420650" y="2845675"/>
            <a:ext cx="452400" cy="2922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Front </a:t>
            </a:r>
            <a:endParaRPr sz="800"/>
          </a:p>
          <a:p>
            <a:pPr indent="0" lvl="0" marL="0" rtl="0" algn="l">
              <a:spcBef>
                <a:spcPts val="0"/>
              </a:spcBef>
              <a:spcAft>
                <a:spcPts val="0"/>
              </a:spcAft>
              <a:buNone/>
            </a:pPr>
            <a:r>
              <a:rPr lang="en" sz="800"/>
              <a:t>End</a:t>
            </a:r>
            <a:endParaRPr sz="800"/>
          </a:p>
        </p:txBody>
      </p:sp>
      <p:sp>
        <p:nvSpPr>
          <p:cNvPr id="64" name="Google Shape;64;p13"/>
          <p:cNvSpPr/>
          <p:nvPr/>
        </p:nvSpPr>
        <p:spPr>
          <a:xfrm>
            <a:off x="8303275" y="2333575"/>
            <a:ext cx="660600" cy="2922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Input Screen</a:t>
            </a:r>
            <a:endParaRPr sz="800"/>
          </a:p>
        </p:txBody>
      </p:sp>
      <p:sp>
        <p:nvSpPr>
          <p:cNvPr id="65" name="Google Shape;65;p13"/>
          <p:cNvSpPr/>
          <p:nvPr/>
        </p:nvSpPr>
        <p:spPr>
          <a:xfrm>
            <a:off x="8303275" y="3598100"/>
            <a:ext cx="660600" cy="2922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Output Screen</a:t>
            </a:r>
            <a:endParaRPr sz="800"/>
          </a:p>
        </p:txBody>
      </p:sp>
      <p:cxnSp>
        <p:nvCxnSpPr>
          <p:cNvPr id="66" name="Google Shape;66;p13"/>
          <p:cNvCxnSpPr>
            <a:stCxn id="56" idx="3"/>
            <a:endCxn id="57" idx="1"/>
          </p:cNvCxnSpPr>
          <p:nvPr/>
        </p:nvCxnSpPr>
        <p:spPr>
          <a:xfrm>
            <a:off x="640200" y="3305250"/>
            <a:ext cx="305100" cy="0"/>
          </a:xfrm>
          <a:prstGeom prst="straightConnector1">
            <a:avLst/>
          </a:prstGeom>
          <a:noFill/>
          <a:ln cap="flat" cmpd="sng" w="9525">
            <a:solidFill>
              <a:schemeClr val="dk2"/>
            </a:solidFill>
            <a:prstDash val="solid"/>
            <a:round/>
            <a:headEnd len="med" w="med" type="none"/>
            <a:tailEnd len="med" w="med" type="triangle"/>
          </a:ln>
        </p:spPr>
      </p:cxnSp>
      <p:cxnSp>
        <p:nvCxnSpPr>
          <p:cNvPr id="67" name="Google Shape;67;p13"/>
          <p:cNvCxnSpPr>
            <a:stCxn id="58" idx="3"/>
            <a:endCxn id="59" idx="1"/>
          </p:cNvCxnSpPr>
          <p:nvPr/>
        </p:nvCxnSpPr>
        <p:spPr>
          <a:xfrm flipH="1" rot="10800000">
            <a:off x="2719300" y="3010675"/>
            <a:ext cx="525000" cy="1500"/>
          </a:xfrm>
          <a:prstGeom prst="straightConnector1">
            <a:avLst/>
          </a:prstGeom>
          <a:noFill/>
          <a:ln cap="flat" cmpd="sng" w="9525">
            <a:solidFill>
              <a:schemeClr val="dk2"/>
            </a:solidFill>
            <a:prstDash val="solid"/>
            <a:round/>
            <a:headEnd len="med" w="med" type="none"/>
            <a:tailEnd len="med" w="med" type="triangle"/>
          </a:ln>
        </p:spPr>
      </p:cxnSp>
      <p:cxnSp>
        <p:nvCxnSpPr>
          <p:cNvPr id="68" name="Google Shape;68;p13"/>
          <p:cNvCxnSpPr>
            <a:stCxn id="55" idx="3"/>
            <a:endCxn id="58" idx="1"/>
          </p:cNvCxnSpPr>
          <p:nvPr/>
        </p:nvCxnSpPr>
        <p:spPr>
          <a:xfrm>
            <a:off x="775800" y="2479675"/>
            <a:ext cx="1353900" cy="532500"/>
          </a:xfrm>
          <a:prstGeom prst="bentConnector3">
            <a:avLst>
              <a:gd fmla="val 50004" name="adj1"/>
            </a:avLst>
          </a:prstGeom>
          <a:noFill/>
          <a:ln cap="flat" cmpd="sng" w="9525">
            <a:solidFill>
              <a:schemeClr val="dk2"/>
            </a:solidFill>
            <a:prstDash val="solid"/>
            <a:round/>
            <a:headEnd len="med" w="med" type="none"/>
            <a:tailEnd len="med" w="med" type="none"/>
          </a:ln>
        </p:spPr>
      </p:cxnSp>
      <p:cxnSp>
        <p:nvCxnSpPr>
          <p:cNvPr id="69" name="Google Shape;69;p13"/>
          <p:cNvCxnSpPr>
            <a:endCxn id="58" idx="1"/>
          </p:cNvCxnSpPr>
          <p:nvPr/>
        </p:nvCxnSpPr>
        <p:spPr>
          <a:xfrm>
            <a:off x="1942000" y="3009175"/>
            <a:ext cx="187800" cy="3000"/>
          </a:xfrm>
          <a:prstGeom prst="straightConnector1">
            <a:avLst/>
          </a:prstGeom>
          <a:noFill/>
          <a:ln cap="flat" cmpd="sng" w="9525">
            <a:solidFill>
              <a:schemeClr val="dk2"/>
            </a:solidFill>
            <a:prstDash val="solid"/>
            <a:round/>
            <a:headEnd len="med" w="med" type="none"/>
            <a:tailEnd len="med" w="med" type="triangle"/>
          </a:ln>
        </p:spPr>
      </p:cxnSp>
      <p:sp>
        <p:nvSpPr>
          <p:cNvPr id="70" name="Google Shape;70;p13"/>
          <p:cNvSpPr/>
          <p:nvPr/>
        </p:nvSpPr>
        <p:spPr>
          <a:xfrm>
            <a:off x="1559125" y="482775"/>
            <a:ext cx="2610000" cy="1301400"/>
          </a:xfrm>
          <a:prstGeom prst="rect">
            <a:avLst/>
          </a:prstGeom>
          <a:solidFill>
            <a:srgbClr val="00FF00"/>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600" u="sng"/>
              <a:t>RULE_BASED_RECOMMENDATION LOGIC</a:t>
            </a:r>
            <a:endParaRPr b="1" sz="600" u="sng"/>
          </a:p>
          <a:p>
            <a:pPr indent="0" lvl="0" marL="0" rtl="0" algn="l">
              <a:spcBef>
                <a:spcPts val="0"/>
              </a:spcBef>
              <a:spcAft>
                <a:spcPts val="0"/>
              </a:spcAft>
              <a:buNone/>
            </a:pPr>
            <a:r>
              <a:t/>
            </a:r>
            <a:endParaRPr sz="600"/>
          </a:p>
          <a:p>
            <a:pPr indent="-266700" lvl="0" marL="457200" rtl="0" algn="l">
              <a:spcBef>
                <a:spcPts val="0"/>
              </a:spcBef>
              <a:spcAft>
                <a:spcPts val="0"/>
              </a:spcAft>
              <a:buSzPts val="600"/>
              <a:buAutoNum type="arabicPeriod"/>
            </a:pPr>
            <a:r>
              <a:rPr lang="en" sz="600"/>
              <a:t>Non Logged in (First Time/Recurring) - Slide 2</a:t>
            </a:r>
            <a:endParaRPr sz="600"/>
          </a:p>
          <a:p>
            <a:pPr indent="-266700" lvl="0" marL="457200" rtl="0" algn="l">
              <a:spcBef>
                <a:spcPts val="0"/>
              </a:spcBef>
              <a:spcAft>
                <a:spcPts val="0"/>
              </a:spcAft>
              <a:buClr>
                <a:schemeClr val="dk1"/>
              </a:buClr>
              <a:buSzPts val="600"/>
              <a:buAutoNum type="arabicPeriod"/>
            </a:pPr>
            <a:r>
              <a:rPr lang="en" sz="600">
                <a:solidFill>
                  <a:schemeClr val="dk1"/>
                </a:solidFill>
              </a:rPr>
              <a:t>Logged in (First Time) - Slide 3</a:t>
            </a:r>
            <a:endParaRPr sz="600">
              <a:solidFill>
                <a:schemeClr val="dk1"/>
              </a:solidFill>
            </a:endParaRPr>
          </a:p>
          <a:p>
            <a:pPr indent="-266700" lvl="0" marL="457200" rtl="0" algn="l">
              <a:spcBef>
                <a:spcPts val="0"/>
              </a:spcBef>
              <a:spcAft>
                <a:spcPts val="0"/>
              </a:spcAft>
              <a:buSzPts val="600"/>
              <a:buAutoNum type="arabicPeriod"/>
            </a:pPr>
            <a:r>
              <a:rPr lang="en" sz="600">
                <a:solidFill>
                  <a:schemeClr val="dk1"/>
                </a:solidFill>
              </a:rPr>
              <a:t>Logged in (Recurring) - Slide 4</a:t>
            </a:r>
            <a:endParaRPr sz="600"/>
          </a:p>
        </p:txBody>
      </p:sp>
      <p:cxnSp>
        <p:nvCxnSpPr>
          <p:cNvPr id="71" name="Google Shape;71;p13"/>
          <p:cNvCxnSpPr>
            <a:stCxn id="63" idx="0"/>
            <a:endCxn id="62" idx="0"/>
          </p:cNvCxnSpPr>
          <p:nvPr/>
        </p:nvCxnSpPr>
        <p:spPr>
          <a:xfrm rot="5400000">
            <a:off x="7057050" y="2256475"/>
            <a:ext cx="600" cy="1179000"/>
          </a:xfrm>
          <a:prstGeom prst="bentConnector3">
            <a:avLst>
              <a:gd fmla="val -39687500" name="adj1"/>
            </a:avLst>
          </a:prstGeom>
          <a:noFill/>
          <a:ln cap="flat" cmpd="sng" w="9525">
            <a:solidFill>
              <a:srgbClr val="FF0000"/>
            </a:solidFill>
            <a:prstDash val="solid"/>
            <a:round/>
            <a:headEnd len="med" w="med" type="none"/>
            <a:tailEnd len="med" w="med" type="none"/>
          </a:ln>
        </p:spPr>
      </p:cxnSp>
      <p:cxnSp>
        <p:nvCxnSpPr>
          <p:cNvPr id="72" name="Google Shape;72;p13"/>
          <p:cNvCxnSpPr>
            <a:endCxn id="62" idx="0"/>
          </p:cNvCxnSpPr>
          <p:nvPr/>
        </p:nvCxnSpPr>
        <p:spPr>
          <a:xfrm flipH="1">
            <a:off x="6467750" y="2620975"/>
            <a:ext cx="5100" cy="224700"/>
          </a:xfrm>
          <a:prstGeom prst="straightConnector1">
            <a:avLst/>
          </a:prstGeom>
          <a:noFill/>
          <a:ln cap="flat" cmpd="sng" w="9525">
            <a:solidFill>
              <a:srgbClr val="FF0000"/>
            </a:solidFill>
            <a:prstDash val="solid"/>
            <a:round/>
            <a:headEnd len="med" w="med" type="none"/>
            <a:tailEnd len="med" w="med" type="triangle"/>
          </a:ln>
        </p:spPr>
      </p:cxnSp>
      <p:cxnSp>
        <p:nvCxnSpPr>
          <p:cNvPr id="73" name="Google Shape;73;p13"/>
          <p:cNvCxnSpPr>
            <a:stCxn id="64" idx="1"/>
            <a:endCxn id="63" idx="3"/>
          </p:cNvCxnSpPr>
          <p:nvPr/>
        </p:nvCxnSpPr>
        <p:spPr>
          <a:xfrm flipH="1">
            <a:off x="7873075" y="2479675"/>
            <a:ext cx="430200" cy="512100"/>
          </a:xfrm>
          <a:prstGeom prst="bentConnector3">
            <a:avLst>
              <a:gd fmla="val 50003" name="adj1"/>
            </a:avLst>
          </a:prstGeom>
          <a:noFill/>
          <a:ln cap="flat" cmpd="sng" w="9525">
            <a:solidFill>
              <a:srgbClr val="FF0000"/>
            </a:solidFill>
            <a:prstDash val="solid"/>
            <a:round/>
            <a:headEnd len="med" w="med" type="none"/>
            <a:tailEnd len="med" w="med" type="none"/>
          </a:ln>
        </p:spPr>
      </p:cxnSp>
      <p:cxnSp>
        <p:nvCxnSpPr>
          <p:cNvPr id="74" name="Google Shape;74;p13"/>
          <p:cNvCxnSpPr>
            <a:endCxn id="63" idx="3"/>
          </p:cNvCxnSpPr>
          <p:nvPr/>
        </p:nvCxnSpPr>
        <p:spPr>
          <a:xfrm flipH="1">
            <a:off x="7873050" y="2989675"/>
            <a:ext cx="214500" cy="2100"/>
          </a:xfrm>
          <a:prstGeom prst="straightConnector1">
            <a:avLst/>
          </a:prstGeom>
          <a:noFill/>
          <a:ln cap="flat" cmpd="sng" w="9525">
            <a:solidFill>
              <a:srgbClr val="FF0000"/>
            </a:solidFill>
            <a:prstDash val="solid"/>
            <a:round/>
            <a:headEnd len="med" w="med" type="none"/>
            <a:tailEnd len="med" w="med" type="triangle"/>
          </a:ln>
        </p:spPr>
      </p:cxnSp>
      <p:cxnSp>
        <p:nvCxnSpPr>
          <p:cNvPr id="75" name="Google Shape;75;p13"/>
          <p:cNvCxnSpPr>
            <a:stCxn id="63" idx="2"/>
            <a:endCxn id="62" idx="2"/>
          </p:cNvCxnSpPr>
          <p:nvPr/>
        </p:nvCxnSpPr>
        <p:spPr>
          <a:xfrm rot="5400000">
            <a:off x="7057050" y="2548675"/>
            <a:ext cx="600" cy="1179000"/>
          </a:xfrm>
          <a:prstGeom prst="bentConnector3">
            <a:avLst>
              <a:gd fmla="val 39687500" name="adj1"/>
            </a:avLst>
          </a:prstGeom>
          <a:noFill/>
          <a:ln cap="flat" cmpd="sng" w="9525">
            <a:solidFill>
              <a:srgbClr val="0000FF"/>
            </a:solidFill>
            <a:prstDash val="solid"/>
            <a:round/>
            <a:headEnd len="med" w="med" type="none"/>
            <a:tailEnd len="med" w="med" type="none"/>
          </a:ln>
        </p:spPr>
      </p:cxnSp>
      <p:cxnSp>
        <p:nvCxnSpPr>
          <p:cNvPr id="76" name="Google Shape;76;p13"/>
          <p:cNvCxnSpPr>
            <a:endCxn id="63" idx="2"/>
          </p:cNvCxnSpPr>
          <p:nvPr/>
        </p:nvCxnSpPr>
        <p:spPr>
          <a:xfrm flipH="1" rot="10800000">
            <a:off x="7642050" y="3137875"/>
            <a:ext cx="4800" cy="227700"/>
          </a:xfrm>
          <a:prstGeom prst="straightConnector1">
            <a:avLst/>
          </a:prstGeom>
          <a:noFill/>
          <a:ln cap="flat" cmpd="sng" w="9525">
            <a:solidFill>
              <a:srgbClr val="0000FF"/>
            </a:solidFill>
            <a:prstDash val="solid"/>
            <a:round/>
            <a:headEnd len="med" w="med" type="none"/>
            <a:tailEnd len="med" w="med" type="triangle"/>
          </a:ln>
        </p:spPr>
      </p:cxnSp>
      <p:cxnSp>
        <p:nvCxnSpPr>
          <p:cNvPr id="77" name="Google Shape;77;p13"/>
          <p:cNvCxnSpPr>
            <a:stCxn id="60" idx="3"/>
            <a:endCxn id="62" idx="1"/>
          </p:cNvCxnSpPr>
          <p:nvPr/>
        </p:nvCxnSpPr>
        <p:spPr>
          <a:xfrm>
            <a:off x="5388575" y="2584225"/>
            <a:ext cx="564300" cy="407700"/>
          </a:xfrm>
          <a:prstGeom prst="bentConnector3">
            <a:avLst>
              <a:gd fmla="val 49993" name="adj1"/>
            </a:avLst>
          </a:prstGeom>
          <a:noFill/>
          <a:ln cap="flat" cmpd="sng" w="9525">
            <a:solidFill>
              <a:srgbClr val="FF0000"/>
            </a:solidFill>
            <a:prstDash val="solid"/>
            <a:round/>
            <a:headEnd len="med" w="med" type="none"/>
            <a:tailEnd len="med" w="med" type="none"/>
          </a:ln>
        </p:spPr>
      </p:cxnSp>
      <p:cxnSp>
        <p:nvCxnSpPr>
          <p:cNvPr id="78" name="Google Shape;78;p13"/>
          <p:cNvCxnSpPr>
            <a:endCxn id="60" idx="3"/>
          </p:cNvCxnSpPr>
          <p:nvPr/>
        </p:nvCxnSpPr>
        <p:spPr>
          <a:xfrm rot="10800000">
            <a:off x="5388575" y="2584225"/>
            <a:ext cx="276900" cy="1800"/>
          </a:xfrm>
          <a:prstGeom prst="straightConnector1">
            <a:avLst/>
          </a:prstGeom>
          <a:noFill/>
          <a:ln cap="flat" cmpd="sng" w="9525">
            <a:solidFill>
              <a:srgbClr val="FF0000"/>
            </a:solidFill>
            <a:prstDash val="solid"/>
            <a:round/>
            <a:headEnd len="med" w="med" type="none"/>
            <a:tailEnd len="med" w="med" type="triangle"/>
          </a:ln>
        </p:spPr>
      </p:cxnSp>
      <p:cxnSp>
        <p:nvCxnSpPr>
          <p:cNvPr id="79" name="Google Shape;79;p13"/>
          <p:cNvCxnSpPr>
            <a:stCxn id="61" idx="1"/>
            <a:endCxn id="59" idx="2"/>
          </p:cNvCxnSpPr>
          <p:nvPr/>
        </p:nvCxnSpPr>
        <p:spPr>
          <a:xfrm rot="10800000">
            <a:off x="3759275" y="3175775"/>
            <a:ext cx="1095300" cy="436800"/>
          </a:xfrm>
          <a:prstGeom prst="bentConnector2">
            <a:avLst/>
          </a:prstGeom>
          <a:noFill/>
          <a:ln cap="flat" cmpd="sng" w="9525">
            <a:solidFill>
              <a:srgbClr val="0000FF"/>
            </a:solidFill>
            <a:prstDash val="solid"/>
            <a:round/>
            <a:headEnd len="med" w="med" type="none"/>
            <a:tailEnd len="med" w="med" type="none"/>
          </a:ln>
        </p:spPr>
      </p:cxnSp>
      <p:cxnSp>
        <p:nvCxnSpPr>
          <p:cNvPr id="80" name="Google Shape;80;p13"/>
          <p:cNvCxnSpPr>
            <a:stCxn id="62" idx="2"/>
            <a:endCxn id="61" idx="3"/>
          </p:cNvCxnSpPr>
          <p:nvPr/>
        </p:nvCxnSpPr>
        <p:spPr>
          <a:xfrm rot="5400000">
            <a:off x="5690900" y="2835625"/>
            <a:ext cx="474600" cy="1079100"/>
          </a:xfrm>
          <a:prstGeom prst="bentConnector2">
            <a:avLst/>
          </a:prstGeom>
          <a:noFill/>
          <a:ln cap="flat" cmpd="sng" w="9525">
            <a:solidFill>
              <a:srgbClr val="0000FF"/>
            </a:solidFill>
            <a:prstDash val="solid"/>
            <a:round/>
            <a:headEnd len="med" w="med" type="none"/>
            <a:tailEnd len="med" w="med" type="none"/>
          </a:ln>
        </p:spPr>
      </p:cxnSp>
      <p:cxnSp>
        <p:nvCxnSpPr>
          <p:cNvPr id="81" name="Google Shape;81;p13"/>
          <p:cNvCxnSpPr>
            <a:stCxn id="59" idx="3"/>
            <a:endCxn id="60" idx="1"/>
          </p:cNvCxnSpPr>
          <p:nvPr/>
        </p:nvCxnSpPr>
        <p:spPr>
          <a:xfrm flipH="1" rot="10800000">
            <a:off x="4274100" y="2584375"/>
            <a:ext cx="580500" cy="426300"/>
          </a:xfrm>
          <a:prstGeom prst="bentConnector3">
            <a:avLst>
              <a:gd fmla="val 49998" name="adj1"/>
            </a:avLst>
          </a:prstGeom>
          <a:noFill/>
          <a:ln cap="flat" cmpd="sng" w="9525">
            <a:solidFill>
              <a:srgbClr val="FF0000"/>
            </a:solidFill>
            <a:prstDash val="solid"/>
            <a:round/>
            <a:headEnd len="med" w="med" type="none"/>
            <a:tailEnd len="med" w="med" type="none"/>
          </a:ln>
        </p:spPr>
      </p:cxnSp>
      <p:cxnSp>
        <p:nvCxnSpPr>
          <p:cNvPr id="82" name="Google Shape;82;p13"/>
          <p:cNvCxnSpPr>
            <a:endCxn id="59" idx="3"/>
          </p:cNvCxnSpPr>
          <p:nvPr/>
        </p:nvCxnSpPr>
        <p:spPr>
          <a:xfrm rot="10800000">
            <a:off x="4274100" y="3010675"/>
            <a:ext cx="305700" cy="0"/>
          </a:xfrm>
          <a:prstGeom prst="straightConnector1">
            <a:avLst/>
          </a:prstGeom>
          <a:noFill/>
          <a:ln cap="flat" cmpd="sng" w="9525">
            <a:solidFill>
              <a:srgbClr val="FF0000"/>
            </a:solidFill>
            <a:prstDash val="solid"/>
            <a:round/>
            <a:headEnd len="med" w="med" type="none"/>
            <a:tailEnd len="med" w="med" type="triangle"/>
          </a:ln>
        </p:spPr>
      </p:cxnSp>
      <p:cxnSp>
        <p:nvCxnSpPr>
          <p:cNvPr id="83" name="Google Shape;83;p13"/>
          <p:cNvCxnSpPr>
            <a:stCxn id="59" idx="2"/>
          </p:cNvCxnSpPr>
          <p:nvPr/>
        </p:nvCxnSpPr>
        <p:spPr>
          <a:xfrm flipH="1">
            <a:off x="3758550" y="3175675"/>
            <a:ext cx="600" cy="384900"/>
          </a:xfrm>
          <a:prstGeom prst="straightConnector1">
            <a:avLst/>
          </a:prstGeom>
          <a:noFill/>
          <a:ln cap="flat" cmpd="sng" w="9525">
            <a:solidFill>
              <a:srgbClr val="0000FF"/>
            </a:solidFill>
            <a:prstDash val="solid"/>
            <a:round/>
            <a:headEnd len="med" w="med" type="none"/>
            <a:tailEnd len="med" w="med" type="triangle"/>
          </a:ln>
        </p:spPr>
      </p:cxnSp>
      <p:cxnSp>
        <p:nvCxnSpPr>
          <p:cNvPr id="84" name="Google Shape;84;p13"/>
          <p:cNvCxnSpPr>
            <a:endCxn id="62" idx="2"/>
          </p:cNvCxnSpPr>
          <p:nvPr/>
        </p:nvCxnSpPr>
        <p:spPr>
          <a:xfrm rot="10800000">
            <a:off x="6467750" y="3137875"/>
            <a:ext cx="5100" cy="227700"/>
          </a:xfrm>
          <a:prstGeom prst="straightConnector1">
            <a:avLst/>
          </a:prstGeom>
          <a:noFill/>
          <a:ln cap="flat" cmpd="sng" w="9525">
            <a:solidFill>
              <a:srgbClr val="0000FF"/>
            </a:solidFill>
            <a:prstDash val="solid"/>
            <a:round/>
            <a:headEnd len="med" w="med" type="none"/>
            <a:tailEnd len="med" w="med" type="triangle"/>
          </a:ln>
        </p:spPr>
      </p:cxnSp>
      <p:cxnSp>
        <p:nvCxnSpPr>
          <p:cNvPr id="85" name="Google Shape;85;p13"/>
          <p:cNvCxnSpPr>
            <a:stCxn id="63" idx="2"/>
            <a:endCxn id="65" idx="1"/>
          </p:cNvCxnSpPr>
          <p:nvPr/>
        </p:nvCxnSpPr>
        <p:spPr>
          <a:xfrm flipH="1" rot="-5400000">
            <a:off x="7671900" y="3112825"/>
            <a:ext cx="606300" cy="656400"/>
          </a:xfrm>
          <a:prstGeom prst="bentConnector2">
            <a:avLst/>
          </a:prstGeom>
          <a:noFill/>
          <a:ln cap="flat" cmpd="sng" w="9525">
            <a:solidFill>
              <a:srgbClr val="0000FF"/>
            </a:solidFill>
            <a:prstDash val="solid"/>
            <a:round/>
            <a:headEnd len="med" w="med" type="none"/>
            <a:tailEnd len="med" w="med" type="none"/>
          </a:ln>
        </p:spPr>
      </p:cxnSp>
      <p:cxnSp>
        <p:nvCxnSpPr>
          <p:cNvPr id="86" name="Google Shape;86;p13"/>
          <p:cNvCxnSpPr>
            <a:endCxn id="65" idx="1"/>
          </p:cNvCxnSpPr>
          <p:nvPr/>
        </p:nvCxnSpPr>
        <p:spPr>
          <a:xfrm flipH="1" rot="10800000">
            <a:off x="8080675" y="3744200"/>
            <a:ext cx="222600" cy="4200"/>
          </a:xfrm>
          <a:prstGeom prst="straightConnector1">
            <a:avLst/>
          </a:prstGeom>
          <a:noFill/>
          <a:ln cap="flat" cmpd="sng" w="9525">
            <a:solidFill>
              <a:srgbClr val="0000FF"/>
            </a:solidFill>
            <a:prstDash val="solid"/>
            <a:round/>
            <a:headEnd len="med" w="med" type="none"/>
            <a:tailEnd len="med" w="med" type="triangle"/>
          </a:ln>
        </p:spPr>
      </p:cxnSp>
      <p:sp>
        <p:nvSpPr>
          <p:cNvPr id="87" name="Google Shape;87;p13"/>
          <p:cNvSpPr/>
          <p:nvPr/>
        </p:nvSpPr>
        <p:spPr>
          <a:xfrm>
            <a:off x="119400" y="1476125"/>
            <a:ext cx="995400" cy="428700"/>
          </a:xfrm>
          <a:prstGeom prst="rect">
            <a:avLst/>
          </a:prstGeom>
          <a:solidFill>
            <a:srgbClr val="00FF00"/>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600"/>
              <a:t>User preference data is extracted from this database.</a:t>
            </a:r>
            <a:endParaRPr sz="600"/>
          </a:p>
        </p:txBody>
      </p:sp>
      <p:sp>
        <p:nvSpPr>
          <p:cNvPr id="88" name="Google Shape;88;p13"/>
          <p:cNvSpPr/>
          <p:nvPr/>
        </p:nvSpPr>
        <p:spPr>
          <a:xfrm>
            <a:off x="673650" y="4124500"/>
            <a:ext cx="995400" cy="463500"/>
          </a:xfrm>
          <a:prstGeom prst="rect">
            <a:avLst/>
          </a:prstGeom>
          <a:solidFill>
            <a:srgbClr val="00FF00"/>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600"/>
              <a:t>Contains user search history data extracted from ELK.</a:t>
            </a:r>
            <a:endParaRPr sz="600"/>
          </a:p>
        </p:txBody>
      </p:sp>
      <p:cxnSp>
        <p:nvCxnSpPr>
          <p:cNvPr id="89" name="Google Shape;89;p13"/>
          <p:cNvCxnSpPr>
            <a:stCxn id="59" idx="0"/>
            <a:endCxn id="70" idx="2"/>
          </p:cNvCxnSpPr>
          <p:nvPr/>
        </p:nvCxnSpPr>
        <p:spPr>
          <a:xfrm flipH="1" rot="5400000">
            <a:off x="2781000" y="1867525"/>
            <a:ext cx="1061400" cy="894900"/>
          </a:xfrm>
          <a:prstGeom prst="bentConnector3">
            <a:avLst>
              <a:gd fmla="val 50005" name="adj1"/>
            </a:avLst>
          </a:prstGeom>
          <a:noFill/>
          <a:ln cap="flat" cmpd="sng" w="9525">
            <a:solidFill>
              <a:schemeClr val="dk2"/>
            </a:solidFill>
            <a:prstDash val="solid"/>
            <a:round/>
            <a:headEnd len="med" w="med" type="none"/>
            <a:tailEnd len="med" w="med" type="none"/>
          </a:ln>
        </p:spPr>
      </p:cxnSp>
      <p:sp>
        <p:nvSpPr>
          <p:cNvPr id="90" name="Google Shape;90;p13"/>
          <p:cNvSpPr/>
          <p:nvPr/>
        </p:nvSpPr>
        <p:spPr>
          <a:xfrm>
            <a:off x="4500450" y="482775"/>
            <a:ext cx="2053200" cy="1301400"/>
          </a:xfrm>
          <a:prstGeom prst="rect">
            <a:avLst/>
          </a:prstGeom>
          <a:solidFill>
            <a:srgbClr val="00FF00"/>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600"/>
              <a:t>The recommendation api is calling the recommendation engine with following inputs:- </a:t>
            </a:r>
            <a:endParaRPr sz="600"/>
          </a:p>
          <a:p>
            <a:pPr indent="-266700" lvl="0" marL="457200" rtl="0" algn="l">
              <a:spcBef>
                <a:spcPts val="0"/>
              </a:spcBef>
              <a:spcAft>
                <a:spcPts val="0"/>
              </a:spcAft>
              <a:buSzPts val="600"/>
              <a:buAutoNum type="arabicPeriod"/>
            </a:pPr>
            <a:r>
              <a:rPr lang="en" sz="600"/>
              <a:t>User_id(Unique id for the user)</a:t>
            </a:r>
            <a:endParaRPr sz="600"/>
          </a:p>
          <a:p>
            <a:pPr indent="-266700" lvl="0" marL="457200" rtl="0" algn="l">
              <a:spcBef>
                <a:spcPts val="0"/>
              </a:spcBef>
              <a:spcAft>
                <a:spcPts val="0"/>
              </a:spcAft>
              <a:buSzPts val="600"/>
              <a:buAutoNum type="arabicPeriod"/>
            </a:pPr>
            <a:r>
              <a:rPr lang="en" sz="600"/>
              <a:t>User_type(First time logged in, First time non logged in, recurring logged in , recurring non logged in)</a:t>
            </a:r>
            <a:endParaRPr sz="600"/>
          </a:p>
          <a:p>
            <a:pPr indent="-266700" lvl="0" marL="457200" rtl="0" algn="l">
              <a:spcBef>
                <a:spcPts val="0"/>
              </a:spcBef>
              <a:spcAft>
                <a:spcPts val="0"/>
              </a:spcAft>
              <a:buSzPts val="600"/>
              <a:buAutoNum type="arabicPeriod"/>
            </a:pPr>
            <a:r>
              <a:rPr lang="en" sz="600"/>
              <a:t>Origin(Origin airport of the user)</a:t>
            </a:r>
            <a:endParaRPr sz="600"/>
          </a:p>
          <a:p>
            <a:pPr indent="-266700" lvl="0" marL="457200" rtl="0" algn="l">
              <a:spcBef>
                <a:spcPts val="0"/>
              </a:spcBef>
              <a:spcAft>
                <a:spcPts val="0"/>
              </a:spcAft>
              <a:buSzPts val="600"/>
              <a:buAutoNum type="arabicPeriod"/>
            </a:pPr>
            <a:r>
              <a:rPr lang="en" sz="600"/>
              <a:t>Destination(Destination airport of the user)</a:t>
            </a:r>
            <a:endParaRPr sz="600"/>
          </a:p>
          <a:p>
            <a:pPr indent="-266700" lvl="0" marL="457200" rtl="0" algn="l">
              <a:spcBef>
                <a:spcPts val="0"/>
              </a:spcBef>
              <a:spcAft>
                <a:spcPts val="0"/>
              </a:spcAft>
              <a:buSzPts val="600"/>
              <a:buAutoNum type="arabicPeriod"/>
            </a:pPr>
            <a:r>
              <a:rPr lang="en" sz="600"/>
              <a:t>Travel_type(Only for domestic)</a:t>
            </a:r>
            <a:endParaRPr sz="600"/>
          </a:p>
          <a:p>
            <a:pPr indent="0" lvl="0" marL="0" rtl="0" algn="l">
              <a:spcBef>
                <a:spcPts val="0"/>
              </a:spcBef>
              <a:spcAft>
                <a:spcPts val="0"/>
              </a:spcAft>
              <a:buNone/>
            </a:pPr>
            <a:r>
              <a:t/>
            </a:r>
            <a:endParaRPr sz="600"/>
          </a:p>
        </p:txBody>
      </p:sp>
      <p:sp>
        <p:nvSpPr>
          <p:cNvPr id="91" name="Google Shape;91;p13"/>
          <p:cNvSpPr/>
          <p:nvPr/>
        </p:nvSpPr>
        <p:spPr>
          <a:xfrm>
            <a:off x="4623875" y="4464200"/>
            <a:ext cx="1215600" cy="532500"/>
          </a:xfrm>
          <a:prstGeom prst="rect">
            <a:avLst/>
          </a:prstGeom>
          <a:solidFill>
            <a:srgbClr val="00FF00"/>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600"/>
              <a:t>The recommendation engine returns the multiple flag that needs to be applied based on User Type</a:t>
            </a:r>
            <a:endParaRPr sz="600"/>
          </a:p>
        </p:txBody>
      </p:sp>
      <p:sp>
        <p:nvSpPr>
          <p:cNvPr id="92" name="Google Shape;92;p13"/>
          <p:cNvSpPr/>
          <p:nvPr/>
        </p:nvSpPr>
        <p:spPr>
          <a:xfrm>
            <a:off x="8061775" y="1632425"/>
            <a:ext cx="902100" cy="330000"/>
          </a:xfrm>
          <a:prstGeom prst="rect">
            <a:avLst/>
          </a:prstGeom>
          <a:solidFill>
            <a:srgbClr val="00FF00"/>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600"/>
              <a:t>Here user passes his input of the search. </a:t>
            </a:r>
            <a:endParaRPr sz="600"/>
          </a:p>
        </p:txBody>
      </p:sp>
      <p:sp>
        <p:nvSpPr>
          <p:cNvPr id="93" name="Google Shape;93;p13"/>
          <p:cNvSpPr/>
          <p:nvPr/>
        </p:nvSpPr>
        <p:spPr>
          <a:xfrm>
            <a:off x="7926000" y="4352250"/>
            <a:ext cx="995400" cy="407400"/>
          </a:xfrm>
          <a:prstGeom prst="rect">
            <a:avLst/>
          </a:prstGeom>
          <a:solidFill>
            <a:srgbClr val="00FF00"/>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600"/>
              <a:t>Top five results based on the filters will be displayed here. </a:t>
            </a:r>
            <a:endParaRPr sz="600"/>
          </a:p>
        </p:txBody>
      </p:sp>
      <p:cxnSp>
        <p:nvCxnSpPr>
          <p:cNvPr id="94" name="Google Shape;94;p13"/>
          <p:cNvCxnSpPr>
            <a:stCxn id="87" idx="2"/>
            <a:endCxn id="55" idx="0"/>
          </p:cNvCxnSpPr>
          <p:nvPr/>
        </p:nvCxnSpPr>
        <p:spPr>
          <a:xfrm rot="5400000">
            <a:off x="318000" y="2034425"/>
            <a:ext cx="428700" cy="169500"/>
          </a:xfrm>
          <a:prstGeom prst="bentConnector3">
            <a:avLst>
              <a:gd fmla="val 50006" name="adj1"/>
            </a:avLst>
          </a:prstGeom>
          <a:noFill/>
          <a:ln cap="flat" cmpd="sng" w="9525">
            <a:solidFill>
              <a:schemeClr val="dk2"/>
            </a:solidFill>
            <a:prstDash val="solid"/>
            <a:round/>
            <a:headEnd len="med" w="med" type="none"/>
            <a:tailEnd len="med" w="med" type="none"/>
          </a:ln>
        </p:spPr>
      </p:cxnSp>
      <p:cxnSp>
        <p:nvCxnSpPr>
          <p:cNvPr id="95" name="Google Shape;95;p13"/>
          <p:cNvCxnSpPr>
            <a:stCxn id="88" idx="0"/>
            <a:endCxn id="57" idx="2"/>
          </p:cNvCxnSpPr>
          <p:nvPr/>
        </p:nvCxnSpPr>
        <p:spPr>
          <a:xfrm rot="-5400000">
            <a:off x="835050" y="3787600"/>
            <a:ext cx="673200" cy="600"/>
          </a:xfrm>
          <a:prstGeom prst="bentConnector3">
            <a:avLst>
              <a:gd fmla="val 49996" name="adj1"/>
            </a:avLst>
          </a:prstGeom>
          <a:noFill/>
          <a:ln cap="flat" cmpd="sng" w="9525">
            <a:solidFill>
              <a:schemeClr val="dk2"/>
            </a:solidFill>
            <a:prstDash val="solid"/>
            <a:round/>
            <a:headEnd len="med" w="med" type="none"/>
            <a:tailEnd len="med" w="med" type="none"/>
          </a:ln>
        </p:spPr>
      </p:cxnSp>
      <p:cxnSp>
        <p:nvCxnSpPr>
          <p:cNvPr id="96" name="Google Shape;96;p13"/>
          <p:cNvCxnSpPr>
            <a:stCxn id="61" idx="2"/>
            <a:endCxn id="91" idx="0"/>
          </p:cNvCxnSpPr>
          <p:nvPr/>
        </p:nvCxnSpPr>
        <p:spPr>
          <a:xfrm flipH="1" rot="-5400000">
            <a:off x="4810475" y="4043075"/>
            <a:ext cx="732300" cy="110100"/>
          </a:xfrm>
          <a:prstGeom prst="bentConnector3">
            <a:avLst>
              <a:gd fmla="val 49995" name="adj1"/>
            </a:avLst>
          </a:prstGeom>
          <a:noFill/>
          <a:ln cap="flat" cmpd="sng" w="9525">
            <a:solidFill>
              <a:schemeClr val="dk2"/>
            </a:solidFill>
            <a:prstDash val="solid"/>
            <a:round/>
            <a:headEnd len="med" w="med" type="none"/>
            <a:tailEnd len="med" w="med" type="none"/>
          </a:ln>
        </p:spPr>
      </p:cxnSp>
      <p:cxnSp>
        <p:nvCxnSpPr>
          <p:cNvPr id="97" name="Google Shape;97;p13"/>
          <p:cNvCxnSpPr>
            <a:stCxn id="65" idx="2"/>
            <a:endCxn id="93" idx="0"/>
          </p:cNvCxnSpPr>
          <p:nvPr/>
        </p:nvCxnSpPr>
        <p:spPr>
          <a:xfrm rot="5400000">
            <a:off x="8297575" y="4016300"/>
            <a:ext cx="462000" cy="210000"/>
          </a:xfrm>
          <a:prstGeom prst="bentConnector3">
            <a:avLst>
              <a:gd fmla="val 49995" name="adj1"/>
            </a:avLst>
          </a:prstGeom>
          <a:noFill/>
          <a:ln cap="flat" cmpd="sng" w="9525">
            <a:solidFill>
              <a:schemeClr val="dk2"/>
            </a:solidFill>
            <a:prstDash val="solid"/>
            <a:round/>
            <a:headEnd len="med" w="med" type="none"/>
            <a:tailEnd len="med" w="med" type="none"/>
          </a:ln>
        </p:spPr>
      </p:cxnSp>
      <p:cxnSp>
        <p:nvCxnSpPr>
          <p:cNvPr id="98" name="Google Shape;98;p13"/>
          <p:cNvCxnSpPr>
            <a:stCxn id="92" idx="2"/>
            <a:endCxn id="64" idx="0"/>
          </p:cNvCxnSpPr>
          <p:nvPr/>
        </p:nvCxnSpPr>
        <p:spPr>
          <a:xfrm flipH="1" rot="-5400000">
            <a:off x="8387725" y="2087525"/>
            <a:ext cx="371100" cy="120900"/>
          </a:xfrm>
          <a:prstGeom prst="bentConnector3">
            <a:avLst>
              <a:gd fmla="val 50007" name="adj1"/>
            </a:avLst>
          </a:prstGeom>
          <a:noFill/>
          <a:ln cap="flat" cmpd="sng" w="9525">
            <a:solidFill>
              <a:schemeClr val="dk2"/>
            </a:solidFill>
            <a:prstDash val="solid"/>
            <a:round/>
            <a:headEnd len="med" w="med" type="none"/>
            <a:tailEnd len="med" w="med" type="none"/>
          </a:ln>
        </p:spPr>
      </p:cxnSp>
      <p:cxnSp>
        <p:nvCxnSpPr>
          <p:cNvPr id="99" name="Google Shape;99;p13"/>
          <p:cNvCxnSpPr>
            <a:stCxn id="90" idx="2"/>
            <a:endCxn id="60" idx="0"/>
          </p:cNvCxnSpPr>
          <p:nvPr/>
        </p:nvCxnSpPr>
        <p:spPr>
          <a:xfrm rot="5400000">
            <a:off x="4976400" y="1929225"/>
            <a:ext cx="695700" cy="405600"/>
          </a:xfrm>
          <a:prstGeom prst="bentConnector3">
            <a:avLst>
              <a:gd fmla="val 49996" name="adj1"/>
            </a:avLst>
          </a:prstGeom>
          <a:noFill/>
          <a:ln cap="flat" cmpd="sng" w="9525">
            <a:solidFill>
              <a:schemeClr val="dk2"/>
            </a:solidFill>
            <a:prstDash val="solid"/>
            <a:round/>
            <a:headEnd len="med" w="med" type="none"/>
            <a:tailEnd len="med" w="med" type="none"/>
          </a:ln>
        </p:spPr>
      </p:cxnSp>
      <p:cxnSp>
        <p:nvCxnSpPr>
          <p:cNvPr id="100" name="Google Shape;100;p13"/>
          <p:cNvCxnSpPr>
            <a:stCxn id="57" idx="3"/>
            <a:endCxn id="58" idx="2"/>
          </p:cNvCxnSpPr>
          <p:nvPr/>
        </p:nvCxnSpPr>
        <p:spPr>
          <a:xfrm flipH="1" rot="10800000">
            <a:off x="1397550" y="3158250"/>
            <a:ext cx="1026900" cy="147000"/>
          </a:xfrm>
          <a:prstGeom prst="bentConnector2">
            <a:avLst/>
          </a:prstGeom>
          <a:noFill/>
          <a:ln cap="flat" cmpd="sng" w="9525">
            <a:solidFill>
              <a:schemeClr val="dk2"/>
            </a:solidFill>
            <a:prstDash val="solid"/>
            <a:round/>
            <a:headEnd len="med" w="med" type="none"/>
            <a:tailEnd len="med" w="med" type="none"/>
          </a:ln>
        </p:spPr>
      </p:cxnSp>
      <p:cxnSp>
        <p:nvCxnSpPr>
          <p:cNvPr id="101" name="Google Shape;101;p13"/>
          <p:cNvCxnSpPr>
            <a:endCxn id="58" idx="2"/>
          </p:cNvCxnSpPr>
          <p:nvPr/>
        </p:nvCxnSpPr>
        <p:spPr>
          <a:xfrm flipH="1" rot="10800000">
            <a:off x="2422150" y="3158275"/>
            <a:ext cx="2400" cy="151800"/>
          </a:xfrm>
          <a:prstGeom prst="straightConnector1">
            <a:avLst/>
          </a:prstGeom>
          <a:noFill/>
          <a:ln cap="flat" cmpd="sng" w="9525">
            <a:solidFill>
              <a:schemeClr val="dk2"/>
            </a:solidFill>
            <a:prstDash val="solid"/>
            <a:round/>
            <a:headEnd len="med" w="med" type="none"/>
            <a:tailEnd len="med" w="med" type="triangle"/>
          </a:ln>
        </p:spPr>
      </p:cxnSp>
      <p:sp>
        <p:nvSpPr>
          <p:cNvPr id="102" name="Google Shape;102;p13"/>
          <p:cNvSpPr txBox="1"/>
          <p:nvPr/>
        </p:nvSpPr>
        <p:spPr>
          <a:xfrm>
            <a:off x="248725" y="3595475"/>
            <a:ext cx="767100" cy="330000"/>
          </a:xfrm>
          <a:prstGeom prst="rect">
            <a:avLst/>
          </a:prstGeom>
          <a:solidFill>
            <a:srgbClr val="FF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t>Automation pending</a:t>
            </a:r>
            <a:endParaRPr sz="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4"/>
          <p:cNvSpPr txBox="1"/>
          <p:nvPr>
            <p:ph type="title"/>
          </p:nvPr>
        </p:nvSpPr>
        <p:spPr>
          <a:xfrm>
            <a:off x="311700" y="97450"/>
            <a:ext cx="8520600" cy="50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Non Logged in : New/Recurring User</a:t>
            </a:r>
            <a:endParaRPr/>
          </a:p>
        </p:txBody>
      </p:sp>
      <p:sp>
        <p:nvSpPr>
          <p:cNvPr id="108" name="Google Shape;108;p14"/>
          <p:cNvSpPr txBox="1"/>
          <p:nvPr>
            <p:ph idx="1" type="body"/>
          </p:nvPr>
        </p:nvSpPr>
        <p:spPr>
          <a:xfrm>
            <a:off x="311700" y="730800"/>
            <a:ext cx="8520600" cy="441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a:p>
            <a:pPr indent="0" lvl="0" marL="0" rtl="0" algn="l">
              <a:spcBef>
                <a:spcPts val="1600"/>
              </a:spcBef>
              <a:spcAft>
                <a:spcPts val="0"/>
              </a:spcAft>
              <a:buNone/>
            </a:pPr>
            <a:r>
              <a:rPr b="1" lang="en" sz="1000"/>
              <a:t>Step 1</a:t>
            </a:r>
            <a:r>
              <a:rPr lang="en" sz="1000"/>
              <a:t>: Sort all flight data for given source/destination by fare (lowest fare to highest fare)</a:t>
            </a:r>
            <a:endParaRPr sz="1000"/>
          </a:p>
          <a:p>
            <a:pPr indent="0" lvl="0" marL="0" rtl="0" algn="l">
              <a:spcBef>
                <a:spcPts val="1600"/>
              </a:spcBef>
              <a:spcAft>
                <a:spcPts val="0"/>
              </a:spcAft>
              <a:buNone/>
            </a:pPr>
            <a:r>
              <a:rPr b="1" lang="en" sz="1000"/>
              <a:t>Step</a:t>
            </a:r>
            <a:r>
              <a:rPr b="1" lang="en" sz="1000"/>
              <a:t> 2</a:t>
            </a:r>
            <a:r>
              <a:rPr lang="en" sz="1000"/>
              <a:t>: Arrange the result of Step 1 by fastest travel time</a:t>
            </a:r>
            <a:endParaRPr sz="1000"/>
          </a:p>
          <a:p>
            <a:pPr indent="0" lvl="0" marL="0" rtl="0" algn="l">
              <a:spcBef>
                <a:spcPts val="1600"/>
              </a:spcBef>
              <a:spcAft>
                <a:spcPts val="0"/>
              </a:spcAft>
              <a:buNone/>
            </a:pPr>
            <a:r>
              <a:rPr b="1" lang="en" sz="1000"/>
              <a:t>Step 3</a:t>
            </a:r>
            <a:r>
              <a:rPr lang="en" sz="1000"/>
              <a:t>: Arrange the result of Step 2 by Non Stop Flights</a:t>
            </a:r>
            <a:endParaRPr sz="1000"/>
          </a:p>
          <a:p>
            <a:pPr indent="0" lvl="0" marL="0" rtl="0" algn="l">
              <a:spcBef>
                <a:spcPts val="1600"/>
              </a:spcBef>
              <a:spcAft>
                <a:spcPts val="0"/>
              </a:spcAft>
              <a:buNone/>
            </a:pPr>
            <a:r>
              <a:t/>
            </a:r>
            <a:endParaRPr sz="1000"/>
          </a:p>
          <a:p>
            <a:pPr indent="0" lvl="0" marL="0" rtl="0" algn="l">
              <a:spcBef>
                <a:spcPts val="1600"/>
              </a:spcBef>
              <a:spcAft>
                <a:spcPts val="0"/>
              </a:spcAft>
              <a:buNone/>
            </a:pPr>
            <a:r>
              <a:rPr lang="en" sz="1000"/>
              <a:t>Post Step 3, IF there are more than 5 flights then do Step 4 </a:t>
            </a:r>
            <a:r>
              <a:rPr lang="en" sz="1000" u="sng"/>
              <a:t>ELSE</a:t>
            </a:r>
            <a:r>
              <a:rPr lang="en" sz="1000"/>
              <a:t> display the result</a:t>
            </a:r>
            <a:endParaRPr sz="1000"/>
          </a:p>
          <a:p>
            <a:pPr indent="0" lvl="0" marL="0" rtl="0" algn="l">
              <a:spcBef>
                <a:spcPts val="1600"/>
              </a:spcBef>
              <a:spcAft>
                <a:spcPts val="0"/>
              </a:spcAft>
              <a:buNone/>
            </a:pPr>
            <a:r>
              <a:rPr b="1" lang="en" sz="1000"/>
              <a:t>Step 4</a:t>
            </a:r>
            <a:r>
              <a:rPr lang="en" sz="1000"/>
              <a:t>: Sort the result of Step 3 by airline name in ascending order and display the top 5 in recommended section</a:t>
            </a:r>
            <a:endParaRPr sz="1000"/>
          </a:p>
          <a:p>
            <a:pPr indent="0" lvl="0" marL="0" rtl="0" algn="l">
              <a:spcBef>
                <a:spcPts val="1600"/>
              </a:spcBef>
              <a:spcAft>
                <a:spcPts val="0"/>
              </a:spcAft>
              <a:buNone/>
            </a:pPr>
            <a:r>
              <a:t/>
            </a:r>
            <a:endParaRPr sz="1000"/>
          </a:p>
          <a:p>
            <a:pPr indent="0" lvl="0" marL="0" rtl="0" algn="l">
              <a:spcBef>
                <a:spcPts val="1600"/>
              </a:spcBef>
              <a:spcAft>
                <a:spcPts val="1600"/>
              </a:spcAft>
              <a:buNone/>
            </a:pPr>
            <a:r>
              <a:t/>
            </a:r>
            <a:endParaRPr sz="1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5"/>
          <p:cNvSpPr txBox="1"/>
          <p:nvPr>
            <p:ph type="title"/>
          </p:nvPr>
        </p:nvSpPr>
        <p:spPr>
          <a:xfrm>
            <a:off x="311700" y="97450"/>
            <a:ext cx="8520600" cy="50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Logged in : New User</a:t>
            </a:r>
            <a:endParaRPr/>
          </a:p>
        </p:txBody>
      </p:sp>
      <p:sp>
        <p:nvSpPr>
          <p:cNvPr id="114" name="Google Shape;114;p15"/>
          <p:cNvSpPr txBox="1"/>
          <p:nvPr>
            <p:ph idx="1" type="body"/>
          </p:nvPr>
        </p:nvSpPr>
        <p:spPr>
          <a:xfrm>
            <a:off x="311700" y="730800"/>
            <a:ext cx="8520600" cy="441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a:p>
            <a:pPr indent="0" lvl="0" marL="0" rtl="0" algn="l">
              <a:spcBef>
                <a:spcPts val="1600"/>
              </a:spcBef>
              <a:spcAft>
                <a:spcPts val="0"/>
              </a:spcAft>
              <a:buNone/>
            </a:pPr>
            <a:r>
              <a:rPr b="1" lang="en" sz="1000"/>
              <a:t>Step 1</a:t>
            </a:r>
            <a:r>
              <a:rPr lang="en" sz="1000"/>
              <a:t>: Select the preference for airlines stored by user in preference table (international or domestic)</a:t>
            </a:r>
            <a:endParaRPr sz="1000"/>
          </a:p>
          <a:p>
            <a:pPr indent="0" lvl="0" marL="0" rtl="0" algn="l">
              <a:spcBef>
                <a:spcPts val="1600"/>
              </a:spcBef>
              <a:spcAft>
                <a:spcPts val="0"/>
              </a:spcAft>
              <a:buNone/>
            </a:pPr>
            <a:r>
              <a:rPr lang="en" sz="1000" u="sng"/>
              <a:t>IF Step 1 returns some value then follow Step 2-4 </a:t>
            </a:r>
            <a:r>
              <a:rPr b="1" lang="en" sz="1000" u="sng"/>
              <a:t>ELSE</a:t>
            </a:r>
            <a:r>
              <a:rPr lang="en" sz="1000" u="sng"/>
              <a:t> follow Step 5-9</a:t>
            </a:r>
            <a:endParaRPr sz="1000" u="sng"/>
          </a:p>
          <a:p>
            <a:pPr indent="0" lvl="0" marL="0" rtl="0" algn="l">
              <a:spcBef>
                <a:spcPts val="1600"/>
              </a:spcBef>
              <a:spcAft>
                <a:spcPts val="0"/>
              </a:spcAft>
              <a:buNone/>
            </a:pPr>
            <a:r>
              <a:rPr b="1" lang="en" sz="1000">
                <a:solidFill>
                  <a:srgbClr val="0000FF"/>
                </a:solidFill>
              </a:rPr>
              <a:t>Step 2</a:t>
            </a:r>
            <a:r>
              <a:rPr lang="en" sz="1000">
                <a:solidFill>
                  <a:srgbClr val="0000FF"/>
                </a:solidFill>
              </a:rPr>
              <a:t>: Select the flight data based on airline info received from Step 1 and sort it for given source/destination by fare (lowest fare to highest fare)</a:t>
            </a:r>
            <a:endParaRPr sz="1000">
              <a:solidFill>
                <a:srgbClr val="0000FF"/>
              </a:solidFill>
            </a:endParaRPr>
          </a:p>
          <a:p>
            <a:pPr indent="0" lvl="0" marL="0" rtl="0" algn="l">
              <a:spcBef>
                <a:spcPts val="1600"/>
              </a:spcBef>
              <a:spcAft>
                <a:spcPts val="0"/>
              </a:spcAft>
              <a:buClr>
                <a:schemeClr val="dk1"/>
              </a:buClr>
              <a:buSzPts val="1100"/>
              <a:buFont typeface="Arial"/>
              <a:buNone/>
            </a:pPr>
            <a:r>
              <a:rPr b="1" lang="en" sz="1000">
                <a:solidFill>
                  <a:srgbClr val="0000FF"/>
                </a:solidFill>
              </a:rPr>
              <a:t>Step 3</a:t>
            </a:r>
            <a:r>
              <a:rPr lang="en" sz="1000">
                <a:solidFill>
                  <a:srgbClr val="0000FF"/>
                </a:solidFill>
              </a:rPr>
              <a:t>: Arrange the result of Step 2 by fastest travel time</a:t>
            </a:r>
            <a:endParaRPr sz="1000">
              <a:solidFill>
                <a:srgbClr val="0000FF"/>
              </a:solidFill>
            </a:endParaRPr>
          </a:p>
          <a:p>
            <a:pPr indent="0" lvl="0" marL="0" rtl="0" algn="l">
              <a:spcBef>
                <a:spcPts val="1600"/>
              </a:spcBef>
              <a:spcAft>
                <a:spcPts val="0"/>
              </a:spcAft>
              <a:buClr>
                <a:schemeClr val="dk1"/>
              </a:buClr>
              <a:buSzPts val="1100"/>
              <a:buFont typeface="Arial"/>
              <a:buNone/>
            </a:pPr>
            <a:r>
              <a:rPr b="1" lang="en" sz="1000">
                <a:solidFill>
                  <a:srgbClr val="0000FF"/>
                </a:solidFill>
              </a:rPr>
              <a:t>Step 4</a:t>
            </a:r>
            <a:r>
              <a:rPr lang="en" sz="1000">
                <a:solidFill>
                  <a:srgbClr val="0000FF"/>
                </a:solidFill>
              </a:rPr>
              <a:t>: Arrange the result of Step 3 by Non Stop Flights and Display the top 5 results</a:t>
            </a:r>
            <a:endParaRPr sz="1000">
              <a:solidFill>
                <a:srgbClr val="0000FF"/>
              </a:solidFill>
            </a:endParaRPr>
          </a:p>
          <a:p>
            <a:pPr indent="0" lvl="0" marL="0" rtl="0" algn="l">
              <a:spcBef>
                <a:spcPts val="1600"/>
              </a:spcBef>
              <a:spcAft>
                <a:spcPts val="0"/>
              </a:spcAft>
              <a:buNone/>
            </a:pPr>
            <a:r>
              <a:rPr lang="en" sz="1000">
                <a:solidFill>
                  <a:srgbClr val="CC0000"/>
                </a:solidFill>
              </a:rPr>
              <a:t>Step 5 : Sort all flight data for given source/destination by fare (lowest fare to highest fare)</a:t>
            </a:r>
            <a:endParaRPr sz="1000">
              <a:solidFill>
                <a:srgbClr val="CC0000"/>
              </a:solidFill>
            </a:endParaRPr>
          </a:p>
          <a:p>
            <a:pPr indent="0" lvl="0" marL="0" rtl="0" algn="l">
              <a:spcBef>
                <a:spcPts val="1600"/>
              </a:spcBef>
              <a:spcAft>
                <a:spcPts val="0"/>
              </a:spcAft>
              <a:buNone/>
            </a:pPr>
            <a:r>
              <a:rPr lang="en" sz="1000">
                <a:solidFill>
                  <a:srgbClr val="CC0000"/>
                </a:solidFill>
              </a:rPr>
              <a:t>Step 6: Arrange the result of Step 5 by fastest travel time</a:t>
            </a:r>
            <a:endParaRPr sz="1000">
              <a:solidFill>
                <a:srgbClr val="CC0000"/>
              </a:solidFill>
            </a:endParaRPr>
          </a:p>
          <a:p>
            <a:pPr indent="0" lvl="0" marL="0" rtl="0" algn="l">
              <a:spcBef>
                <a:spcPts val="1600"/>
              </a:spcBef>
              <a:spcAft>
                <a:spcPts val="0"/>
              </a:spcAft>
              <a:buNone/>
            </a:pPr>
            <a:r>
              <a:rPr lang="en" sz="1000">
                <a:solidFill>
                  <a:srgbClr val="CC0000"/>
                </a:solidFill>
              </a:rPr>
              <a:t>Step 7: Arrange the result of Step 6 by Non Stop Flights</a:t>
            </a:r>
            <a:endParaRPr sz="1000">
              <a:solidFill>
                <a:srgbClr val="CC0000"/>
              </a:solidFill>
            </a:endParaRPr>
          </a:p>
          <a:p>
            <a:pPr indent="0" lvl="0" marL="0" rtl="0" algn="l">
              <a:spcBef>
                <a:spcPts val="1600"/>
              </a:spcBef>
              <a:spcAft>
                <a:spcPts val="0"/>
              </a:spcAft>
              <a:buNone/>
            </a:pPr>
            <a:r>
              <a:rPr lang="en" sz="1000">
                <a:solidFill>
                  <a:srgbClr val="CC0000"/>
                </a:solidFill>
              </a:rPr>
              <a:t>Post Step 7, if there are more than 5 flights then do Step 8 else display the result</a:t>
            </a:r>
            <a:endParaRPr sz="1000">
              <a:solidFill>
                <a:srgbClr val="CC0000"/>
              </a:solidFill>
            </a:endParaRPr>
          </a:p>
          <a:p>
            <a:pPr indent="0" lvl="0" marL="0" rtl="0" algn="l">
              <a:spcBef>
                <a:spcPts val="1600"/>
              </a:spcBef>
              <a:spcAft>
                <a:spcPts val="0"/>
              </a:spcAft>
              <a:buNone/>
            </a:pPr>
            <a:r>
              <a:rPr lang="en" sz="1000">
                <a:solidFill>
                  <a:srgbClr val="CC0000"/>
                </a:solidFill>
              </a:rPr>
              <a:t>Step 8: Sort the result of Step 7 by airline name in ascending order and display the top 5 in recommended section</a:t>
            </a:r>
            <a:endParaRPr sz="1000">
              <a:solidFill>
                <a:srgbClr val="CC0000"/>
              </a:solidFill>
            </a:endParaRPr>
          </a:p>
          <a:p>
            <a:pPr indent="0" lvl="0" marL="0" rtl="0" algn="l">
              <a:spcBef>
                <a:spcPts val="1600"/>
              </a:spcBef>
              <a:spcAft>
                <a:spcPts val="0"/>
              </a:spcAft>
              <a:buNone/>
            </a:pPr>
            <a:r>
              <a:t/>
            </a:r>
            <a:endParaRPr sz="1000"/>
          </a:p>
          <a:p>
            <a:pPr indent="0" lvl="0" marL="0" rtl="0" algn="l">
              <a:spcBef>
                <a:spcPts val="1600"/>
              </a:spcBef>
              <a:spcAft>
                <a:spcPts val="1600"/>
              </a:spcAft>
              <a:buNone/>
            </a:pPr>
            <a:r>
              <a:t/>
            </a:r>
            <a:endParaRPr sz="1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6"/>
          <p:cNvSpPr txBox="1"/>
          <p:nvPr>
            <p:ph type="title"/>
          </p:nvPr>
        </p:nvSpPr>
        <p:spPr>
          <a:xfrm>
            <a:off x="311700" y="97450"/>
            <a:ext cx="8520600" cy="50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Logged in : Recurring User</a:t>
            </a:r>
            <a:endParaRPr/>
          </a:p>
        </p:txBody>
      </p:sp>
      <p:sp>
        <p:nvSpPr>
          <p:cNvPr id="120" name="Google Shape;120;p16"/>
          <p:cNvSpPr txBox="1"/>
          <p:nvPr>
            <p:ph idx="1" type="body"/>
          </p:nvPr>
        </p:nvSpPr>
        <p:spPr>
          <a:xfrm>
            <a:off x="311700" y="730800"/>
            <a:ext cx="8520600" cy="387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000"/>
              <a:t>Step 1</a:t>
            </a:r>
            <a:r>
              <a:rPr lang="en" sz="1000"/>
              <a:t>: </a:t>
            </a:r>
            <a:r>
              <a:rPr lang="en" sz="1000">
                <a:solidFill>
                  <a:schemeClr val="dk1"/>
                </a:solidFill>
                <a:highlight>
                  <a:srgbClr val="FFFFFF"/>
                </a:highlight>
              </a:rPr>
              <a:t>If user has booked for </a:t>
            </a:r>
            <a:r>
              <a:rPr lang="en" sz="1000"/>
              <a:t>given source/destination </a:t>
            </a:r>
            <a:r>
              <a:rPr lang="en" sz="1000">
                <a:solidFill>
                  <a:schemeClr val="dk1"/>
                </a:solidFill>
                <a:highlight>
                  <a:srgbClr val="FFFFFF"/>
                </a:highlight>
              </a:rPr>
              <a:t>on a particular day of  the week earlier and has been consistently booking the same flight for the last 1 year then show that  Airline and Flight Number in recommendation</a:t>
            </a:r>
            <a:endParaRPr sz="1000"/>
          </a:p>
          <a:p>
            <a:pPr indent="0" lvl="0" marL="0" rtl="0" algn="l">
              <a:spcBef>
                <a:spcPts val="1600"/>
              </a:spcBef>
              <a:spcAft>
                <a:spcPts val="0"/>
              </a:spcAft>
              <a:buClr>
                <a:schemeClr val="dk1"/>
              </a:buClr>
              <a:buSzPts val="1100"/>
              <a:buFont typeface="Arial"/>
              <a:buNone/>
            </a:pPr>
            <a:r>
              <a:rPr b="1" lang="en" sz="1000"/>
              <a:t>Step 2</a:t>
            </a:r>
            <a:r>
              <a:rPr lang="en" sz="1000"/>
              <a:t>: </a:t>
            </a:r>
            <a:r>
              <a:rPr lang="en" sz="1000">
                <a:solidFill>
                  <a:schemeClr val="dk1"/>
                </a:solidFill>
                <a:highlight>
                  <a:srgbClr val="FFFFFF"/>
                </a:highlight>
              </a:rPr>
              <a:t>If user has booked for given source/destination on a particular day in a month and has been consistently booking the same flight every month for last 1 year then show that   Airline and Flight Number in recommendation</a:t>
            </a:r>
            <a:endParaRPr sz="1000"/>
          </a:p>
          <a:p>
            <a:pPr indent="0" lvl="0" marL="0" rtl="0" algn="l">
              <a:spcBef>
                <a:spcPts val="1600"/>
              </a:spcBef>
              <a:spcAft>
                <a:spcPts val="0"/>
              </a:spcAft>
              <a:buClr>
                <a:schemeClr val="dk1"/>
              </a:buClr>
              <a:buSzPts val="1100"/>
              <a:buFont typeface="Arial"/>
              <a:buNone/>
            </a:pPr>
            <a:r>
              <a:rPr b="1" lang="en" sz="1000"/>
              <a:t>Step 3</a:t>
            </a:r>
            <a:r>
              <a:rPr lang="en" sz="1000"/>
              <a:t>: </a:t>
            </a:r>
            <a:r>
              <a:rPr lang="en" sz="1000">
                <a:solidFill>
                  <a:schemeClr val="dk1"/>
                </a:solidFill>
                <a:highlight>
                  <a:srgbClr val="FFFFFF"/>
                </a:highlight>
              </a:rPr>
              <a:t>If user has booked earlier and is identified as Price (P) OR Duration (D) OR Airline (A1..An since multiple airlines) OR COMBINATION OF P/D/A sensitive user , then show the data based on the identified sensitiveness. (Logic for tracking sensitiveness in next slide)</a:t>
            </a:r>
            <a:endParaRPr sz="1000"/>
          </a:p>
          <a:p>
            <a:pPr indent="0" lvl="0" marL="0" rtl="0" algn="l">
              <a:spcBef>
                <a:spcPts val="1600"/>
              </a:spcBef>
              <a:spcAft>
                <a:spcPts val="0"/>
              </a:spcAft>
              <a:buNone/>
            </a:pPr>
            <a:r>
              <a:rPr lang="en" sz="1000" u="sng"/>
              <a:t>DISPLAY THE RESULT</a:t>
            </a:r>
            <a:endParaRPr sz="1000" u="sng"/>
          </a:p>
          <a:p>
            <a:pPr indent="0" lvl="0" marL="0" rtl="0" algn="l">
              <a:spcBef>
                <a:spcPts val="1600"/>
              </a:spcBef>
              <a:spcAft>
                <a:spcPts val="1600"/>
              </a:spcAft>
              <a:buNone/>
            </a:pPr>
            <a:r>
              <a:t/>
            </a:r>
            <a:endParaRPr sz="1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7"/>
          <p:cNvSpPr txBox="1"/>
          <p:nvPr>
            <p:ph type="title"/>
          </p:nvPr>
        </p:nvSpPr>
        <p:spPr>
          <a:xfrm>
            <a:off x="311700" y="0"/>
            <a:ext cx="8520600" cy="50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Track Price/Duration/Sensitive Users - </a:t>
            </a:r>
            <a:r>
              <a:rPr lang="en" sz="2400">
                <a:highlight>
                  <a:srgbClr val="FFFF00"/>
                </a:highlight>
              </a:rPr>
              <a:t>FILTERS</a:t>
            </a:r>
            <a:endParaRPr sz="2400">
              <a:highlight>
                <a:srgbClr val="FFFF00"/>
              </a:highlight>
            </a:endParaRPr>
          </a:p>
        </p:txBody>
      </p:sp>
      <p:graphicFrame>
        <p:nvGraphicFramePr>
          <p:cNvPr id="126" name="Google Shape;126;p17"/>
          <p:cNvGraphicFramePr/>
          <p:nvPr/>
        </p:nvGraphicFramePr>
        <p:xfrm>
          <a:off x="312750" y="819105"/>
          <a:ext cx="3000000" cy="3000000"/>
        </p:xfrm>
        <a:graphic>
          <a:graphicData uri="http://schemas.openxmlformats.org/drawingml/2006/table">
            <a:tbl>
              <a:tblPr>
                <a:noFill/>
                <a:tableStyleId>{1AFFC547-0F50-4EF1-90FB-EE1A46751F48}</a:tableStyleId>
              </a:tblPr>
              <a:tblGrid>
                <a:gridCol w="326650"/>
                <a:gridCol w="406100"/>
                <a:gridCol w="1094725"/>
                <a:gridCol w="335475"/>
                <a:gridCol w="1509675"/>
                <a:gridCol w="257225"/>
                <a:gridCol w="414925"/>
                <a:gridCol w="565025"/>
                <a:gridCol w="732750"/>
                <a:gridCol w="644475"/>
                <a:gridCol w="379625"/>
                <a:gridCol w="520875"/>
                <a:gridCol w="732750"/>
                <a:gridCol w="600325"/>
              </a:tblGrid>
              <a:tr h="312175">
                <a:tc>
                  <a:txBody>
                    <a:bodyPr/>
                    <a:lstStyle/>
                    <a:p>
                      <a:pPr indent="0" lvl="0" marL="0" rtl="0" algn="l">
                        <a:lnSpc>
                          <a:spcPct val="115000"/>
                        </a:lnSpc>
                        <a:spcBef>
                          <a:spcPts val="0"/>
                        </a:spcBef>
                        <a:spcAft>
                          <a:spcPts val="0"/>
                        </a:spcAft>
                        <a:buNone/>
                      </a:pPr>
                      <a:r>
                        <a:rPr lang="en" sz="800"/>
                        <a:t>Users</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l">
                        <a:lnSpc>
                          <a:spcPct val="115000"/>
                        </a:lnSpc>
                        <a:spcBef>
                          <a:spcPts val="0"/>
                        </a:spcBef>
                        <a:spcAft>
                          <a:spcPts val="0"/>
                        </a:spcAft>
                        <a:buNone/>
                      </a:pPr>
                      <a:r>
                        <a:rPr lang="en" sz="800"/>
                        <a:t>Sector</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l">
                        <a:lnSpc>
                          <a:spcPct val="115000"/>
                        </a:lnSpc>
                        <a:spcBef>
                          <a:spcPts val="0"/>
                        </a:spcBef>
                        <a:spcAft>
                          <a:spcPts val="0"/>
                        </a:spcAft>
                        <a:buNone/>
                      </a:pPr>
                      <a:r>
                        <a:rPr lang="en" sz="800"/>
                        <a:t>Domestic/International</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l">
                        <a:lnSpc>
                          <a:spcPct val="115000"/>
                        </a:lnSpc>
                        <a:spcBef>
                          <a:spcPts val="0"/>
                        </a:spcBef>
                        <a:spcAft>
                          <a:spcPts val="0"/>
                        </a:spcAft>
                        <a:buNone/>
                      </a:pPr>
                      <a:r>
                        <a:rPr lang="en" sz="800"/>
                        <a:t>Action</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l">
                        <a:lnSpc>
                          <a:spcPct val="115000"/>
                        </a:lnSpc>
                        <a:spcBef>
                          <a:spcPts val="0"/>
                        </a:spcBef>
                        <a:spcAft>
                          <a:spcPts val="0"/>
                        </a:spcAft>
                        <a:buNone/>
                      </a:pPr>
                      <a:r>
                        <a:rPr lang="en" sz="800"/>
                        <a:t>Logic</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l">
                        <a:lnSpc>
                          <a:spcPct val="115000"/>
                        </a:lnSpc>
                        <a:spcBef>
                          <a:spcPts val="0"/>
                        </a:spcBef>
                        <a:spcAft>
                          <a:spcPts val="0"/>
                        </a:spcAft>
                        <a:buNone/>
                      </a:pPr>
                      <a:r>
                        <a:rPr lang="en" sz="800"/>
                        <a:t>Price_D</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l">
                        <a:lnSpc>
                          <a:spcPct val="115000"/>
                        </a:lnSpc>
                        <a:spcBef>
                          <a:spcPts val="0"/>
                        </a:spcBef>
                        <a:spcAft>
                          <a:spcPts val="0"/>
                        </a:spcAft>
                        <a:buNone/>
                      </a:pPr>
                      <a:r>
                        <a:rPr lang="en" sz="800"/>
                        <a:t>Duration_D</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l">
                        <a:lnSpc>
                          <a:spcPct val="115000"/>
                        </a:lnSpc>
                        <a:spcBef>
                          <a:spcPts val="0"/>
                        </a:spcBef>
                        <a:spcAft>
                          <a:spcPts val="0"/>
                        </a:spcAft>
                        <a:buNone/>
                      </a:pPr>
                      <a:r>
                        <a:rPr lang="en" sz="800"/>
                        <a:t>A1(Spicejet)_D</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l">
                        <a:lnSpc>
                          <a:spcPct val="115000"/>
                        </a:lnSpc>
                        <a:spcBef>
                          <a:spcPts val="0"/>
                        </a:spcBef>
                        <a:spcAft>
                          <a:spcPts val="0"/>
                        </a:spcAft>
                        <a:buNone/>
                      </a:pPr>
                      <a:r>
                        <a:rPr lang="en" sz="800"/>
                        <a:t>A2(indigo)_D</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l">
                        <a:lnSpc>
                          <a:spcPct val="115000"/>
                        </a:lnSpc>
                        <a:spcBef>
                          <a:spcPts val="0"/>
                        </a:spcBef>
                        <a:spcAft>
                          <a:spcPts val="0"/>
                        </a:spcAft>
                        <a:buNone/>
                      </a:pPr>
                      <a:r>
                        <a:rPr lang="en" sz="800"/>
                        <a:t>Price_I</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l">
                        <a:lnSpc>
                          <a:spcPct val="115000"/>
                        </a:lnSpc>
                        <a:spcBef>
                          <a:spcPts val="0"/>
                        </a:spcBef>
                        <a:spcAft>
                          <a:spcPts val="0"/>
                        </a:spcAft>
                        <a:buNone/>
                      </a:pPr>
                      <a:r>
                        <a:rPr lang="en" sz="800"/>
                        <a:t>Duration_I</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l">
                        <a:lnSpc>
                          <a:spcPct val="115000"/>
                        </a:lnSpc>
                        <a:spcBef>
                          <a:spcPts val="0"/>
                        </a:spcBef>
                        <a:spcAft>
                          <a:spcPts val="0"/>
                        </a:spcAft>
                        <a:buNone/>
                      </a:pPr>
                      <a:r>
                        <a:rPr lang="en" sz="800"/>
                        <a:t>A1(Emirates)_I</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l">
                        <a:lnSpc>
                          <a:spcPct val="115000"/>
                        </a:lnSpc>
                        <a:spcBef>
                          <a:spcPts val="0"/>
                        </a:spcBef>
                        <a:spcAft>
                          <a:spcPts val="0"/>
                        </a:spcAft>
                        <a:buNone/>
                      </a:pPr>
                      <a:r>
                        <a:rPr lang="en" sz="800"/>
                        <a:t>A2(indigo)_I</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r>
              <a:tr h="312175">
                <a:tc>
                  <a:txBody>
                    <a:bodyPr/>
                    <a:lstStyle/>
                    <a:p>
                      <a:pPr indent="0" lvl="0" marL="0" rtl="0" algn="l">
                        <a:lnSpc>
                          <a:spcPct val="115000"/>
                        </a:lnSpc>
                        <a:spcBef>
                          <a:spcPts val="0"/>
                        </a:spcBef>
                        <a:spcAft>
                          <a:spcPts val="0"/>
                        </a:spcAft>
                        <a:buNone/>
                      </a:pPr>
                      <a:r>
                        <a:rPr lang="en" sz="800"/>
                        <a:t>User1</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00"/>
                        <a:t>Sector1</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00"/>
                        <a:t>Domestic</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00"/>
                        <a:t>Filter</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00"/>
                        <a:t>If user adjusts the price</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00"/>
                        <a:t>Add +1</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5300">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00"/>
                        <a:t>If user selects the duration</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00"/>
                        <a:t>Add +1</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2175">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00"/>
                        <a:t>If user selects the specific airline</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00"/>
                        <a:t>Add +1</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4250">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2175">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00"/>
                        <a:t>Sector1</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00"/>
                        <a:t>Domestic</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00"/>
                        <a:t>Filter</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00"/>
                        <a:t>If user adjusts the price</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00"/>
                        <a:t>Add +1</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5300">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00"/>
                        <a:t>If user selects the duration</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00"/>
                        <a:t>Add +1</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2175">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00"/>
                        <a:t>If user selects the specific airline</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00"/>
                        <a:t>Add +1</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4250">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2175">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00"/>
                        <a:t>Sector2</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00"/>
                        <a:t>Domestic</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00"/>
                        <a:t>Filter</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00"/>
                        <a:t>If user adjusts the price</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00"/>
                        <a:t>Add +1</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5300">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00"/>
                        <a:t>If user selects the duration</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00"/>
                        <a:t>Add +1</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2175">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00"/>
                        <a:t>If user selects the specific airline</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00"/>
                        <a:t>Add +1</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4250">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2175">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00"/>
                        <a:t>Sector3</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00"/>
                        <a:t>International</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00"/>
                        <a:t>Filter</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00"/>
                        <a:t>If user adjusts the price</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00"/>
                        <a:t>Add +1</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5300">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00"/>
                        <a:t>If user selects the duration</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00"/>
                        <a:t>Add +1</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2175">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00"/>
                        <a:t>If user selects the specific airline</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00"/>
                        <a:t>Add +1</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27" name="Google Shape;127;p17"/>
          <p:cNvSpPr txBox="1"/>
          <p:nvPr/>
        </p:nvSpPr>
        <p:spPr>
          <a:xfrm>
            <a:off x="373325" y="555450"/>
            <a:ext cx="8275200" cy="2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0000"/>
                </a:solidFill>
              </a:rPr>
              <a:t>This flag will be stored only if, the user changes the filter and then selects the book button of any particular flight from the selected result</a:t>
            </a:r>
            <a:endParaRPr sz="1000">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8"/>
          <p:cNvSpPr txBox="1"/>
          <p:nvPr>
            <p:ph type="title"/>
          </p:nvPr>
        </p:nvSpPr>
        <p:spPr>
          <a:xfrm>
            <a:off x="311700" y="97450"/>
            <a:ext cx="8520600" cy="50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Assumptions - FILTERS</a:t>
            </a:r>
            <a:endParaRPr/>
          </a:p>
        </p:txBody>
      </p:sp>
      <p:sp>
        <p:nvSpPr>
          <p:cNvPr id="133" name="Google Shape;133;p18"/>
          <p:cNvSpPr txBox="1"/>
          <p:nvPr>
            <p:ph idx="1" type="body"/>
          </p:nvPr>
        </p:nvSpPr>
        <p:spPr>
          <a:xfrm>
            <a:off x="311700" y="730800"/>
            <a:ext cx="8520600" cy="441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a:p>
            <a:pPr indent="-292100" lvl="0" marL="457200" rtl="0" algn="l">
              <a:spcBef>
                <a:spcPts val="1600"/>
              </a:spcBef>
              <a:spcAft>
                <a:spcPts val="0"/>
              </a:spcAft>
              <a:buSzPts val="1000"/>
              <a:buChar char="-"/>
            </a:pPr>
            <a:r>
              <a:rPr lang="en" sz="1000"/>
              <a:t>Max 5 Recommendation of flight will be shown</a:t>
            </a:r>
            <a:endParaRPr sz="1000"/>
          </a:p>
          <a:p>
            <a:pPr indent="-292100" lvl="0" marL="457200" rtl="0" algn="l">
              <a:spcBef>
                <a:spcPts val="0"/>
              </a:spcBef>
              <a:spcAft>
                <a:spcPts val="0"/>
              </a:spcAft>
              <a:buSzPts val="1000"/>
              <a:buChar char="-"/>
            </a:pPr>
            <a:r>
              <a:rPr lang="en" sz="1000"/>
              <a:t>If for a given sector, user search results are missing then equivalent domestic/international sensitive indicator will be applied on the new sector</a:t>
            </a:r>
            <a:endParaRPr sz="1000"/>
          </a:p>
          <a:p>
            <a:pPr indent="-292100" lvl="0" marL="457200" rtl="0" algn="l">
              <a:spcBef>
                <a:spcPts val="0"/>
              </a:spcBef>
              <a:spcAft>
                <a:spcPts val="0"/>
              </a:spcAft>
              <a:buSzPts val="1000"/>
              <a:buChar char="-"/>
            </a:pPr>
            <a:r>
              <a:rPr lang="en" sz="1000"/>
              <a:t>Higher weightage will be given to P/T/A based on accumulated score. If all them have equal values, then all sensitive filters will be applied  and final result will be sorted to </a:t>
            </a:r>
            <a:endParaRPr sz="1000"/>
          </a:p>
          <a:p>
            <a:pPr indent="-292100" lvl="0" marL="457200" rtl="0" algn="l">
              <a:spcBef>
                <a:spcPts val="0"/>
              </a:spcBef>
              <a:spcAft>
                <a:spcPts val="0"/>
              </a:spcAft>
              <a:buClr>
                <a:srgbClr val="FF0000"/>
              </a:buClr>
              <a:buSzPts val="1000"/>
              <a:buChar char="-"/>
            </a:pPr>
            <a:r>
              <a:rPr lang="en" sz="1000">
                <a:solidFill>
                  <a:srgbClr val="FF0000"/>
                </a:solidFill>
              </a:rPr>
              <a:t>Pick up the top 5 (+/- 100 Rs will be considered as same fare)</a:t>
            </a:r>
            <a:endParaRPr sz="1000">
              <a:solidFill>
                <a:srgbClr val="FF0000"/>
              </a:solidFill>
            </a:endParaRPr>
          </a:p>
          <a:p>
            <a:pPr indent="-292100" lvl="0" marL="457200" rtl="0" algn="l">
              <a:spcBef>
                <a:spcPts val="0"/>
              </a:spcBef>
              <a:spcAft>
                <a:spcPts val="0"/>
              </a:spcAft>
              <a:buClr>
                <a:srgbClr val="FF0000"/>
              </a:buClr>
              <a:buSzPts val="1000"/>
              <a:buChar char="-"/>
            </a:pPr>
            <a:r>
              <a:rPr lang="en" sz="1000">
                <a:solidFill>
                  <a:srgbClr val="FF0000"/>
                </a:solidFill>
              </a:rPr>
              <a:t>When tickets are parsed and added to the user profile, add +1 filter to flight which ticket is parsed</a:t>
            </a:r>
            <a:endParaRPr sz="1000">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9"/>
          <p:cNvSpPr txBox="1"/>
          <p:nvPr>
            <p:ph type="title"/>
          </p:nvPr>
        </p:nvSpPr>
        <p:spPr>
          <a:xfrm>
            <a:off x="311700" y="97450"/>
            <a:ext cx="8520600" cy="50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t>Track Price/Duration/Sensitive Users - </a:t>
            </a:r>
            <a:r>
              <a:rPr lang="en" sz="2400">
                <a:highlight>
                  <a:srgbClr val="FFFF00"/>
                </a:highlight>
              </a:rPr>
              <a:t>FLIGHT MATRIX</a:t>
            </a:r>
            <a:endParaRPr sz="2400">
              <a:highlight>
                <a:srgbClr val="FFFF00"/>
              </a:highlight>
            </a:endParaRPr>
          </a:p>
          <a:p>
            <a:pPr indent="0" lvl="0" marL="0" rtl="0" algn="l">
              <a:spcBef>
                <a:spcPts val="0"/>
              </a:spcBef>
              <a:spcAft>
                <a:spcPts val="0"/>
              </a:spcAft>
              <a:buNone/>
            </a:pPr>
            <a:r>
              <a:t/>
            </a:r>
            <a:endParaRPr sz="2400"/>
          </a:p>
        </p:txBody>
      </p:sp>
      <p:sp>
        <p:nvSpPr>
          <p:cNvPr id="139" name="Google Shape;139;p19"/>
          <p:cNvSpPr txBox="1"/>
          <p:nvPr>
            <p:ph idx="1" type="body"/>
          </p:nvPr>
        </p:nvSpPr>
        <p:spPr>
          <a:xfrm>
            <a:off x="311700" y="730800"/>
            <a:ext cx="8520600" cy="44127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SzPts val="1000"/>
              <a:buChar char="●"/>
            </a:pPr>
            <a:r>
              <a:rPr b="1" lang="en" sz="1000"/>
              <a:t>IF flight selected is not the lowest price but falls in a specific time zone, then increment the counter of 1 in Duration</a:t>
            </a:r>
            <a:endParaRPr b="1" sz="1000"/>
          </a:p>
          <a:p>
            <a:pPr indent="-292100" lvl="0" marL="457200" rtl="0" algn="l">
              <a:spcBef>
                <a:spcPts val="0"/>
              </a:spcBef>
              <a:spcAft>
                <a:spcPts val="0"/>
              </a:spcAft>
              <a:buSzPts val="1000"/>
              <a:buChar char="●"/>
            </a:pPr>
            <a:r>
              <a:rPr b="1" lang="en" sz="1000"/>
              <a:t>IF flight selected is the lowest price then increment the counter of 1 in Price</a:t>
            </a:r>
            <a:endParaRPr sz="1000" u="sng"/>
          </a:p>
          <a:p>
            <a:pPr indent="-292100" lvl="0" marL="457200" rtl="0" algn="l">
              <a:spcBef>
                <a:spcPts val="0"/>
              </a:spcBef>
              <a:spcAft>
                <a:spcPts val="0"/>
              </a:spcAft>
              <a:buClr>
                <a:srgbClr val="FF0000"/>
              </a:buClr>
              <a:buSzPts val="1000"/>
              <a:buChar char="●"/>
            </a:pPr>
            <a:r>
              <a:rPr b="1" lang="en" sz="1000">
                <a:solidFill>
                  <a:srgbClr val="FF0000"/>
                </a:solidFill>
              </a:rPr>
              <a:t>If in +/- half an hour, there are other flights having same price and duration, then increase the counter of airline, if there is only one flight around that selection, do not add airline</a:t>
            </a:r>
            <a:endParaRPr b="1" sz="1000">
              <a:solidFill>
                <a:srgbClr val="FF0000"/>
              </a:solidFill>
            </a:endParaRPr>
          </a:p>
          <a:p>
            <a:pPr indent="-292100" lvl="0" marL="457200" rtl="0" algn="l">
              <a:spcBef>
                <a:spcPts val="0"/>
              </a:spcBef>
              <a:spcAft>
                <a:spcPts val="0"/>
              </a:spcAft>
              <a:buSzPts val="1000"/>
              <a:buChar char="●"/>
            </a:pPr>
            <a:r>
              <a:t/>
            </a:r>
            <a:endParaRPr sz="10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