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699075" y="577050"/>
            <a:ext cx="1099800" cy="6576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700"/>
              <a:t>Percentage of saathi below 25, between 26-30, 31-35, 35-40, 40-45, 45-50 and above 50</a:t>
            </a:r>
            <a:endParaRPr sz="700"/>
          </a:p>
        </p:txBody>
      </p:sp>
      <p:sp>
        <p:nvSpPr>
          <p:cNvPr id="55" name="Google Shape;55;p13"/>
          <p:cNvSpPr/>
          <p:nvPr/>
        </p:nvSpPr>
        <p:spPr>
          <a:xfrm>
            <a:off x="1891175" y="1446650"/>
            <a:ext cx="907800" cy="253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Saathi count</a:t>
            </a:r>
            <a:endParaRPr sz="700"/>
          </a:p>
        </p:txBody>
      </p:sp>
      <p:sp>
        <p:nvSpPr>
          <p:cNvPr id="56" name="Google Shape;56;p13"/>
          <p:cNvSpPr/>
          <p:nvPr/>
        </p:nvSpPr>
        <p:spPr>
          <a:xfrm>
            <a:off x="1891150" y="1869950"/>
            <a:ext cx="907800" cy="253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Block count</a:t>
            </a:r>
            <a:endParaRPr sz="700"/>
          </a:p>
        </p:txBody>
      </p:sp>
      <p:sp>
        <p:nvSpPr>
          <p:cNvPr id="57" name="Google Shape;57;p13"/>
          <p:cNvSpPr/>
          <p:nvPr/>
        </p:nvSpPr>
        <p:spPr>
          <a:xfrm>
            <a:off x="1891150" y="2348550"/>
            <a:ext cx="907800" cy="276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chemeClr val="dk1"/>
                </a:solidFill>
              </a:rPr>
              <a:t>Village count</a:t>
            </a:r>
            <a:endParaRPr sz="700"/>
          </a:p>
        </p:txBody>
      </p:sp>
      <p:sp>
        <p:nvSpPr>
          <p:cNvPr id="58" name="Google Shape;58;p13"/>
          <p:cNvSpPr/>
          <p:nvPr/>
        </p:nvSpPr>
        <p:spPr>
          <a:xfrm>
            <a:off x="1891150" y="2813825"/>
            <a:ext cx="907800" cy="276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Total number of forms</a:t>
            </a:r>
            <a:endParaRPr sz="700"/>
          </a:p>
        </p:txBody>
      </p:sp>
      <p:sp>
        <p:nvSpPr>
          <p:cNvPr id="59" name="Google Shape;59;p13"/>
          <p:cNvSpPr/>
          <p:nvPr/>
        </p:nvSpPr>
        <p:spPr>
          <a:xfrm>
            <a:off x="3373538" y="2214413"/>
            <a:ext cx="621900" cy="186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INPUTS</a:t>
            </a:r>
            <a:endParaRPr sz="800"/>
          </a:p>
        </p:txBody>
      </p:sp>
      <p:cxnSp>
        <p:nvCxnSpPr>
          <p:cNvPr id="60" name="Google Shape;60;p13"/>
          <p:cNvCxnSpPr>
            <a:stCxn id="54" idx="3"/>
            <a:endCxn id="59" idx="1"/>
          </p:cNvCxnSpPr>
          <p:nvPr/>
        </p:nvCxnSpPr>
        <p:spPr>
          <a:xfrm>
            <a:off x="2798875" y="905850"/>
            <a:ext cx="574800" cy="14016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61" name="Google Shape;61;p13"/>
          <p:cNvCxnSpPr>
            <a:stCxn id="55" idx="3"/>
            <a:endCxn id="59" idx="1"/>
          </p:cNvCxnSpPr>
          <p:nvPr/>
        </p:nvCxnSpPr>
        <p:spPr>
          <a:xfrm>
            <a:off x="2798975" y="1573400"/>
            <a:ext cx="574500" cy="7341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62" name="Google Shape;62;p13"/>
          <p:cNvCxnSpPr>
            <a:stCxn id="56" idx="3"/>
            <a:endCxn id="59" idx="1"/>
          </p:cNvCxnSpPr>
          <p:nvPr/>
        </p:nvCxnSpPr>
        <p:spPr>
          <a:xfrm>
            <a:off x="2798950" y="1996700"/>
            <a:ext cx="574500" cy="3108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63" name="Google Shape;63;p13"/>
          <p:cNvCxnSpPr>
            <a:stCxn id="57" idx="3"/>
            <a:endCxn id="59" idx="1"/>
          </p:cNvCxnSpPr>
          <p:nvPr/>
        </p:nvCxnSpPr>
        <p:spPr>
          <a:xfrm flipH="1" rot="10800000">
            <a:off x="2798950" y="2307300"/>
            <a:ext cx="574500" cy="1797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64" name="Google Shape;64;p13"/>
          <p:cNvCxnSpPr>
            <a:stCxn id="58" idx="3"/>
            <a:endCxn id="59" idx="1"/>
          </p:cNvCxnSpPr>
          <p:nvPr/>
        </p:nvCxnSpPr>
        <p:spPr>
          <a:xfrm flipH="1" rot="10800000">
            <a:off x="2798950" y="2307275"/>
            <a:ext cx="574500" cy="645000"/>
          </a:xfrm>
          <a:prstGeom prst="bentConnector3">
            <a:avLst>
              <a:gd fmla="val 50008" name="adj1"/>
            </a:avLst>
          </a:prstGeom>
          <a:noFill/>
          <a:ln cap="flat" cmpd="sng" w="9525">
            <a:solidFill>
              <a:schemeClr val="dk2"/>
            </a:solidFill>
            <a:prstDash val="solid"/>
            <a:round/>
            <a:headEnd len="med" w="med" type="none"/>
            <a:tailEnd len="med" w="med" type="none"/>
          </a:ln>
        </p:spPr>
      </p:cxnSp>
      <p:sp>
        <p:nvSpPr>
          <p:cNvPr id="65" name="Google Shape;65;p13"/>
          <p:cNvSpPr/>
          <p:nvPr/>
        </p:nvSpPr>
        <p:spPr>
          <a:xfrm>
            <a:off x="5601563" y="2151125"/>
            <a:ext cx="648600" cy="3126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Model selection</a:t>
            </a:r>
            <a:endParaRPr sz="800"/>
          </a:p>
        </p:txBody>
      </p:sp>
      <p:sp>
        <p:nvSpPr>
          <p:cNvPr id="66" name="Google Shape;66;p13"/>
          <p:cNvSpPr/>
          <p:nvPr/>
        </p:nvSpPr>
        <p:spPr>
          <a:xfrm>
            <a:off x="4260463" y="2056475"/>
            <a:ext cx="948000" cy="501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Data cleaning/preprocessing</a:t>
            </a:r>
            <a:endParaRPr sz="800"/>
          </a:p>
        </p:txBody>
      </p:sp>
      <p:sp>
        <p:nvSpPr>
          <p:cNvPr id="67" name="Google Shape;67;p13"/>
          <p:cNvSpPr/>
          <p:nvPr/>
        </p:nvSpPr>
        <p:spPr>
          <a:xfrm>
            <a:off x="6524598" y="2214425"/>
            <a:ext cx="648600" cy="186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Prediction</a:t>
            </a:r>
            <a:endParaRPr sz="800"/>
          </a:p>
        </p:txBody>
      </p:sp>
      <p:sp>
        <p:nvSpPr>
          <p:cNvPr id="68" name="Google Shape;68;p13"/>
          <p:cNvSpPr/>
          <p:nvPr/>
        </p:nvSpPr>
        <p:spPr>
          <a:xfrm>
            <a:off x="7399875" y="1922525"/>
            <a:ext cx="948000" cy="768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Estimation of percentage improvement parameter.</a:t>
            </a:r>
            <a:endParaRPr sz="800"/>
          </a:p>
        </p:txBody>
      </p:sp>
      <p:cxnSp>
        <p:nvCxnSpPr>
          <p:cNvPr id="69" name="Google Shape;69;p13"/>
          <p:cNvCxnSpPr>
            <a:stCxn id="59" idx="3"/>
            <a:endCxn id="66" idx="1"/>
          </p:cNvCxnSpPr>
          <p:nvPr/>
        </p:nvCxnSpPr>
        <p:spPr>
          <a:xfrm>
            <a:off x="3995438" y="2307413"/>
            <a:ext cx="264900" cy="0"/>
          </a:xfrm>
          <a:prstGeom prst="straightConnector1">
            <a:avLst/>
          </a:prstGeom>
          <a:noFill/>
          <a:ln cap="flat" cmpd="sng" w="9525">
            <a:solidFill>
              <a:schemeClr val="dk2"/>
            </a:solidFill>
            <a:prstDash val="solid"/>
            <a:round/>
            <a:headEnd len="med" w="med" type="none"/>
            <a:tailEnd len="med" w="med" type="triangle"/>
          </a:ln>
        </p:spPr>
      </p:cxnSp>
      <p:cxnSp>
        <p:nvCxnSpPr>
          <p:cNvPr id="70" name="Google Shape;70;p13"/>
          <p:cNvCxnSpPr>
            <a:stCxn id="66" idx="3"/>
            <a:endCxn id="65" idx="1"/>
          </p:cNvCxnSpPr>
          <p:nvPr/>
        </p:nvCxnSpPr>
        <p:spPr>
          <a:xfrm>
            <a:off x="5208463" y="2307425"/>
            <a:ext cx="393000" cy="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3"/>
          <p:cNvCxnSpPr>
            <a:stCxn id="65" idx="3"/>
            <a:endCxn id="67" idx="1"/>
          </p:cNvCxnSpPr>
          <p:nvPr/>
        </p:nvCxnSpPr>
        <p:spPr>
          <a:xfrm>
            <a:off x="6250163" y="2307425"/>
            <a:ext cx="274500" cy="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3"/>
          <p:cNvCxnSpPr>
            <a:stCxn id="67" idx="3"/>
            <a:endCxn id="68" idx="1"/>
          </p:cNvCxnSpPr>
          <p:nvPr/>
        </p:nvCxnSpPr>
        <p:spPr>
          <a:xfrm flipH="1" rot="10800000">
            <a:off x="7173198" y="2306825"/>
            <a:ext cx="226800" cy="600"/>
          </a:xfrm>
          <a:prstGeom prst="straightConnector1">
            <a:avLst/>
          </a:prstGeom>
          <a:noFill/>
          <a:ln cap="flat" cmpd="sng" w="9525">
            <a:solidFill>
              <a:schemeClr val="dk2"/>
            </a:solidFill>
            <a:prstDash val="solid"/>
            <a:round/>
            <a:headEnd len="med" w="med" type="none"/>
            <a:tailEnd len="med" w="med" type="triangle"/>
          </a:ln>
        </p:spPr>
      </p:cxnSp>
      <p:sp>
        <p:nvSpPr>
          <p:cNvPr id="73" name="Google Shape;73;p13"/>
          <p:cNvSpPr/>
          <p:nvPr/>
        </p:nvSpPr>
        <p:spPr>
          <a:xfrm>
            <a:off x="8606475" y="2214425"/>
            <a:ext cx="497400" cy="186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output</a:t>
            </a:r>
            <a:endParaRPr sz="800"/>
          </a:p>
        </p:txBody>
      </p:sp>
      <p:cxnSp>
        <p:nvCxnSpPr>
          <p:cNvPr id="74" name="Google Shape;74;p13"/>
          <p:cNvCxnSpPr>
            <a:stCxn id="68" idx="3"/>
            <a:endCxn id="73" idx="1"/>
          </p:cNvCxnSpPr>
          <p:nvPr/>
        </p:nvCxnSpPr>
        <p:spPr>
          <a:xfrm>
            <a:off x="8347875" y="2306675"/>
            <a:ext cx="258600" cy="900"/>
          </a:xfrm>
          <a:prstGeom prst="straightConnector1">
            <a:avLst/>
          </a:prstGeom>
          <a:noFill/>
          <a:ln cap="flat" cmpd="sng" w="9525">
            <a:solidFill>
              <a:schemeClr val="dk2"/>
            </a:solidFill>
            <a:prstDash val="solid"/>
            <a:round/>
            <a:headEnd len="med" w="med" type="none"/>
            <a:tailEnd len="med" w="med" type="triangle"/>
          </a:ln>
        </p:spPr>
      </p:cxnSp>
      <p:sp>
        <p:nvSpPr>
          <p:cNvPr id="75" name="Google Shape;75;p13"/>
          <p:cNvSpPr/>
          <p:nvPr/>
        </p:nvSpPr>
        <p:spPr>
          <a:xfrm>
            <a:off x="1891175" y="3302500"/>
            <a:ext cx="907800" cy="253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Average village count</a:t>
            </a:r>
            <a:endParaRPr sz="700"/>
          </a:p>
        </p:txBody>
      </p:sp>
      <p:sp>
        <p:nvSpPr>
          <p:cNvPr id="76" name="Google Shape;76;p13"/>
          <p:cNvSpPr/>
          <p:nvPr/>
        </p:nvSpPr>
        <p:spPr>
          <a:xfrm>
            <a:off x="1891150" y="3677700"/>
            <a:ext cx="907800" cy="2535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Fraction of error</a:t>
            </a:r>
            <a:endParaRPr sz="700"/>
          </a:p>
        </p:txBody>
      </p:sp>
      <p:cxnSp>
        <p:nvCxnSpPr>
          <p:cNvPr id="77" name="Google Shape;77;p13"/>
          <p:cNvCxnSpPr>
            <a:stCxn id="75" idx="3"/>
            <a:endCxn id="59" idx="1"/>
          </p:cNvCxnSpPr>
          <p:nvPr/>
        </p:nvCxnSpPr>
        <p:spPr>
          <a:xfrm flipH="1" rot="10800000">
            <a:off x="2798975" y="2307550"/>
            <a:ext cx="574500" cy="11217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78" name="Google Shape;78;p13"/>
          <p:cNvCxnSpPr>
            <a:stCxn id="76" idx="3"/>
            <a:endCxn id="59" idx="1"/>
          </p:cNvCxnSpPr>
          <p:nvPr/>
        </p:nvCxnSpPr>
        <p:spPr>
          <a:xfrm flipH="1" rot="10800000">
            <a:off x="2798950" y="2307450"/>
            <a:ext cx="574500" cy="1497000"/>
          </a:xfrm>
          <a:prstGeom prst="bentConnector3">
            <a:avLst>
              <a:gd fmla="val 50008" name="adj1"/>
            </a:avLst>
          </a:prstGeom>
          <a:noFill/>
          <a:ln cap="flat" cmpd="sng" w="9525">
            <a:solidFill>
              <a:schemeClr val="dk2"/>
            </a:solidFill>
            <a:prstDash val="solid"/>
            <a:round/>
            <a:headEnd len="med" w="med" type="none"/>
            <a:tailEnd len="med" w="med" type="none"/>
          </a:ln>
        </p:spPr>
      </p:cxnSp>
      <p:sp>
        <p:nvSpPr>
          <p:cNvPr id="79" name="Google Shape;79;p13"/>
          <p:cNvSpPr/>
          <p:nvPr/>
        </p:nvSpPr>
        <p:spPr>
          <a:xfrm>
            <a:off x="59525" y="102600"/>
            <a:ext cx="1299900" cy="5019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These are the percentage of saathis working under a BC falling under specified age group.</a:t>
            </a:r>
            <a:endParaRPr sz="600"/>
          </a:p>
        </p:txBody>
      </p:sp>
      <p:cxnSp>
        <p:nvCxnSpPr>
          <p:cNvPr id="80" name="Google Shape;80;p13"/>
          <p:cNvCxnSpPr>
            <a:stCxn id="79" idx="3"/>
            <a:endCxn id="54" idx="0"/>
          </p:cNvCxnSpPr>
          <p:nvPr/>
        </p:nvCxnSpPr>
        <p:spPr>
          <a:xfrm>
            <a:off x="1359425" y="353550"/>
            <a:ext cx="889500" cy="223500"/>
          </a:xfrm>
          <a:prstGeom prst="bentConnector2">
            <a:avLst/>
          </a:prstGeom>
          <a:noFill/>
          <a:ln cap="flat" cmpd="sng" w="9525">
            <a:solidFill>
              <a:schemeClr val="dk2"/>
            </a:solidFill>
            <a:prstDash val="solid"/>
            <a:round/>
            <a:headEnd len="med" w="med" type="none"/>
            <a:tailEnd len="med" w="med" type="none"/>
          </a:ln>
        </p:spPr>
      </p:cxnSp>
      <p:sp>
        <p:nvSpPr>
          <p:cNvPr id="81" name="Google Shape;81;p13"/>
          <p:cNvSpPr/>
          <p:nvPr/>
        </p:nvSpPr>
        <p:spPr>
          <a:xfrm>
            <a:off x="96925" y="1149225"/>
            <a:ext cx="1299900" cy="424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This is the total count of saathis working under a BC.</a:t>
            </a:r>
            <a:endParaRPr sz="600"/>
          </a:p>
        </p:txBody>
      </p:sp>
      <p:sp>
        <p:nvSpPr>
          <p:cNvPr id="82" name="Google Shape;82;p13"/>
          <p:cNvSpPr/>
          <p:nvPr/>
        </p:nvSpPr>
        <p:spPr>
          <a:xfrm>
            <a:off x="84475" y="1687000"/>
            <a:ext cx="1324800" cy="424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This is the total count of blocks the BC is monitoring for. </a:t>
            </a:r>
            <a:endParaRPr sz="600"/>
          </a:p>
        </p:txBody>
      </p:sp>
      <p:sp>
        <p:nvSpPr>
          <p:cNvPr id="83" name="Google Shape;83;p13"/>
          <p:cNvSpPr/>
          <p:nvPr/>
        </p:nvSpPr>
        <p:spPr>
          <a:xfrm>
            <a:off x="59400" y="2224775"/>
            <a:ext cx="1324800" cy="424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This is the total count of villages in the blocks monitored by a BC.</a:t>
            </a:r>
            <a:endParaRPr sz="600"/>
          </a:p>
        </p:txBody>
      </p:sp>
      <p:sp>
        <p:nvSpPr>
          <p:cNvPr id="84" name="Google Shape;84;p13"/>
          <p:cNvSpPr/>
          <p:nvPr/>
        </p:nvSpPr>
        <p:spPr>
          <a:xfrm>
            <a:off x="81375" y="2811050"/>
            <a:ext cx="1324800" cy="424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This is the total count of distinct programs BC is monitoring for. </a:t>
            </a:r>
            <a:endParaRPr sz="600"/>
          </a:p>
        </p:txBody>
      </p:sp>
      <p:sp>
        <p:nvSpPr>
          <p:cNvPr id="85" name="Google Shape;85;p13"/>
          <p:cNvSpPr/>
          <p:nvPr/>
        </p:nvSpPr>
        <p:spPr>
          <a:xfrm>
            <a:off x="81425" y="3362825"/>
            <a:ext cx="1324800" cy="5019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This is the count of villages monitored by a BC per saathi(Who are working under the BC.)</a:t>
            </a:r>
            <a:endParaRPr sz="600"/>
          </a:p>
        </p:txBody>
      </p:sp>
      <p:sp>
        <p:nvSpPr>
          <p:cNvPr id="86" name="Google Shape;86;p13"/>
          <p:cNvSpPr/>
          <p:nvPr/>
        </p:nvSpPr>
        <p:spPr>
          <a:xfrm>
            <a:off x="59525" y="4052900"/>
            <a:ext cx="2126100" cy="9552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This is the fraction of total saathis working under a BC who have not filled the assigned count of responses to be filled.</a:t>
            </a:r>
            <a:endParaRPr sz="600"/>
          </a:p>
          <a:p>
            <a:pPr indent="0" lvl="0" marL="0" rtl="0" algn="l">
              <a:spcBef>
                <a:spcPts val="0"/>
              </a:spcBef>
              <a:spcAft>
                <a:spcPts val="0"/>
              </a:spcAft>
              <a:buNone/>
            </a:pPr>
            <a:r>
              <a:rPr b="1" lang="en" sz="600"/>
              <a:t>Fraction of error = </a:t>
            </a:r>
            <a:endParaRPr b="1" sz="600"/>
          </a:p>
          <a:p>
            <a:pPr indent="0" lvl="0" marL="0" rtl="0" algn="l">
              <a:spcBef>
                <a:spcPts val="0"/>
              </a:spcBef>
              <a:spcAft>
                <a:spcPts val="0"/>
              </a:spcAft>
              <a:buNone/>
            </a:pPr>
            <a:r>
              <a:rPr b="1" lang="en" sz="600"/>
              <a:t>Count of saathis not completed assigned number of responses/ Total count of saathis working under the BC </a:t>
            </a:r>
            <a:endParaRPr sz="600"/>
          </a:p>
          <a:p>
            <a:pPr indent="0" lvl="0" marL="0" rtl="0" algn="l">
              <a:spcBef>
                <a:spcPts val="0"/>
              </a:spcBef>
              <a:spcAft>
                <a:spcPts val="0"/>
              </a:spcAft>
              <a:buNone/>
            </a:pPr>
            <a:r>
              <a:rPr lang="en" sz="600"/>
              <a:t>Lower the fraction of error better is the performance of BC.</a:t>
            </a:r>
            <a:endParaRPr sz="600"/>
          </a:p>
        </p:txBody>
      </p:sp>
      <p:cxnSp>
        <p:nvCxnSpPr>
          <p:cNvPr id="87" name="Google Shape;87;p13"/>
          <p:cNvCxnSpPr>
            <a:stCxn id="81" idx="3"/>
            <a:endCxn id="55" idx="1"/>
          </p:cNvCxnSpPr>
          <p:nvPr/>
        </p:nvCxnSpPr>
        <p:spPr>
          <a:xfrm>
            <a:off x="1396825" y="1361325"/>
            <a:ext cx="494400" cy="212100"/>
          </a:xfrm>
          <a:prstGeom prst="bentConnector3">
            <a:avLst>
              <a:gd fmla="val 49995" name="adj1"/>
            </a:avLst>
          </a:prstGeom>
          <a:noFill/>
          <a:ln cap="flat" cmpd="sng" w="9525">
            <a:solidFill>
              <a:schemeClr val="dk2"/>
            </a:solidFill>
            <a:prstDash val="solid"/>
            <a:round/>
            <a:headEnd len="med" w="med" type="none"/>
            <a:tailEnd len="med" w="med" type="none"/>
          </a:ln>
        </p:spPr>
      </p:cxnSp>
      <p:cxnSp>
        <p:nvCxnSpPr>
          <p:cNvPr id="88" name="Google Shape;88;p13"/>
          <p:cNvCxnSpPr>
            <a:stCxn id="82" idx="3"/>
            <a:endCxn id="56" idx="1"/>
          </p:cNvCxnSpPr>
          <p:nvPr/>
        </p:nvCxnSpPr>
        <p:spPr>
          <a:xfrm>
            <a:off x="1409275" y="1899100"/>
            <a:ext cx="481800" cy="975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89" name="Google Shape;89;p13"/>
          <p:cNvCxnSpPr>
            <a:stCxn id="83" idx="3"/>
            <a:endCxn id="57" idx="1"/>
          </p:cNvCxnSpPr>
          <p:nvPr/>
        </p:nvCxnSpPr>
        <p:spPr>
          <a:xfrm>
            <a:off x="1384200" y="2436875"/>
            <a:ext cx="507000" cy="50100"/>
          </a:xfrm>
          <a:prstGeom prst="bentConnector3">
            <a:avLst>
              <a:gd fmla="val 49995" name="adj1"/>
            </a:avLst>
          </a:prstGeom>
          <a:noFill/>
          <a:ln cap="flat" cmpd="sng" w="9525">
            <a:solidFill>
              <a:schemeClr val="dk2"/>
            </a:solidFill>
            <a:prstDash val="solid"/>
            <a:round/>
            <a:headEnd len="med" w="med" type="none"/>
            <a:tailEnd len="med" w="med" type="none"/>
          </a:ln>
        </p:spPr>
      </p:cxnSp>
      <p:cxnSp>
        <p:nvCxnSpPr>
          <p:cNvPr id="90" name="Google Shape;90;p13"/>
          <p:cNvCxnSpPr>
            <a:stCxn id="84" idx="3"/>
            <a:endCxn id="58" idx="1"/>
          </p:cNvCxnSpPr>
          <p:nvPr/>
        </p:nvCxnSpPr>
        <p:spPr>
          <a:xfrm flipH="1" rot="10800000">
            <a:off x="1406175" y="2952350"/>
            <a:ext cx="485100" cy="70800"/>
          </a:xfrm>
          <a:prstGeom prst="bentConnector3">
            <a:avLst>
              <a:gd fmla="val 49987" name="adj1"/>
            </a:avLst>
          </a:prstGeom>
          <a:noFill/>
          <a:ln cap="flat" cmpd="sng" w="9525">
            <a:solidFill>
              <a:schemeClr val="dk2"/>
            </a:solidFill>
            <a:prstDash val="solid"/>
            <a:round/>
            <a:headEnd len="med" w="med" type="none"/>
            <a:tailEnd len="med" w="med" type="none"/>
          </a:ln>
        </p:spPr>
      </p:cxnSp>
      <p:cxnSp>
        <p:nvCxnSpPr>
          <p:cNvPr id="91" name="Google Shape;91;p13"/>
          <p:cNvCxnSpPr>
            <a:stCxn id="85" idx="3"/>
            <a:endCxn id="75" idx="1"/>
          </p:cNvCxnSpPr>
          <p:nvPr/>
        </p:nvCxnSpPr>
        <p:spPr>
          <a:xfrm flipH="1" rot="10800000">
            <a:off x="1406225" y="3429275"/>
            <a:ext cx="485100" cy="184500"/>
          </a:xfrm>
          <a:prstGeom prst="bentConnector3">
            <a:avLst>
              <a:gd fmla="val 49985" name="adj1"/>
            </a:avLst>
          </a:prstGeom>
          <a:noFill/>
          <a:ln cap="flat" cmpd="sng" w="9525">
            <a:solidFill>
              <a:schemeClr val="dk2"/>
            </a:solidFill>
            <a:prstDash val="solid"/>
            <a:round/>
            <a:headEnd len="med" w="med" type="none"/>
            <a:tailEnd len="med" w="med" type="none"/>
          </a:ln>
        </p:spPr>
      </p:cxnSp>
      <p:cxnSp>
        <p:nvCxnSpPr>
          <p:cNvPr id="92" name="Google Shape;92;p13"/>
          <p:cNvCxnSpPr>
            <a:stCxn id="86" idx="3"/>
            <a:endCxn id="76" idx="2"/>
          </p:cNvCxnSpPr>
          <p:nvPr/>
        </p:nvCxnSpPr>
        <p:spPr>
          <a:xfrm flipH="1" rot="10800000">
            <a:off x="2185625" y="3931100"/>
            <a:ext cx="159300" cy="599400"/>
          </a:xfrm>
          <a:prstGeom prst="bentConnector2">
            <a:avLst/>
          </a:prstGeom>
          <a:noFill/>
          <a:ln cap="flat" cmpd="sng" w="9525">
            <a:solidFill>
              <a:schemeClr val="dk2"/>
            </a:solidFill>
            <a:prstDash val="solid"/>
            <a:round/>
            <a:headEnd len="med" w="med" type="none"/>
            <a:tailEnd len="med" w="med" type="none"/>
          </a:ln>
        </p:spPr>
      </p:cxnSp>
      <p:sp>
        <p:nvSpPr>
          <p:cNvPr id="93" name="Google Shape;93;p13"/>
          <p:cNvSpPr/>
          <p:nvPr/>
        </p:nvSpPr>
        <p:spPr>
          <a:xfrm>
            <a:off x="3373538" y="725675"/>
            <a:ext cx="1621800" cy="5655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Here following steps are followed to improve data quality.</a:t>
            </a:r>
            <a:endParaRPr sz="600"/>
          </a:p>
          <a:p>
            <a:pPr indent="-266700" lvl="0" marL="457200" rtl="0" algn="l">
              <a:spcBef>
                <a:spcPts val="0"/>
              </a:spcBef>
              <a:spcAft>
                <a:spcPts val="0"/>
              </a:spcAft>
              <a:buSzPts val="600"/>
              <a:buAutoNum type="arabicPeriod"/>
            </a:pPr>
            <a:r>
              <a:rPr lang="en" sz="600"/>
              <a:t>Missing value treatment.</a:t>
            </a:r>
            <a:endParaRPr sz="600"/>
          </a:p>
          <a:p>
            <a:pPr indent="-266700" lvl="0" marL="457200" rtl="0" algn="l">
              <a:spcBef>
                <a:spcPts val="0"/>
              </a:spcBef>
              <a:spcAft>
                <a:spcPts val="0"/>
              </a:spcAft>
              <a:buSzPts val="600"/>
              <a:buAutoNum type="arabicPeriod"/>
            </a:pPr>
            <a:r>
              <a:rPr lang="en" sz="600"/>
              <a:t>Feature selection.</a:t>
            </a:r>
            <a:endParaRPr sz="600"/>
          </a:p>
        </p:txBody>
      </p:sp>
      <p:cxnSp>
        <p:nvCxnSpPr>
          <p:cNvPr id="94" name="Google Shape;94;p13"/>
          <p:cNvCxnSpPr>
            <a:stCxn id="93" idx="2"/>
            <a:endCxn id="66" idx="0"/>
          </p:cNvCxnSpPr>
          <p:nvPr/>
        </p:nvCxnSpPr>
        <p:spPr>
          <a:xfrm flipH="1" rot="-5400000">
            <a:off x="4076738" y="1398875"/>
            <a:ext cx="765300" cy="5499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95" name="Google Shape;95;p13"/>
          <p:cNvSpPr/>
          <p:nvPr/>
        </p:nvSpPr>
        <p:spPr>
          <a:xfrm>
            <a:off x="4553000" y="3804450"/>
            <a:ext cx="1971600" cy="8544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Here possible ML algorithms are tested on the prepared data to find the best working algorithm. The models are trained on prepared data. This model is used to involve all the inputs to make an output parameter. Due to this same output is predicted for all the BCs. This predicted output is sorted to find the bottom performing BCs.</a:t>
            </a:r>
            <a:endParaRPr sz="600"/>
          </a:p>
        </p:txBody>
      </p:sp>
      <p:cxnSp>
        <p:nvCxnSpPr>
          <p:cNvPr id="96" name="Google Shape;96;p13"/>
          <p:cNvCxnSpPr>
            <a:stCxn id="65" idx="2"/>
            <a:endCxn id="95" idx="0"/>
          </p:cNvCxnSpPr>
          <p:nvPr/>
        </p:nvCxnSpPr>
        <p:spPr>
          <a:xfrm rot="5400000">
            <a:off x="5062013" y="2940575"/>
            <a:ext cx="1340700" cy="387000"/>
          </a:xfrm>
          <a:prstGeom prst="bentConnector3">
            <a:avLst>
              <a:gd fmla="val 50001" name="adj1"/>
            </a:avLst>
          </a:prstGeom>
          <a:noFill/>
          <a:ln cap="flat" cmpd="sng" w="9525">
            <a:solidFill>
              <a:schemeClr val="dk2"/>
            </a:solidFill>
            <a:prstDash val="solid"/>
            <a:round/>
            <a:headEnd len="med" w="med" type="none"/>
            <a:tailEnd len="med" w="med" type="none"/>
          </a:ln>
        </p:spPr>
      </p:cxnSp>
      <p:sp>
        <p:nvSpPr>
          <p:cNvPr id="97" name="Google Shape;97;p13"/>
          <p:cNvSpPr/>
          <p:nvPr/>
        </p:nvSpPr>
        <p:spPr>
          <a:xfrm>
            <a:off x="5736425" y="725675"/>
            <a:ext cx="1099800" cy="5655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This is the prediction by using the best performing model. </a:t>
            </a:r>
            <a:endParaRPr sz="600"/>
          </a:p>
        </p:txBody>
      </p:sp>
      <p:sp>
        <p:nvSpPr>
          <p:cNvPr id="98" name="Google Shape;98;p13"/>
          <p:cNvSpPr/>
          <p:nvPr/>
        </p:nvSpPr>
        <p:spPr>
          <a:xfrm>
            <a:off x="6836225" y="3804425"/>
            <a:ext cx="1897200" cy="8178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This parameter shows how much percentage a BC has to improve to be on par of top performing BCs. Taking under consideration a certain parameter x improvement parameter is given as follows:-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600"/>
              <a:t>Improvement percentage = </a:t>
            </a:r>
            <a:endParaRPr sz="600"/>
          </a:p>
          <a:p>
            <a:pPr indent="0" lvl="0" marL="0" rtl="0" algn="l">
              <a:spcBef>
                <a:spcPts val="0"/>
              </a:spcBef>
              <a:spcAft>
                <a:spcPts val="0"/>
              </a:spcAft>
              <a:buNone/>
            </a:pPr>
            <a:r>
              <a:rPr lang="en" sz="600"/>
              <a:t>[{topbc(x) - bottombc(x)}*100] /bottombc(x)</a:t>
            </a:r>
            <a:endParaRPr sz="600"/>
          </a:p>
        </p:txBody>
      </p:sp>
      <p:cxnSp>
        <p:nvCxnSpPr>
          <p:cNvPr id="99" name="Google Shape;99;p13"/>
          <p:cNvCxnSpPr>
            <a:stCxn id="68" idx="2"/>
            <a:endCxn id="98" idx="0"/>
          </p:cNvCxnSpPr>
          <p:nvPr/>
        </p:nvCxnSpPr>
        <p:spPr>
          <a:xfrm rot="5400000">
            <a:off x="7272525" y="3203075"/>
            <a:ext cx="1113600" cy="891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00" name="Google Shape;100;p13"/>
          <p:cNvCxnSpPr>
            <a:stCxn id="97" idx="2"/>
            <a:endCxn id="67" idx="0"/>
          </p:cNvCxnSpPr>
          <p:nvPr/>
        </p:nvCxnSpPr>
        <p:spPr>
          <a:xfrm flipH="1" rot="-5400000">
            <a:off x="6105875" y="1471625"/>
            <a:ext cx="923400" cy="562500"/>
          </a:xfrm>
          <a:prstGeom prst="bentConnector3">
            <a:avLst>
              <a:gd fmla="val 49992" name="adj1"/>
            </a:avLst>
          </a:prstGeom>
          <a:noFill/>
          <a:ln cap="flat" cmpd="sng" w="9525">
            <a:solidFill>
              <a:schemeClr val="dk2"/>
            </a:solidFill>
            <a:prstDash val="solid"/>
            <a:round/>
            <a:headEnd len="med" w="med" type="none"/>
            <a:tailEnd len="med" w="med" type="none"/>
          </a:ln>
        </p:spPr>
      </p:cxnSp>
      <p:sp>
        <p:nvSpPr>
          <p:cNvPr id="101" name="Google Shape;101;p13"/>
          <p:cNvSpPr/>
          <p:nvPr/>
        </p:nvSpPr>
        <p:spPr>
          <a:xfrm>
            <a:off x="7425300" y="659975"/>
            <a:ext cx="1455900" cy="5994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This has two files. List of bottom performing BCs and percentage improvement in corresponding parameters for bottom BCs to reach on the par of top BCs.</a:t>
            </a:r>
            <a:endParaRPr sz="600"/>
          </a:p>
        </p:txBody>
      </p:sp>
      <p:cxnSp>
        <p:nvCxnSpPr>
          <p:cNvPr id="102" name="Google Shape;102;p13"/>
          <p:cNvCxnSpPr>
            <a:stCxn id="101" idx="2"/>
            <a:endCxn id="73" idx="0"/>
          </p:cNvCxnSpPr>
          <p:nvPr/>
        </p:nvCxnSpPr>
        <p:spPr>
          <a:xfrm flipH="1" rot="-5400000">
            <a:off x="8026650" y="1385975"/>
            <a:ext cx="955200" cy="702000"/>
          </a:xfrm>
          <a:prstGeom prst="bentConnector3">
            <a:avLst>
              <a:gd fmla="val 49992" name="adj1"/>
            </a:avLst>
          </a:prstGeom>
          <a:noFill/>
          <a:ln cap="flat" cmpd="sng" w="9525">
            <a:solidFill>
              <a:schemeClr val="dk2"/>
            </a:solidFill>
            <a:prstDash val="solid"/>
            <a:round/>
            <a:headEnd len="med" w="med" type="none"/>
            <a:tailEnd len="med" w="med" type="none"/>
          </a:ln>
        </p:spPr>
      </p:cxnSp>
      <p:sp>
        <p:nvSpPr>
          <p:cNvPr id="103" name="Google Shape;103;p13"/>
          <p:cNvSpPr/>
          <p:nvPr/>
        </p:nvSpPr>
        <p:spPr>
          <a:xfrm>
            <a:off x="3235200" y="2852613"/>
            <a:ext cx="1455900" cy="657600"/>
          </a:xfrm>
          <a:prstGeom prst="rect">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600"/>
              <a:t>To assess the performance of BCs we don’t have any parameter directly associated to their performance. Due to this attributes are extracted from saathis working under the BC.</a:t>
            </a:r>
            <a:endParaRPr sz="600"/>
          </a:p>
        </p:txBody>
      </p:sp>
      <p:cxnSp>
        <p:nvCxnSpPr>
          <p:cNvPr id="104" name="Google Shape;104;p13"/>
          <p:cNvCxnSpPr>
            <a:stCxn id="59" idx="2"/>
            <a:endCxn id="103" idx="0"/>
          </p:cNvCxnSpPr>
          <p:nvPr/>
        </p:nvCxnSpPr>
        <p:spPr>
          <a:xfrm flipH="1" rot="-5400000">
            <a:off x="3597788" y="2487113"/>
            <a:ext cx="452100" cy="278700"/>
          </a:xfrm>
          <a:prstGeom prst="bentConnector3">
            <a:avLst>
              <a:gd fmla="val 50011"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