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312" r:id="rId3"/>
    <p:sldId id="323" r:id="rId4"/>
    <p:sldId id="311" r:id="rId5"/>
    <p:sldId id="276" r:id="rId6"/>
    <p:sldId id="317" r:id="rId7"/>
    <p:sldId id="318" r:id="rId8"/>
    <p:sldId id="324" r:id="rId9"/>
    <p:sldId id="314" r:id="rId10"/>
    <p:sldId id="277" r:id="rId11"/>
    <p:sldId id="313" r:id="rId12"/>
    <p:sldId id="320" r:id="rId13"/>
    <p:sldId id="319" r:id="rId14"/>
    <p:sldId id="283" r:id="rId15"/>
    <p:sldId id="297" r:id="rId16"/>
    <p:sldId id="256" r:id="rId17"/>
    <p:sldId id="295" r:id="rId18"/>
    <p:sldId id="321" r:id="rId19"/>
    <p:sldId id="322"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ev nitnawre" initials="rn" lastIdx="3" clrIdx="0">
    <p:extLst>
      <p:ext uri="{19B8F6BF-5375-455C-9EA6-DF929625EA0E}">
        <p15:presenceInfo xmlns:p15="http://schemas.microsoft.com/office/powerpoint/2012/main" userId="da90a1c6d0dd61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E901"/>
    <a:srgbClr val="E5AEE9"/>
    <a:srgbClr val="DD8780"/>
    <a:srgbClr val="F2F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0104"/>
  </p:normalViewPr>
  <p:slideViewPr>
    <p:cSldViewPr snapToGrid="0">
      <p:cViewPr varScale="1">
        <p:scale>
          <a:sx n="92" d="100"/>
          <a:sy n="92" d="100"/>
        </p:scale>
        <p:origin x="1360" y="176"/>
      </p:cViewPr>
      <p:guideLst/>
    </p:cSldViewPr>
  </p:slideViewPr>
  <p:outlineViewPr>
    <p:cViewPr>
      <p:scale>
        <a:sx n="33" d="100"/>
        <a:sy n="33" d="100"/>
      </p:scale>
      <p:origin x="0" y="-1096"/>
    </p:cViewPr>
  </p:outlineViewPr>
  <p:notesTextViewPr>
    <p:cViewPr>
      <p:scale>
        <a:sx n="1" d="1"/>
        <a:sy n="1" d="1"/>
      </p:scale>
      <p:origin x="0" y="-352"/>
    </p:cViewPr>
  </p:notesTextViewPr>
  <p:sorterViewPr>
    <p:cViewPr>
      <p:scale>
        <a:sx n="120" d="100"/>
        <a:sy n="120" d="100"/>
      </p:scale>
      <p:origin x="0" y="0"/>
    </p:cViewPr>
  </p:sorterViewPr>
  <p:notesViewPr>
    <p:cSldViewPr snapToGrid="0">
      <p:cViewPr varScale="1">
        <p:scale>
          <a:sx n="88" d="100"/>
          <a:sy n="88" d="100"/>
        </p:scale>
        <p:origin x="38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58509776163641E-2"/>
          <c:y val="3.4471340049169907E-2"/>
          <c:w val="0.95469690034359367"/>
          <c:h val="0.91970410705536587"/>
        </c:manualLayout>
      </c:layout>
      <c:barChart>
        <c:barDir val="col"/>
        <c:grouping val="stacked"/>
        <c:varyColors val="0"/>
        <c:ser>
          <c:idx val="0"/>
          <c:order val="0"/>
          <c:tx>
            <c:strRef>
              <c:f>Sheet1!$B$1</c:f>
              <c:strCache>
                <c:ptCount val="1"/>
                <c:pt idx="0">
                  <c:v>Series 1</c:v>
                </c:pt>
              </c:strCache>
            </c:strRef>
          </c:tx>
          <c:spPr>
            <a:solidFill>
              <a:srgbClr val="87BE3E"/>
            </a:solidFill>
          </c:spPr>
          <c:invertIfNegative val="0"/>
          <c:dPt>
            <c:idx val="0"/>
            <c:invertIfNegative val="0"/>
            <c:bubble3D val="0"/>
            <c:spPr>
              <a:solidFill>
                <a:schemeClr val="accent4"/>
              </a:solidFill>
            </c:spPr>
            <c:extLst>
              <c:ext xmlns:c16="http://schemas.microsoft.com/office/drawing/2014/chart" uri="{C3380CC4-5D6E-409C-BE32-E72D297353CC}">
                <c16:uniqueId val="{00000001-B97D-4F7D-9B2B-440804FC0095}"/>
              </c:ext>
            </c:extLst>
          </c:dPt>
          <c:dPt>
            <c:idx val="1"/>
            <c:invertIfNegative val="0"/>
            <c:bubble3D val="0"/>
            <c:spPr>
              <a:solidFill>
                <a:schemeClr val="accent3"/>
              </a:solidFill>
            </c:spPr>
            <c:extLst>
              <c:ext xmlns:c16="http://schemas.microsoft.com/office/drawing/2014/chart" uri="{C3380CC4-5D6E-409C-BE32-E72D297353CC}">
                <c16:uniqueId val="{00000003-B97D-4F7D-9B2B-440804FC0095}"/>
              </c:ext>
            </c:extLst>
          </c:dPt>
          <c:dPt>
            <c:idx val="2"/>
            <c:invertIfNegative val="0"/>
            <c:bubble3D val="0"/>
            <c:spPr>
              <a:solidFill>
                <a:schemeClr val="accent2"/>
              </a:solidFill>
            </c:spPr>
            <c:extLst>
              <c:ext xmlns:c16="http://schemas.microsoft.com/office/drawing/2014/chart" uri="{C3380CC4-5D6E-409C-BE32-E72D297353CC}">
                <c16:uniqueId val="{00000005-B97D-4F7D-9B2B-440804FC0095}"/>
              </c:ext>
            </c:extLst>
          </c:dPt>
          <c:dPt>
            <c:idx val="3"/>
            <c:invertIfNegative val="0"/>
            <c:bubble3D val="0"/>
            <c:spPr>
              <a:solidFill>
                <a:schemeClr val="accent1"/>
              </a:solidFill>
            </c:spPr>
            <c:extLst>
              <c:ext xmlns:c16="http://schemas.microsoft.com/office/drawing/2014/chart" uri="{C3380CC4-5D6E-409C-BE32-E72D297353CC}">
                <c16:uniqueId val="{00000007-B97D-4F7D-9B2B-440804FC0095}"/>
              </c:ext>
            </c:extLst>
          </c:dPt>
          <c:cat>
            <c:strRef>
              <c:f>Sheet1!$A$2:$A$5</c:f>
              <c:strCache>
                <c:ptCount val="4"/>
                <c:pt idx="0">
                  <c:v>Option  A</c:v>
                </c:pt>
                <c:pt idx="1">
                  <c:v>Option  B</c:v>
                </c:pt>
                <c:pt idx="2">
                  <c:v>Option  C</c:v>
                </c:pt>
                <c:pt idx="3">
                  <c:v>Option  D</c:v>
                </c:pt>
              </c:strCache>
            </c:strRef>
          </c:cat>
          <c:val>
            <c:numRef>
              <c:f>Sheet1!$B$2:$B$5</c:f>
              <c:numCache>
                <c:formatCode>General</c:formatCode>
                <c:ptCount val="4"/>
                <c:pt idx="0">
                  <c:v>30</c:v>
                </c:pt>
                <c:pt idx="1">
                  <c:v>50</c:v>
                </c:pt>
                <c:pt idx="2">
                  <c:v>70</c:v>
                </c:pt>
                <c:pt idx="3">
                  <c:v>90</c:v>
                </c:pt>
              </c:numCache>
            </c:numRef>
          </c:val>
          <c:extLst>
            <c:ext xmlns:c16="http://schemas.microsoft.com/office/drawing/2014/chart" uri="{C3380CC4-5D6E-409C-BE32-E72D297353CC}">
              <c16:uniqueId val="{00000008-B97D-4F7D-9B2B-440804FC0095}"/>
            </c:ext>
          </c:extLst>
        </c:ser>
        <c:dLbls>
          <c:showLegendKey val="0"/>
          <c:showVal val="0"/>
          <c:showCatName val="0"/>
          <c:showSerName val="0"/>
          <c:showPercent val="0"/>
          <c:showBubbleSize val="0"/>
        </c:dLbls>
        <c:gapWidth val="175"/>
        <c:overlap val="100"/>
        <c:axId val="179625344"/>
        <c:axId val="179631232"/>
      </c:barChart>
      <c:catAx>
        <c:axId val="179625344"/>
        <c:scaling>
          <c:orientation val="minMax"/>
        </c:scaling>
        <c:delete val="1"/>
        <c:axPos val="b"/>
        <c:numFmt formatCode="General" sourceLinked="0"/>
        <c:majorTickMark val="out"/>
        <c:minorTickMark val="none"/>
        <c:tickLblPos val="nextTo"/>
        <c:crossAx val="179631232"/>
        <c:crosses val="autoZero"/>
        <c:auto val="1"/>
        <c:lblAlgn val="ctr"/>
        <c:lblOffset val="100"/>
        <c:noMultiLvlLbl val="0"/>
      </c:catAx>
      <c:valAx>
        <c:axId val="179631232"/>
        <c:scaling>
          <c:orientation val="minMax"/>
        </c:scaling>
        <c:delete val="1"/>
        <c:axPos val="l"/>
        <c:majorGridlines>
          <c:spPr>
            <a:ln>
              <a:noFill/>
            </a:ln>
          </c:spPr>
        </c:majorGridlines>
        <c:numFmt formatCode="General" sourceLinked="1"/>
        <c:majorTickMark val="out"/>
        <c:minorTickMark val="none"/>
        <c:tickLblPos val="nextTo"/>
        <c:crossAx val="179625344"/>
        <c:crosses val="autoZero"/>
        <c:crossBetween val="between"/>
      </c:valAx>
      <c:spPr>
        <a:noFill/>
        <a:ln>
          <a:noFill/>
        </a:ln>
      </c:spPr>
    </c:plotArea>
    <c:plotVisOnly val="1"/>
    <c:dispBlanksAs val="gap"/>
    <c:showDLblsOverMax val="0"/>
  </c:chart>
  <c:spPr>
    <a:ln>
      <a:noFill/>
    </a:ln>
  </c:spPr>
  <c:txPr>
    <a:bodyPr/>
    <a:lstStyle/>
    <a:p>
      <a:pPr>
        <a:defRPr sz="1800"/>
      </a:pPr>
      <a:endParaRPr lang="en-US"/>
    </a:p>
  </c:tx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BCA46-058A-6543-B89E-D7B1D24600CC}"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91CE6-13A3-DD40-BCDC-BD71630CA18C}" type="slidenum">
              <a:rPr lang="en-US" smtClean="0"/>
              <a:t>‹#›</a:t>
            </a:fld>
            <a:endParaRPr lang="en-US"/>
          </a:p>
        </p:txBody>
      </p:sp>
    </p:spTree>
    <p:extLst>
      <p:ext uri="{BB962C8B-B14F-4D97-AF65-F5344CB8AC3E}">
        <p14:creationId xmlns:p14="http://schemas.microsoft.com/office/powerpoint/2010/main" val="182113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Thankyou for this </a:t>
            </a:r>
            <a:r>
              <a:rPr lang="en-US" dirty="0" err="1"/>
              <a:t>oppurtunity</a:t>
            </a:r>
            <a:r>
              <a:rPr lang="en-US" dirty="0"/>
              <a:t> to present my project on Insurance Premium Default Propensity Prediction.</a:t>
            </a:r>
          </a:p>
          <a:p>
            <a:r>
              <a:rPr lang="en-US" dirty="0"/>
              <a:t>Premiums being the major revenue source for the Insurance companies, its important that they are able to identify the customers who may have the propensity to default on the premiums. </a:t>
            </a:r>
          </a:p>
          <a:p>
            <a:r>
              <a:rPr lang="en-US" dirty="0"/>
              <a:t>Insurance companies would like to identify such customers, understand the reasons and make sure these cohorts pay their premiums on time.</a:t>
            </a:r>
          </a:p>
          <a:p>
            <a:r>
              <a:rPr lang="en-US" dirty="0"/>
              <a:t>This project will try to  discover such potential defaulters, predict their behaviors, habits and patterns to eventually prescribe options &amp; solutions to help them pay their premiums on time</a:t>
            </a:r>
          </a:p>
        </p:txBody>
      </p:sp>
      <p:sp>
        <p:nvSpPr>
          <p:cNvPr id="4" name="Slide Number Placeholder 3"/>
          <p:cNvSpPr>
            <a:spLocks noGrp="1"/>
          </p:cNvSpPr>
          <p:nvPr>
            <p:ph type="sldNum" sz="quarter" idx="5"/>
          </p:nvPr>
        </p:nvSpPr>
        <p:spPr/>
        <p:txBody>
          <a:bodyPr/>
          <a:lstStyle/>
          <a:p>
            <a:fld id="{B3C91CE6-13A3-DD40-BCDC-BD71630CA18C}" type="slidenum">
              <a:rPr lang="en-US" smtClean="0"/>
              <a:t>1</a:t>
            </a:fld>
            <a:endParaRPr lang="en-US"/>
          </a:p>
        </p:txBody>
      </p:sp>
    </p:spTree>
    <p:extLst>
      <p:ext uri="{BB962C8B-B14F-4D97-AF65-F5344CB8AC3E}">
        <p14:creationId xmlns:p14="http://schemas.microsoft.com/office/powerpoint/2010/main" val="281005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creating the Train &amp; Test Data  - and SMOTING the train data we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apply a supervised machine learning technique and  create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Cart DT - a classification model which splits data features into nodes until a final decision output is made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LOGISTIC REGRESSION model- used to classify binary outputs based on their likelihood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NAIVE  BAYES - classification technique which applies probability to an event  based on the knowledge of factors that might affect the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KNN - which increases accuracy as the nos. of nearest neighbors increase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10</a:t>
            </a:fld>
            <a:endParaRPr lang="en-US"/>
          </a:p>
        </p:txBody>
      </p:sp>
    </p:spTree>
    <p:extLst>
      <p:ext uri="{BB962C8B-B14F-4D97-AF65-F5344CB8AC3E}">
        <p14:creationId xmlns:p14="http://schemas.microsoft.com/office/powerpoint/2010/main" val="109700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BAGGING TECHNIQUE - RANDOM FOREST : classification model which improves accuracy of a simple DT by generating multiple DTs &amp; taking majority vote to predict output</a:t>
            </a:r>
          </a:p>
          <a:p>
            <a:r>
              <a:rPr lang="en-US" dirty="0"/>
              <a:t>6) BOOSTING - Gradient Boosting - classification technique which generates DT sequentially where each tree focuses on correcting the errors of the previous model</a:t>
            </a:r>
          </a:p>
          <a:p>
            <a:r>
              <a:rPr lang="en-US" dirty="0"/>
              <a:t>7) XG Boost its a more efficient version of Gradient boosting.</a:t>
            </a:r>
          </a:p>
        </p:txBody>
      </p:sp>
      <p:sp>
        <p:nvSpPr>
          <p:cNvPr id="4" name="Slide Number Placeholder 3"/>
          <p:cNvSpPr>
            <a:spLocks noGrp="1"/>
          </p:cNvSpPr>
          <p:nvPr>
            <p:ph type="sldNum" sz="quarter" idx="5"/>
          </p:nvPr>
        </p:nvSpPr>
        <p:spPr/>
        <p:txBody>
          <a:bodyPr/>
          <a:lstStyle/>
          <a:p>
            <a:fld id="{B3C91CE6-13A3-DD40-BCDC-BD71630CA18C}" type="slidenum">
              <a:rPr lang="en-US" smtClean="0"/>
              <a:t>11</a:t>
            </a:fld>
            <a:endParaRPr lang="en-US"/>
          </a:p>
        </p:txBody>
      </p:sp>
    </p:spTree>
    <p:extLst>
      <p:ext uri="{BB962C8B-B14F-4D97-AF65-F5344CB8AC3E}">
        <p14:creationId xmlns:p14="http://schemas.microsoft.com/office/powerpoint/2010/main" val="2188740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Confusion Matrix shows efficiency of the models in identifying the predicted &amp; actual "defaulters' &amp; "non-defaulters". We see CART, RF &amp; Gradient Boosting models predicting maximum defaulters </a:t>
            </a:r>
          </a:p>
        </p:txBody>
      </p:sp>
      <p:sp>
        <p:nvSpPr>
          <p:cNvPr id="4" name="Slide Number Placeholder 3"/>
          <p:cNvSpPr>
            <a:spLocks noGrp="1"/>
          </p:cNvSpPr>
          <p:nvPr>
            <p:ph type="sldNum" sz="quarter" idx="5"/>
          </p:nvPr>
        </p:nvSpPr>
        <p:spPr/>
        <p:txBody>
          <a:bodyPr/>
          <a:lstStyle/>
          <a:p>
            <a:fld id="{B3C91CE6-13A3-DD40-BCDC-BD71630CA18C}" type="slidenum">
              <a:rPr lang="en-US" smtClean="0"/>
              <a:t>12</a:t>
            </a:fld>
            <a:endParaRPr lang="en-US"/>
          </a:p>
        </p:txBody>
      </p:sp>
    </p:spTree>
    <p:extLst>
      <p:ext uri="{BB962C8B-B14F-4D97-AF65-F5344CB8AC3E}">
        <p14:creationId xmlns:p14="http://schemas.microsoft.com/office/powerpoint/2010/main" val="2172042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all models on various parameters:</a:t>
            </a:r>
          </a:p>
          <a:p>
            <a:endParaRPr lang="en-US" dirty="0"/>
          </a:p>
          <a:p>
            <a:r>
              <a:rPr lang="en-US" dirty="0"/>
              <a:t>Accuracy - tells the proportion of Defaulters &amp; Non Defaulters in the data set</a:t>
            </a:r>
          </a:p>
          <a:p>
            <a:endParaRPr lang="en-US" dirty="0"/>
          </a:p>
          <a:p>
            <a:r>
              <a:rPr lang="en-US" dirty="0"/>
              <a:t>Sensitivity - </a:t>
            </a:r>
            <a:r>
              <a:rPr lang="en-SG" sz="1200" b="0" i="0" kern="1200" dirty="0">
                <a:solidFill>
                  <a:schemeClr val="tx1"/>
                </a:solidFill>
                <a:effectLst/>
                <a:latin typeface="+mn-lt"/>
                <a:ea typeface="+mn-ea"/>
                <a:cs typeface="+mn-cs"/>
              </a:rPr>
              <a:t>ability to designate a defaulter as positive.</a:t>
            </a:r>
            <a:endParaRPr lang="en-US" dirty="0"/>
          </a:p>
          <a:p>
            <a:endParaRPr lang="en-US" dirty="0"/>
          </a:p>
          <a:p>
            <a:r>
              <a:rPr lang="en-US" dirty="0"/>
              <a:t>Specificity - </a:t>
            </a:r>
            <a:r>
              <a:rPr lang="en-SG" sz="1200" b="0" i="0" kern="1200" dirty="0">
                <a:solidFill>
                  <a:schemeClr val="tx1"/>
                </a:solidFill>
                <a:effectLst/>
                <a:latin typeface="+mn-lt"/>
                <a:ea typeface="+mn-ea"/>
                <a:cs typeface="+mn-cs"/>
              </a:rPr>
              <a:t>ability to designate a non-defaulter as negative.</a:t>
            </a:r>
            <a:endParaRPr lang="en-US" dirty="0"/>
          </a:p>
          <a:p>
            <a:endParaRPr lang="en-US" dirty="0"/>
          </a:p>
          <a:p>
            <a:r>
              <a:rPr lang="en-US" dirty="0"/>
              <a:t>Precision - Positive Prediction Value - probability of how often a +</a:t>
            </a:r>
            <a:r>
              <a:rPr lang="en-US" dirty="0" err="1"/>
              <a:t>ve</a:t>
            </a:r>
            <a:r>
              <a:rPr lang="en-US" dirty="0"/>
              <a:t> test represents True +</a:t>
            </a:r>
            <a:r>
              <a:rPr lang="en-US" dirty="0" err="1"/>
              <a:t>ve</a:t>
            </a:r>
            <a:endParaRPr lang="en-US" dirty="0"/>
          </a:p>
          <a:p>
            <a:endParaRPr lang="en-US" dirty="0"/>
          </a:p>
          <a:p>
            <a:r>
              <a:rPr lang="en-US" dirty="0"/>
              <a:t>KS - returns a p - value (which has the same interpretation as other p -value) if p value is less than the significance level we reject the Null Hypothesis that the sample comes from a specific distribution. Here we see all model reject the Null Hypothesis</a:t>
            </a:r>
          </a:p>
          <a:p>
            <a:endParaRPr lang="en-US" dirty="0"/>
          </a:p>
          <a:p>
            <a:r>
              <a:rPr lang="en-US" dirty="0"/>
              <a:t>AUC ROC is a performance measurement at various thresholds</a:t>
            </a:r>
          </a:p>
          <a:p>
            <a:r>
              <a:rPr lang="en-US" dirty="0"/>
              <a:t>higher AUC means the performance of that model is better at </a:t>
            </a:r>
            <a:r>
              <a:rPr lang="en-US" dirty="0" err="1"/>
              <a:t>distingusing</a:t>
            </a:r>
            <a:r>
              <a:rPr lang="en-US" dirty="0"/>
              <a:t> the +</a:t>
            </a:r>
            <a:r>
              <a:rPr lang="en-US" dirty="0" err="1"/>
              <a:t>ve</a:t>
            </a:r>
            <a:r>
              <a:rPr lang="en-US" dirty="0"/>
              <a:t> &amp; -</a:t>
            </a:r>
            <a:r>
              <a:rPr lang="en-US" dirty="0" err="1"/>
              <a:t>ve</a:t>
            </a:r>
            <a:r>
              <a:rPr lang="en-US" dirty="0"/>
              <a:t> class</a:t>
            </a:r>
          </a:p>
          <a:p>
            <a:endParaRPr lang="en-US" dirty="0"/>
          </a:p>
          <a:p>
            <a:r>
              <a:rPr lang="en-US" dirty="0"/>
              <a:t>Gini co-efficient is a good indicator of inequality i.e. distribution of defaulters across population.</a:t>
            </a:r>
          </a:p>
          <a:p>
            <a:r>
              <a:rPr lang="en-US" dirty="0"/>
              <a:t>level 0 indicates absolute equality</a:t>
            </a:r>
          </a:p>
          <a:p>
            <a:endParaRPr lang="en-US" dirty="0"/>
          </a:p>
          <a:p>
            <a:r>
              <a:rPr lang="en-US" dirty="0"/>
              <a:t>CART Model 1 gives the best result in Specificity compared to other models.. On the other attributes too it performs better than or as good as the other models. </a:t>
            </a:r>
          </a:p>
          <a:p>
            <a:r>
              <a:rPr lang="en-US" dirty="0"/>
              <a:t>Specificity is important for us as an attribute because our positive class is set at 1 i.e. non-defaulter</a:t>
            </a:r>
          </a:p>
        </p:txBody>
      </p:sp>
      <p:sp>
        <p:nvSpPr>
          <p:cNvPr id="4" name="Slide Number Placeholder 3"/>
          <p:cNvSpPr>
            <a:spLocks noGrp="1"/>
          </p:cNvSpPr>
          <p:nvPr>
            <p:ph type="sldNum" sz="quarter" idx="5"/>
          </p:nvPr>
        </p:nvSpPr>
        <p:spPr/>
        <p:txBody>
          <a:bodyPr/>
          <a:lstStyle/>
          <a:p>
            <a:fld id="{B3C91CE6-13A3-DD40-BCDC-BD71630CA18C}" type="slidenum">
              <a:rPr lang="en-US" smtClean="0"/>
              <a:t>13</a:t>
            </a:fld>
            <a:endParaRPr lang="en-US"/>
          </a:p>
        </p:txBody>
      </p:sp>
    </p:spTree>
    <p:extLst>
      <p:ext uri="{BB962C8B-B14F-4D97-AF65-F5344CB8AC3E}">
        <p14:creationId xmlns:p14="http://schemas.microsoft.com/office/powerpoint/2010/main" val="54655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 influencing majorly to identify potential defaulters include the above 7 attributes. </a:t>
            </a:r>
          </a:p>
          <a:p>
            <a:r>
              <a:rPr lang="en-US" dirty="0"/>
              <a:t>Understanding the factors our recommendations will revolve around solutions towards these attributes</a:t>
            </a:r>
          </a:p>
        </p:txBody>
      </p:sp>
      <p:sp>
        <p:nvSpPr>
          <p:cNvPr id="4" name="Slide Number Placeholder 3"/>
          <p:cNvSpPr>
            <a:spLocks noGrp="1"/>
          </p:cNvSpPr>
          <p:nvPr>
            <p:ph type="sldNum" sz="quarter" idx="5"/>
          </p:nvPr>
        </p:nvSpPr>
        <p:spPr/>
        <p:txBody>
          <a:bodyPr/>
          <a:lstStyle/>
          <a:p>
            <a:fld id="{B3C91CE6-13A3-DD40-BCDC-BD71630CA18C}" type="slidenum">
              <a:rPr lang="en-US" smtClean="0"/>
              <a:t>14</a:t>
            </a:fld>
            <a:endParaRPr lang="en-US"/>
          </a:p>
        </p:txBody>
      </p:sp>
    </p:spTree>
    <p:extLst>
      <p:ext uri="{BB962C8B-B14F-4D97-AF65-F5344CB8AC3E}">
        <p14:creationId xmlns:p14="http://schemas.microsoft.com/office/powerpoint/2010/main" val="277694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Commonality in the 3 late payment categories</a:t>
            </a:r>
          </a:p>
          <a:p>
            <a:pPr marL="228600" indent="-228600">
              <a:buAutoNum type="arabicParenR"/>
            </a:pPr>
            <a:r>
              <a:rPr lang="en-US" dirty="0"/>
              <a:t>Income is an important variable which. Influences ”paying of premium’, “Paying of premium in cash”, “risk score’</a:t>
            </a:r>
          </a:p>
          <a:p>
            <a:pPr marL="228600" indent="-228600">
              <a:buAutoNum type="arabicParenR"/>
            </a:pPr>
            <a:r>
              <a:rPr lang="en-US" dirty="0"/>
              <a:t> Need to come with a solution which solves the “payment with cash” and flexibility of product, policy &amp; premiums around the Income – will discuss this is next slides.</a:t>
            </a:r>
          </a:p>
        </p:txBody>
      </p:sp>
      <p:sp>
        <p:nvSpPr>
          <p:cNvPr id="4" name="Slide Number Placeholder 3"/>
          <p:cNvSpPr>
            <a:spLocks noGrp="1"/>
          </p:cNvSpPr>
          <p:nvPr>
            <p:ph type="sldNum" sz="quarter" idx="5"/>
          </p:nvPr>
        </p:nvSpPr>
        <p:spPr/>
        <p:txBody>
          <a:bodyPr/>
          <a:lstStyle/>
          <a:p>
            <a:fld id="{B3C91CE6-13A3-DD40-BCDC-BD71630CA18C}" type="slidenum">
              <a:rPr lang="en-US" smtClean="0"/>
              <a:t>15</a:t>
            </a:fld>
            <a:endParaRPr lang="en-US"/>
          </a:p>
        </p:txBody>
      </p:sp>
    </p:spTree>
    <p:extLst>
      <p:ext uri="{BB962C8B-B14F-4D97-AF65-F5344CB8AC3E}">
        <p14:creationId xmlns:p14="http://schemas.microsoft.com/office/powerpoint/2010/main" val="87058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dirty="0">
                <a:solidFill>
                  <a:srgbClr val="FF0000"/>
                </a:solidFill>
              </a:rPr>
              <a:t>We need to keep in mind the current economic fallout due to the pandemic and the impact it has had on jobs/ business/income when we come our with solutions for the payments of the premiums. </a:t>
            </a:r>
          </a:p>
          <a:p>
            <a:endParaRPr lang="en-SG" sz="1200" dirty="0">
              <a:solidFill>
                <a:srgbClr val="FF0000"/>
              </a:solidFill>
            </a:endParaRPr>
          </a:p>
          <a:p>
            <a:pPr marL="228600" indent="-228600">
              <a:buAutoNum type="arabicParenR"/>
            </a:pPr>
            <a:r>
              <a:rPr lang="en-SG" sz="1200" dirty="0">
                <a:solidFill>
                  <a:srgbClr val="FF0000"/>
                </a:solidFill>
              </a:rPr>
              <a:t>Solution need to be from the customers perspective and not the insurance company.</a:t>
            </a:r>
          </a:p>
          <a:p>
            <a:pPr marL="228600" indent="-228600">
              <a:buAutoNum type="arabicParenR"/>
            </a:pPr>
            <a:r>
              <a:rPr lang="en-SG" sz="1200" dirty="0">
                <a:solidFill>
                  <a:srgbClr val="FF0000"/>
                </a:solidFill>
              </a:rPr>
              <a:t>Solutions short term options to manage current issues and which fits in the scheme of things. A simple &amp; basic product – easy to pick and issue could be a workable solution</a:t>
            </a:r>
          </a:p>
          <a:p>
            <a:pPr marL="228600" indent="-228600">
              <a:buAutoNum type="arabicParenR"/>
            </a:pPr>
            <a:r>
              <a:rPr lang="en-SG" sz="1200" dirty="0">
                <a:solidFill>
                  <a:srgbClr val="FF0000"/>
                </a:solidFill>
              </a:rPr>
              <a:t>Is “capability to pay” the only reason for defaulting? – user behaviour, habits, priority, complexity of issuance/payment could be a hurdle – simplified and easy issuance and options towards payments like EMI, monthly , quarterly, bi – annual kind of options as per the requirement and amount of the premium.</a:t>
            </a:r>
          </a:p>
          <a:p>
            <a:pPr marL="228600" indent="-228600">
              <a:buAutoNum type="arabicParenR"/>
            </a:pPr>
            <a:r>
              <a:rPr lang="en-SG" sz="1200" dirty="0">
                <a:solidFill>
                  <a:srgbClr val="FF0000"/>
                </a:solidFill>
              </a:rPr>
              <a:t>Solution based simpler product offering rather than an elaborate all inclusive ….. Come up with customised , tailored, essential – basic product with affordable premiums attached …. Easy to pay options and affiliations with various fintech companies like payment platforms, CC, banks, etc. to have a ecosystem created where adoption of such insurance becomes as easy as managing essentials.</a:t>
            </a:r>
          </a:p>
          <a:p>
            <a:pPr marL="228600" indent="-228600">
              <a:buAutoNum type="arabicParenR"/>
            </a:pPr>
            <a:r>
              <a:rPr lang="en-SG" sz="1200" dirty="0">
                <a:solidFill>
                  <a:srgbClr val="FF0000"/>
                </a:solidFill>
              </a:rPr>
              <a:t>A interactive, customer engaging – incentive based option is shared here which needs to have a customer mindset changed for his/her own well being and benefit</a:t>
            </a:r>
          </a:p>
          <a:p>
            <a:endParaRPr lang="en-SG" sz="12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16</a:t>
            </a:fld>
            <a:endParaRPr lang="en-US"/>
          </a:p>
        </p:txBody>
      </p:sp>
    </p:spTree>
    <p:extLst>
      <p:ext uri="{BB962C8B-B14F-4D97-AF65-F5344CB8AC3E}">
        <p14:creationId xmlns:p14="http://schemas.microsoft.com/office/powerpoint/2010/main" val="163027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To make an alternative lifestyle and payment alternative – create an ecosystem of inclusive participation and </a:t>
            </a:r>
            <a:r>
              <a:rPr lang="en-US" dirty="0" err="1"/>
              <a:t>incentised</a:t>
            </a:r>
            <a:r>
              <a:rPr lang="en-US" dirty="0"/>
              <a:t> options for making the insurer realize importance of health and fitness. </a:t>
            </a:r>
          </a:p>
          <a:p>
            <a:pPr marL="228600" indent="-228600">
              <a:buAutoNum type="arabicParenR"/>
            </a:pPr>
            <a:r>
              <a:rPr lang="en-US" dirty="0"/>
              <a:t>A healthy insurer is what a insurance company will like to deal with and be flexible with. Create such aware and conscious customers by providing them options which are easy for their payment capability, convenient for participating towards the incentivized based option.</a:t>
            </a:r>
          </a:p>
        </p:txBody>
      </p:sp>
      <p:sp>
        <p:nvSpPr>
          <p:cNvPr id="4" name="Slide Number Placeholder 3"/>
          <p:cNvSpPr>
            <a:spLocks noGrp="1"/>
          </p:cNvSpPr>
          <p:nvPr>
            <p:ph type="sldNum" sz="quarter" idx="5"/>
          </p:nvPr>
        </p:nvSpPr>
        <p:spPr/>
        <p:txBody>
          <a:bodyPr/>
          <a:lstStyle/>
          <a:p>
            <a:fld id="{B3C91CE6-13A3-DD40-BCDC-BD71630CA18C}" type="slidenum">
              <a:rPr lang="en-US" smtClean="0"/>
              <a:t>17</a:t>
            </a:fld>
            <a:endParaRPr lang="en-US"/>
          </a:p>
        </p:txBody>
      </p:sp>
    </p:spTree>
    <p:extLst>
      <p:ext uri="{BB962C8B-B14F-4D97-AF65-F5344CB8AC3E}">
        <p14:creationId xmlns:p14="http://schemas.microsoft.com/office/powerpoint/2010/main" val="403373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1) </a:t>
            </a:r>
            <a:r>
              <a:rPr lang="en-US" sz="1200" b="1" dirty="0">
                <a:solidFill>
                  <a:schemeClr val="accent6">
                    <a:lumMod val="75000"/>
                  </a:schemeClr>
                </a:solidFill>
              </a:rPr>
              <a:t>A Vitality Fitness App to keep the user engaged with regards to his/her physical activities like walk, jog, sleep, etc. The App will calculate the fitness level of the user and accordingly offer incentives and offers like discounts &amp; freebies</a:t>
            </a:r>
          </a:p>
          <a:p>
            <a:pPr algn="l"/>
            <a:r>
              <a:rPr lang="en-US" dirty="0"/>
              <a:t>2) </a:t>
            </a:r>
            <a:r>
              <a:rPr lang="en-US" sz="1200" b="1" dirty="0">
                <a:solidFill>
                  <a:schemeClr val="accent6">
                    <a:lumMod val="75000"/>
                  </a:schemeClr>
                </a:solidFill>
              </a:rPr>
              <a:t>This screenshot shows the user being fit and active. Such result could be reasons to incentivize the user with a lesser premium amount by calculating their bio age fitness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3) Regular activity, monitoring and motivation encourages the user to stay involved and achieve better because the rewards and incentives on a regular basis is a significant gain plus staying in great shape keeps you positive to manage life.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4) A healthy and active customer is something that an insurance company would like to keep insured and engaged </a:t>
            </a:r>
          </a:p>
          <a:p>
            <a:pPr algn="l"/>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18</a:t>
            </a:fld>
            <a:endParaRPr lang="en-US"/>
          </a:p>
        </p:txBody>
      </p:sp>
    </p:spTree>
    <p:extLst>
      <p:ext uri="{BB962C8B-B14F-4D97-AF65-F5344CB8AC3E}">
        <p14:creationId xmlns:p14="http://schemas.microsoft.com/office/powerpoint/2010/main" val="1088235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v"/>
            </a:pPr>
            <a:r>
              <a:rPr lang="en-US" sz="1200" b="1" dirty="0">
                <a:solidFill>
                  <a:schemeClr val="accent6">
                    <a:lumMod val="75000"/>
                  </a:schemeClr>
                </a:solidFill>
              </a:rPr>
              <a:t>Deferred period for payment of premium (insurer is flexible with a healthy insurer and can afford to provide options for payment)</a:t>
            </a:r>
          </a:p>
          <a:p>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Rewarding with lesser premium for staying healthy and active . More active and healthy = more attractive offerings on premiums</a:t>
            </a:r>
          </a:p>
          <a:p>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A healthy fitness score card shared by insurer with other service providers like financial institutions, education, jobs &amp; professional service . Such institutions would be more forthcoming to be engaged and offer services like loans etc. to a healthier customer as chances of recovering from a healthy person is always more and makes business sense.</a:t>
            </a:r>
          </a:p>
          <a:p>
            <a:pPr marL="285750" indent="-285750">
              <a:buFont typeface="Wingdings" pitchFamily="2" charset="2"/>
              <a:buChar char="v"/>
            </a:pPr>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All stakeholder could come together to create a “Value proposition” by keeping the customer in the center of things and create offerings in such a fashion that the customer finds ”value” in more more ways than one to stay active and healthy for self and his/her dependents.</a:t>
            </a:r>
          </a:p>
          <a:p>
            <a:pPr marL="285750" indent="-285750">
              <a:buFont typeface="Wingdings" pitchFamily="2" charset="2"/>
              <a:buChar char="v"/>
            </a:pPr>
            <a:endParaRPr lang="en-US" sz="1200" b="1" dirty="0">
              <a:solidFill>
                <a:schemeClr val="accent6">
                  <a:lumMod val="75000"/>
                </a:schemeClr>
              </a:solidFill>
            </a:endParaRPr>
          </a:p>
          <a:p>
            <a:pPr algn="ctr"/>
            <a:endParaRPr lang="en-US" sz="1200" b="1" dirty="0">
              <a:solidFill>
                <a:schemeClr val="accent6">
                  <a:lumMod val="75000"/>
                </a:schemeClr>
              </a:solidFill>
            </a:endParaRPr>
          </a:p>
          <a:p>
            <a:pPr algn="ctr"/>
            <a:endParaRPr lang="en-US" sz="1200" b="1" dirty="0">
              <a:solidFill>
                <a:schemeClr val="accent6">
                  <a:lumMod val="75000"/>
                </a:schemeClr>
              </a:solidFill>
            </a:endParaRPr>
          </a:p>
          <a:p>
            <a:pPr algn="ctr"/>
            <a:endParaRPr lang="en-US" sz="1400" b="1" dirty="0">
              <a:solidFill>
                <a:schemeClr val="accent6">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19</a:t>
            </a:fld>
            <a:endParaRPr lang="en-US"/>
          </a:p>
        </p:txBody>
      </p:sp>
    </p:spTree>
    <p:extLst>
      <p:ext uri="{BB962C8B-B14F-4D97-AF65-F5344CB8AC3E}">
        <p14:creationId xmlns:p14="http://schemas.microsoft.com/office/powerpoint/2010/main" val="220045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data set we will look at 15 variables which we need to explore and analyze </a:t>
            </a:r>
            <a:r>
              <a:rPr lang="en-US" dirty="0" err="1"/>
              <a:t>w.r.f</a:t>
            </a:r>
            <a:r>
              <a:rPr lang="en-US" dirty="0"/>
              <a:t>. to the dependent variable (Default). Of these variables 88% of data is continuous in nature.</a:t>
            </a:r>
          </a:p>
          <a:p>
            <a:r>
              <a:rPr lang="en-US" dirty="0"/>
              <a:t>We will need to treat these variables accordingly so as to make them robust enough to help us explore and </a:t>
            </a:r>
            <a:r>
              <a:rPr lang="en-US" dirty="0" err="1"/>
              <a:t>analyse</a:t>
            </a:r>
            <a:r>
              <a:rPr lang="en-US" dirty="0"/>
              <a:t> the data within.</a:t>
            </a:r>
          </a:p>
        </p:txBody>
      </p:sp>
      <p:sp>
        <p:nvSpPr>
          <p:cNvPr id="4" name="Slide Number Placeholder 3"/>
          <p:cNvSpPr>
            <a:spLocks noGrp="1"/>
          </p:cNvSpPr>
          <p:nvPr>
            <p:ph type="sldNum" sz="quarter" idx="5"/>
          </p:nvPr>
        </p:nvSpPr>
        <p:spPr/>
        <p:txBody>
          <a:bodyPr/>
          <a:lstStyle/>
          <a:p>
            <a:fld id="{B3C91CE6-13A3-DD40-BCDC-BD71630CA18C}" type="slidenum">
              <a:rPr lang="en-US" smtClean="0"/>
              <a:t>2</a:t>
            </a:fld>
            <a:endParaRPr lang="en-US"/>
          </a:p>
        </p:txBody>
      </p:sp>
    </p:spTree>
    <p:extLst>
      <p:ext uri="{BB962C8B-B14F-4D97-AF65-F5344CB8AC3E}">
        <p14:creationId xmlns:p14="http://schemas.microsoft.com/office/powerpoint/2010/main" val="246102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with reference to the dependent variable, the data is quite unbalance.</a:t>
            </a:r>
          </a:p>
          <a:p>
            <a:r>
              <a:rPr lang="en-US" dirty="0"/>
              <a:t>only 6.25% of the cohorts are defaulters who have defaulted in their last premium payment. </a:t>
            </a:r>
          </a:p>
          <a:p>
            <a:r>
              <a:rPr lang="en-US" dirty="0"/>
              <a:t>We need to </a:t>
            </a:r>
            <a:r>
              <a:rPr lang="en-US" dirty="0" err="1"/>
              <a:t>syudy</a:t>
            </a:r>
            <a:r>
              <a:rPr lang="en-US" dirty="0"/>
              <a:t> this cohort with the various variable sin our data and also understand how and when the delinquents got  converted to defaulters. </a:t>
            </a:r>
          </a:p>
          <a:p>
            <a:r>
              <a:rPr lang="en-US" dirty="0"/>
              <a:t>We need to understand the influencers and factors for their behavior or the lack of it - to identify them appropriately to address their issues.</a:t>
            </a:r>
          </a:p>
        </p:txBody>
      </p:sp>
      <p:sp>
        <p:nvSpPr>
          <p:cNvPr id="4" name="Slide Number Placeholder 3"/>
          <p:cNvSpPr>
            <a:spLocks noGrp="1"/>
          </p:cNvSpPr>
          <p:nvPr>
            <p:ph type="sldNum" sz="quarter" idx="5"/>
          </p:nvPr>
        </p:nvSpPr>
        <p:spPr/>
        <p:txBody>
          <a:bodyPr/>
          <a:lstStyle/>
          <a:p>
            <a:fld id="{B3C91CE6-13A3-DD40-BCDC-BD71630CA18C}" type="slidenum">
              <a:rPr lang="en-US" smtClean="0"/>
              <a:t>3</a:t>
            </a:fld>
            <a:endParaRPr lang="en-US"/>
          </a:p>
        </p:txBody>
      </p:sp>
    </p:spTree>
    <p:extLst>
      <p:ext uri="{BB962C8B-B14F-4D97-AF65-F5344CB8AC3E}">
        <p14:creationId xmlns:p14="http://schemas.microsoft.com/office/powerpoint/2010/main" val="18236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will involve exploring each variable by itself and also understand the influence it may have on other variables which would help us discover the potential defaulters within such variables.</a:t>
            </a:r>
          </a:p>
        </p:txBody>
      </p:sp>
      <p:sp>
        <p:nvSpPr>
          <p:cNvPr id="4" name="Slide Number Placeholder 3"/>
          <p:cNvSpPr>
            <a:spLocks noGrp="1"/>
          </p:cNvSpPr>
          <p:nvPr>
            <p:ph type="sldNum" sz="quarter" idx="5"/>
          </p:nvPr>
        </p:nvSpPr>
        <p:spPr/>
        <p:txBody>
          <a:bodyPr/>
          <a:lstStyle/>
          <a:p>
            <a:fld id="{B3C91CE6-13A3-DD40-BCDC-BD71630CA18C}" type="slidenum">
              <a:rPr lang="en-US" smtClean="0"/>
              <a:t>4</a:t>
            </a:fld>
            <a:endParaRPr lang="en-US"/>
          </a:p>
        </p:txBody>
      </p:sp>
    </p:spTree>
    <p:extLst>
      <p:ext uri="{BB962C8B-B14F-4D97-AF65-F5344CB8AC3E}">
        <p14:creationId xmlns:p14="http://schemas.microsoft.com/office/powerpoint/2010/main" val="361894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design will involve a step - by step process which will begin with</a:t>
            </a:r>
          </a:p>
          <a:p>
            <a:r>
              <a:rPr lang="en-US" dirty="0"/>
              <a:t>1- cleaning and treating the data set for exploring and </a:t>
            </a:r>
            <a:r>
              <a:rPr lang="en-US" dirty="0" err="1"/>
              <a:t>analysing</a:t>
            </a:r>
            <a:r>
              <a:rPr lang="en-US" dirty="0"/>
              <a:t>. We will treat the data set for any Missing Values, Outliers Treatment, transforming variables for our benefit, adding or removing variables etc.</a:t>
            </a:r>
          </a:p>
          <a:p>
            <a:r>
              <a:rPr lang="en-US" dirty="0"/>
              <a:t>2-  After which, we will next perform an Exploratory Data Analysis which would involve a </a:t>
            </a:r>
          </a:p>
          <a:p>
            <a:r>
              <a:rPr lang="en-US" dirty="0"/>
              <a:t>Uni Variant analysis on the categorical and the numerical variables to check on aspects like mean , median, outliers and other influencing aspect of the variables.</a:t>
            </a:r>
          </a:p>
          <a:p>
            <a:r>
              <a:rPr lang="en-US" dirty="0"/>
              <a:t>We will conduct a Bi Variant Analysis and see how the dependent variable is behaving amidst the categorical and numerical variables.</a:t>
            </a:r>
          </a:p>
          <a:p>
            <a:r>
              <a:rPr lang="en-US" dirty="0"/>
              <a:t>3- We will explore each categorical and numerical variable to discover patterns, similarities, correlations. In case of any high correlation between any variable we will need to account it and accordingly treat them for further analysis.</a:t>
            </a:r>
          </a:p>
          <a:p>
            <a:r>
              <a:rPr lang="en-US" dirty="0"/>
              <a:t>4- We would then want to work on building some analytical models to </a:t>
            </a:r>
            <a:r>
              <a:rPr lang="en-US" dirty="0" err="1"/>
              <a:t>analyse</a:t>
            </a:r>
            <a:r>
              <a:rPr lang="en-US" dirty="0"/>
              <a:t> our dataset.</a:t>
            </a:r>
          </a:p>
          <a:p>
            <a:r>
              <a:rPr lang="en-US" dirty="0"/>
              <a:t>To do that we will first create a Train Set &amp; Test Train from our original data set for validating and evaluating our models.</a:t>
            </a:r>
          </a:p>
          <a:p>
            <a:r>
              <a:rPr lang="en-US" dirty="0"/>
              <a:t>Once we create the Train &amp; Test Data we will want to treat the Train Data set for the unbalanced nature of the data so that the bias does not influence the outcome in a wrong way. For doing that we will treat the Train Data with </a:t>
            </a:r>
            <a:r>
              <a:rPr lang="en-US" dirty="0" err="1"/>
              <a:t>SMOTe</a:t>
            </a:r>
            <a:r>
              <a:rPr lang="en-US" dirty="0"/>
              <a:t> technique.</a:t>
            </a:r>
          </a:p>
          <a:p>
            <a:r>
              <a:rPr lang="en-US" dirty="0"/>
              <a:t>5 - we will then build various models ranging from basic logistic regression model, decision tree models, naive bayes, KNN, to bagging model like Radom Forest and boosting models like Gradient Boosting &amp; XG Boost.</a:t>
            </a:r>
          </a:p>
          <a:p>
            <a:r>
              <a:rPr lang="en-US" dirty="0"/>
              <a:t>6- We will then compare all the models on various parameters of influence and importance to come up with the best model for our analysis.</a:t>
            </a:r>
          </a:p>
          <a:p>
            <a:r>
              <a:rPr lang="en-US" dirty="0"/>
              <a:t>7 - we will in the process identify the most </a:t>
            </a:r>
            <a:r>
              <a:rPr lang="en-US" dirty="0" err="1"/>
              <a:t>influencial</a:t>
            </a:r>
            <a:r>
              <a:rPr lang="en-US" dirty="0"/>
              <a:t> variables to discover potential defaulters.</a:t>
            </a:r>
          </a:p>
          <a:p>
            <a:r>
              <a:rPr lang="en-US" dirty="0"/>
              <a:t>8 - lastly we will get insights and come out with recommendations and solutions to our problem.</a:t>
            </a: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5</a:t>
            </a:fld>
            <a:endParaRPr lang="en-US"/>
          </a:p>
        </p:txBody>
      </p:sp>
    </p:spTree>
    <p:extLst>
      <p:ext uri="{BB962C8B-B14F-4D97-AF65-F5344CB8AC3E}">
        <p14:creationId xmlns:p14="http://schemas.microsoft.com/office/powerpoint/2010/main" val="31802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see much difference or influences in these categorical variables. All sees to be evenly distributed.</a:t>
            </a:r>
          </a:p>
          <a:p>
            <a:r>
              <a:rPr lang="en-US" dirty="0"/>
              <a:t> though - Sourcing Channel A dominates among all Channels with more than double the counts of any other sources.</a:t>
            </a:r>
          </a:p>
        </p:txBody>
      </p:sp>
      <p:sp>
        <p:nvSpPr>
          <p:cNvPr id="4" name="Slide Number Placeholder 3"/>
          <p:cNvSpPr>
            <a:spLocks noGrp="1"/>
          </p:cNvSpPr>
          <p:nvPr>
            <p:ph type="sldNum" sz="quarter" idx="5"/>
          </p:nvPr>
        </p:nvSpPr>
        <p:spPr/>
        <p:txBody>
          <a:bodyPr/>
          <a:lstStyle/>
          <a:p>
            <a:fld id="{B3C91CE6-13A3-DD40-BCDC-BD71630CA18C}" type="slidenum">
              <a:rPr lang="en-US" smtClean="0"/>
              <a:t>6</a:t>
            </a:fld>
            <a:endParaRPr lang="en-US"/>
          </a:p>
        </p:txBody>
      </p:sp>
    </p:spTree>
    <p:extLst>
      <p:ext uri="{BB962C8B-B14F-4D97-AF65-F5344CB8AC3E}">
        <p14:creationId xmlns:p14="http://schemas.microsoft.com/office/powerpoint/2010/main" val="113264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witness any significantly different influencers in these categorical variables</a:t>
            </a:r>
          </a:p>
        </p:txBody>
      </p:sp>
      <p:sp>
        <p:nvSpPr>
          <p:cNvPr id="4" name="Slide Number Placeholder 3"/>
          <p:cNvSpPr>
            <a:spLocks noGrp="1"/>
          </p:cNvSpPr>
          <p:nvPr>
            <p:ph type="sldNum" sz="quarter" idx="5"/>
          </p:nvPr>
        </p:nvSpPr>
        <p:spPr/>
        <p:txBody>
          <a:bodyPr/>
          <a:lstStyle/>
          <a:p>
            <a:fld id="{B3C91CE6-13A3-DD40-BCDC-BD71630CA18C}" type="slidenum">
              <a:rPr lang="en-US" smtClean="0"/>
              <a:t>7</a:t>
            </a:fld>
            <a:endParaRPr lang="en-US"/>
          </a:p>
        </p:txBody>
      </p:sp>
    </p:spTree>
    <p:extLst>
      <p:ext uri="{BB962C8B-B14F-4D97-AF65-F5344CB8AC3E}">
        <p14:creationId xmlns:p14="http://schemas.microsoft.com/office/powerpoint/2010/main" val="77607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default variable showing similarities in the 3 to 6 and 6 to 12 delinquent cohorts. We will need to analyze deeper to see how these variable to help identify a pattern and  correlation with each other if any</a:t>
            </a:r>
          </a:p>
        </p:txBody>
      </p:sp>
      <p:sp>
        <p:nvSpPr>
          <p:cNvPr id="4" name="Slide Number Placeholder 3"/>
          <p:cNvSpPr>
            <a:spLocks noGrp="1"/>
          </p:cNvSpPr>
          <p:nvPr>
            <p:ph type="sldNum" sz="quarter" idx="5"/>
          </p:nvPr>
        </p:nvSpPr>
        <p:spPr/>
        <p:txBody>
          <a:bodyPr/>
          <a:lstStyle/>
          <a:p>
            <a:fld id="{B3C91CE6-13A3-DD40-BCDC-BD71630CA18C}" type="slidenum">
              <a:rPr lang="en-US" smtClean="0"/>
              <a:t>8</a:t>
            </a:fld>
            <a:endParaRPr lang="en-US"/>
          </a:p>
        </p:txBody>
      </p:sp>
    </p:spTree>
    <p:extLst>
      <p:ext uri="{BB962C8B-B14F-4D97-AF65-F5344CB8AC3E}">
        <p14:creationId xmlns:p14="http://schemas.microsoft.com/office/powerpoint/2010/main" val="250520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high correlation witnessed among any variables. Comparatively a correlation is seen between </a:t>
            </a:r>
          </a:p>
          <a:p>
            <a:r>
              <a:rPr lang="en-US" dirty="0"/>
              <a:t>Income &amp; Premium </a:t>
            </a:r>
          </a:p>
          <a:p>
            <a:r>
              <a:rPr lang="en-US" dirty="0"/>
              <a:t>followed by Premium Paid in Cash with all the 3 late counts for paying premiums, </a:t>
            </a:r>
          </a:p>
          <a:p>
            <a:r>
              <a:rPr lang="en-US" dirty="0"/>
              <a:t>and between each of the three late premium payment variables. </a:t>
            </a:r>
          </a:p>
          <a:p>
            <a:r>
              <a:rPr lang="en-US" dirty="0"/>
              <a:t>Interestingly - Age and  Sourcing Channel A is showing some correlation as well.</a:t>
            </a:r>
          </a:p>
        </p:txBody>
      </p:sp>
      <p:sp>
        <p:nvSpPr>
          <p:cNvPr id="4" name="Slide Number Placeholder 3"/>
          <p:cNvSpPr>
            <a:spLocks noGrp="1"/>
          </p:cNvSpPr>
          <p:nvPr>
            <p:ph type="sldNum" sz="quarter" idx="5"/>
          </p:nvPr>
        </p:nvSpPr>
        <p:spPr/>
        <p:txBody>
          <a:bodyPr/>
          <a:lstStyle/>
          <a:p>
            <a:fld id="{B3C91CE6-13A3-DD40-BCDC-BD71630CA18C}" type="slidenum">
              <a:rPr lang="en-US" smtClean="0"/>
              <a:t>9</a:t>
            </a:fld>
            <a:endParaRPr lang="en-US"/>
          </a:p>
        </p:txBody>
      </p:sp>
    </p:spTree>
    <p:extLst>
      <p:ext uri="{BB962C8B-B14F-4D97-AF65-F5344CB8AC3E}">
        <p14:creationId xmlns:p14="http://schemas.microsoft.com/office/powerpoint/2010/main" val="36163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1991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hite Background Layout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92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09306871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7"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75778"/>
          </a:xfrm>
          <a:solidFill>
            <a:schemeClr val="bg1">
              <a:lumMod val="85000"/>
            </a:schemeClr>
          </a:solidFill>
          <a:ln>
            <a:solidFill>
              <a:schemeClr val="tx1"/>
            </a:solidFill>
          </a:ln>
        </p:spPr>
        <p:txBody>
          <a:bodyPr/>
          <a:lstStyle/>
          <a:p>
            <a:r>
              <a:rPr lang="en-US" dirty="0">
                <a:solidFill>
                  <a:schemeClr val="accent6">
                    <a:lumMod val="75000"/>
                  </a:schemeClr>
                </a:solidFill>
              </a:rPr>
              <a:t>Overview</a:t>
            </a:r>
          </a:p>
        </p:txBody>
      </p:sp>
      <p:sp>
        <p:nvSpPr>
          <p:cNvPr id="53" name="Text Placeholder 52"/>
          <p:cNvSpPr>
            <a:spLocks noGrp="1"/>
          </p:cNvSpPr>
          <p:nvPr>
            <p:ph type="body" sz="quarter" idx="41"/>
          </p:nvPr>
        </p:nvSpPr>
        <p:spPr>
          <a:xfrm>
            <a:off x="227682" y="5726639"/>
            <a:ext cx="11810082" cy="882902"/>
          </a:xfrm>
        </p:spPr>
        <p:txBody>
          <a:bodyPr/>
          <a:lstStyle/>
          <a:p>
            <a:r>
              <a:rPr lang="en-SG" b="1" dirty="0">
                <a:solidFill>
                  <a:schemeClr val="accent1">
                    <a:lumMod val="75000"/>
                  </a:schemeClr>
                </a:solidFill>
              </a:rPr>
              <a:t>Explore the data to identify customers with the propensity to default on the </a:t>
            </a:r>
          </a:p>
          <a:p>
            <a:r>
              <a:rPr lang="en-SG" b="1" dirty="0">
                <a:solidFill>
                  <a:schemeClr val="accent1">
                    <a:lumMod val="75000"/>
                  </a:schemeClr>
                </a:solidFill>
              </a:rPr>
              <a:t>Premiums to be paid to the Insurance company.</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pic>
        <p:nvPicPr>
          <p:cNvPr id="2186" name="Picture 3" descr="D:\Fullppt\005-PNG이미지\magnifying-glass-189254.png">
            <a:extLst>
              <a:ext uri="{FF2B5EF4-FFF2-40B4-BE49-F238E27FC236}">
                <a16:creationId xmlns:a16="http://schemas.microsoft.com/office/drawing/2014/main" id="{6050204F-E867-4C14-BDD6-4D6C37D44C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848285" flipH="1">
            <a:off x="5163612" y="1988164"/>
            <a:ext cx="5119008" cy="5031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F085445-3236-6B43-BCB6-7C0EB82EC3A9}"/>
              </a:ext>
            </a:extLst>
          </p:cNvPr>
          <p:cNvSpPr/>
          <p:nvPr/>
        </p:nvSpPr>
        <p:spPr>
          <a:xfrm>
            <a:off x="227682" y="884602"/>
            <a:ext cx="11714602" cy="1569660"/>
          </a:xfrm>
          <a:prstGeom prst="rect">
            <a:avLst/>
          </a:prstGeom>
          <a:solidFill>
            <a:schemeClr val="bg2">
              <a:lumMod val="90000"/>
            </a:schemeClr>
          </a:solidFill>
          <a:ln>
            <a:solidFill>
              <a:schemeClr val="bg2">
                <a:lumMod val="75000"/>
              </a:schemeClr>
            </a:solidFill>
          </a:ln>
        </p:spPr>
        <p:txBody>
          <a:bodyPr wrap="square">
            <a:spAutoFit/>
          </a:bodyPr>
          <a:lstStyle/>
          <a:p>
            <a:pPr algn="just"/>
            <a:r>
              <a:rPr lang="en-US" sz="2400" b="1" dirty="0">
                <a:solidFill>
                  <a:schemeClr val="accent5">
                    <a:lumMod val="75000"/>
                  </a:schemeClr>
                </a:solidFill>
              </a:rPr>
              <a:t>Premium paid by the customer is the major revenue source for insurance companies. Default in premium payments results in significant revenue losses and hence insurance companies would like to know upfront which type of customers would default premium payments.</a:t>
            </a:r>
          </a:p>
        </p:txBody>
      </p:sp>
      <p:pic>
        <p:nvPicPr>
          <p:cNvPr id="5122" name="Picture 2" descr="Image result for defaulters images">
            <a:extLst>
              <a:ext uri="{FF2B5EF4-FFF2-40B4-BE49-F238E27FC236}">
                <a16:creationId xmlns:a16="http://schemas.microsoft.com/office/drawing/2014/main" id="{961A2616-4A05-5F46-8151-8F215B67B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00951">
            <a:off x="717513" y="3074491"/>
            <a:ext cx="2573206" cy="19200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oan Default">
            <a:extLst>
              <a:ext uri="{FF2B5EF4-FFF2-40B4-BE49-F238E27FC236}">
                <a16:creationId xmlns:a16="http://schemas.microsoft.com/office/drawing/2014/main" id="{0A1AF9F1-6C4F-D940-9204-749D9D4F51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028" y="3397966"/>
            <a:ext cx="2238868" cy="1493270"/>
          </a:xfrm>
          <a:prstGeom prst="rect">
            <a:avLst/>
          </a:prstGeom>
          <a:solidFill>
            <a:schemeClr val="bg1"/>
          </a:solidFill>
        </p:spPr>
      </p:pic>
    </p:spTree>
    <p:extLst>
      <p:ext uri="{BB962C8B-B14F-4D97-AF65-F5344CB8AC3E}">
        <p14:creationId xmlns:p14="http://schemas.microsoft.com/office/powerpoint/2010/main" val="32587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72907"/>
          </a:xfrm>
          <a:solidFill>
            <a:schemeClr val="bg1">
              <a:lumMod val="85000"/>
            </a:schemeClr>
          </a:solidFill>
          <a:ln>
            <a:solidFill>
              <a:schemeClr val="bg2">
                <a:lumMod val="75000"/>
              </a:schemeClr>
            </a:solidFill>
          </a:ln>
        </p:spPr>
        <p:txBody>
          <a:bodyPr/>
          <a:lstStyle/>
          <a:p>
            <a:r>
              <a:rPr lang="en-US" dirty="0"/>
              <a:t>Analytical Models </a:t>
            </a:r>
          </a:p>
        </p:txBody>
      </p:sp>
      <p:sp>
        <p:nvSpPr>
          <p:cNvPr id="53" name="Text Placeholder 52"/>
          <p:cNvSpPr>
            <a:spLocks noGrp="1"/>
          </p:cNvSpPr>
          <p:nvPr>
            <p:ph type="body" sz="quarter" idx="41"/>
          </p:nvPr>
        </p:nvSpPr>
        <p:spPr>
          <a:xfrm>
            <a:off x="8855043" y="197370"/>
            <a:ext cx="3251777" cy="419379"/>
          </a:xfrm>
        </p:spPr>
        <p:txBody>
          <a:bodyPr/>
          <a:lstStyle/>
          <a:p>
            <a:r>
              <a:rPr lang="en-US" b="1" i="1" dirty="0"/>
              <a:t>Basic Models</a:t>
            </a:r>
          </a:p>
        </p:txBody>
      </p:sp>
      <p:sp>
        <p:nvSpPr>
          <p:cNvPr id="26" name="TextBox 25">
            <a:extLst>
              <a:ext uri="{FF2B5EF4-FFF2-40B4-BE49-F238E27FC236}">
                <a16:creationId xmlns:a16="http://schemas.microsoft.com/office/drawing/2014/main" id="{C6D77188-3269-4113-87FE-2ECA8B9389EE}"/>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extLst>
                    <a:ext uri="{A12FA001-AC4F-418D-AE19-62706E023703}">
                      <ahyp:hlinkClr xmlns:ahyp="http://schemas.microsoft.com/office/drawing/2018/hyperlinkcolor" val="tx"/>
                    </a:ext>
                  </a:extLst>
                </a:hlinkClick>
              </a:rPr>
              <a:t>www.free-powerpoint-templates-design.com</a:t>
            </a:r>
            <a:endParaRPr lang="ko-KR" altLang="en-US" sz="1000" dirty="0">
              <a:solidFill>
                <a:schemeClr val="bg1"/>
              </a:solidFill>
            </a:endParaRPr>
          </a:p>
        </p:txBody>
      </p:sp>
      <p:grpSp>
        <p:nvGrpSpPr>
          <p:cNvPr id="1876" name="Group 1875">
            <a:extLst>
              <a:ext uri="{FF2B5EF4-FFF2-40B4-BE49-F238E27FC236}">
                <a16:creationId xmlns:a16="http://schemas.microsoft.com/office/drawing/2014/main" id="{D4BD4E1E-789D-4862-8501-1F7C76083C6E}"/>
              </a:ext>
            </a:extLst>
          </p:cNvPr>
          <p:cNvGrpSpPr/>
          <p:nvPr/>
        </p:nvGrpSpPr>
        <p:grpSpPr>
          <a:xfrm>
            <a:off x="3337159" y="1619519"/>
            <a:ext cx="2296115" cy="2296114"/>
            <a:chOff x="664114" y="1809963"/>
            <a:chExt cx="1698539" cy="1698539"/>
          </a:xfrm>
        </p:grpSpPr>
        <p:sp>
          <p:nvSpPr>
            <p:cNvPr id="1877" name="Oval 70">
              <a:extLst>
                <a:ext uri="{FF2B5EF4-FFF2-40B4-BE49-F238E27FC236}">
                  <a16:creationId xmlns:a16="http://schemas.microsoft.com/office/drawing/2014/main" id="{27667D6D-4827-4D31-8822-A3CE61691BEE}"/>
                </a:ext>
              </a:extLst>
            </p:cNvPr>
            <p:cNvSpPr/>
            <p:nvPr/>
          </p:nvSpPr>
          <p:spPr>
            <a:xfrm>
              <a:off x="664114" y="1809963"/>
              <a:ext cx="1698539" cy="1698539"/>
            </a:xfrm>
            <a:prstGeom prst="diamond">
              <a:avLst/>
            </a:prstGeom>
            <a:no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78" name="Pie 23">
              <a:extLst>
                <a:ext uri="{FF2B5EF4-FFF2-40B4-BE49-F238E27FC236}">
                  <a16:creationId xmlns:a16="http://schemas.microsoft.com/office/drawing/2014/main" id="{39D02598-3367-471D-BEB4-012B9A2B49E9}"/>
                </a:ext>
              </a:extLst>
            </p:cNvPr>
            <p:cNvSpPr/>
            <p:nvPr/>
          </p:nvSpPr>
          <p:spPr>
            <a:xfrm rot="18900000">
              <a:off x="978597" y="2124446"/>
              <a:ext cx="1069572" cy="1069572"/>
            </a:xfrm>
            <a:prstGeom prst="r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79" name="Group 1878">
            <a:extLst>
              <a:ext uri="{FF2B5EF4-FFF2-40B4-BE49-F238E27FC236}">
                <a16:creationId xmlns:a16="http://schemas.microsoft.com/office/drawing/2014/main" id="{1C02F8A4-851D-41C3-A8E0-4AC2372923DD}"/>
              </a:ext>
            </a:extLst>
          </p:cNvPr>
          <p:cNvGrpSpPr/>
          <p:nvPr/>
        </p:nvGrpSpPr>
        <p:grpSpPr>
          <a:xfrm>
            <a:off x="5978204" y="1132886"/>
            <a:ext cx="2296115" cy="2296114"/>
            <a:chOff x="664114" y="1809963"/>
            <a:chExt cx="1698539" cy="1698539"/>
          </a:xfrm>
        </p:grpSpPr>
        <p:sp>
          <p:nvSpPr>
            <p:cNvPr id="1880" name="Oval 70">
              <a:extLst>
                <a:ext uri="{FF2B5EF4-FFF2-40B4-BE49-F238E27FC236}">
                  <a16:creationId xmlns:a16="http://schemas.microsoft.com/office/drawing/2014/main" id="{55B7DFBA-F3FE-4F8C-9CFC-9D976F23F3B6}"/>
                </a:ext>
              </a:extLst>
            </p:cNvPr>
            <p:cNvSpPr/>
            <p:nvPr/>
          </p:nvSpPr>
          <p:spPr>
            <a:xfrm>
              <a:off x="664114" y="1809963"/>
              <a:ext cx="1698539" cy="1698539"/>
            </a:xfrm>
            <a:prstGeom prst="diamond">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1" name="Pie 23">
              <a:extLst>
                <a:ext uri="{FF2B5EF4-FFF2-40B4-BE49-F238E27FC236}">
                  <a16:creationId xmlns:a16="http://schemas.microsoft.com/office/drawing/2014/main" id="{808FCF7F-E150-497A-A552-9017385287C7}"/>
                </a:ext>
              </a:extLst>
            </p:cNvPr>
            <p:cNvSpPr/>
            <p:nvPr/>
          </p:nvSpPr>
          <p:spPr>
            <a:xfrm rot="18900000">
              <a:off x="978597" y="2124446"/>
              <a:ext cx="1069572" cy="1069572"/>
            </a:xfrm>
            <a:prstGeom prst="r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2" name="Group 1881">
            <a:extLst>
              <a:ext uri="{FF2B5EF4-FFF2-40B4-BE49-F238E27FC236}">
                <a16:creationId xmlns:a16="http://schemas.microsoft.com/office/drawing/2014/main" id="{93EF357B-EED8-441D-99DF-0BAD4E039318}"/>
              </a:ext>
            </a:extLst>
          </p:cNvPr>
          <p:cNvGrpSpPr/>
          <p:nvPr/>
        </p:nvGrpSpPr>
        <p:grpSpPr>
          <a:xfrm>
            <a:off x="8743059" y="1550002"/>
            <a:ext cx="2296115" cy="2296114"/>
            <a:chOff x="664114" y="1809963"/>
            <a:chExt cx="1698539" cy="1698539"/>
          </a:xfrm>
        </p:grpSpPr>
        <p:sp>
          <p:nvSpPr>
            <p:cNvPr id="1883" name="Oval 70">
              <a:extLst>
                <a:ext uri="{FF2B5EF4-FFF2-40B4-BE49-F238E27FC236}">
                  <a16:creationId xmlns:a16="http://schemas.microsoft.com/office/drawing/2014/main" id="{A30681EB-2F23-4F61-9A24-40EA2C5FB474}"/>
                </a:ext>
              </a:extLst>
            </p:cNvPr>
            <p:cNvSpPr/>
            <p:nvPr/>
          </p:nvSpPr>
          <p:spPr>
            <a:xfrm>
              <a:off x="664114" y="1809963"/>
              <a:ext cx="1698539" cy="1698539"/>
            </a:xfrm>
            <a:prstGeom prst="diamond">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4" name="Pie 23">
              <a:extLst>
                <a:ext uri="{FF2B5EF4-FFF2-40B4-BE49-F238E27FC236}">
                  <a16:creationId xmlns:a16="http://schemas.microsoft.com/office/drawing/2014/main" id="{B8870766-CE9C-4971-9950-76C466935ACC}"/>
                </a:ext>
              </a:extLst>
            </p:cNvPr>
            <p:cNvSpPr/>
            <p:nvPr/>
          </p:nvSpPr>
          <p:spPr>
            <a:xfrm rot="18900000">
              <a:off x="978597" y="2124446"/>
              <a:ext cx="1069572" cy="1069572"/>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8" name="Group 1887">
            <a:extLst>
              <a:ext uri="{FF2B5EF4-FFF2-40B4-BE49-F238E27FC236}">
                <a16:creationId xmlns:a16="http://schemas.microsoft.com/office/drawing/2014/main" id="{B38BFC10-A3B1-4EB9-835E-BDA6F1D91156}"/>
              </a:ext>
            </a:extLst>
          </p:cNvPr>
          <p:cNvGrpSpPr/>
          <p:nvPr/>
        </p:nvGrpSpPr>
        <p:grpSpPr>
          <a:xfrm>
            <a:off x="388073" y="1108924"/>
            <a:ext cx="2296115" cy="2296114"/>
            <a:chOff x="664114" y="1809963"/>
            <a:chExt cx="1698539" cy="1698539"/>
          </a:xfrm>
        </p:grpSpPr>
        <p:sp>
          <p:nvSpPr>
            <p:cNvPr id="1889" name="Oval 70">
              <a:extLst>
                <a:ext uri="{FF2B5EF4-FFF2-40B4-BE49-F238E27FC236}">
                  <a16:creationId xmlns:a16="http://schemas.microsoft.com/office/drawing/2014/main" id="{0319CBD2-4E6D-4FE0-B81B-416BF4A91082}"/>
                </a:ext>
              </a:extLst>
            </p:cNvPr>
            <p:cNvSpPr/>
            <p:nvPr/>
          </p:nvSpPr>
          <p:spPr>
            <a:xfrm>
              <a:off x="664114" y="1809963"/>
              <a:ext cx="1698539" cy="1698539"/>
            </a:xfrm>
            <a:prstGeom prst="diamond">
              <a:avLst/>
            </a:prstGeom>
            <a:noFill/>
            <a:ln w="254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90" name="Pie 23">
              <a:extLst>
                <a:ext uri="{FF2B5EF4-FFF2-40B4-BE49-F238E27FC236}">
                  <a16:creationId xmlns:a16="http://schemas.microsoft.com/office/drawing/2014/main" id="{A1FF1824-7413-4A4A-9BD2-FCEA970E9B06}"/>
                </a:ext>
              </a:extLst>
            </p:cNvPr>
            <p:cNvSpPr/>
            <p:nvPr/>
          </p:nvSpPr>
          <p:spPr>
            <a:xfrm rot="18900000">
              <a:off x="978597" y="2124446"/>
              <a:ext cx="1069572" cy="1069572"/>
            </a:xfrm>
            <a:prstGeom prst="rtTriangl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1891" name="TextBox 1890">
            <a:extLst>
              <a:ext uri="{FF2B5EF4-FFF2-40B4-BE49-F238E27FC236}">
                <a16:creationId xmlns:a16="http://schemas.microsoft.com/office/drawing/2014/main" id="{B1EC15EF-54ED-407F-979C-B87034802EE1}"/>
              </a:ext>
            </a:extLst>
          </p:cNvPr>
          <p:cNvSpPr txBox="1"/>
          <p:nvPr/>
        </p:nvSpPr>
        <p:spPr>
          <a:xfrm>
            <a:off x="1024771" y="2403777"/>
            <a:ext cx="820387"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CART</a:t>
            </a:r>
            <a:endParaRPr lang="ko-KR" altLang="en-US" sz="1600" b="1" dirty="0">
              <a:solidFill>
                <a:schemeClr val="bg1"/>
              </a:solidFill>
              <a:cs typeface="Arial" pitchFamily="34" charset="0"/>
            </a:endParaRPr>
          </a:p>
        </p:txBody>
      </p:sp>
      <p:sp>
        <p:nvSpPr>
          <p:cNvPr id="1892" name="TextBox 1891">
            <a:extLst>
              <a:ext uri="{FF2B5EF4-FFF2-40B4-BE49-F238E27FC236}">
                <a16:creationId xmlns:a16="http://schemas.microsoft.com/office/drawing/2014/main" id="{5A145559-B8F7-4CF8-8012-7760E568A229}"/>
              </a:ext>
            </a:extLst>
          </p:cNvPr>
          <p:cNvSpPr txBox="1"/>
          <p:nvPr/>
        </p:nvSpPr>
        <p:spPr>
          <a:xfrm>
            <a:off x="3727757" y="2852078"/>
            <a:ext cx="1437573" cy="461665"/>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Logistic </a:t>
            </a:r>
          </a:p>
          <a:p>
            <a:pPr algn="ctr"/>
            <a:r>
              <a:rPr lang="en-US" altLang="ko-KR" sz="1200" b="1" dirty="0">
                <a:solidFill>
                  <a:schemeClr val="bg1"/>
                </a:solidFill>
                <a:cs typeface="Arial" pitchFamily="34" charset="0"/>
              </a:rPr>
              <a:t>Regression</a:t>
            </a:r>
            <a:endParaRPr lang="ko-KR" altLang="en-US" sz="1200" b="1" dirty="0">
              <a:solidFill>
                <a:schemeClr val="bg1"/>
              </a:solidFill>
              <a:cs typeface="Arial" pitchFamily="34" charset="0"/>
            </a:endParaRPr>
          </a:p>
        </p:txBody>
      </p:sp>
      <p:sp>
        <p:nvSpPr>
          <p:cNvPr id="1893" name="TextBox 1892">
            <a:extLst>
              <a:ext uri="{FF2B5EF4-FFF2-40B4-BE49-F238E27FC236}">
                <a16:creationId xmlns:a16="http://schemas.microsoft.com/office/drawing/2014/main" id="{FC5EE09F-E688-4A39-93B9-9FD4B0171FC6}"/>
              </a:ext>
            </a:extLst>
          </p:cNvPr>
          <p:cNvSpPr txBox="1"/>
          <p:nvPr/>
        </p:nvSpPr>
        <p:spPr>
          <a:xfrm>
            <a:off x="6421346" y="2327770"/>
            <a:ext cx="1437571"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Naïve Bayes</a:t>
            </a:r>
            <a:endParaRPr lang="ko-KR" altLang="en-US" sz="1600" b="1" dirty="0">
              <a:solidFill>
                <a:schemeClr val="bg1"/>
              </a:solidFill>
              <a:cs typeface="Arial" pitchFamily="34" charset="0"/>
            </a:endParaRPr>
          </a:p>
        </p:txBody>
      </p:sp>
      <p:sp>
        <p:nvSpPr>
          <p:cNvPr id="1894" name="TextBox 1893">
            <a:extLst>
              <a:ext uri="{FF2B5EF4-FFF2-40B4-BE49-F238E27FC236}">
                <a16:creationId xmlns:a16="http://schemas.microsoft.com/office/drawing/2014/main" id="{257518BD-402B-4CF0-A41F-FBD8A67B92D0}"/>
              </a:ext>
            </a:extLst>
          </p:cNvPr>
          <p:cNvSpPr txBox="1"/>
          <p:nvPr/>
        </p:nvSpPr>
        <p:spPr>
          <a:xfrm>
            <a:off x="9578262" y="2744356"/>
            <a:ext cx="698055"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KNN</a:t>
            </a:r>
            <a:endParaRPr lang="ko-KR" altLang="en-US" sz="1600" b="1" dirty="0">
              <a:solidFill>
                <a:schemeClr val="bg1"/>
              </a:solidFill>
              <a:cs typeface="Arial" pitchFamily="34" charset="0"/>
            </a:endParaRPr>
          </a:p>
        </p:txBody>
      </p:sp>
      <p:sp>
        <p:nvSpPr>
          <p:cNvPr id="1896" name="TextBox 1895">
            <a:extLst>
              <a:ext uri="{FF2B5EF4-FFF2-40B4-BE49-F238E27FC236}">
                <a16:creationId xmlns:a16="http://schemas.microsoft.com/office/drawing/2014/main" id="{CD641DA0-E9A7-49E2-BA82-54DE7223E032}"/>
              </a:ext>
            </a:extLst>
          </p:cNvPr>
          <p:cNvSpPr txBox="1"/>
          <p:nvPr/>
        </p:nvSpPr>
        <p:spPr>
          <a:xfrm>
            <a:off x="953723" y="1666787"/>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Decision Tree</a:t>
            </a:r>
            <a:endParaRPr lang="ko-KR" altLang="en-US" sz="1200" dirty="0">
              <a:solidFill>
                <a:schemeClr val="tx1">
                  <a:lumMod val="65000"/>
                  <a:lumOff val="35000"/>
                </a:schemeClr>
              </a:solidFill>
              <a:cs typeface="Arial" pitchFamily="34" charset="0"/>
            </a:endParaRPr>
          </a:p>
        </p:txBody>
      </p:sp>
      <p:sp>
        <p:nvSpPr>
          <p:cNvPr id="1897" name="TextBox 1896">
            <a:extLst>
              <a:ext uri="{FF2B5EF4-FFF2-40B4-BE49-F238E27FC236}">
                <a16:creationId xmlns:a16="http://schemas.microsoft.com/office/drawing/2014/main" id="{4E02439F-CBE8-4D40-84B4-AE7F0F724F13}"/>
              </a:ext>
            </a:extLst>
          </p:cNvPr>
          <p:cNvSpPr txBox="1"/>
          <p:nvPr/>
        </p:nvSpPr>
        <p:spPr>
          <a:xfrm>
            <a:off x="3935553" y="2265277"/>
            <a:ext cx="1107283"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Regression </a:t>
            </a:r>
            <a:endParaRPr lang="ko-KR" altLang="en-US" sz="1200" dirty="0">
              <a:solidFill>
                <a:schemeClr val="tx1">
                  <a:lumMod val="65000"/>
                  <a:lumOff val="35000"/>
                </a:schemeClr>
              </a:solidFill>
              <a:cs typeface="Arial" pitchFamily="34" charset="0"/>
            </a:endParaRPr>
          </a:p>
        </p:txBody>
      </p:sp>
      <p:sp>
        <p:nvSpPr>
          <p:cNvPr id="1898" name="TextBox 1897">
            <a:extLst>
              <a:ext uri="{FF2B5EF4-FFF2-40B4-BE49-F238E27FC236}">
                <a16:creationId xmlns:a16="http://schemas.microsoft.com/office/drawing/2014/main" id="{8C8B6978-F081-4A05-9331-F4FE6F89B0A0}"/>
              </a:ext>
            </a:extLst>
          </p:cNvPr>
          <p:cNvSpPr txBox="1"/>
          <p:nvPr/>
        </p:nvSpPr>
        <p:spPr>
          <a:xfrm>
            <a:off x="6572619" y="1644359"/>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classification method</a:t>
            </a:r>
            <a:endParaRPr lang="ko-KR" altLang="en-US" sz="1200" dirty="0">
              <a:solidFill>
                <a:schemeClr val="tx1">
                  <a:lumMod val="65000"/>
                  <a:lumOff val="35000"/>
                </a:schemeClr>
              </a:solidFill>
              <a:cs typeface="Arial" pitchFamily="34" charset="0"/>
            </a:endParaRPr>
          </a:p>
        </p:txBody>
      </p:sp>
      <p:sp>
        <p:nvSpPr>
          <p:cNvPr id="1899" name="TextBox 1898">
            <a:extLst>
              <a:ext uri="{FF2B5EF4-FFF2-40B4-BE49-F238E27FC236}">
                <a16:creationId xmlns:a16="http://schemas.microsoft.com/office/drawing/2014/main" id="{14DD4E8D-B01B-4C86-80E3-13B43F220C33}"/>
              </a:ext>
            </a:extLst>
          </p:cNvPr>
          <p:cNvSpPr txBox="1"/>
          <p:nvPr/>
        </p:nvSpPr>
        <p:spPr>
          <a:xfrm>
            <a:off x="9373649" y="1900099"/>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Nearest neighbors</a:t>
            </a:r>
            <a:endParaRPr lang="ko-KR" altLang="en-US" sz="1200" dirty="0">
              <a:solidFill>
                <a:schemeClr val="tx1">
                  <a:lumMod val="65000"/>
                  <a:lumOff val="35000"/>
                </a:schemeClr>
              </a:solidFill>
              <a:cs typeface="Arial" pitchFamily="34" charset="0"/>
            </a:endParaRPr>
          </a:p>
        </p:txBody>
      </p:sp>
      <p:grpSp>
        <p:nvGrpSpPr>
          <p:cNvPr id="1901" name="Group 1900">
            <a:extLst>
              <a:ext uri="{FF2B5EF4-FFF2-40B4-BE49-F238E27FC236}">
                <a16:creationId xmlns:a16="http://schemas.microsoft.com/office/drawing/2014/main" id="{2C1DEEED-2062-47E0-AC33-E8FA44E50FFB}"/>
              </a:ext>
            </a:extLst>
          </p:cNvPr>
          <p:cNvGrpSpPr/>
          <p:nvPr/>
        </p:nvGrpSpPr>
        <p:grpSpPr>
          <a:xfrm>
            <a:off x="156971" y="3472208"/>
            <a:ext cx="2851040" cy="3001876"/>
            <a:chOff x="797491" y="4148449"/>
            <a:chExt cx="5108168" cy="3001876"/>
          </a:xfrm>
        </p:grpSpPr>
        <p:sp>
          <p:nvSpPr>
            <p:cNvPr id="1902" name="TextBox 1901">
              <a:extLst>
                <a:ext uri="{FF2B5EF4-FFF2-40B4-BE49-F238E27FC236}">
                  <a16:creationId xmlns:a16="http://schemas.microsoft.com/office/drawing/2014/main" id="{F9DFB291-F22C-44D7-AC51-B4CB35D716D0}"/>
                </a:ext>
              </a:extLst>
            </p:cNvPr>
            <p:cNvSpPr txBox="1"/>
            <p:nvPr/>
          </p:nvSpPr>
          <p:spPr>
            <a:xfrm>
              <a:off x="797491" y="4657335"/>
              <a:ext cx="4963265" cy="2492990"/>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 Built a CART model on the train data. -- create CART model 1 &amp; validate for accuracy.</a:t>
              </a:r>
            </a:p>
            <a:p>
              <a:pPr algn="ctr"/>
              <a:r>
                <a:rPr lang="en-US" altLang="ko-KR" sz="1200" dirty="0">
                  <a:solidFill>
                    <a:schemeClr val="tx1">
                      <a:lumMod val="65000"/>
                      <a:lumOff val="35000"/>
                    </a:schemeClr>
                  </a:solidFill>
                  <a:cs typeface="Arial" pitchFamily="34" charset="0"/>
                </a:rPr>
                <a:t>--    Tuning the model: further tune the model for further accuracy</a:t>
              </a:r>
            </a:p>
            <a:p>
              <a:pPr algn="ctr"/>
              <a:r>
                <a:rPr lang="en-US" altLang="ko-KR" sz="1200" dirty="0">
                  <a:solidFill>
                    <a:schemeClr val="tx1">
                      <a:lumMod val="65000"/>
                      <a:lumOff val="35000"/>
                    </a:schemeClr>
                  </a:solidFill>
                  <a:cs typeface="Arial" pitchFamily="34" charset="0"/>
                </a:rPr>
                <a:t>Model Validation: validate the new model</a:t>
              </a:r>
            </a:p>
            <a:p>
              <a:pPr algn="ctr"/>
              <a:r>
                <a:rPr lang="en-US" altLang="ko-KR" sz="1200" dirty="0">
                  <a:solidFill>
                    <a:schemeClr val="tx1">
                      <a:lumMod val="65000"/>
                      <a:lumOff val="35000"/>
                    </a:schemeClr>
                  </a:solidFill>
                  <a:cs typeface="Arial" pitchFamily="34" charset="0"/>
                </a:rPr>
                <a:t>   Model Evaluation: evaluate both the models on the test data &amp; compare their accuracy.</a:t>
              </a:r>
            </a:p>
            <a:p>
              <a:pPr algn="ctr"/>
              <a:r>
                <a:rPr lang="en-US" altLang="ko-KR" sz="1200" dirty="0">
                  <a:solidFill>
                    <a:schemeClr val="tx1">
                      <a:lumMod val="65000"/>
                      <a:lumOff val="35000"/>
                    </a:schemeClr>
                  </a:solidFill>
                  <a:cs typeface="Arial" pitchFamily="34" charset="0"/>
                </a:rPr>
                <a:t>    + Tune the model and prune the tree, if required.</a:t>
              </a:r>
            </a:p>
            <a:p>
              <a:pPr algn="ctr"/>
              <a:r>
                <a:rPr lang="en-US" altLang="ko-KR" sz="1200" dirty="0">
                  <a:solidFill>
                    <a:schemeClr val="tx1">
                      <a:lumMod val="65000"/>
                      <a:lumOff val="35000"/>
                    </a:schemeClr>
                  </a:solidFill>
                  <a:cs typeface="Arial" pitchFamily="34" charset="0"/>
                </a:rPr>
                <a:t>    + Test the data on test set.</a:t>
              </a:r>
            </a:p>
          </p:txBody>
        </p:sp>
        <p:sp>
          <p:nvSpPr>
            <p:cNvPr id="1903" name="TextBox 1902">
              <a:extLst>
                <a:ext uri="{FF2B5EF4-FFF2-40B4-BE49-F238E27FC236}">
                  <a16:creationId xmlns:a16="http://schemas.microsoft.com/office/drawing/2014/main" id="{754EA685-A9A0-461A-9165-5A3A6BF5D3E8}"/>
                </a:ext>
              </a:extLst>
            </p:cNvPr>
            <p:cNvSpPr txBox="1"/>
            <p:nvPr/>
          </p:nvSpPr>
          <p:spPr>
            <a:xfrm>
              <a:off x="797491" y="4148449"/>
              <a:ext cx="5108168" cy="523220"/>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Supervised Machine Learning Technique</a:t>
              </a:r>
              <a:endParaRPr lang="ko-KR" altLang="en-US" sz="1400" b="1" dirty="0">
                <a:solidFill>
                  <a:schemeClr val="tx1">
                    <a:lumMod val="65000"/>
                    <a:lumOff val="35000"/>
                  </a:schemeClr>
                </a:solidFill>
                <a:cs typeface="Arial" pitchFamily="34" charset="0"/>
              </a:endParaRPr>
            </a:p>
          </p:txBody>
        </p:sp>
      </p:grpSp>
      <p:grpSp>
        <p:nvGrpSpPr>
          <p:cNvPr id="1904" name="Group 1903">
            <a:extLst>
              <a:ext uri="{FF2B5EF4-FFF2-40B4-BE49-F238E27FC236}">
                <a16:creationId xmlns:a16="http://schemas.microsoft.com/office/drawing/2014/main" id="{B8069D9D-65C0-40AD-A660-C4C2181231C1}"/>
              </a:ext>
            </a:extLst>
          </p:cNvPr>
          <p:cNvGrpSpPr/>
          <p:nvPr/>
        </p:nvGrpSpPr>
        <p:grpSpPr>
          <a:xfrm>
            <a:off x="3372596" y="4056668"/>
            <a:ext cx="2534506" cy="1807338"/>
            <a:chOff x="1652478" y="4199174"/>
            <a:chExt cx="4541039" cy="1807338"/>
          </a:xfrm>
        </p:grpSpPr>
        <p:sp>
          <p:nvSpPr>
            <p:cNvPr id="1905" name="TextBox 1904">
              <a:extLst>
                <a:ext uri="{FF2B5EF4-FFF2-40B4-BE49-F238E27FC236}">
                  <a16:creationId xmlns:a16="http://schemas.microsoft.com/office/drawing/2014/main" id="{04C0B349-048A-420F-8B3D-9B9EADF53637}"/>
                </a:ext>
              </a:extLst>
            </p:cNvPr>
            <p:cNvSpPr txBox="1"/>
            <p:nvPr/>
          </p:nvSpPr>
          <p:spPr>
            <a:xfrm>
              <a:off x="2147713" y="4806183"/>
              <a:ext cx="3255730"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In the case of binary classification  the probability of defaulting premiums and not defaulting premiums will sum up to 1</a:t>
              </a:r>
            </a:p>
          </p:txBody>
        </p:sp>
        <p:sp>
          <p:nvSpPr>
            <p:cNvPr id="1906" name="TextBox 1905">
              <a:extLst>
                <a:ext uri="{FF2B5EF4-FFF2-40B4-BE49-F238E27FC236}">
                  <a16:creationId xmlns:a16="http://schemas.microsoft.com/office/drawing/2014/main" id="{36BC27DF-D11D-4B7E-8657-77175CE61505}"/>
                </a:ext>
              </a:extLst>
            </p:cNvPr>
            <p:cNvSpPr txBox="1"/>
            <p:nvPr/>
          </p:nvSpPr>
          <p:spPr>
            <a:xfrm>
              <a:off x="1652478" y="4199174"/>
              <a:ext cx="4541039" cy="523220"/>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Logistic function to model the conditional probability</a:t>
              </a:r>
              <a:endParaRPr lang="ko-KR" altLang="en-US" sz="1400" b="1" dirty="0">
                <a:solidFill>
                  <a:schemeClr val="tx1">
                    <a:lumMod val="65000"/>
                    <a:lumOff val="35000"/>
                  </a:schemeClr>
                </a:solidFill>
                <a:cs typeface="Arial" pitchFamily="34" charset="0"/>
              </a:endParaRPr>
            </a:p>
          </p:txBody>
        </p:sp>
      </p:grpSp>
      <p:grpSp>
        <p:nvGrpSpPr>
          <p:cNvPr id="1907" name="Group 1906">
            <a:extLst>
              <a:ext uri="{FF2B5EF4-FFF2-40B4-BE49-F238E27FC236}">
                <a16:creationId xmlns:a16="http://schemas.microsoft.com/office/drawing/2014/main" id="{CE36A31E-0003-449B-961F-B4F1937ECEDE}"/>
              </a:ext>
            </a:extLst>
          </p:cNvPr>
          <p:cNvGrpSpPr/>
          <p:nvPr/>
        </p:nvGrpSpPr>
        <p:grpSpPr>
          <a:xfrm>
            <a:off x="5696112" y="3387232"/>
            <a:ext cx="2964232" cy="1583840"/>
            <a:chOff x="976231" y="3966718"/>
            <a:chExt cx="5310973" cy="1583840"/>
          </a:xfrm>
        </p:grpSpPr>
        <p:sp>
          <p:nvSpPr>
            <p:cNvPr id="1908" name="TextBox 1907">
              <a:extLst>
                <a:ext uri="{FF2B5EF4-FFF2-40B4-BE49-F238E27FC236}">
                  <a16:creationId xmlns:a16="http://schemas.microsoft.com/office/drawing/2014/main" id="{AEFB096C-1BEE-495C-B36C-7B70FB3BCD8A}"/>
                </a:ext>
              </a:extLst>
            </p:cNvPr>
            <p:cNvSpPr txBox="1"/>
            <p:nvPr/>
          </p:nvSpPr>
          <p:spPr>
            <a:xfrm>
              <a:off x="2152383" y="4719561"/>
              <a:ext cx="3255730" cy="830997"/>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the  algorithm expects the features to be independent which is not always is the case.</a:t>
              </a:r>
            </a:p>
          </p:txBody>
        </p:sp>
        <p:sp>
          <p:nvSpPr>
            <p:cNvPr id="1909" name="TextBox 1908">
              <a:extLst>
                <a:ext uri="{FF2B5EF4-FFF2-40B4-BE49-F238E27FC236}">
                  <a16:creationId xmlns:a16="http://schemas.microsoft.com/office/drawing/2014/main" id="{F21AFC29-0C71-47D7-A02F-17BCC0C9B273}"/>
                </a:ext>
              </a:extLst>
            </p:cNvPr>
            <p:cNvSpPr txBox="1"/>
            <p:nvPr/>
          </p:nvSpPr>
          <p:spPr>
            <a:xfrm>
              <a:off x="976231" y="3966718"/>
              <a:ext cx="5310973"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Probability of the given feature vector being  associated with a label</a:t>
              </a:r>
              <a:endParaRPr lang="ko-KR" altLang="en-US" sz="1400" b="1" dirty="0">
                <a:solidFill>
                  <a:schemeClr val="tx1">
                    <a:lumMod val="65000"/>
                    <a:lumOff val="35000"/>
                  </a:schemeClr>
                </a:solidFill>
                <a:cs typeface="Arial" pitchFamily="34" charset="0"/>
              </a:endParaRPr>
            </a:p>
          </p:txBody>
        </p:sp>
      </p:grpSp>
      <p:grpSp>
        <p:nvGrpSpPr>
          <p:cNvPr id="1910" name="Group 1909">
            <a:extLst>
              <a:ext uri="{FF2B5EF4-FFF2-40B4-BE49-F238E27FC236}">
                <a16:creationId xmlns:a16="http://schemas.microsoft.com/office/drawing/2014/main" id="{A0189811-CD6E-4350-AA7F-A64B44771497}"/>
              </a:ext>
            </a:extLst>
          </p:cNvPr>
          <p:cNvGrpSpPr/>
          <p:nvPr/>
        </p:nvGrpSpPr>
        <p:grpSpPr>
          <a:xfrm>
            <a:off x="8445500" y="3996183"/>
            <a:ext cx="3441699" cy="1960155"/>
            <a:chOff x="996546" y="4118556"/>
            <a:chExt cx="6166442" cy="1960155"/>
          </a:xfrm>
        </p:grpSpPr>
        <p:sp>
          <p:nvSpPr>
            <p:cNvPr id="1911" name="TextBox 1910">
              <a:extLst>
                <a:ext uri="{FF2B5EF4-FFF2-40B4-BE49-F238E27FC236}">
                  <a16:creationId xmlns:a16="http://schemas.microsoft.com/office/drawing/2014/main" id="{C68454E6-D247-47E3-B270-DCCB2493E919}"/>
                </a:ext>
              </a:extLst>
            </p:cNvPr>
            <p:cNvSpPr txBox="1"/>
            <p:nvPr/>
          </p:nvSpPr>
          <p:spPr>
            <a:xfrm>
              <a:off x="996546" y="4878382"/>
              <a:ext cx="6166442"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Classification is done by a majority vote to its neighbors. The data is assigned to the class which has the nearest neighbors. </a:t>
              </a:r>
            </a:p>
            <a:p>
              <a:pPr algn="ctr"/>
              <a:r>
                <a:rPr lang="en-US" altLang="ko-KR" sz="1200" dirty="0">
                  <a:solidFill>
                    <a:schemeClr val="tx1">
                      <a:lumMod val="65000"/>
                      <a:lumOff val="35000"/>
                    </a:schemeClr>
                  </a:solidFill>
                  <a:cs typeface="Arial" pitchFamily="34" charset="0"/>
                </a:rPr>
                <a:t>As you increase the number of nearest neighbors, the value of k, accuracy might increase.</a:t>
              </a:r>
            </a:p>
          </p:txBody>
        </p:sp>
        <p:sp>
          <p:nvSpPr>
            <p:cNvPr id="1912" name="TextBox 1911">
              <a:extLst>
                <a:ext uri="{FF2B5EF4-FFF2-40B4-BE49-F238E27FC236}">
                  <a16:creationId xmlns:a16="http://schemas.microsoft.com/office/drawing/2014/main" id="{4DC78CC6-D602-4D68-8779-722AA27C9129}"/>
                </a:ext>
              </a:extLst>
            </p:cNvPr>
            <p:cNvSpPr txBox="1"/>
            <p:nvPr/>
          </p:nvSpPr>
          <p:spPr>
            <a:xfrm>
              <a:off x="1795747" y="4118556"/>
              <a:ext cx="4323672"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classify new data points based on similarity measure</a:t>
              </a:r>
              <a:endParaRPr lang="ko-KR" altLang="en-US" sz="1400" b="1" dirty="0">
                <a:solidFill>
                  <a:schemeClr val="tx1">
                    <a:lumMod val="65000"/>
                    <a:lumOff val="35000"/>
                  </a:schemeClr>
                </a:solidFill>
                <a:cs typeface="Arial" pitchFamily="34" charset="0"/>
              </a:endParaRPr>
            </a:p>
          </p:txBody>
        </p:sp>
      </p:grpSp>
      <p:sp>
        <p:nvSpPr>
          <p:cNvPr id="3" name="TextBox 2">
            <a:extLst>
              <a:ext uri="{FF2B5EF4-FFF2-40B4-BE49-F238E27FC236}">
                <a16:creationId xmlns:a16="http://schemas.microsoft.com/office/drawing/2014/main" id="{7BD75E0E-66EF-244B-9606-F2DF228B0A20}"/>
              </a:ext>
            </a:extLst>
          </p:cNvPr>
          <p:cNvSpPr txBox="1"/>
          <p:nvPr/>
        </p:nvSpPr>
        <p:spPr>
          <a:xfrm>
            <a:off x="118266" y="785225"/>
            <a:ext cx="11719875" cy="369332"/>
          </a:xfrm>
          <a:prstGeom prst="rect">
            <a:avLst/>
          </a:prstGeom>
          <a:noFill/>
        </p:spPr>
        <p:txBody>
          <a:bodyPr wrap="none" rtlCol="0">
            <a:spAutoFit/>
          </a:bodyPr>
          <a:lstStyle/>
          <a:p>
            <a:pPr algn="ctr"/>
            <a:r>
              <a:rPr lang="en-US" b="1" i="1" dirty="0">
                <a:solidFill>
                  <a:schemeClr val="accent1">
                    <a:lumMod val="75000"/>
                  </a:schemeClr>
                </a:solidFill>
              </a:rPr>
              <a:t>Will apply a Supervised Machine Learning Technique for a Descriptive, Predictive &amp; Prescriptive Analysis</a:t>
            </a:r>
          </a:p>
        </p:txBody>
      </p:sp>
    </p:spTree>
    <p:extLst>
      <p:ext uri="{BB962C8B-B14F-4D97-AF65-F5344CB8AC3E}">
        <p14:creationId xmlns:p14="http://schemas.microsoft.com/office/powerpoint/2010/main" val="234084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D77188-3269-4113-87FE-2ECA8B9389EE}"/>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extLst>
                    <a:ext uri="{A12FA001-AC4F-418D-AE19-62706E023703}">
                      <ahyp:hlinkClr xmlns:ahyp="http://schemas.microsoft.com/office/drawing/2018/hyperlinkcolor" val="tx"/>
                    </a:ext>
                  </a:extLst>
                </a:hlinkClick>
              </a:rPr>
              <a:t>www.free-powerpoint-templates-design.com</a:t>
            </a:r>
            <a:endParaRPr lang="ko-KR" altLang="en-US" sz="1000" dirty="0">
              <a:solidFill>
                <a:schemeClr val="bg1"/>
              </a:solidFill>
            </a:endParaRPr>
          </a:p>
        </p:txBody>
      </p:sp>
      <p:grpSp>
        <p:nvGrpSpPr>
          <p:cNvPr id="1876" name="Group 1875">
            <a:extLst>
              <a:ext uri="{FF2B5EF4-FFF2-40B4-BE49-F238E27FC236}">
                <a16:creationId xmlns:a16="http://schemas.microsoft.com/office/drawing/2014/main" id="{D4BD4E1E-789D-4862-8501-1F7C76083C6E}"/>
              </a:ext>
            </a:extLst>
          </p:cNvPr>
          <p:cNvGrpSpPr/>
          <p:nvPr/>
        </p:nvGrpSpPr>
        <p:grpSpPr>
          <a:xfrm>
            <a:off x="5201950" y="1417957"/>
            <a:ext cx="2296115" cy="2296114"/>
            <a:chOff x="664114" y="1809963"/>
            <a:chExt cx="1698539" cy="1698539"/>
          </a:xfrm>
        </p:grpSpPr>
        <p:sp>
          <p:nvSpPr>
            <p:cNvPr id="1877" name="Oval 70">
              <a:extLst>
                <a:ext uri="{FF2B5EF4-FFF2-40B4-BE49-F238E27FC236}">
                  <a16:creationId xmlns:a16="http://schemas.microsoft.com/office/drawing/2014/main" id="{27667D6D-4827-4D31-8822-A3CE61691BEE}"/>
                </a:ext>
              </a:extLst>
            </p:cNvPr>
            <p:cNvSpPr/>
            <p:nvPr/>
          </p:nvSpPr>
          <p:spPr>
            <a:xfrm>
              <a:off x="664114" y="1809963"/>
              <a:ext cx="1698539" cy="1698539"/>
            </a:xfrm>
            <a:prstGeom prst="diamond">
              <a:avLst/>
            </a:prstGeom>
            <a:no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78" name="Pie 23">
              <a:extLst>
                <a:ext uri="{FF2B5EF4-FFF2-40B4-BE49-F238E27FC236}">
                  <a16:creationId xmlns:a16="http://schemas.microsoft.com/office/drawing/2014/main" id="{39D02598-3367-471D-BEB4-012B9A2B49E9}"/>
                </a:ext>
              </a:extLst>
            </p:cNvPr>
            <p:cNvSpPr/>
            <p:nvPr/>
          </p:nvSpPr>
          <p:spPr>
            <a:xfrm rot="18900000">
              <a:off x="978597" y="2124446"/>
              <a:ext cx="1069572" cy="1069572"/>
            </a:xfrm>
            <a:prstGeom prst="r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79" name="Group 1878">
            <a:extLst>
              <a:ext uri="{FF2B5EF4-FFF2-40B4-BE49-F238E27FC236}">
                <a16:creationId xmlns:a16="http://schemas.microsoft.com/office/drawing/2014/main" id="{1C02F8A4-851D-41C3-A8E0-4AC2372923DD}"/>
              </a:ext>
            </a:extLst>
          </p:cNvPr>
          <p:cNvGrpSpPr/>
          <p:nvPr/>
        </p:nvGrpSpPr>
        <p:grpSpPr>
          <a:xfrm>
            <a:off x="8910092" y="2156402"/>
            <a:ext cx="2296115" cy="2296114"/>
            <a:chOff x="664114" y="1809963"/>
            <a:chExt cx="1698539" cy="1698539"/>
          </a:xfrm>
        </p:grpSpPr>
        <p:sp>
          <p:nvSpPr>
            <p:cNvPr id="1880" name="Oval 70">
              <a:extLst>
                <a:ext uri="{FF2B5EF4-FFF2-40B4-BE49-F238E27FC236}">
                  <a16:creationId xmlns:a16="http://schemas.microsoft.com/office/drawing/2014/main" id="{55B7DFBA-F3FE-4F8C-9CFC-9D976F23F3B6}"/>
                </a:ext>
              </a:extLst>
            </p:cNvPr>
            <p:cNvSpPr/>
            <p:nvPr/>
          </p:nvSpPr>
          <p:spPr>
            <a:xfrm>
              <a:off x="664114" y="1809963"/>
              <a:ext cx="1698539" cy="1698539"/>
            </a:xfrm>
            <a:prstGeom prst="diamond">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1" name="Pie 23">
              <a:extLst>
                <a:ext uri="{FF2B5EF4-FFF2-40B4-BE49-F238E27FC236}">
                  <a16:creationId xmlns:a16="http://schemas.microsoft.com/office/drawing/2014/main" id="{808FCF7F-E150-497A-A552-9017385287C7}"/>
                </a:ext>
              </a:extLst>
            </p:cNvPr>
            <p:cNvSpPr/>
            <p:nvPr/>
          </p:nvSpPr>
          <p:spPr>
            <a:xfrm rot="18900000">
              <a:off x="978597" y="2124446"/>
              <a:ext cx="1069572" cy="1069572"/>
            </a:xfrm>
            <a:prstGeom prst="r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5" name="Group 1884">
            <a:extLst>
              <a:ext uri="{FF2B5EF4-FFF2-40B4-BE49-F238E27FC236}">
                <a16:creationId xmlns:a16="http://schemas.microsoft.com/office/drawing/2014/main" id="{2425AD76-EEB8-4847-B513-3555C39BCCA2}"/>
              </a:ext>
            </a:extLst>
          </p:cNvPr>
          <p:cNvGrpSpPr/>
          <p:nvPr/>
        </p:nvGrpSpPr>
        <p:grpSpPr>
          <a:xfrm>
            <a:off x="860118" y="2156402"/>
            <a:ext cx="2296115" cy="2296114"/>
            <a:chOff x="664114" y="1809963"/>
            <a:chExt cx="1698539" cy="1698539"/>
          </a:xfrm>
        </p:grpSpPr>
        <p:sp>
          <p:nvSpPr>
            <p:cNvPr id="1886" name="Oval 70">
              <a:extLst>
                <a:ext uri="{FF2B5EF4-FFF2-40B4-BE49-F238E27FC236}">
                  <a16:creationId xmlns:a16="http://schemas.microsoft.com/office/drawing/2014/main" id="{8C52878E-3B09-47E5-AAD5-AF22463F14DA}"/>
                </a:ext>
              </a:extLst>
            </p:cNvPr>
            <p:cNvSpPr/>
            <p:nvPr/>
          </p:nvSpPr>
          <p:spPr>
            <a:xfrm>
              <a:off x="664114" y="1809963"/>
              <a:ext cx="1698539" cy="1698539"/>
            </a:xfrm>
            <a:prstGeom prst="diamond">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7" name="Pie 23">
              <a:extLst>
                <a:ext uri="{FF2B5EF4-FFF2-40B4-BE49-F238E27FC236}">
                  <a16:creationId xmlns:a16="http://schemas.microsoft.com/office/drawing/2014/main" id="{96D83091-425D-41BB-B0B5-A5B064A99C74}"/>
                </a:ext>
              </a:extLst>
            </p:cNvPr>
            <p:cNvSpPr/>
            <p:nvPr/>
          </p:nvSpPr>
          <p:spPr>
            <a:xfrm rot="18900000">
              <a:off x="978597" y="2124446"/>
              <a:ext cx="1069572" cy="1069572"/>
            </a:xfrm>
            <a:prstGeom prst="r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1892" name="TextBox 1891">
            <a:extLst>
              <a:ext uri="{FF2B5EF4-FFF2-40B4-BE49-F238E27FC236}">
                <a16:creationId xmlns:a16="http://schemas.microsoft.com/office/drawing/2014/main" id="{5A145559-B8F7-4CF8-8012-7760E568A229}"/>
              </a:ext>
            </a:extLst>
          </p:cNvPr>
          <p:cNvSpPr txBox="1"/>
          <p:nvPr/>
        </p:nvSpPr>
        <p:spPr>
          <a:xfrm>
            <a:off x="5631220" y="2608661"/>
            <a:ext cx="1437573"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Gradient</a:t>
            </a:r>
          </a:p>
          <a:p>
            <a:pPr algn="ctr"/>
            <a:r>
              <a:rPr lang="en-US" altLang="ko-KR" sz="1400" b="1" dirty="0">
                <a:solidFill>
                  <a:schemeClr val="bg1"/>
                </a:solidFill>
                <a:cs typeface="Arial" pitchFamily="34" charset="0"/>
              </a:rPr>
              <a:t>Boosting</a:t>
            </a:r>
            <a:endParaRPr lang="ko-KR" altLang="en-US" sz="1400" b="1" dirty="0">
              <a:solidFill>
                <a:schemeClr val="bg1"/>
              </a:solidFill>
              <a:cs typeface="Arial" pitchFamily="34" charset="0"/>
            </a:endParaRPr>
          </a:p>
        </p:txBody>
      </p:sp>
      <p:sp>
        <p:nvSpPr>
          <p:cNvPr id="1893" name="TextBox 1892">
            <a:extLst>
              <a:ext uri="{FF2B5EF4-FFF2-40B4-BE49-F238E27FC236}">
                <a16:creationId xmlns:a16="http://schemas.microsoft.com/office/drawing/2014/main" id="{FC5EE09F-E688-4A39-93B9-9FD4B0171FC6}"/>
              </a:ext>
            </a:extLst>
          </p:cNvPr>
          <p:cNvSpPr txBox="1"/>
          <p:nvPr/>
        </p:nvSpPr>
        <p:spPr>
          <a:xfrm>
            <a:off x="9370285" y="3370983"/>
            <a:ext cx="1437571"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X G Boost</a:t>
            </a:r>
            <a:endParaRPr lang="ko-KR" altLang="en-US" sz="1600" b="1" dirty="0">
              <a:solidFill>
                <a:schemeClr val="bg1"/>
              </a:solidFill>
              <a:cs typeface="Arial" pitchFamily="34" charset="0"/>
            </a:endParaRPr>
          </a:p>
        </p:txBody>
      </p:sp>
      <p:sp>
        <p:nvSpPr>
          <p:cNvPr id="1897" name="TextBox 1896">
            <a:extLst>
              <a:ext uri="{FF2B5EF4-FFF2-40B4-BE49-F238E27FC236}">
                <a16:creationId xmlns:a16="http://schemas.microsoft.com/office/drawing/2014/main" id="{4E02439F-CBE8-4D40-84B4-AE7F0F724F13}"/>
              </a:ext>
            </a:extLst>
          </p:cNvPr>
          <p:cNvSpPr txBox="1"/>
          <p:nvPr/>
        </p:nvSpPr>
        <p:spPr>
          <a:xfrm>
            <a:off x="5725759" y="2042752"/>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Boosting</a:t>
            </a:r>
            <a:endParaRPr lang="ko-KR" altLang="en-US" sz="1400" dirty="0">
              <a:solidFill>
                <a:schemeClr val="tx1">
                  <a:lumMod val="65000"/>
                  <a:lumOff val="35000"/>
                </a:schemeClr>
              </a:solidFill>
              <a:cs typeface="Arial" pitchFamily="34" charset="0"/>
            </a:endParaRPr>
          </a:p>
        </p:txBody>
      </p:sp>
      <p:sp>
        <p:nvSpPr>
          <p:cNvPr id="1898" name="TextBox 1897">
            <a:extLst>
              <a:ext uri="{FF2B5EF4-FFF2-40B4-BE49-F238E27FC236}">
                <a16:creationId xmlns:a16="http://schemas.microsoft.com/office/drawing/2014/main" id="{8C8B6978-F081-4A05-9331-F4FE6F89B0A0}"/>
              </a:ext>
            </a:extLst>
          </p:cNvPr>
          <p:cNvSpPr txBox="1"/>
          <p:nvPr/>
        </p:nvSpPr>
        <p:spPr>
          <a:xfrm>
            <a:off x="9535430" y="2780247"/>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Boosting</a:t>
            </a:r>
            <a:endParaRPr lang="ko-KR" altLang="en-US" sz="1400" dirty="0">
              <a:solidFill>
                <a:schemeClr val="tx1">
                  <a:lumMod val="65000"/>
                  <a:lumOff val="35000"/>
                </a:schemeClr>
              </a:solidFill>
              <a:cs typeface="Arial" pitchFamily="34" charset="0"/>
            </a:endParaRPr>
          </a:p>
        </p:txBody>
      </p:sp>
      <p:grpSp>
        <p:nvGrpSpPr>
          <p:cNvPr id="1904" name="Group 1903">
            <a:extLst>
              <a:ext uri="{FF2B5EF4-FFF2-40B4-BE49-F238E27FC236}">
                <a16:creationId xmlns:a16="http://schemas.microsoft.com/office/drawing/2014/main" id="{B8069D9D-65C0-40AD-A660-C4C2181231C1}"/>
              </a:ext>
            </a:extLst>
          </p:cNvPr>
          <p:cNvGrpSpPr/>
          <p:nvPr/>
        </p:nvGrpSpPr>
        <p:grpSpPr>
          <a:xfrm>
            <a:off x="5038548" y="3766939"/>
            <a:ext cx="2622921" cy="1594766"/>
            <a:chOff x="1494064" y="4199174"/>
            <a:chExt cx="4699451" cy="1594766"/>
          </a:xfrm>
        </p:grpSpPr>
        <p:sp>
          <p:nvSpPr>
            <p:cNvPr id="1905" name="TextBox 1904">
              <a:extLst>
                <a:ext uri="{FF2B5EF4-FFF2-40B4-BE49-F238E27FC236}">
                  <a16:creationId xmlns:a16="http://schemas.microsoft.com/office/drawing/2014/main" id="{04C0B349-048A-420F-8B3D-9B9EADF53637}"/>
                </a:ext>
              </a:extLst>
            </p:cNvPr>
            <p:cNvSpPr txBox="1"/>
            <p:nvPr/>
          </p:nvSpPr>
          <p:spPr>
            <a:xfrm>
              <a:off x="2233443" y="4593611"/>
              <a:ext cx="3255730"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It relies on the intuition that the best possible next model, when combined with previous models, minimizes the overall prediction error.</a:t>
              </a:r>
            </a:p>
          </p:txBody>
        </p:sp>
        <p:sp>
          <p:nvSpPr>
            <p:cNvPr id="1906" name="TextBox 1905">
              <a:extLst>
                <a:ext uri="{FF2B5EF4-FFF2-40B4-BE49-F238E27FC236}">
                  <a16:creationId xmlns:a16="http://schemas.microsoft.com/office/drawing/2014/main" id="{36BC27DF-D11D-4B7E-8657-77175CE61505}"/>
                </a:ext>
              </a:extLst>
            </p:cNvPr>
            <p:cNvSpPr txBox="1"/>
            <p:nvPr/>
          </p:nvSpPr>
          <p:spPr>
            <a:xfrm>
              <a:off x="1494064" y="4199174"/>
              <a:ext cx="4699451"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machine learning boosting</a:t>
              </a:r>
              <a:endParaRPr lang="ko-KR" altLang="en-US" sz="1400" b="1" dirty="0">
                <a:solidFill>
                  <a:schemeClr val="tx1">
                    <a:lumMod val="65000"/>
                    <a:lumOff val="35000"/>
                  </a:schemeClr>
                </a:solidFill>
                <a:cs typeface="Arial" pitchFamily="34" charset="0"/>
              </a:endParaRPr>
            </a:p>
          </p:txBody>
        </p:sp>
      </p:grpSp>
      <p:grpSp>
        <p:nvGrpSpPr>
          <p:cNvPr id="1907" name="Group 1906">
            <a:extLst>
              <a:ext uri="{FF2B5EF4-FFF2-40B4-BE49-F238E27FC236}">
                <a16:creationId xmlns:a16="http://schemas.microsoft.com/office/drawing/2014/main" id="{CE36A31E-0003-449B-961F-B4F1937ECEDE}"/>
              </a:ext>
            </a:extLst>
          </p:cNvPr>
          <p:cNvGrpSpPr/>
          <p:nvPr/>
        </p:nvGrpSpPr>
        <p:grpSpPr>
          <a:xfrm>
            <a:off x="8694415" y="4633102"/>
            <a:ext cx="3015555" cy="1860922"/>
            <a:chOff x="1674247" y="4199174"/>
            <a:chExt cx="5402927" cy="1860922"/>
          </a:xfrm>
        </p:grpSpPr>
        <p:sp>
          <p:nvSpPr>
            <p:cNvPr id="1908" name="TextBox 1907">
              <a:extLst>
                <a:ext uri="{FF2B5EF4-FFF2-40B4-BE49-F238E27FC236}">
                  <a16:creationId xmlns:a16="http://schemas.microsoft.com/office/drawing/2014/main" id="{AEFB096C-1BEE-495C-B36C-7B70FB3BCD8A}"/>
                </a:ext>
              </a:extLst>
            </p:cNvPr>
            <p:cNvSpPr txBox="1"/>
            <p:nvPr/>
          </p:nvSpPr>
          <p:spPr>
            <a:xfrm>
              <a:off x="1674247" y="4490436"/>
              <a:ext cx="4997576" cy="1569660"/>
            </a:xfrm>
            <a:prstGeom prst="rect">
              <a:avLst/>
            </a:prstGeom>
            <a:noFill/>
            <a:ln>
              <a:solidFill>
                <a:schemeClr val="bg2">
                  <a:lumMod val="75000"/>
                </a:schemeClr>
              </a:solidFill>
            </a:ln>
          </p:spPr>
          <p:txBody>
            <a:bodyPr wrap="square" rtlCol="0">
              <a:spAutoFit/>
            </a:bodyPr>
            <a:lstStyle/>
            <a:p>
              <a:pPr algn="ctr"/>
              <a:endParaRPr lang="en-US" altLang="ko-KR" sz="1200" dirty="0">
                <a:solidFill>
                  <a:schemeClr val="tx1">
                    <a:lumMod val="65000"/>
                    <a:lumOff val="35000"/>
                  </a:schemeClr>
                </a:solidFill>
                <a:cs typeface="Arial" pitchFamily="34" charset="0"/>
              </a:endParaRPr>
            </a:p>
            <a:p>
              <a:pPr algn="ctr"/>
              <a:r>
                <a:rPr lang="en-US" altLang="ko-KR" sz="1200" dirty="0">
                  <a:solidFill>
                    <a:schemeClr val="tx1">
                      <a:lumMod val="65000"/>
                      <a:lumOff val="35000"/>
                    </a:schemeClr>
                  </a:solidFill>
                  <a:cs typeface="Arial" pitchFamily="34" charset="0"/>
                </a:rPr>
                <a:t>  Extreme Gradient Boosting (XGBoost) is similar to gradient boosting framework but more efficient. It has both linear model solver and tree learning algorithms. What makes it fast is its capacity to do parallel computation on a single machine.. </a:t>
              </a:r>
            </a:p>
          </p:txBody>
        </p:sp>
        <p:sp>
          <p:nvSpPr>
            <p:cNvPr id="1909" name="TextBox 1908">
              <a:extLst>
                <a:ext uri="{FF2B5EF4-FFF2-40B4-BE49-F238E27FC236}">
                  <a16:creationId xmlns:a16="http://schemas.microsoft.com/office/drawing/2014/main" id="{F21AFC29-0C71-47D7-A02F-17BCC0C9B273}"/>
                </a:ext>
              </a:extLst>
            </p:cNvPr>
            <p:cNvSpPr txBox="1"/>
            <p:nvPr/>
          </p:nvSpPr>
          <p:spPr>
            <a:xfrm>
              <a:off x="1674247" y="4199174"/>
              <a:ext cx="5402927"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Efficient to the Gradient Boosting</a:t>
              </a:r>
              <a:endParaRPr lang="ko-KR" altLang="en-US" sz="1400" b="1" dirty="0">
                <a:solidFill>
                  <a:schemeClr val="tx1">
                    <a:lumMod val="65000"/>
                    <a:lumOff val="35000"/>
                  </a:schemeClr>
                </a:solidFill>
                <a:cs typeface="Arial" pitchFamily="34" charset="0"/>
              </a:endParaRPr>
            </a:p>
          </p:txBody>
        </p:sp>
      </p:grpSp>
      <p:grpSp>
        <p:nvGrpSpPr>
          <p:cNvPr id="1913" name="Group 1912">
            <a:extLst>
              <a:ext uri="{FF2B5EF4-FFF2-40B4-BE49-F238E27FC236}">
                <a16:creationId xmlns:a16="http://schemas.microsoft.com/office/drawing/2014/main" id="{D4A3967E-49A8-460D-ABF9-1C084AF4F4C6}"/>
              </a:ext>
            </a:extLst>
          </p:cNvPr>
          <p:cNvGrpSpPr/>
          <p:nvPr/>
        </p:nvGrpSpPr>
        <p:grpSpPr>
          <a:xfrm>
            <a:off x="104550" y="4505936"/>
            <a:ext cx="4381499" cy="1988088"/>
            <a:chOff x="-108905" y="3818001"/>
            <a:chExt cx="7850270" cy="1240150"/>
          </a:xfrm>
        </p:grpSpPr>
        <p:sp>
          <p:nvSpPr>
            <p:cNvPr id="1914" name="TextBox 1913">
              <a:extLst>
                <a:ext uri="{FF2B5EF4-FFF2-40B4-BE49-F238E27FC236}">
                  <a16:creationId xmlns:a16="http://schemas.microsoft.com/office/drawing/2014/main" id="{3E97AEB1-2DA3-476C-8FB2-D6EC51972A62}"/>
                </a:ext>
              </a:extLst>
            </p:cNvPr>
            <p:cNvSpPr txBox="1"/>
            <p:nvPr/>
          </p:nvSpPr>
          <p:spPr>
            <a:xfrm>
              <a:off x="-108905" y="4309397"/>
              <a:ext cx="7850270" cy="748754"/>
            </a:xfrm>
            <a:prstGeom prst="rect">
              <a:avLst/>
            </a:prstGeom>
            <a:noFill/>
            <a:ln>
              <a:solidFill>
                <a:schemeClr val="bg2">
                  <a:lumMod val="75000"/>
                </a:schemeClr>
              </a:solidFill>
            </a:ln>
          </p:spPr>
          <p:txBody>
            <a:bodyPr wrap="square" rtlCol="0">
              <a:spAutoFit/>
            </a:bodyPr>
            <a:lstStyle/>
            <a:p>
              <a:r>
                <a:rPr lang="en-US" altLang="ko-KR" sz="1200" dirty="0">
                  <a:solidFill>
                    <a:schemeClr val="tx1">
                      <a:lumMod val="65000"/>
                      <a:lumOff val="35000"/>
                    </a:schemeClr>
                  </a:solidFill>
                  <a:cs typeface="Arial" pitchFamily="34" charset="0"/>
                </a:rPr>
                <a:t> -- Incase there is no significant improvement in the CART model from the baseline model, we build the Random Forest.</a:t>
              </a:r>
            </a:p>
            <a:p>
              <a:r>
                <a:rPr lang="en-US" altLang="ko-KR" sz="1200" dirty="0">
                  <a:solidFill>
                    <a:schemeClr val="tx1">
                      <a:lumMod val="65000"/>
                      <a:lumOff val="35000"/>
                    </a:schemeClr>
                  </a:solidFill>
                  <a:cs typeface="Arial" pitchFamily="34" charset="0"/>
                </a:rPr>
                <a:t>      -- Tune the Model</a:t>
              </a:r>
            </a:p>
            <a:p>
              <a:r>
                <a:rPr lang="en-US" altLang="ko-KR" sz="1200" dirty="0">
                  <a:solidFill>
                    <a:schemeClr val="tx1">
                      <a:lumMod val="65000"/>
                      <a:lumOff val="35000"/>
                    </a:schemeClr>
                  </a:solidFill>
                  <a:cs typeface="Arial" pitchFamily="34" charset="0"/>
                </a:rPr>
                <a:t>      -- Model Validation: validate the new model</a:t>
              </a:r>
            </a:p>
            <a:p>
              <a:r>
                <a:rPr lang="en-US" altLang="ko-KR" sz="1200" dirty="0">
                  <a:solidFill>
                    <a:schemeClr val="tx1">
                      <a:lumMod val="65000"/>
                      <a:lumOff val="35000"/>
                    </a:schemeClr>
                  </a:solidFill>
                  <a:cs typeface="Arial" pitchFamily="34" charset="0"/>
                </a:rPr>
                <a:t>      -- Model Evaluation: evaluate both the models on the test data &amp; compare their accuracy.</a:t>
              </a:r>
            </a:p>
          </p:txBody>
        </p:sp>
        <p:sp>
          <p:nvSpPr>
            <p:cNvPr id="1915" name="TextBox 1914">
              <a:extLst>
                <a:ext uri="{FF2B5EF4-FFF2-40B4-BE49-F238E27FC236}">
                  <a16:creationId xmlns:a16="http://schemas.microsoft.com/office/drawing/2014/main" id="{447CF0FA-2E52-4C79-8E17-89A1F0A4266D}"/>
                </a:ext>
              </a:extLst>
            </p:cNvPr>
            <p:cNvSpPr txBox="1"/>
            <p:nvPr/>
          </p:nvSpPr>
          <p:spPr>
            <a:xfrm>
              <a:off x="-108905" y="3818001"/>
              <a:ext cx="7850270"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an ensemble method that trains several decision trees in parallel with bootstrapping followed by aggregation</a:t>
              </a:r>
              <a:endParaRPr lang="ko-KR" altLang="en-US" sz="1400" b="1" dirty="0">
                <a:solidFill>
                  <a:schemeClr val="tx1">
                    <a:lumMod val="65000"/>
                    <a:lumOff val="35000"/>
                  </a:schemeClr>
                </a:solidFill>
                <a:cs typeface="Arial" pitchFamily="34" charset="0"/>
              </a:endParaRPr>
            </a:p>
          </p:txBody>
        </p:sp>
      </p:grpSp>
      <p:sp>
        <p:nvSpPr>
          <p:cNvPr id="44" name="TextBox 43">
            <a:extLst>
              <a:ext uri="{FF2B5EF4-FFF2-40B4-BE49-F238E27FC236}">
                <a16:creationId xmlns:a16="http://schemas.microsoft.com/office/drawing/2014/main" id="{2C5F75B0-E596-4146-AE80-7622A00571EA}"/>
              </a:ext>
            </a:extLst>
          </p:cNvPr>
          <p:cNvSpPr txBox="1"/>
          <p:nvPr/>
        </p:nvSpPr>
        <p:spPr>
          <a:xfrm>
            <a:off x="1454533" y="2744255"/>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Bagging</a:t>
            </a:r>
            <a:endParaRPr lang="ko-KR" altLang="en-US" sz="1400" dirty="0">
              <a:solidFill>
                <a:schemeClr val="tx1">
                  <a:lumMod val="65000"/>
                  <a:lumOff val="35000"/>
                </a:schemeClr>
              </a:solidFill>
              <a:cs typeface="Arial" pitchFamily="34" charset="0"/>
            </a:endParaRPr>
          </a:p>
        </p:txBody>
      </p:sp>
      <p:sp>
        <p:nvSpPr>
          <p:cNvPr id="2" name="TextBox 1">
            <a:extLst>
              <a:ext uri="{FF2B5EF4-FFF2-40B4-BE49-F238E27FC236}">
                <a16:creationId xmlns:a16="http://schemas.microsoft.com/office/drawing/2014/main" id="{3BD3CF00-572C-AE4F-8590-E0998B1127C6}"/>
              </a:ext>
            </a:extLst>
          </p:cNvPr>
          <p:cNvSpPr txBox="1"/>
          <p:nvPr/>
        </p:nvSpPr>
        <p:spPr>
          <a:xfrm>
            <a:off x="1178548" y="3370869"/>
            <a:ext cx="1659254" cy="646331"/>
          </a:xfrm>
          <a:prstGeom prst="rect">
            <a:avLst/>
          </a:prstGeom>
          <a:noFill/>
        </p:spPr>
        <p:txBody>
          <a:bodyPr wrap="square" rtlCol="0">
            <a:spAutoFit/>
          </a:bodyPr>
          <a:lstStyle/>
          <a:p>
            <a:pPr algn="ctr"/>
            <a:r>
              <a:rPr lang="en-US" dirty="0"/>
              <a:t>Random</a:t>
            </a:r>
          </a:p>
          <a:p>
            <a:pPr algn="ctr"/>
            <a:r>
              <a:rPr lang="en-US" dirty="0"/>
              <a:t>Forest</a:t>
            </a:r>
          </a:p>
        </p:txBody>
      </p:sp>
      <p:sp>
        <p:nvSpPr>
          <p:cNvPr id="31" name="Title 3">
            <a:extLst>
              <a:ext uri="{FF2B5EF4-FFF2-40B4-BE49-F238E27FC236}">
                <a16:creationId xmlns:a16="http://schemas.microsoft.com/office/drawing/2014/main" id="{B7A0D590-76E9-214D-9253-095D66B42C5E}"/>
              </a:ext>
            </a:extLst>
          </p:cNvPr>
          <p:cNvSpPr>
            <a:spLocks noGrp="1"/>
          </p:cNvSpPr>
          <p:nvPr>
            <p:ph type="title"/>
          </p:nvPr>
        </p:nvSpPr>
        <p:spPr>
          <a:xfrm>
            <a:off x="0" y="-1"/>
            <a:ext cx="12192000" cy="772907"/>
          </a:xfrm>
          <a:solidFill>
            <a:schemeClr val="bg1">
              <a:lumMod val="85000"/>
            </a:schemeClr>
          </a:solidFill>
          <a:ln>
            <a:solidFill>
              <a:schemeClr val="bg2">
                <a:lumMod val="75000"/>
              </a:schemeClr>
            </a:solidFill>
          </a:ln>
        </p:spPr>
        <p:txBody>
          <a:bodyPr/>
          <a:lstStyle/>
          <a:p>
            <a:r>
              <a:rPr lang="en-US" dirty="0"/>
              <a:t>Analytical Models   </a:t>
            </a:r>
            <a:r>
              <a:rPr lang="en-US" sz="2400" i="1" dirty="0"/>
              <a:t>Bagging &amp; Boosting</a:t>
            </a:r>
            <a:r>
              <a:rPr lang="en-US" i="1" dirty="0"/>
              <a:t>   </a:t>
            </a:r>
          </a:p>
        </p:txBody>
      </p:sp>
      <p:sp>
        <p:nvSpPr>
          <p:cNvPr id="3" name="TextBox 2">
            <a:extLst>
              <a:ext uri="{FF2B5EF4-FFF2-40B4-BE49-F238E27FC236}">
                <a16:creationId xmlns:a16="http://schemas.microsoft.com/office/drawing/2014/main" id="{49CE67ED-D66C-5148-9ED3-4F0632B8115C}"/>
              </a:ext>
            </a:extLst>
          </p:cNvPr>
          <p:cNvSpPr txBox="1"/>
          <p:nvPr/>
        </p:nvSpPr>
        <p:spPr>
          <a:xfrm>
            <a:off x="0" y="772266"/>
            <a:ext cx="12087450" cy="646331"/>
          </a:xfrm>
          <a:prstGeom prst="rect">
            <a:avLst/>
          </a:prstGeom>
          <a:noFill/>
        </p:spPr>
        <p:txBody>
          <a:bodyPr wrap="square" rtlCol="0">
            <a:spAutoFit/>
          </a:bodyPr>
          <a:lstStyle/>
          <a:p>
            <a:pPr algn="ctr"/>
            <a:r>
              <a:rPr lang="en-US" b="1" i="1" dirty="0">
                <a:solidFill>
                  <a:schemeClr val="accent1">
                    <a:lumMod val="75000"/>
                  </a:schemeClr>
                </a:solidFill>
              </a:rPr>
              <a:t>Process will involve creating a Train &amp; Test Data set from the original data set. The training data set will be used to validate each model and the same will later be used to evaluate the model on the test data set.</a:t>
            </a:r>
          </a:p>
        </p:txBody>
      </p:sp>
    </p:spTree>
    <p:extLst>
      <p:ext uri="{BB962C8B-B14F-4D97-AF65-F5344CB8AC3E}">
        <p14:creationId xmlns:p14="http://schemas.microsoft.com/office/powerpoint/2010/main" val="163804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39613FD-C4FA-7E40-AF39-E928723C795F}"/>
              </a:ext>
            </a:extLst>
          </p:cNvPr>
          <p:cNvGraphicFramePr>
            <a:graphicFrameLocks noGrp="1"/>
          </p:cNvGraphicFramePr>
          <p:nvPr>
            <p:extLst>
              <p:ext uri="{D42A27DB-BD31-4B8C-83A1-F6EECF244321}">
                <p14:modId xmlns:p14="http://schemas.microsoft.com/office/powerpoint/2010/main" val="2254901533"/>
              </p:ext>
            </p:extLst>
          </p:nvPr>
        </p:nvGraphicFramePr>
        <p:xfrm>
          <a:off x="251638"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CART MODEL 1</a:t>
                      </a:r>
                    </a:p>
                  </a:txBody>
                  <a:tcPr>
                    <a:solidFill>
                      <a:srgbClr val="00B0F0"/>
                    </a:solidFill>
                  </a:tcPr>
                </a:tc>
                <a:tc>
                  <a:txBody>
                    <a:bodyPr/>
                    <a:lstStyle/>
                    <a:p>
                      <a:pPr algn="ctr"/>
                      <a:r>
                        <a:rPr lang="en-US" sz="1200" dirty="0"/>
                        <a:t>Defaulters</a:t>
                      </a:r>
                    </a:p>
                  </a:txBody>
                  <a:tcPr>
                    <a:solidFill>
                      <a:srgbClr val="00B0F0"/>
                    </a:solidFill>
                  </a:tcPr>
                </a:tc>
                <a:tc>
                  <a:txBody>
                    <a:bodyPr/>
                    <a:lstStyle/>
                    <a:p>
                      <a:pPr algn="ctr"/>
                      <a:r>
                        <a:rPr lang="en-US" sz="1200" dirty="0"/>
                        <a:t>Non-Defaulters</a:t>
                      </a:r>
                    </a:p>
                  </a:txBody>
                  <a:tcPr>
                    <a:solidFill>
                      <a:srgbClr val="00B0F0"/>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173</a:t>
                      </a:r>
                    </a:p>
                  </a:txBody>
                  <a:tcPr/>
                </a:tc>
                <a:tc>
                  <a:txBody>
                    <a:bodyPr/>
                    <a:lstStyle/>
                    <a:p>
                      <a:pPr algn="ctr"/>
                      <a:r>
                        <a:rPr lang="en-US" sz="1600" dirty="0"/>
                        <a:t>826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218</a:t>
                      </a:r>
                    </a:p>
                  </a:txBody>
                  <a:tcPr/>
                </a:tc>
                <a:tc>
                  <a:txBody>
                    <a:bodyPr/>
                    <a:lstStyle/>
                    <a:p>
                      <a:pPr algn="ctr"/>
                      <a:r>
                        <a:rPr lang="en-US" sz="1600" dirty="0">
                          <a:highlight>
                            <a:srgbClr val="00FFFF"/>
                          </a:highlight>
                        </a:rPr>
                        <a:t>14753</a:t>
                      </a:r>
                    </a:p>
                  </a:txBody>
                  <a:tcPr/>
                </a:tc>
                <a:extLst>
                  <a:ext uri="{0D108BD9-81ED-4DB2-BD59-A6C34878D82A}">
                    <a16:rowId xmlns:a16="http://schemas.microsoft.com/office/drawing/2014/main" val="1600341290"/>
                  </a:ext>
                </a:extLst>
              </a:tr>
            </a:tbl>
          </a:graphicData>
        </a:graphic>
      </p:graphicFrame>
      <p:graphicFrame>
        <p:nvGraphicFramePr>
          <p:cNvPr id="4" name="Table 3">
            <a:extLst>
              <a:ext uri="{FF2B5EF4-FFF2-40B4-BE49-F238E27FC236}">
                <a16:creationId xmlns:a16="http://schemas.microsoft.com/office/drawing/2014/main" id="{0E3E55EE-06D0-104C-B0B1-FA06095965D4}"/>
              </a:ext>
            </a:extLst>
          </p:cNvPr>
          <p:cNvGraphicFramePr>
            <a:graphicFrameLocks noGrp="1"/>
          </p:cNvGraphicFramePr>
          <p:nvPr/>
        </p:nvGraphicFramePr>
        <p:xfrm>
          <a:off x="4105911"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CART MODEL 2</a:t>
                      </a:r>
                    </a:p>
                  </a:txBody>
                  <a:tcPr>
                    <a:solidFill>
                      <a:schemeClr val="accent3">
                        <a:lumMod val="60000"/>
                        <a:lumOff val="40000"/>
                      </a:schemeClr>
                    </a:solidFill>
                  </a:tcPr>
                </a:tc>
                <a:tc>
                  <a:txBody>
                    <a:bodyPr/>
                    <a:lstStyle/>
                    <a:p>
                      <a:pPr algn="ctr"/>
                      <a:r>
                        <a:rPr lang="en-US" sz="1200" dirty="0">
                          <a:solidFill>
                            <a:schemeClr val="tx1">
                              <a:lumMod val="75000"/>
                              <a:lumOff val="25000"/>
                            </a:schemeClr>
                          </a:solidFill>
                        </a:rPr>
                        <a:t>Defaulters</a:t>
                      </a:r>
                    </a:p>
                  </a:txBody>
                  <a:tcPr>
                    <a:solidFill>
                      <a:schemeClr val="accent3">
                        <a:lumMod val="60000"/>
                        <a:lumOff val="40000"/>
                      </a:schemeClr>
                    </a:solidFill>
                  </a:tcPr>
                </a:tc>
                <a:tc>
                  <a:txBody>
                    <a:bodyPr/>
                    <a:lstStyle/>
                    <a:p>
                      <a:pPr algn="ctr"/>
                      <a:r>
                        <a:rPr lang="en-US" sz="1200" dirty="0">
                          <a:solidFill>
                            <a:schemeClr val="tx1">
                              <a:lumMod val="75000"/>
                              <a:lumOff val="25000"/>
                            </a:schemeClr>
                          </a:solidFill>
                        </a:rPr>
                        <a:t>Non-Defaulters</a:t>
                      </a:r>
                    </a:p>
                  </a:txBody>
                  <a:tcPr>
                    <a:solidFill>
                      <a:schemeClr val="accent3">
                        <a:lumMod val="60000"/>
                        <a:lumOff val="4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0</a:t>
                      </a:r>
                    </a:p>
                  </a:txBody>
                  <a:tcPr/>
                </a:tc>
                <a:tc>
                  <a:txBody>
                    <a:bodyPr/>
                    <a:lstStyle/>
                    <a:p>
                      <a:pPr algn="ctr"/>
                      <a:r>
                        <a:rPr lang="en-US" sz="1600" dirty="0"/>
                        <a:t>999</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0</a:t>
                      </a:r>
                    </a:p>
                  </a:txBody>
                  <a:tcPr/>
                </a:tc>
                <a:tc>
                  <a:txBody>
                    <a:bodyPr/>
                    <a:lstStyle/>
                    <a:p>
                      <a:pPr algn="ctr"/>
                      <a:r>
                        <a:rPr lang="en-US" sz="1600" dirty="0">
                          <a:highlight>
                            <a:srgbClr val="00FFFF"/>
                          </a:highlight>
                        </a:rPr>
                        <a:t>14971</a:t>
                      </a:r>
                    </a:p>
                  </a:txBody>
                  <a:tcPr/>
                </a:tc>
                <a:extLst>
                  <a:ext uri="{0D108BD9-81ED-4DB2-BD59-A6C34878D82A}">
                    <a16:rowId xmlns:a16="http://schemas.microsoft.com/office/drawing/2014/main" val="1600341290"/>
                  </a:ext>
                </a:extLst>
              </a:tr>
            </a:tbl>
          </a:graphicData>
        </a:graphic>
      </p:graphicFrame>
      <p:graphicFrame>
        <p:nvGraphicFramePr>
          <p:cNvPr id="5" name="Table 3">
            <a:extLst>
              <a:ext uri="{FF2B5EF4-FFF2-40B4-BE49-F238E27FC236}">
                <a16:creationId xmlns:a16="http://schemas.microsoft.com/office/drawing/2014/main" id="{D98FD8F3-AD1B-4C43-9D2C-6FD9C809CCBC}"/>
              </a:ext>
            </a:extLst>
          </p:cNvPr>
          <p:cNvGraphicFramePr>
            <a:graphicFrameLocks noGrp="1"/>
          </p:cNvGraphicFramePr>
          <p:nvPr/>
        </p:nvGraphicFramePr>
        <p:xfrm>
          <a:off x="8190615"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47331">
                <a:tc>
                  <a:txBody>
                    <a:bodyPr/>
                    <a:lstStyle/>
                    <a:p>
                      <a:pPr algn="ctr"/>
                      <a:r>
                        <a:rPr lang="en-US" sz="1200" dirty="0">
                          <a:solidFill>
                            <a:schemeClr val="tx1">
                              <a:lumMod val="75000"/>
                              <a:lumOff val="25000"/>
                            </a:schemeClr>
                          </a:solidFill>
                        </a:rPr>
                        <a:t>Naïve </a:t>
                      </a:r>
                    </a:p>
                    <a:p>
                      <a:pPr algn="ctr"/>
                      <a:r>
                        <a:rPr lang="en-US" sz="1200" dirty="0">
                          <a:solidFill>
                            <a:schemeClr val="tx1">
                              <a:lumMod val="75000"/>
                              <a:lumOff val="25000"/>
                            </a:schemeClr>
                          </a:solidFill>
                        </a:rPr>
                        <a:t>Bayes</a:t>
                      </a:r>
                    </a:p>
                  </a:txBody>
                  <a:tcPr>
                    <a:solidFill>
                      <a:schemeClr val="accent5">
                        <a:lumMod val="40000"/>
                        <a:lumOff val="60000"/>
                      </a:schemeClr>
                    </a:solidFill>
                  </a:tcPr>
                </a:tc>
                <a:tc>
                  <a:txBody>
                    <a:bodyPr/>
                    <a:lstStyle/>
                    <a:p>
                      <a:pPr algn="ctr"/>
                      <a:r>
                        <a:rPr lang="en-US" sz="1200" dirty="0">
                          <a:solidFill>
                            <a:schemeClr val="tx1">
                              <a:lumMod val="75000"/>
                              <a:lumOff val="25000"/>
                            </a:schemeClr>
                          </a:solidFill>
                        </a:rPr>
                        <a:t>Defaulters</a:t>
                      </a:r>
                    </a:p>
                  </a:txBody>
                  <a:tcPr>
                    <a:solidFill>
                      <a:schemeClr val="accent5">
                        <a:lumMod val="40000"/>
                        <a:lumOff val="60000"/>
                      </a:schemeClr>
                    </a:solidFill>
                  </a:tcPr>
                </a:tc>
                <a:tc>
                  <a:txBody>
                    <a:bodyPr/>
                    <a:lstStyle/>
                    <a:p>
                      <a:pPr algn="ctr"/>
                      <a:r>
                        <a:rPr lang="en-US" sz="1200" dirty="0">
                          <a:solidFill>
                            <a:schemeClr val="tx1">
                              <a:lumMod val="75000"/>
                              <a:lumOff val="25000"/>
                            </a:schemeClr>
                          </a:solidFill>
                        </a:rPr>
                        <a:t>Non-Defaulters</a:t>
                      </a:r>
                    </a:p>
                  </a:txBody>
                  <a:tcPr>
                    <a:solidFill>
                      <a:schemeClr val="accent5">
                        <a:lumMod val="40000"/>
                        <a:lumOff val="6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0</a:t>
                      </a:r>
                    </a:p>
                  </a:txBody>
                  <a:tcPr/>
                </a:tc>
                <a:tc>
                  <a:txBody>
                    <a:bodyPr/>
                    <a:lstStyle/>
                    <a:p>
                      <a:pPr algn="ctr"/>
                      <a:r>
                        <a:rPr lang="en-US" sz="1600" dirty="0"/>
                        <a:t>3</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999</a:t>
                      </a:r>
                    </a:p>
                  </a:txBody>
                  <a:tcPr/>
                </a:tc>
                <a:tc>
                  <a:txBody>
                    <a:bodyPr/>
                    <a:lstStyle/>
                    <a:p>
                      <a:pPr algn="ctr"/>
                      <a:r>
                        <a:rPr lang="en-US" sz="1600" dirty="0">
                          <a:highlight>
                            <a:srgbClr val="00FFFF"/>
                          </a:highlight>
                        </a:rPr>
                        <a:t>14968</a:t>
                      </a:r>
                    </a:p>
                  </a:txBody>
                  <a:tcPr/>
                </a:tc>
                <a:extLst>
                  <a:ext uri="{0D108BD9-81ED-4DB2-BD59-A6C34878D82A}">
                    <a16:rowId xmlns:a16="http://schemas.microsoft.com/office/drawing/2014/main" val="1600341290"/>
                  </a:ext>
                </a:extLst>
              </a:tr>
            </a:tbl>
          </a:graphicData>
        </a:graphic>
      </p:graphicFrame>
      <p:graphicFrame>
        <p:nvGraphicFramePr>
          <p:cNvPr id="6" name="Table 3">
            <a:extLst>
              <a:ext uri="{FF2B5EF4-FFF2-40B4-BE49-F238E27FC236}">
                <a16:creationId xmlns:a16="http://schemas.microsoft.com/office/drawing/2014/main" id="{EB5521BB-740F-BE49-B452-094F37AFDDBB}"/>
              </a:ext>
            </a:extLst>
          </p:cNvPr>
          <p:cNvGraphicFramePr>
            <a:graphicFrameLocks noGrp="1"/>
          </p:cNvGraphicFramePr>
          <p:nvPr/>
        </p:nvGraphicFramePr>
        <p:xfrm>
          <a:off x="8190615" y="3374463"/>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Gradient</a:t>
                      </a:r>
                    </a:p>
                    <a:p>
                      <a:pPr algn="ctr"/>
                      <a:r>
                        <a:rPr lang="en-US" sz="1200" dirty="0"/>
                        <a:t>Boosting</a:t>
                      </a:r>
                    </a:p>
                  </a:txBody>
                  <a:tcPr>
                    <a:solidFill>
                      <a:schemeClr val="accent5"/>
                    </a:solidFill>
                  </a:tcPr>
                </a:tc>
                <a:tc>
                  <a:txBody>
                    <a:bodyPr/>
                    <a:lstStyle/>
                    <a:p>
                      <a:pPr algn="ctr"/>
                      <a:r>
                        <a:rPr lang="en-US" sz="1200" dirty="0"/>
                        <a:t>Defaulters</a:t>
                      </a:r>
                    </a:p>
                  </a:txBody>
                  <a:tcPr>
                    <a:solidFill>
                      <a:schemeClr val="accent5"/>
                    </a:solidFill>
                  </a:tcPr>
                </a:tc>
                <a:tc>
                  <a:txBody>
                    <a:bodyPr/>
                    <a:lstStyle/>
                    <a:p>
                      <a:pPr algn="ctr"/>
                      <a:r>
                        <a:rPr lang="en-US" sz="1200" dirty="0"/>
                        <a:t>Non-Defaulters</a:t>
                      </a:r>
                    </a:p>
                  </a:txBody>
                  <a:tcPr>
                    <a:solidFill>
                      <a:schemeClr val="accent5"/>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147</a:t>
                      </a:r>
                    </a:p>
                  </a:txBody>
                  <a:tcPr/>
                </a:tc>
                <a:tc>
                  <a:txBody>
                    <a:bodyPr/>
                    <a:lstStyle/>
                    <a:p>
                      <a:pPr algn="ctr"/>
                      <a:r>
                        <a:rPr lang="en-US" sz="1600" dirty="0"/>
                        <a:t>852</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126</a:t>
                      </a:r>
                    </a:p>
                  </a:txBody>
                  <a:tcPr/>
                </a:tc>
                <a:tc>
                  <a:txBody>
                    <a:bodyPr/>
                    <a:lstStyle/>
                    <a:p>
                      <a:pPr algn="ctr"/>
                      <a:r>
                        <a:rPr lang="en-US" sz="1600" dirty="0">
                          <a:highlight>
                            <a:srgbClr val="00FFFF"/>
                          </a:highlight>
                        </a:rPr>
                        <a:t>14845</a:t>
                      </a:r>
                    </a:p>
                  </a:txBody>
                  <a:tcPr/>
                </a:tc>
                <a:extLst>
                  <a:ext uri="{0D108BD9-81ED-4DB2-BD59-A6C34878D82A}">
                    <a16:rowId xmlns:a16="http://schemas.microsoft.com/office/drawing/2014/main" val="1600341290"/>
                  </a:ext>
                </a:extLst>
              </a:tr>
            </a:tbl>
          </a:graphicData>
        </a:graphic>
      </p:graphicFrame>
      <p:graphicFrame>
        <p:nvGraphicFramePr>
          <p:cNvPr id="7" name="Table 3">
            <a:extLst>
              <a:ext uri="{FF2B5EF4-FFF2-40B4-BE49-F238E27FC236}">
                <a16:creationId xmlns:a16="http://schemas.microsoft.com/office/drawing/2014/main" id="{2805317F-9321-5D46-A9EA-36F414A6B277}"/>
              </a:ext>
            </a:extLst>
          </p:cNvPr>
          <p:cNvGraphicFramePr>
            <a:graphicFrameLocks noGrp="1"/>
          </p:cNvGraphicFramePr>
          <p:nvPr/>
        </p:nvGraphicFramePr>
        <p:xfrm>
          <a:off x="8190615" y="4867939"/>
          <a:ext cx="3255306" cy="119244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XG Boost</a:t>
                      </a:r>
                    </a:p>
                  </a:txBody>
                  <a:tcPr>
                    <a:solidFill>
                      <a:srgbClr val="0070C0"/>
                    </a:solidFill>
                  </a:tcPr>
                </a:tc>
                <a:tc>
                  <a:txBody>
                    <a:bodyPr/>
                    <a:lstStyle/>
                    <a:p>
                      <a:pPr algn="ctr"/>
                      <a:r>
                        <a:rPr lang="en-US" sz="1200" dirty="0"/>
                        <a:t>Defaulters</a:t>
                      </a:r>
                    </a:p>
                  </a:txBody>
                  <a:tcPr>
                    <a:solidFill>
                      <a:srgbClr val="0070C0"/>
                    </a:solidFill>
                  </a:tcPr>
                </a:tc>
                <a:tc>
                  <a:txBody>
                    <a:bodyPr/>
                    <a:lstStyle/>
                    <a:p>
                      <a:pPr algn="ctr"/>
                      <a:r>
                        <a:rPr lang="en-US" sz="1200" dirty="0"/>
                        <a:t>Non-Defaulters</a:t>
                      </a:r>
                    </a:p>
                  </a:txBody>
                  <a:tcPr>
                    <a:solidFill>
                      <a:srgbClr val="0070C0"/>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113</a:t>
                      </a:r>
                    </a:p>
                  </a:txBody>
                  <a:tcPr/>
                </a:tc>
                <a:tc>
                  <a:txBody>
                    <a:bodyPr/>
                    <a:lstStyle/>
                    <a:p>
                      <a:pPr algn="ctr"/>
                      <a:r>
                        <a:rPr lang="en-US" sz="1600" dirty="0"/>
                        <a:t>886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81</a:t>
                      </a:r>
                    </a:p>
                  </a:txBody>
                  <a:tcPr/>
                </a:tc>
                <a:tc>
                  <a:txBody>
                    <a:bodyPr/>
                    <a:lstStyle/>
                    <a:p>
                      <a:pPr algn="ctr"/>
                      <a:r>
                        <a:rPr lang="en-US" sz="1600" dirty="0">
                          <a:highlight>
                            <a:srgbClr val="00FFFF"/>
                          </a:highlight>
                        </a:rPr>
                        <a:t>14890</a:t>
                      </a:r>
                    </a:p>
                  </a:txBody>
                  <a:tcPr/>
                </a:tc>
                <a:extLst>
                  <a:ext uri="{0D108BD9-81ED-4DB2-BD59-A6C34878D82A}">
                    <a16:rowId xmlns:a16="http://schemas.microsoft.com/office/drawing/2014/main" val="1600341290"/>
                  </a:ext>
                </a:extLst>
              </a:tr>
            </a:tbl>
          </a:graphicData>
        </a:graphic>
      </p:graphicFrame>
      <p:graphicFrame>
        <p:nvGraphicFramePr>
          <p:cNvPr id="8" name="Table 3">
            <a:extLst>
              <a:ext uri="{FF2B5EF4-FFF2-40B4-BE49-F238E27FC236}">
                <a16:creationId xmlns:a16="http://schemas.microsoft.com/office/drawing/2014/main" id="{8345EAB7-278E-EA4E-9CC3-4A5CBFF2F900}"/>
              </a:ext>
            </a:extLst>
          </p:cNvPr>
          <p:cNvGraphicFramePr>
            <a:graphicFrameLocks noGrp="1"/>
          </p:cNvGraphicFramePr>
          <p:nvPr/>
        </p:nvGraphicFramePr>
        <p:xfrm>
          <a:off x="4105911" y="3374464"/>
          <a:ext cx="3255306" cy="119244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KNN</a:t>
                      </a:r>
                    </a:p>
                  </a:txBody>
                  <a:tcPr>
                    <a:solidFill>
                      <a:schemeClr val="accent4"/>
                    </a:solidFill>
                  </a:tcPr>
                </a:tc>
                <a:tc>
                  <a:txBody>
                    <a:bodyPr/>
                    <a:lstStyle/>
                    <a:p>
                      <a:pPr algn="ctr"/>
                      <a:r>
                        <a:rPr lang="en-US" sz="1200" dirty="0">
                          <a:solidFill>
                            <a:schemeClr val="tx1">
                              <a:lumMod val="75000"/>
                              <a:lumOff val="25000"/>
                            </a:schemeClr>
                          </a:solidFill>
                        </a:rPr>
                        <a:t>Defaulters</a:t>
                      </a:r>
                    </a:p>
                  </a:txBody>
                  <a:tcPr>
                    <a:solidFill>
                      <a:schemeClr val="accent4"/>
                    </a:solidFill>
                  </a:tcPr>
                </a:tc>
                <a:tc>
                  <a:txBody>
                    <a:bodyPr/>
                    <a:lstStyle/>
                    <a:p>
                      <a:pPr algn="ctr"/>
                      <a:r>
                        <a:rPr lang="en-US" sz="1200" dirty="0">
                          <a:solidFill>
                            <a:schemeClr val="tx1">
                              <a:lumMod val="75000"/>
                              <a:lumOff val="25000"/>
                            </a:schemeClr>
                          </a:solidFill>
                        </a:rPr>
                        <a:t>Non-Defaulters</a:t>
                      </a:r>
                    </a:p>
                  </a:txBody>
                  <a:tcPr>
                    <a:solidFill>
                      <a:schemeClr val="accent4"/>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98</a:t>
                      </a:r>
                    </a:p>
                  </a:txBody>
                  <a:tcPr/>
                </a:tc>
                <a:tc>
                  <a:txBody>
                    <a:bodyPr/>
                    <a:lstStyle/>
                    <a:p>
                      <a:pPr algn="ctr"/>
                      <a:r>
                        <a:rPr lang="en-US" sz="1600" dirty="0"/>
                        <a:t>901</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103</a:t>
                      </a:r>
                    </a:p>
                  </a:txBody>
                  <a:tcPr/>
                </a:tc>
                <a:tc>
                  <a:txBody>
                    <a:bodyPr/>
                    <a:lstStyle/>
                    <a:p>
                      <a:pPr algn="ctr"/>
                      <a:r>
                        <a:rPr lang="en-US" sz="1600" dirty="0">
                          <a:highlight>
                            <a:srgbClr val="00FFFF"/>
                          </a:highlight>
                        </a:rPr>
                        <a:t>14868</a:t>
                      </a:r>
                    </a:p>
                  </a:txBody>
                  <a:tcPr/>
                </a:tc>
                <a:extLst>
                  <a:ext uri="{0D108BD9-81ED-4DB2-BD59-A6C34878D82A}">
                    <a16:rowId xmlns:a16="http://schemas.microsoft.com/office/drawing/2014/main" val="1600341290"/>
                  </a:ext>
                </a:extLst>
              </a:tr>
            </a:tbl>
          </a:graphicData>
        </a:graphic>
      </p:graphicFrame>
      <p:graphicFrame>
        <p:nvGraphicFramePr>
          <p:cNvPr id="9" name="Table 3">
            <a:extLst>
              <a:ext uri="{FF2B5EF4-FFF2-40B4-BE49-F238E27FC236}">
                <a16:creationId xmlns:a16="http://schemas.microsoft.com/office/drawing/2014/main" id="{B195821E-E125-DE45-97B9-CC73DB553051}"/>
              </a:ext>
            </a:extLst>
          </p:cNvPr>
          <p:cNvGraphicFramePr>
            <a:graphicFrameLocks noGrp="1"/>
          </p:cNvGraphicFramePr>
          <p:nvPr/>
        </p:nvGraphicFramePr>
        <p:xfrm>
          <a:off x="4105911" y="4867940"/>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Random Forest 1</a:t>
                      </a:r>
                    </a:p>
                  </a:txBody>
                  <a:tcPr>
                    <a:solidFill>
                      <a:srgbClr val="F5E901"/>
                    </a:solidFill>
                  </a:tcPr>
                </a:tc>
                <a:tc>
                  <a:txBody>
                    <a:bodyPr/>
                    <a:lstStyle/>
                    <a:p>
                      <a:pPr algn="ctr"/>
                      <a:r>
                        <a:rPr lang="en-US" sz="1200" dirty="0">
                          <a:solidFill>
                            <a:schemeClr val="tx1">
                              <a:lumMod val="75000"/>
                              <a:lumOff val="25000"/>
                            </a:schemeClr>
                          </a:solidFill>
                        </a:rPr>
                        <a:t>Defaulters</a:t>
                      </a:r>
                    </a:p>
                  </a:txBody>
                  <a:tcPr>
                    <a:solidFill>
                      <a:srgbClr val="F5E901"/>
                    </a:solidFill>
                  </a:tcPr>
                </a:tc>
                <a:tc>
                  <a:txBody>
                    <a:bodyPr/>
                    <a:lstStyle/>
                    <a:p>
                      <a:pPr algn="ctr"/>
                      <a:r>
                        <a:rPr lang="en-US" sz="1200" dirty="0">
                          <a:solidFill>
                            <a:schemeClr val="tx1">
                              <a:lumMod val="75000"/>
                              <a:lumOff val="25000"/>
                            </a:schemeClr>
                          </a:solidFill>
                        </a:rPr>
                        <a:t>Non-Defaulters</a:t>
                      </a:r>
                    </a:p>
                  </a:txBody>
                  <a:tcPr>
                    <a:solidFill>
                      <a:srgbClr val="F5E901"/>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2</a:t>
                      </a:r>
                    </a:p>
                  </a:txBody>
                  <a:tcPr/>
                </a:tc>
                <a:tc>
                  <a:txBody>
                    <a:bodyPr/>
                    <a:lstStyle/>
                    <a:p>
                      <a:pPr algn="ctr"/>
                      <a:r>
                        <a:rPr lang="en-US" sz="1600" dirty="0"/>
                        <a:t>997</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0</a:t>
                      </a:r>
                    </a:p>
                  </a:txBody>
                  <a:tcPr/>
                </a:tc>
                <a:tc>
                  <a:txBody>
                    <a:bodyPr/>
                    <a:lstStyle/>
                    <a:p>
                      <a:pPr algn="ctr"/>
                      <a:r>
                        <a:rPr lang="en-US" sz="1600" dirty="0">
                          <a:highlight>
                            <a:srgbClr val="00FFFF"/>
                          </a:highlight>
                        </a:rPr>
                        <a:t>14971</a:t>
                      </a:r>
                    </a:p>
                  </a:txBody>
                  <a:tcPr/>
                </a:tc>
                <a:extLst>
                  <a:ext uri="{0D108BD9-81ED-4DB2-BD59-A6C34878D82A}">
                    <a16:rowId xmlns:a16="http://schemas.microsoft.com/office/drawing/2014/main" val="1600341290"/>
                  </a:ext>
                </a:extLst>
              </a:tr>
            </a:tbl>
          </a:graphicData>
        </a:graphic>
      </p:graphicFrame>
      <p:graphicFrame>
        <p:nvGraphicFramePr>
          <p:cNvPr id="10" name="Table 3">
            <a:extLst>
              <a:ext uri="{FF2B5EF4-FFF2-40B4-BE49-F238E27FC236}">
                <a16:creationId xmlns:a16="http://schemas.microsoft.com/office/drawing/2014/main" id="{8AABFBA2-C385-FB45-8179-723264FE5640}"/>
              </a:ext>
            </a:extLst>
          </p:cNvPr>
          <p:cNvGraphicFramePr>
            <a:graphicFrameLocks noGrp="1"/>
          </p:cNvGraphicFramePr>
          <p:nvPr/>
        </p:nvGraphicFramePr>
        <p:xfrm>
          <a:off x="251638" y="3375663"/>
          <a:ext cx="3609341" cy="1277505"/>
        </p:xfrm>
        <a:graphic>
          <a:graphicData uri="http://schemas.openxmlformats.org/drawingml/2006/table">
            <a:tbl>
              <a:tblPr firstRow="1" bandRow="1">
                <a:tableStyleId>{5C22544A-7EE6-4342-B048-85BDC9FD1C3A}</a:tableStyleId>
              </a:tblPr>
              <a:tblGrid>
                <a:gridCol w="1045534">
                  <a:extLst>
                    <a:ext uri="{9D8B030D-6E8A-4147-A177-3AD203B41FA5}">
                      <a16:colId xmlns:a16="http://schemas.microsoft.com/office/drawing/2014/main" val="1007190677"/>
                    </a:ext>
                  </a:extLst>
                </a:gridCol>
                <a:gridCol w="1255389">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Logistic</a:t>
                      </a:r>
                    </a:p>
                    <a:p>
                      <a:pPr algn="ctr"/>
                      <a:r>
                        <a:rPr lang="en-US" sz="1200" dirty="0"/>
                        <a:t>Regression</a:t>
                      </a:r>
                    </a:p>
                  </a:txBody>
                  <a:tcPr>
                    <a:solidFill>
                      <a:schemeClr val="bg2">
                        <a:lumMod val="50000"/>
                      </a:schemeClr>
                    </a:solidFill>
                  </a:tcPr>
                </a:tc>
                <a:tc>
                  <a:txBody>
                    <a:bodyPr/>
                    <a:lstStyle/>
                    <a:p>
                      <a:pPr algn="ctr"/>
                      <a:r>
                        <a:rPr lang="en-US" sz="1200" dirty="0"/>
                        <a:t>Defaulters</a:t>
                      </a:r>
                    </a:p>
                  </a:txBody>
                  <a:tcPr>
                    <a:solidFill>
                      <a:schemeClr val="bg2">
                        <a:lumMod val="50000"/>
                      </a:schemeClr>
                    </a:solidFill>
                  </a:tcPr>
                </a:tc>
                <a:tc>
                  <a:txBody>
                    <a:bodyPr/>
                    <a:lstStyle/>
                    <a:p>
                      <a:pPr algn="ctr"/>
                      <a:r>
                        <a:rPr lang="en-US" sz="1200" dirty="0"/>
                        <a:t>Non-Defaulters</a:t>
                      </a:r>
                    </a:p>
                  </a:txBody>
                  <a:tcPr>
                    <a:solidFill>
                      <a:schemeClr val="bg2">
                        <a:lumMod val="5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122</a:t>
                      </a:r>
                    </a:p>
                  </a:txBody>
                  <a:tcPr/>
                </a:tc>
                <a:tc>
                  <a:txBody>
                    <a:bodyPr/>
                    <a:lstStyle/>
                    <a:p>
                      <a:pPr algn="ctr"/>
                      <a:r>
                        <a:rPr lang="en-US" sz="1600" dirty="0"/>
                        <a:t>96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877</a:t>
                      </a:r>
                    </a:p>
                  </a:txBody>
                  <a:tcPr/>
                </a:tc>
                <a:tc>
                  <a:txBody>
                    <a:bodyPr/>
                    <a:lstStyle/>
                    <a:p>
                      <a:pPr algn="ctr"/>
                      <a:r>
                        <a:rPr lang="en-US" sz="1600" dirty="0">
                          <a:highlight>
                            <a:srgbClr val="00FFFF"/>
                          </a:highlight>
                        </a:rPr>
                        <a:t>14875</a:t>
                      </a:r>
                    </a:p>
                  </a:txBody>
                  <a:tcPr/>
                </a:tc>
                <a:extLst>
                  <a:ext uri="{0D108BD9-81ED-4DB2-BD59-A6C34878D82A}">
                    <a16:rowId xmlns:a16="http://schemas.microsoft.com/office/drawing/2014/main" val="1600341290"/>
                  </a:ext>
                </a:extLst>
              </a:tr>
            </a:tbl>
          </a:graphicData>
        </a:graphic>
      </p:graphicFrame>
      <p:graphicFrame>
        <p:nvGraphicFramePr>
          <p:cNvPr id="11" name="Table 3">
            <a:extLst>
              <a:ext uri="{FF2B5EF4-FFF2-40B4-BE49-F238E27FC236}">
                <a16:creationId xmlns:a16="http://schemas.microsoft.com/office/drawing/2014/main" id="{B3ABEB5E-A2D3-AA42-8D92-276BC638E24D}"/>
              </a:ext>
            </a:extLst>
          </p:cNvPr>
          <p:cNvGraphicFramePr>
            <a:graphicFrameLocks noGrp="1"/>
          </p:cNvGraphicFramePr>
          <p:nvPr/>
        </p:nvGraphicFramePr>
        <p:xfrm>
          <a:off x="251638" y="488308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Random Forest 1</a:t>
                      </a:r>
                    </a:p>
                  </a:txBody>
                  <a:tcPr>
                    <a:solidFill>
                      <a:schemeClr val="accent6">
                        <a:lumMod val="60000"/>
                        <a:lumOff val="40000"/>
                      </a:schemeClr>
                    </a:solidFill>
                  </a:tcPr>
                </a:tc>
                <a:tc>
                  <a:txBody>
                    <a:bodyPr/>
                    <a:lstStyle/>
                    <a:p>
                      <a:pPr algn="ctr"/>
                      <a:r>
                        <a:rPr lang="en-US" sz="1200" dirty="0"/>
                        <a:t>Defaulters</a:t>
                      </a:r>
                    </a:p>
                  </a:txBody>
                  <a:tcPr>
                    <a:solidFill>
                      <a:schemeClr val="accent6">
                        <a:lumMod val="60000"/>
                        <a:lumOff val="40000"/>
                      </a:schemeClr>
                    </a:solidFill>
                  </a:tcPr>
                </a:tc>
                <a:tc>
                  <a:txBody>
                    <a:bodyPr/>
                    <a:lstStyle/>
                    <a:p>
                      <a:pPr algn="ctr"/>
                      <a:r>
                        <a:rPr lang="en-US" sz="1200" dirty="0"/>
                        <a:t>Non-Defaulters</a:t>
                      </a:r>
                    </a:p>
                  </a:txBody>
                  <a:tcPr>
                    <a:solidFill>
                      <a:schemeClr val="accent6">
                        <a:lumMod val="60000"/>
                        <a:lumOff val="4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159</a:t>
                      </a:r>
                    </a:p>
                  </a:txBody>
                  <a:tcPr/>
                </a:tc>
                <a:tc>
                  <a:txBody>
                    <a:bodyPr/>
                    <a:lstStyle/>
                    <a:p>
                      <a:pPr algn="ctr"/>
                      <a:r>
                        <a:rPr lang="en-US" sz="1600" dirty="0"/>
                        <a:t>840</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154</a:t>
                      </a:r>
                    </a:p>
                  </a:txBody>
                  <a:tcPr/>
                </a:tc>
                <a:tc>
                  <a:txBody>
                    <a:bodyPr/>
                    <a:lstStyle/>
                    <a:p>
                      <a:pPr algn="ctr"/>
                      <a:r>
                        <a:rPr lang="en-US" sz="1600" dirty="0">
                          <a:highlight>
                            <a:srgbClr val="00FFFF"/>
                          </a:highlight>
                        </a:rPr>
                        <a:t>14817</a:t>
                      </a:r>
                    </a:p>
                  </a:txBody>
                  <a:tcPr/>
                </a:tc>
                <a:extLst>
                  <a:ext uri="{0D108BD9-81ED-4DB2-BD59-A6C34878D82A}">
                    <a16:rowId xmlns:a16="http://schemas.microsoft.com/office/drawing/2014/main" val="1600341290"/>
                  </a:ext>
                </a:extLst>
              </a:tr>
            </a:tbl>
          </a:graphicData>
        </a:graphic>
      </p:graphicFrame>
      <p:sp>
        <p:nvSpPr>
          <p:cNvPr id="17" name="Doughnut 16">
            <a:extLst>
              <a:ext uri="{FF2B5EF4-FFF2-40B4-BE49-F238E27FC236}">
                <a16:creationId xmlns:a16="http://schemas.microsoft.com/office/drawing/2014/main" id="{8C503A52-7403-7C46-B4DA-D57B166F99F8}"/>
              </a:ext>
            </a:extLst>
          </p:cNvPr>
          <p:cNvSpPr/>
          <p:nvPr/>
        </p:nvSpPr>
        <p:spPr>
          <a:xfrm>
            <a:off x="-1" y="1384003"/>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18" name="Doughnut 17">
            <a:extLst>
              <a:ext uri="{FF2B5EF4-FFF2-40B4-BE49-F238E27FC236}">
                <a16:creationId xmlns:a16="http://schemas.microsoft.com/office/drawing/2014/main" id="{FD51CB7C-91F0-524E-8E74-0731CD27BA0F}"/>
              </a:ext>
            </a:extLst>
          </p:cNvPr>
          <p:cNvSpPr/>
          <p:nvPr/>
        </p:nvSpPr>
        <p:spPr>
          <a:xfrm>
            <a:off x="10604" y="4677126"/>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19" name="Title 3">
            <a:extLst>
              <a:ext uri="{FF2B5EF4-FFF2-40B4-BE49-F238E27FC236}">
                <a16:creationId xmlns:a16="http://schemas.microsoft.com/office/drawing/2014/main" id="{11B2D99A-AFE6-4A41-8C4E-B2C7BD32D497}"/>
              </a:ext>
            </a:extLst>
          </p:cNvPr>
          <p:cNvSpPr txBox="1">
            <a:spLocks/>
          </p:cNvSpPr>
          <p:nvPr/>
        </p:nvSpPr>
        <p:spPr>
          <a:xfrm>
            <a:off x="0" y="0"/>
            <a:ext cx="12192000" cy="944218"/>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65000"/>
                    <a:lumOff val="35000"/>
                  </a:schemeClr>
                </a:solidFill>
              </a:rPr>
              <a:t>Confusion Matrix </a:t>
            </a:r>
          </a:p>
          <a:p>
            <a:pPr algn="ctr"/>
            <a:r>
              <a:rPr lang="en-US" sz="2000" b="1" i="1" dirty="0">
                <a:solidFill>
                  <a:schemeClr val="tx1">
                    <a:lumMod val="50000"/>
                    <a:lumOff val="50000"/>
                  </a:schemeClr>
                </a:solidFill>
              </a:rPr>
              <a:t>Indication towards extracting “defaulters’ &amp; ‘non-defaulters</a:t>
            </a:r>
            <a:endParaRPr lang="en-US" dirty="0">
              <a:solidFill>
                <a:schemeClr val="tx1">
                  <a:lumMod val="50000"/>
                  <a:lumOff val="50000"/>
                </a:schemeClr>
              </a:solidFill>
            </a:endParaRPr>
          </a:p>
          <a:p>
            <a:pPr algn="ctr"/>
            <a:endParaRPr lang="en-US" b="1" dirty="0">
              <a:solidFill>
                <a:schemeClr val="tx1">
                  <a:lumMod val="65000"/>
                  <a:lumOff val="35000"/>
                </a:schemeClr>
              </a:solidFill>
            </a:endParaRPr>
          </a:p>
        </p:txBody>
      </p:sp>
      <p:sp>
        <p:nvSpPr>
          <p:cNvPr id="20" name="Doughnut 19">
            <a:extLst>
              <a:ext uri="{FF2B5EF4-FFF2-40B4-BE49-F238E27FC236}">
                <a16:creationId xmlns:a16="http://schemas.microsoft.com/office/drawing/2014/main" id="{3AC8A049-FC62-284D-9699-715A7B2EE69F}"/>
              </a:ext>
            </a:extLst>
          </p:cNvPr>
          <p:cNvSpPr/>
          <p:nvPr/>
        </p:nvSpPr>
        <p:spPr>
          <a:xfrm>
            <a:off x="7744904" y="3144442"/>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6078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7BA44AC-2A57-344D-BDF0-CC0767B526C6}"/>
              </a:ext>
            </a:extLst>
          </p:cNvPr>
          <p:cNvGraphicFramePr>
            <a:graphicFrameLocks noGrp="1"/>
          </p:cNvGraphicFramePr>
          <p:nvPr>
            <p:extLst>
              <p:ext uri="{D42A27DB-BD31-4B8C-83A1-F6EECF244321}">
                <p14:modId xmlns:p14="http://schemas.microsoft.com/office/powerpoint/2010/main" val="2557950415"/>
              </p:ext>
            </p:extLst>
          </p:nvPr>
        </p:nvGraphicFramePr>
        <p:xfrm>
          <a:off x="371583" y="1127052"/>
          <a:ext cx="11448833" cy="5448890"/>
        </p:xfrm>
        <a:graphic>
          <a:graphicData uri="http://schemas.openxmlformats.org/drawingml/2006/table">
            <a:tbl>
              <a:tblPr firstRow="1" bandRow="1">
                <a:tableStyleId>{5C22544A-7EE6-4342-B048-85BDC9FD1C3A}</a:tableStyleId>
              </a:tblPr>
              <a:tblGrid>
                <a:gridCol w="1681800">
                  <a:extLst>
                    <a:ext uri="{9D8B030D-6E8A-4147-A177-3AD203B41FA5}">
                      <a16:colId xmlns:a16="http://schemas.microsoft.com/office/drawing/2014/main" val="1179762067"/>
                    </a:ext>
                  </a:extLst>
                </a:gridCol>
                <a:gridCol w="1147903">
                  <a:extLst>
                    <a:ext uri="{9D8B030D-6E8A-4147-A177-3AD203B41FA5}">
                      <a16:colId xmlns:a16="http://schemas.microsoft.com/office/drawing/2014/main" val="2353134532"/>
                    </a:ext>
                  </a:extLst>
                </a:gridCol>
                <a:gridCol w="1248210">
                  <a:extLst>
                    <a:ext uri="{9D8B030D-6E8A-4147-A177-3AD203B41FA5}">
                      <a16:colId xmlns:a16="http://schemas.microsoft.com/office/drawing/2014/main" val="632357188"/>
                    </a:ext>
                  </a:extLst>
                </a:gridCol>
                <a:gridCol w="1248210">
                  <a:extLst>
                    <a:ext uri="{9D8B030D-6E8A-4147-A177-3AD203B41FA5}">
                      <a16:colId xmlns:a16="http://schemas.microsoft.com/office/drawing/2014/main" val="1227112239"/>
                    </a:ext>
                  </a:extLst>
                </a:gridCol>
                <a:gridCol w="1151916">
                  <a:extLst>
                    <a:ext uri="{9D8B030D-6E8A-4147-A177-3AD203B41FA5}">
                      <a16:colId xmlns:a16="http://schemas.microsoft.com/office/drawing/2014/main" val="2331027365"/>
                    </a:ext>
                  </a:extLst>
                </a:gridCol>
                <a:gridCol w="1136851">
                  <a:extLst>
                    <a:ext uri="{9D8B030D-6E8A-4147-A177-3AD203B41FA5}">
                      <a16:colId xmlns:a16="http://schemas.microsoft.com/office/drawing/2014/main" val="2859907026"/>
                    </a:ext>
                  </a:extLst>
                </a:gridCol>
                <a:gridCol w="1159460">
                  <a:extLst>
                    <a:ext uri="{9D8B030D-6E8A-4147-A177-3AD203B41FA5}">
                      <a16:colId xmlns:a16="http://schemas.microsoft.com/office/drawing/2014/main" val="2029803502"/>
                    </a:ext>
                  </a:extLst>
                </a:gridCol>
                <a:gridCol w="1159460">
                  <a:extLst>
                    <a:ext uri="{9D8B030D-6E8A-4147-A177-3AD203B41FA5}">
                      <a16:colId xmlns:a16="http://schemas.microsoft.com/office/drawing/2014/main" val="3831685210"/>
                    </a:ext>
                  </a:extLst>
                </a:gridCol>
                <a:gridCol w="1515023">
                  <a:extLst>
                    <a:ext uri="{9D8B030D-6E8A-4147-A177-3AD203B41FA5}">
                      <a16:colId xmlns:a16="http://schemas.microsoft.com/office/drawing/2014/main" val="3007619730"/>
                    </a:ext>
                  </a:extLst>
                </a:gridCol>
              </a:tblGrid>
              <a:tr h="538001">
                <a:tc>
                  <a:txBody>
                    <a:bodyPr/>
                    <a:lstStyle/>
                    <a:p>
                      <a:pPr algn="ctr" latinLnBrk="1"/>
                      <a:r>
                        <a:rPr lang="en-US" altLang="ko-KR" sz="1600" dirty="0">
                          <a:solidFill>
                            <a:schemeClr val="bg1"/>
                          </a:solidFill>
                          <a:latin typeface="+mn-lt"/>
                          <a:cs typeface="Arial" pitchFamily="34" charset="0"/>
                        </a:rPr>
                        <a:t>Models</a:t>
                      </a:r>
                      <a:endParaRPr lang="ko-KR" altLang="en-US" sz="1600" dirty="0">
                        <a:solidFill>
                          <a:schemeClr val="bg1"/>
                        </a:solidFill>
                        <a:latin typeface="+mn-lt"/>
                        <a:cs typeface="Arial" pitchFamily="34" charset="0"/>
                      </a:endParaRPr>
                    </a:p>
                  </a:txBody>
                  <a:tcPr marL="90000" anchor="ctr">
                    <a:solidFill>
                      <a:schemeClr val="bg1">
                        <a:lumMod val="50000"/>
                      </a:schemeClr>
                    </a:solidFill>
                  </a:tcPr>
                </a:tc>
                <a:tc>
                  <a:txBody>
                    <a:bodyPr/>
                    <a:lstStyle/>
                    <a:p>
                      <a:pPr algn="ctr"/>
                      <a:r>
                        <a:rPr lang="en-US" sz="1400" dirty="0"/>
                        <a:t>Accuracy</a:t>
                      </a:r>
                    </a:p>
                  </a:txBody>
                  <a:tcPr marL="90000">
                    <a:solidFill>
                      <a:schemeClr val="bg1">
                        <a:lumMod val="50000"/>
                      </a:schemeClr>
                    </a:solidFill>
                  </a:tcPr>
                </a:tc>
                <a:tc>
                  <a:txBody>
                    <a:bodyPr/>
                    <a:lstStyle/>
                    <a:p>
                      <a:pPr algn="ctr"/>
                      <a:r>
                        <a:rPr lang="en-US" sz="1400" dirty="0"/>
                        <a:t>Sensitivity</a:t>
                      </a:r>
                    </a:p>
                  </a:txBody>
                  <a:tcPr marL="90000">
                    <a:solidFill>
                      <a:schemeClr val="bg1">
                        <a:lumMod val="50000"/>
                      </a:schemeClr>
                    </a:solidFill>
                  </a:tcPr>
                </a:tc>
                <a:tc>
                  <a:txBody>
                    <a:bodyPr/>
                    <a:lstStyle/>
                    <a:p>
                      <a:pPr algn="ctr"/>
                      <a:r>
                        <a:rPr lang="en-US" sz="1400" dirty="0"/>
                        <a:t>Specificity</a:t>
                      </a:r>
                    </a:p>
                    <a:p>
                      <a:pPr algn="ctr"/>
                      <a:endParaRPr lang="en-US" sz="1400" dirty="0"/>
                    </a:p>
                  </a:txBody>
                  <a:tcPr marL="90000">
                    <a:solidFill>
                      <a:schemeClr val="bg1">
                        <a:lumMod val="50000"/>
                      </a:schemeClr>
                    </a:solidFill>
                  </a:tcPr>
                </a:tc>
                <a:tc>
                  <a:txBody>
                    <a:bodyPr/>
                    <a:lstStyle/>
                    <a:p>
                      <a:pPr algn="ctr"/>
                      <a:r>
                        <a:rPr lang="en-US" sz="1400" dirty="0"/>
                        <a:t>Precision</a:t>
                      </a:r>
                    </a:p>
                  </a:txBody>
                  <a:tcPr marL="90000">
                    <a:solidFill>
                      <a:schemeClr val="bg1">
                        <a:lumMod val="50000"/>
                      </a:schemeClr>
                    </a:solidFill>
                  </a:tcPr>
                </a:tc>
                <a:tc>
                  <a:txBody>
                    <a:bodyPr/>
                    <a:lstStyle/>
                    <a:p>
                      <a:pPr algn="ctr"/>
                      <a:r>
                        <a:rPr lang="en-US" sz="1400" dirty="0"/>
                        <a:t>KS</a:t>
                      </a:r>
                    </a:p>
                  </a:txBody>
                  <a:tcPr marL="90000">
                    <a:solidFill>
                      <a:schemeClr val="bg1">
                        <a:lumMod val="50000"/>
                      </a:schemeClr>
                    </a:solidFill>
                  </a:tcPr>
                </a:tc>
                <a:tc>
                  <a:txBody>
                    <a:bodyPr/>
                    <a:lstStyle/>
                    <a:p>
                      <a:pPr algn="ctr"/>
                      <a:r>
                        <a:rPr lang="en-US" sz="1400" dirty="0"/>
                        <a:t>AUC</a:t>
                      </a:r>
                    </a:p>
                  </a:txBody>
                  <a:tcPr marL="90000">
                    <a:solidFill>
                      <a:schemeClr val="bg1">
                        <a:lumMod val="50000"/>
                      </a:schemeClr>
                    </a:solidFill>
                  </a:tcPr>
                </a:tc>
                <a:tc>
                  <a:txBody>
                    <a:bodyPr/>
                    <a:lstStyle/>
                    <a:p>
                      <a:pPr algn="ctr"/>
                      <a:r>
                        <a:rPr lang="en-US" sz="1400" dirty="0"/>
                        <a:t>Gini</a:t>
                      </a:r>
                    </a:p>
                  </a:txBody>
                  <a:tcPr marL="90000">
                    <a:solidFill>
                      <a:schemeClr val="bg1">
                        <a:lumMod val="50000"/>
                      </a:schemeClr>
                    </a:solidFill>
                  </a:tcPr>
                </a:tc>
                <a:tc>
                  <a:txBody>
                    <a:bodyPr/>
                    <a:lstStyle/>
                    <a:p>
                      <a:pPr algn="ctr"/>
                      <a:r>
                        <a:rPr lang="en-US" sz="1400" dirty="0"/>
                        <a:t>Concordance</a:t>
                      </a:r>
                    </a:p>
                  </a:txBody>
                  <a:tcPr marL="90000">
                    <a:solidFill>
                      <a:schemeClr val="bg1">
                        <a:lumMod val="50000"/>
                      </a:schemeClr>
                    </a:solidFill>
                  </a:tcPr>
                </a:tc>
                <a:extLst>
                  <a:ext uri="{0D108BD9-81ED-4DB2-BD59-A6C34878D82A}">
                    <a16:rowId xmlns:a16="http://schemas.microsoft.com/office/drawing/2014/main" val="171902302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Cart Model 1</a:t>
                      </a:r>
                      <a:endParaRPr lang="ko-KR" altLang="en-US" sz="1200" dirty="0">
                        <a:solidFill>
                          <a:schemeClr val="bg1"/>
                        </a:solidFill>
                        <a:latin typeface="+mn-lt"/>
                        <a:cs typeface="Arial" pitchFamily="34" charset="0"/>
                      </a:endParaRPr>
                    </a:p>
                  </a:txBody>
                  <a:tcPr marL="90000" anchor="ctr">
                    <a:solidFill>
                      <a:schemeClr val="accent3"/>
                    </a:solidFill>
                  </a:tcPr>
                </a:tc>
                <a:tc>
                  <a:txBody>
                    <a:bodyPr/>
                    <a:lstStyle/>
                    <a:p>
                      <a:pPr algn="ctr"/>
                      <a:r>
                        <a:rPr lang="en-US" dirty="0">
                          <a:solidFill>
                            <a:schemeClr val="tx1"/>
                          </a:solidFill>
                        </a:rPr>
                        <a:t>0.93</a:t>
                      </a:r>
                    </a:p>
                  </a:txBody>
                  <a:tcPr marL="90000">
                    <a:solidFill>
                      <a:schemeClr val="accent3">
                        <a:lumMod val="20000"/>
                        <a:lumOff val="80000"/>
                      </a:schemeClr>
                    </a:solidFill>
                  </a:tcPr>
                </a:tc>
                <a:tc>
                  <a:txBody>
                    <a:bodyPr/>
                    <a:lstStyle/>
                    <a:p>
                      <a:pPr algn="ctr"/>
                      <a:r>
                        <a:rPr lang="en-US" dirty="0">
                          <a:solidFill>
                            <a:schemeClr val="tx1"/>
                          </a:solidFill>
                          <a:highlight>
                            <a:srgbClr val="E5AEE9"/>
                          </a:highlight>
                        </a:rPr>
                        <a:t>0.92</a:t>
                      </a:r>
                    </a:p>
                  </a:txBody>
                  <a:tcPr marL="90000">
                    <a:solidFill>
                      <a:schemeClr val="accent3">
                        <a:lumMod val="20000"/>
                        <a:lumOff val="80000"/>
                      </a:schemeClr>
                    </a:solidFill>
                  </a:tcPr>
                </a:tc>
                <a:tc>
                  <a:txBody>
                    <a:bodyPr/>
                    <a:lstStyle/>
                    <a:p>
                      <a:pPr algn="ctr"/>
                      <a:r>
                        <a:rPr lang="en-US" dirty="0">
                          <a:solidFill>
                            <a:schemeClr val="tx1"/>
                          </a:solidFill>
                          <a:highlight>
                            <a:srgbClr val="00FFFF"/>
                          </a:highlight>
                        </a:rPr>
                        <a:t>0.01</a:t>
                      </a:r>
                    </a:p>
                  </a:txBody>
                  <a:tcPr marL="90000">
                    <a:solidFill>
                      <a:schemeClr val="accent3">
                        <a:lumMod val="20000"/>
                        <a:lumOff val="80000"/>
                      </a:schemeClr>
                    </a:solidFill>
                  </a:tcPr>
                </a:tc>
                <a:tc>
                  <a:txBody>
                    <a:bodyPr/>
                    <a:lstStyle/>
                    <a:p>
                      <a:pPr algn="ctr"/>
                      <a:r>
                        <a:rPr lang="en-US" dirty="0">
                          <a:solidFill>
                            <a:schemeClr val="tx1"/>
                          </a:solidFill>
                        </a:rPr>
                        <a:t>0.92</a:t>
                      </a:r>
                    </a:p>
                  </a:txBody>
                  <a:tcPr marL="90000">
                    <a:solidFill>
                      <a:schemeClr val="accent3">
                        <a:lumMod val="20000"/>
                        <a:lumOff val="80000"/>
                      </a:schemeClr>
                    </a:solidFill>
                  </a:tcPr>
                </a:tc>
                <a:tc>
                  <a:txBody>
                    <a:bodyPr/>
                    <a:lstStyle/>
                    <a:p>
                      <a:pPr algn="ctr"/>
                      <a:r>
                        <a:rPr lang="en-US" dirty="0">
                          <a:solidFill>
                            <a:schemeClr val="tx1"/>
                          </a:solidFill>
                        </a:rPr>
                        <a:t>0.5</a:t>
                      </a:r>
                    </a:p>
                  </a:txBody>
                  <a:tcPr marL="90000">
                    <a:solidFill>
                      <a:schemeClr val="accent3">
                        <a:lumMod val="20000"/>
                        <a:lumOff val="80000"/>
                      </a:schemeClr>
                    </a:solidFill>
                  </a:tcPr>
                </a:tc>
                <a:tc>
                  <a:txBody>
                    <a:bodyPr/>
                    <a:lstStyle/>
                    <a:p>
                      <a:pPr algn="ctr"/>
                      <a:r>
                        <a:rPr lang="en-US" dirty="0">
                          <a:solidFill>
                            <a:schemeClr val="tx1"/>
                          </a:solidFill>
                        </a:rPr>
                        <a:t>0.80</a:t>
                      </a:r>
                    </a:p>
                  </a:txBody>
                  <a:tcPr marL="90000">
                    <a:solidFill>
                      <a:schemeClr val="accent3">
                        <a:lumMod val="20000"/>
                        <a:lumOff val="80000"/>
                      </a:schemeClr>
                    </a:solidFill>
                  </a:tcPr>
                </a:tc>
                <a:tc>
                  <a:txBody>
                    <a:bodyPr/>
                    <a:lstStyle/>
                    <a:p>
                      <a:pPr algn="ctr"/>
                      <a:r>
                        <a:rPr lang="en-US" dirty="0">
                          <a:solidFill>
                            <a:schemeClr val="tx1"/>
                          </a:solidFill>
                        </a:rPr>
                        <a:t>0.03</a:t>
                      </a:r>
                    </a:p>
                  </a:txBody>
                  <a:tcPr marL="90000">
                    <a:solidFill>
                      <a:schemeClr val="accent3">
                        <a:lumMod val="20000"/>
                        <a:lumOff val="80000"/>
                      </a:schemeClr>
                    </a:solidFill>
                  </a:tcPr>
                </a:tc>
                <a:tc>
                  <a:txBody>
                    <a:bodyPr/>
                    <a:lstStyle/>
                    <a:p>
                      <a:pPr algn="ctr"/>
                      <a:r>
                        <a:rPr lang="en-US" dirty="0">
                          <a:solidFill>
                            <a:schemeClr val="tx1"/>
                          </a:solidFill>
                        </a:rPr>
                        <a:t>0.17</a:t>
                      </a:r>
                    </a:p>
                  </a:txBody>
                  <a:tcPr marL="90000">
                    <a:solidFill>
                      <a:schemeClr val="accent3">
                        <a:lumMod val="20000"/>
                        <a:lumOff val="80000"/>
                      </a:schemeClr>
                    </a:solidFill>
                  </a:tcPr>
                </a:tc>
                <a:extLst>
                  <a:ext uri="{0D108BD9-81ED-4DB2-BD59-A6C34878D82A}">
                    <a16:rowId xmlns:a16="http://schemas.microsoft.com/office/drawing/2014/main" val="1982317666"/>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Cart Model 2</a:t>
                      </a:r>
                      <a:endParaRPr lang="ko-KR" altLang="en-US" sz="1200" dirty="0">
                        <a:solidFill>
                          <a:schemeClr val="bg1"/>
                        </a:solidFill>
                        <a:latin typeface="+mn-lt"/>
                        <a:cs typeface="Arial" pitchFamily="34" charset="0"/>
                      </a:endParaRPr>
                    </a:p>
                  </a:txBody>
                  <a:tcPr marL="90000" anchor="ctr">
                    <a:solidFill>
                      <a:schemeClr val="accent5">
                        <a:lumMod val="75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tc>
                  <a:txBody>
                    <a:bodyPr/>
                    <a:lstStyle/>
                    <a:p>
                      <a:pPr algn="ctr"/>
                      <a:r>
                        <a:rPr lang="en-US" dirty="0">
                          <a:solidFill>
                            <a:schemeClr val="tx1"/>
                          </a:solidFill>
                        </a:rPr>
                        <a:t>5.0</a:t>
                      </a:r>
                    </a:p>
                  </a:txBody>
                  <a:tcPr marL="90000">
                    <a:solidFill>
                      <a:schemeClr val="accent5">
                        <a:lumMod val="20000"/>
                        <a:lumOff val="80000"/>
                      </a:schemeClr>
                    </a:solidFill>
                  </a:tcPr>
                </a:tc>
                <a:tc>
                  <a:txBody>
                    <a:bodyPr/>
                    <a:lstStyle/>
                    <a:p>
                      <a:pPr algn="ctr"/>
                      <a:r>
                        <a:rPr lang="en-US" dirty="0">
                          <a:solidFill>
                            <a:schemeClr val="tx1"/>
                          </a:solidFill>
                        </a:rPr>
                        <a:t>-2.27</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extLst>
                  <a:ext uri="{0D108BD9-81ED-4DB2-BD59-A6C34878D82A}">
                    <a16:rowId xmlns:a16="http://schemas.microsoft.com/office/drawing/2014/main" val="78914450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Random Forest 1</a:t>
                      </a:r>
                      <a:endParaRPr lang="ko-KR" altLang="en-US" sz="1200" dirty="0">
                        <a:solidFill>
                          <a:schemeClr val="bg1"/>
                        </a:solidFill>
                        <a:latin typeface="+mn-lt"/>
                        <a:cs typeface="Arial" pitchFamily="34" charset="0"/>
                      </a:endParaRPr>
                    </a:p>
                  </a:txBody>
                  <a:tcPr marL="90000" anchor="ctr">
                    <a:solidFill>
                      <a:schemeClr val="accent1">
                        <a:lumMod val="75000"/>
                      </a:schemeClr>
                    </a:solidFill>
                  </a:tcPr>
                </a:tc>
                <a:tc>
                  <a:txBody>
                    <a:bodyPr/>
                    <a:lstStyle/>
                    <a:p>
                      <a:pPr algn="ctr"/>
                      <a:r>
                        <a:rPr lang="en-US" dirty="0">
                          <a:solidFill>
                            <a:schemeClr val="tx1"/>
                          </a:solidFill>
                        </a:rPr>
                        <a:t>0.93</a:t>
                      </a:r>
                    </a:p>
                  </a:txBody>
                  <a:tcPr marL="90000">
                    <a:solidFill>
                      <a:schemeClr val="accent1">
                        <a:lumMod val="20000"/>
                        <a:lumOff val="80000"/>
                      </a:schemeClr>
                    </a:solidFill>
                  </a:tcPr>
                </a:tc>
                <a:tc>
                  <a:txBody>
                    <a:bodyPr/>
                    <a:lstStyle/>
                    <a:p>
                      <a:pPr algn="ctr"/>
                      <a:r>
                        <a:rPr lang="en-US" dirty="0">
                          <a:solidFill>
                            <a:schemeClr val="tx1"/>
                          </a:solidFill>
                        </a:rPr>
                        <a:t>0.92</a:t>
                      </a:r>
                    </a:p>
                  </a:txBody>
                  <a:tcPr marL="90000">
                    <a:solidFill>
                      <a:schemeClr val="accent1">
                        <a:lumMod val="20000"/>
                        <a:lumOff val="80000"/>
                      </a:schemeClr>
                    </a:solidFill>
                  </a:tcPr>
                </a:tc>
                <a:tc>
                  <a:txBody>
                    <a:bodyPr/>
                    <a:lstStyle/>
                    <a:p>
                      <a:pPr algn="ctr"/>
                      <a:r>
                        <a:rPr lang="en-US" dirty="0">
                          <a:solidFill>
                            <a:schemeClr val="tx1"/>
                          </a:solidFill>
                        </a:rPr>
                        <a:t>.009</a:t>
                      </a:r>
                    </a:p>
                  </a:txBody>
                  <a:tcPr marL="90000">
                    <a:solidFill>
                      <a:schemeClr val="accent1">
                        <a:lumMod val="20000"/>
                        <a:lumOff val="80000"/>
                      </a:schemeClr>
                    </a:solidFill>
                  </a:tcPr>
                </a:tc>
                <a:tc>
                  <a:txBody>
                    <a:bodyPr/>
                    <a:lstStyle/>
                    <a:p>
                      <a:pPr algn="ctr"/>
                      <a:r>
                        <a:rPr lang="en-US" dirty="0">
                          <a:solidFill>
                            <a:schemeClr val="tx1"/>
                          </a:solidFill>
                        </a:rPr>
                        <a:t>47.33</a:t>
                      </a:r>
                    </a:p>
                  </a:txBody>
                  <a:tcPr marL="90000">
                    <a:solidFill>
                      <a:schemeClr val="accent1">
                        <a:lumMod val="20000"/>
                        <a:lumOff val="80000"/>
                      </a:schemeClr>
                    </a:solidFill>
                  </a:tcPr>
                </a:tc>
                <a:tc>
                  <a:txBody>
                    <a:bodyPr/>
                    <a:lstStyle/>
                    <a:p>
                      <a:pPr algn="ctr"/>
                      <a:r>
                        <a:rPr lang="en-US" dirty="0">
                          <a:solidFill>
                            <a:schemeClr val="tx1"/>
                          </a:solidFill>
                        </a:rPr>
                        <a:t>0.50</a:t>
                      </a:r>
                    </a:p>
                  </a:txBody>
                  <a:tcPr marL="90000">
                    <a:solidFill>
                      <a:schemeClr val="accent1">
                        <a:lumMod val="20000"/>
                        <a:lumOff val="80000"/>
                      </a:schemeClr>
                    </a:solidFill>
                  </a:tcPr>
                </a:tc>
                <a:tc>
                  <a:txBody>
                    <a:bodyPr/>
                    <a:lstStyle/>
                    <a:p>
                      <a:pPr algn="ctr"/>
                      <a:r>
                        <a:rPr lang="en-US" dirty="0">
                          <a:solidFill>
                            <a:schemeClr val="tx1"/>
                          </a:solidFill>
                        </a:rPr>
                        <a:t>0.81</a:t>
                      </a:r>
                    </a:p>
                  </a:txBody>
                  <a:tcPr marL="90000">
                    <a:solidFill>
                      <a:schemeClr val="accent1">
                        <a:lumMod val="20000"/>
                        <a:lumOff val="80000"/>
                      </a:schemeClr>
                    </a:solidFill>
                  </a:tcPr>
                </a:tc>
                <a:tc>
                  <a:txBody>
                    <a:bodyPr/>
                    <a:lstStyle/>
                    <a:p>
                      <a:pPr algn="ctr"/>
                      <a:r>
                        <a:rPr lang="en-US" dirty="0">
                          <a:solidFill>
                            <a:schemeClr val="tx1"/>
                          </a:solidFill>
                        </a:rPr>
                        <a:t>0.05</a:t>
                      </a:r>
                    </a:p>
                  </a:txBody>
                  <a:tcPr marL="90000">
                    <a:solidFill>
                      <a:schemeClr val="accent1">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1">
                        <a:lumMod val="20000"/>
                        <a:lumOff val="80000"/>
                      </a:schemeClr>
                    </a:solidFill>
                  </a:tcPr>
                </a:tc>
                <a:extLst>
                  <a:ext uri="{0D108BD9-81ED-4DB2-BD59-A6C34878D82A}">
                    <a16:rowId xmlns:a16="http://schemas.microsoft.com/office/drawing/2014/main" val="57020997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Random Forest 2</a:t>
                      </a:r>
                      <a:endParaRPr lang="ko-KR" altLang="en-US" sz="1200" dirty="0">
                        <a:solidFill>
                          <a:schemeClr val="bg1"/>
                        </a:solidFill>
                        <a:latin typeface="+mn-lt"/>
                        <a:cs typeface="Arial" pitchFamily="34" charset="0"/>
                      </a:endParaRPr>
                    </a:p>
                  </a:txBody>
                  <a:tcPr marL="90000" anchor="ctr">
                    <a:solidFill>
                      <a:schemeClr val="accent4">
                        <a:lumMod val="75000"/>
                      </a:schemeClr>
                    </a:solidFill>
                  </a:tcPr>
                </a:tc>
                <a:tc>
                  <a:txBody>
                    <a:bodyPr/>
                    <a:lstStyle/>
                    <a:p>
                      <a:pPr algn="ctr"/>
                      <a:r>
                        <a:rPr lang="en-US" sz="1200" dirty="0">
                          <a:solidFill>
                            <a:schemeClr val="tx1"/>
                          </a:solidFill>
                        </a:rPr>
                        <a:t>9.375704e-01</a:t>
                      </a:r>
                    </a:p>
                  </a:txBody>
                  <a:tcPr marL="90000">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9.375704e-01</a:t>
                      </a:r>
                    </a:p>
                  </a:txBody>
                  <a:tcPr marL="90000">
                    <a:solidFill>
                      <a:schemeClr val="accent4">
                        <a:lumMod val="20000"/>
                        <a:lumOff val="80000"/>
                      </a:schemeClr>
                    </a:solidFill>
                  </a:tcPr>
                </a:tc>
                <a:tc>
                  <a:txBody>
                    <a:bodyPr/>
                    <a:lstStyle/>
                    <a:p>
                      <a:pPr algn="ctr"/>
                      <a:r>
                        <a:rPr lang="en-US" sz="1200" dirty="0">
                          <a:solidFill>
                            <a:schemeClr val="tx1"/>
                          </a:solidFill>
                        </a:rPr>
                        <a:t>1.252348e-04</a:t>
                      </a:r>
                    </a:p>
                  </a:txBody>
                  <a:tcPr marL="90000">
                    <a:solidFill>
                      <a:schemeClr val="accent4">
                        <a:lumMod val="20000"/>
                        <a:lumOff val="80000"/>
                      </a:schemeClr>
                    </a:solidFill>
                  </a:tcPr>
                </a:tc>
                <a:tc>
                  <a:txBody>
                    <a:bodyPr/>
                    <a:lstStyle/>
                    <a:p>
                      <a:pPr algn="ctr"/>
                      <a:r>
                        <a:rPr lang="en-US" sz="1200" dirty="0">
                          <a:solidFill>
                            <a:schemeClr val="tx1"/>
                          </a:solidFill>
                        </a:rPr>
                        <a:t>7.48</a:t>
                      </a:r>
                    </a:p>
                  </a:txBody>
                  <a:tcPr marL="90000">
                    <a:solidFill>
                      <a:schemeClr val="accent4">
                        <a:lumMod val="20000"/>
                        <a:lumOff val="80000"/>
                      </a:schemeClr>
                    </a:solidFill>
                  </a:tcPr>
                </a:tc>
                <a:tc>
                  <a:txBody>
                    <a:bodyPr/>
                    <a:lstStyle/>
                    <a:p>
                      <a:pPr algn="ctr"/>
                      <a:r>
                        <a:rPr lang="en-US" sz="1200" dirty="0">
                          <a:solidFill>
                            <a:schemeClr val="tx1"/>
                          </a:solidFill>
                        </a:rPr>
                        <a:t>5.111567e-01</a:t>
                      </a:r>
                    </a:p>
                  </a:txBody>
                  <a:tcPr marL="90000">
                    <a:solidFill>
                      <a:schemeClr val="accent4">
                        <a:lumMod val="20000"/>
                        <a:lumOff val="80000"/>
                      </a:schemeClr>
                    </a:solidFill>
                  </a:tcPr>
                </a:tc>
                <a:tc>
                  <a:txBody>
                    <a:bodyPr/>
                    <a:lstStyle/>
                    <a:p>
                      <a:pPr algn="ctr"/>
                      <a:r>
                        <a:rPr lang="en-US" sz="1200" dirty="0">
                          <a:solidFill>
                            <a:schemeClr val="tx1"/>
                          </a:solidFill>
                        </a:rPr>
                        <a:t>8.177137e-01</a:t>
                      </a:r>
                    </a:p>
                  </a:txBody>
                  <a:tcPr marL="90000">
                    <a:solidFill>
                      <a:schemeClr val="accent4">
                        <a:lumMod val="20000"/>
                        <a:lumOff val="80000"/>
                      </a:schemeClr>
                    </a:solidFill>
                  </a:tcPr>
                </a:tc>
                <a:tc>
                  <a:txBody>
                    <a:bodyPr/>
                    <a:lstStyle/>
                    <a:p>
                      <a:pPr algn="ctr"/>
                      <a:r>
                        <a:rPr lang="en-US" sz="1200" dirty="0">
                          <a:solidFill>
                            <a:schemeClr val="tx1"/>
                          </a:solidFill>
                        </a:rPr>
                        <a:t>1.159270e-02</a:t>
                      </a:r>
                    </a:p>
                  </a:txBody>
                  <a:tcPr marL="90000">
                    <a:solidFill>
                      <a:schemeClr val="accent4">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4">
                        <a:lumMod val="20000"/>
                        <a:lumOff val="80000"/>
                      </a:schemeClr>
                    </a:solidFill>
                  </a:tcPr>
                </a:tc>
                <a:extLst>
                  <a:ext uri="{0D108BD9-81ED-4DB2-BD59-A6C34878D82A}">
                    <a16:rowId xmlns:a16="http://schemas.microsoft.com/office/drawing/2014/main" val="3360911506"/>
                  </a:ext>
                </a:extLst>
              </a:tr>
              <a:tr h="606881">
                <a:tc>
                  <a:txBody>
                    <a:bodyPr/>
                    <a:lstStyle/>
                    <a:p>
                      <a:pPr algn="ctr" latinLnBrk="1"/>
                      <a:r>
                        <a:rPr lang="en-US" altLang="ko-KR" sz="1200" b="1" dirty="0">
                          <a:solidFill>
                            <a:schemeClr val="bg1"/>
                          </a:solidFill>
                          <a:latin typeface="+mn-lt"/>
                          <a:cs typeface="Arial" pitchFamily="34" charset="0"/>
                        </a:rPr>
                        <a:t>Logistic Regression</a:t>
                      </a:r>
                      <a:endParaRPr lang="ko-KR" altLang="en-US" sz="1200" b="1" dirty="0">
                        <a:solidFill>
                          <a:schemeClr val="bg1"/>
                        </a:solidFill>
                        <a:latin typeface="+mn-lt"/>
                        <a:cs typeface="Arial" pitchFamily="34" charset="0"/>
                      </a:endParaRPr>
                    </a:p>
                  </a:txBody>
                  <a:tcPr marL="90000" anchor="ctr">
                    <a:solidFill>
                      <a:srgbClr val="7030A0"/>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0.007</a:t>
                      </a:r>
                    </a:p>
                  </a:txBody>
                  <a:tcPr marL="90000">
                    <a:solidFill>
                      <a:srgbClr val="E5AEE9"/>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0.5</a:t>
                      </a:r>
                    </a:p>
                  </a:txBody>
                  <a:tcPr marL="90000">
                    <a:solidFill>
                      <a:srgbClr val="E5AEE9"/>
                    </a:solidFill>
                  </a:tcPr>
                </a:tc>
                <a:tc>
                  <a:txBody>
                    <a:bodyPr/>
                    <a:lstStyle/>
                    <a:p>
                      <a:pPr algn="ctr"/>
                      <a:r>
                        <a:rPr lang="en-US" dirty="0">
                          <a:solidFill>
                            <a:schemeClr val="tx1"/>
                          </a:solidFill>
                        </a:rPr>
                        <a:t>NA</a:t>
                      </a:r>
                    </a:p>
                  </a:txBody>
                  <a:tcPr marL="90000">
                    <a:solidFill>
                      <a:srgbClr val="E5AEE9"/>
                    </a:solidFill>
                  </a:tcPr>
                </a:tc>
                <a:tc>
                  <a:txBody>
                    <a:bodyPr/>
                    <a:lstStyle/>
                    <a:p>
                      <a:pPr algn="ctr"/>
                      <a:r>
                        <a:rPr lang="en-US" dirty="0">
                          <a:solidFill>
                            <a:schemeClr val="tx1"/>
                          </a:solidFill>
                        </a:rPr>
                        <a:t>0.03</a:t>
                      </a:r>
                    </a:p>
                  </a:txBody>
                  <a:tcPr marL="90000">
                    <a:solidFill>
                      <a:srgbClr val="E5AEE9"/>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E5AEE9"/>
                    </a:solidFill>
                  </a:tcPr>
                </a:tc>
                <a:extLst>
                  <a:ext uri="{0D108BD9-81ED-4DB2-BD59-A6C34878D82A}">
                    <a16:rowId xmlns:a16="http://schemas.microsoft.com/office/drawing/2014/main" val="5949969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Naïve Bayes</a:t>
                      </a:r>
                      <a:endParaRPr lang="ko-KR" altLang="en-US" sz="1200" dirty="0">
                        <a:solidFill>
                          <a:schemeClr val="tx1"/>
                        </a:solidFill>
                        <a:latin typeface="+mn-lt"/>
                        <a:cs typeface="Arial" pitchFamily="34" charset="0"/>
                      </a:endParaRPr>
                    </a:p>
                  </a:txBody>
                  <a:tcPr marL="90000" anchor="ctr">
                    <a:solidFill>
                      <a:srgbClr val="F5E901"/>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0.00</a:t>
                      </a:r>
                    </a:p>
                  </a:txBody>
                  <a:tcPr marL="90000">
                    <a:solidFill>
                      <a:srgbClr val="F2F5A3"/>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0.51</a:t>
                      </a:r>
                    </a:p>
                  </a:txBody>
                  <a:tcPr marL="90000">
                    <a:solidFill>
                      <a:srgbClr val="F2F5A3"/>
                    </a:solidFill>
                  </a:tcPr>
                </a:tc>
                <a:tc>
                  <a:txBody>
                    <a:bodyPr/>
                    <a:lstStyle/>
                    <a:p>
                      <a:pPr algn="ctr"/>
                      <a:r>
                        <a:rPr lang="en-US" dirty="0">
                          <a:solidFill>
                            <a:schemeClr val="tx1"/>
                          </a:solidFill>
                        </a:rPr>
                        <a:t>NA</a:t>
                      </a:r>
                    </a:p>
                  </a:txBody>
                  <a:tcPr marL="90000">
                    <a:solidFill>
                      <a:srgbClr val="F2F5A3"/>
                    </a:solidFill>
                  </a:tcPr>
                </a:tc>
                <a:tc>
                  <a:txBody>
                    <a:bodyPr/>
                    <a:lstStyle/>
                    <a:p>
                      <a:pPr algn="ctr"/>
                      <a:r>
                        <a:rPr lang="en-US" dirty="0">
                          <a:solidFill>
                            <a:schemeClr val="tx1"/>
                          </a:solidFill>
                        </a:rPr>
                        <a:t>0.0001</a:t>
                      </a:r>
                    </a:p>
                  </a:txBody>
                  <a:tcPr marL="90000">
                    <a:solidFill>
                      <a:srgbClr val="F2F5A3"/>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F2F5A3"/>
                    </a:solidFill>
                  </a:tcPr>
                </a:tc>
                <a:extLst>
                  <a:ext uri="{0D108BD9-81ED-4DB2-BD59-A6C34878D82A}">
                    <a16:rowId xmlns:a16="http://schemas.microsoft.com/office/drawing/2014/main" val="2974944981"/>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KNN</a:t>
                      </a:r>
                      <a:endParaRPr lang="ko-KR" altLang="en-US" sz="1200" b="1" dirty="0">
                        <a:solidFill>
                          <a:schemeClr val="bg1"/>
                        </a:solidFill>
                        <a:latin typeface="+mn-lt"/>
                        <a:cs typeface="Arial" pitchFamily="34" charset="0"/>
                      </a:endParaRPr>
                    </a:p>
                  </a:txBody>
                  <a:tcPr marL="90000" anchor="ctr">
                    <a:solidFill>
                      <a:schemeClr val="bg2">
                        <a:lumMod val="50000"/>
                      </a:schemeClr>
                    </a:solidFill>
                  </a:tcPr>
                </a:tc>
                <a:tc>
                  <a:txBody>
                    <a:bodyPr/>
                    <a:lstStyle/>
                    <a:p>
                      <a:pPr algn="ctr"/>
                      <a:r>
                        <a:rPr lang="en-US" dirty="0">
                          <a:solidFill>
                            <a:schemeClr val="tx1"/>
                          </a:solidFill>
                        </a:rPr>
                        <a:t>0.93</a:t>
                      </a:r>
                    </a:p>
                  </a:txBody>
                  <a:tcPr marL="90000">
                    <a:solidFill>
                      <a:schemeClr val="bg2">
                        <a:lumMod val="90000"/>
                      </a:schemeClr>
                    </a:solidFill>
                  </a:tcPr>
                </a:tc>
                <a:tc>
                  <a:txBody>
                    <a:bodyPr/>
                    <a:lstStyle/>
                    <a:p>
                      <a:pPr algn="ctr"/>
                      <a:r>
                        <a:rPr lang="en-US" dirty="0">
                          <a:solidFill>
                            <a:schemeClr val="tx1"/>
                          </a:solidFill>
                        </a:rPr>
                        <a:t>0.93</a:t>
                      </a:r>
                    </a:p>
                  </a:txBody>
                  <a:tcPr marL="90000">
                    <a:solidFill>
                      <a:schemeClr val="bg2">
                        <a:lumMod val="90000"/>
                      </a:schemeClr>
                    </a:solidFill>
                  </a:tcPr>
                </a:tc>
                <a:tc>
                  <a:txBody>
                    <a:bodyPr/>
                    <a:lstStyle/>
                    <a:p>
                      <a:pPr algn="ctr"/>
                      <a:r>
                        <a:rPr lang="en-US" dirty="0">
                          <a:solidFill>
                            <a:schemeClr val="tx1"/>
                          </a:solidFill>
                        </a:rPr>
                        <a:t>0.006</a:t>
                      </a:r>
                    </a:p>
                  </a:txBody>
                  <a:tcPr marL="90000">
                    <a:solidFill>
                      <a:schemeClr val="bg2">
                        <a:lumMod val="90000"/>
                      </a:schemeClr>
                    </a:solidFill>
                  </a:tcPr>
                </a:tc>
                <a:tc>
                  <a:txBody>
                    <a:bodyPr/>
                    <a:lstStyle/>
                    <a:p>
                      <a:pPr algn="ctr"/>
                      <a:r>
                        <a:rPr lang="en-US" dirty="0">
                          <a:solidFill>
                            <a:schemeClr val="tx1"/>
                          </a:solidFill>
                        </a:rPr>
                        <a:t>73.97</a:t>
                      </a:r>
                    </a:p>
                  </a:txBody>
                  <a:tcPr marL="90000">
                    <a:solidFill>
                      <a:schemeClr val="bg2">
                        <a:lumMod val="90000"/>
                      </a:schemeClr>
                    </a:solidFill>
                  </a:tcPr>
                </a:tc>
                <a:tc>
                  <a:txBody>
                    <a:bodyPr/>
                    <a:lstStyle/>
                    <a:p>
                      <a:pPr algn="ctr"/>
                      <a:r>
                        <a:rPr lang="en-US" dirty="0">
                          <a:solidFill>
                            <a:schemeClr val="tx1"/>
                          </a:solidFill>
                        </a:rPr>
                        <a:t>0.39</a:t>
                      </a:r>
                    </a:p>
                  </a:txBody>
                  <a:tcPr marL="90000">
                    <a:solidFill>
                      <a:schemeClr val="bg2">
                        <a:lumMod val="90000"/>
                      </a:schemeClr>
                    </a:solidFill>
                  </a:tcPr>
                </a:tc>
                <a:tc>
                  <a:txBody>
                    <a:bodyPr/>
                    <a:lstStyle/>
                    <a:p>
                      <a:pPr algn="ctr"/>
                      <a:r>
                        <a:rPr lang="en-US" dirty="0">
                          <a:solidFill>
                            <a:schemeClr val="tx1"/>
                          </a:solidFill>
                        </a:rPr>
                        <a:t>0.72</a:t>
                      </a:r>
                    </a:p>
                  </a:txBody>
                  <a:tcPr marL="90000">
                    <a:solidFill>
                      <a:schemeClr val="bg2">
                        <a:lumMod val="90000"/>
                      </a:schemeClr>
                    </a:solidFill>
                  </a:tcPr>
                </a:tc>
                <a:tc>
                  <a:txBody>
                    <a:bodyPr/>
                    <a:lstStyle/>
                    <a:p>
                      <a:pPr algn="ctr"/>
                      <a:r>
                        <a:rPr lang="en-US" dirty="0">
                          <a:solidFill>
                            <a:schemeClr val="tx1"/>
                          </a:solidFill>
                        </a:rPr>
                        <a:t>0.043</a:t>
                      </a:r>
                    </a:p>
                  </a:txBody>
                  <a:tcPr marL="90000">
                    <a:solidFill>
                      <a:schemeClr val="bg2">
                        <a:lumMod val="9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bg2">
                        <a:lumMod val="90000"/>
                      </a:schemeClr>
                    </a:solidFill>
                  </a:tcPr>
                </a:tc>
                <a:extLst>
                  <a:ext uri="{0D108BD9-81ED-4DB2-BD59-A6C34878D82A}">
                    <a16:rowId xmlns:a16="http://schemas.microsoft.com/office/drawing/2014/main" val="938449633"/>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Gradient Boost</a:t>
                      </a:r>
                      <a:endParaRPr lang="ko-KR" altLang="en-US" sz="1200" dirty="0">
                        <a:solidFill>
                          <a:schemeClr val="bg1"/>
                        </a:solidFill>
                        <a:latin typeface="+mn-lt"/>
                        <a:cs typeface="Arial" pitchFamily="34" charset="0"/>
                      </a:endParaRPr>
                    </a:p>
                  </a:txBody>
                  <a:tcPr marL="90000" anchor="ctr">
                    <a:solidFill>
                      <a:schemeClr val="accent5"/>
                    </a:solidFill>
                  </a:tcPr>
                </a:tc>
                <a:tc>
                  <a:txBody>
                    <a:bodyPr/>
                    <a:lstStyle/>
                    <a:p>
                      <a:pPr algn="ctr"/>
                      <a:r>
                        <a:rPr lang="en-US" dirty="0">
                          <a:solidFill>
                            <a:schemeClr val="tx1"/>
                          </a:solidFill>
                        </a:rPr>
                        <a:t>0.93</a:t>
                      </a:r>
                    </a:p>
                  </a:txBody>
                  <a:tcPr marL="90000">
                    <a:solidFill>
                      <a:srgbClr val="DD8780"/>
                    </a:solidFill>
                  </a:tcPr>
                </a:tc>
                <a:tc>
                  <a:txBody>
                    <a:bodyPr/>
                    <a:lstStyle/>
                    <a:p>
                      <a:pPr algn="ctr"/>
                      <a:r>
                        <a:rPr lang="en-US" dirty="0">
                          <a:solidFill>
                            <a:schemeClr val="tx1"/>
                          </a:solidFill>
                        </a:rPr>
                        <a:t>0.92</a:t>
                      </a:r>
                    </a:p>
                  </a:txBody>
                  <a:tcPr marL="90000">
                    <a:solidFill>
                      <a:srgbClr val="DD8780"/>
                    </a:solidFill>
                  </a:tcPr>
                </a:tc>
                <a:tc>
                  <a:txBody>
                    <a:bodyPr/>
                    <a:lstStyle/>
                    <a:p>
                      <a:pPr algn="ctr"/>
                      <a:r>
                        <a:rPr lang="en-US" dirty="0">
                          <a:solidFill>
                            <a:schemeClr val="tx1"/>
                          </a:solidFill>
                        </a:rPr>
                        <a:t>0.009</a:t>
                      </a:r>
                    </a:p>
                  </a:txBody>
                  <a:tcPr marL="90000">
                    <a:solidFill>
                      <a:srgbClr val="DD8780"/>
                    </a:solidFill>
                  </a:tcPr>
                </a:tc>
                <a:tc>
                  <a:txBody>
                    <a:bodyPr/>
                    <a:lstStyle/>
                    <a:p>
                      <a:pPr algn="ctr"/>
                      <a:r>
                        <a:rPr lang="en-US" dirty="0">
                          <a:solidFill>
                            <a:schemeClr val="tx1"/>
                          </a:solidFill>
                        </a:rPr>
                        <a:t>0.92</a:t>
                      </a:r>
                    </a:p>
                  </a:txBody>
                  <a:tcPr marL="90000">
                    <a:solidFill>
                      <a:srgbClr val="DD8780"/>
                    </a:solidFill>
                  </a:tcPr>
                </a:tc>
                <a:tc>
                  <a:txBody>
                    <a:bodyPr/>
                    <a:lstStyle/>
                    <a:p>
                      <a:pPr algn="ctr"/>
                      <a:r>
                        <a:rPr lang="en-US" dirty="0">
                          <a:solidFill>
                            <a:schemeClr val="tx1"/>
                          </a:solidFill>
                        </a:rPr>
                        <a:t>NA</a:t>
                      </a:r>
                    </a:p>
                  </a:txBody>
                  <a:tcPr marL="90000">
                    <a:solidFill>
                      <a:srgbClr val="DD8780"/>
                    </a:solidFill>
                  </a:tcPr>
                </a:tc>
                <a:tc>
                  <a:txBody>
                    <a:bodyPr/>
                    <a:lstStyle/>
                    <a:p>
                      <a:pPr algn="ctr"/>
                      <a:r>
                        <a:rPr lang="en-US" dirty="0">
                          <a:solidFill>
                            <a:schemeClr val="tx1"/>
                          </a:solidFill>
                        </a:rPr>
                        <a:t>0.82</a:t>
                      </a:r>
                    </a:p>
                  </a:txBody>
                  <a:tcPr marL="90000">
                    <a:solidFill>
                      <a:srgbClr val="DD8780"/>
                    </a:solidFill>
                  </a:tcPr>
                </a:tc>
                <a:tc>
                  <a:txBody>
                    <a:bodyPr/>
                    <a:lstStyle/>
                    <a:p>
                      <a:pPr algn="ctr"/>
                      <a:r>
                        <a:rPr lang="en-US" dirty="0">
                          <a:solidFill>
                            <a:schemeClr val="tx1"/>
                          </a:solidFill>
                        </a:rPr>
                        <a:t>NA</a:t>
                      </a:r>
                    </a:p>
                  </a:txBody>
                  <a:tcPr marL="90000">
                    <a:solidFill>
                      <a:srgbClr val="DD8780"/>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DD8780"/>
                    </a:solidFill>
                  </a:tcPr>
                </a:tc>
                <a:extLst>
                  <a:ext uri="{0D108BD9-81ED-4DB2-BD59-A6C34878D82A}">
                    <a16:rowId xmlns:a16="http://schemas.microsoft.com/office/drawing/2014/main" val="3378751782"/>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X G Boost</a:t>
                      </a:r>
                      <a:endParaRPr lang="ko-KR" altLang="en-US" sz="1200" dirty="0">
                        <a:solidFill>
                          <a:schemeClr val="bg1"/>
                        </a:solidFill>
                        <a:latin typeface="+mn-lt"/>
                        <a:cs typeface="Arial" pitchFamily="34" charset="0"/>
                      </a:endParaRPr>
                    </a:p>
                  </a:txBody>
                  <a:tcPr marL="90000" anchor="ctr">
                    <a:solidFill>
                      <a:schemeClr val="accent2">
                        <a:lumMod val="75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0.007</a:t>
                      </a:r>
                    </a:p>
                  </a:txBody>
                  <a:tcPr marL="90000">
                    <a:solidFill>
                      <a:schemeClr val="accent2">
                        <a:lumMod val="20000"/>
                        <a:lumOff val="80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0.51</a:t>
                      </a:r>
                    </a:p>
                  </a:txBody>
                  <a:tcPr marL="90000">
                    <a:solidFill>
                      <a:schemeClr val="accent2">
                        <a:lumMod val="20000"/>
                        <a:lumOff val="80000"/>
                      </a:schemeClr>
                    </a:solidFill>
                  </a:tcPr>
                </a:tc>
                <a:tc>
                  <a:txBody>
                    <a:bodyPr/>
                    <a:lstStyle/>
                    <a:p>
                      <a:pPr algn="ctr"/>
                      <a:r>
                        <a:rPr lang="en-US" dirty="0">
                          <a:solidFill>
                            <a:schemeClr val="tx1"/>
                          </a:solidFill>
                        </a:rPr>
                        <a:t>0.82</a:t>
                      </a:r>
                    </a:p>
                  </a:txBody>
                  <a:tcPr marL="90000">
                    <a:solidFill>
                      <a:schemeClr val="accent2">
                        <a:lumMod val="20000"/>
                        <a:lumOff val="80000"/>
                      </a:schemeClr>
                    </a:solidFill>
                  </a:tcPr>
                </a:tc>
                <a:tc>
                  <a:txBody>
                    <a:bodyPr/>
                    <a:lstStyle/>
                    <a:p>
                      <a:pPr algn="ctr"/>
                      <a:r>
                        <a:rPr lang="en-US" dirty="0">
                          <a:solidFill>
                            <a:schemeClr val="tx1"/>
                          </a:solidFill>
                        </a:rPr>
                        <a:t>0.02</a:t>
                      </a:r>
                    </a:p>
                  </a:txBody>
                  <a:tcPr marL="90000">
                    <a:solidFill>
                      <a:schemeClr val="accent2">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2">
                        <a:lumMod val="20000"/>
                        <a:lumOff val="80000"/>
                      </a:schemeClr>
                    </a:solidFill>
                  </a:tcPr>
                </a:tc>
                <a:extLst>
                  <a:ext uri="{0D108BD9-81ED-4DB2-BD59-A6C34878D82A}">
                    <a16:rowId xmlns:a16="http://schemas.microsoft.com/office/drawing/2014/main" val="3839112032"/>
                  </a:ext>
                </a:extLst>
              </a:tr>
            </a:tbl>
          </a:graphicData>
        </a:graphic>
      </p:graphicFrame>
      <p:sp>
        <p:nvSpPr>
          <p:cNvPr id="6" name="Doughnut 5">
            <a:extLst>
              <a:ext uri="{FF2B5EF4-FFF2-40B4-BE49-F238E27FC236}">
                <a16:creationId xmlns:a16="http://schemas.microsoft.com/office/drawing/2014/main" id="{633018B4-1C8A-7D42-BAA0-C2B97E809167}"/>
              </a:ext>
            </a:extLst>
          </p:cNvPr>
          <p:cNvSpPr/>
          <p:nvPr/>
        </p:nvSpPr>
        <p:spPr>
          <a:xfrm>
            <a:off x="1902672" y="1541722"/>
            <a:ext cx="9917744" cy="606056"/>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9" name="Title 3">
            <a:extLst>
              <a:ext uri="{FF2B5EF4-FFF2-40B4-BE49-F238E27FC236}">
                <a16:creationId xmlns:a16="http://schemas.microsoft.com/office/drawing/2014/main" id="{B4FC0EB3-81E1-4F47-BA18-C58A690B47AA}"/>
              </a:ext>
            </a:extLst>
          </p:cNvPr>
          <p:cNvSpPr txBox="1">
            <a:spLocks/>
          </p:cNvSpPr>
          <p:nvPr/>
        </p:nvSpPr>
        <p:spPr>
          <a:xfrm>
            <a:off x="-1" y="0"/>
            <a:ext cx="12192001" cy="775778"/>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65000"/>
                    <a:lumOff val="35000"/>
                  </a:schemeClr>
                </a:solidFill>
              </a:rPr>
              <a:t>Overview: Models Analysis</a:t>
            </a:r>
          </a:p>
        </p:txBody>
      </p:sp>
    </p:spTree>
    <p:extLst>
      <p:ext uri="{BB962C8B-B14F-4D97-AF65-F5344CB8AC3E}">
        <p14:creationId xmlns:p14="http://schemas.microsoft.com/office/powerpoint/2010/main" val="265701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3665"/>
            <a:ext cx="12192000" cy="831930"/>
          </a:xfrm>
          <a:solidFill>
            <a:schemeClr val="bg1">
              <a:lumMod val="85000"/>
            </a:schemeClr>
          </a:solidFill>
          <a:ln>
            <a:solidFill>
              <a:schemeClr val="bg2">
                <a:lumMod val="75000"/>
              </a:schemeClr>
            </a:solidFill>
          </a:ln>
        </p:spPr>
        <p:txBody>
          <a:bodyPr/>
          <a:lstStyle/>
          <a:p>
            <a:r>
              <a:rPr lang="en-US" dirty="0"/>
              <a:t>Most Important &amp; Influencer variables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sp>
        <p:nvSpPr>
          <p:cNvPr id="1993" name="Freeform 17">
            <a:extLst>
              <a:ext uri="{FF2B5EF4-FFF2-40B4-BE49-F238E27FC236}">
                <a16:creationId xmlns:a16="http://schemas.microsoft.com/office/drawing/2014/main" id="{98EAD7E0-0EBE-4822-9C3D-A456F409E286}"/>
              </a:ext>
            </a:extLst>
          </p:cNvPr>
          <p:cNvSpPr/>
          <p:nvPr/>
        </p:nvSpPr>
        <p:spPr>
          <a:xfrm>
            <a:off x="3486876" y="2610323"/>
            <a:ext cx="6588900" cy="353391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7314" h="2906486">
                <a:moveTo>
                  <a:pt x="0" y="468086"/>
                </a:moveTo>
                <a:lnTo>
                  <a:pt x="65314" y="2906486"/>
                </a:lnTo>
                <a:lnTo>
                  <a:pt x="4637314" y="2862943"/>
                </a:lnTo>
                <a:lnTo>
                  <a:pt x="729343" y="0"/>
                </a:lnTo>
                <a:lnTo>
                  <a:pt x="141514" y="304800"/>
                </a:lnTo>
                <a:lnTo>
                  <a:pt x="0" y="468086"/>
                </a:lnTo>
                <a:close/>
              </a:path>
            </a:pathLst>
          </a:custGeom>
          <a:gradFill>
            <a:gsLst>
              <a:gs pos="0">
                <a:schemeClr val="bg1">
                  <a:alpha val="20000"/>
                </a:schemeClr>
              </a:gs>
              <a:gs pos="27000">
                <a:schemeClr val="bg1">
                  <a:alpha val="80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94" name="Group 1993">
            <a:extLst>
              <a:ext uri="{FF2B5EF4-FFF2-40B4-BE49-F238E27FC236}">
                <a16:creationId xmlns:a16="http://schemas.microsoft.com/office/drawing/2014/main" id="{FAE8F020-6394-4788-9CF5-69A2C952820E}"/>
              </a:ext>
            </a:extLst>
          </p:cNvPr>
          <p:cNvGrpSpPr/>
          <p:nvPr/>
        </p:nvGrpSpPr>
        <p:grpSpPr>
          <a:xfrm>
            <a:off x="250827" y="1941688"/>
            <a:ext cx="4192130" cy="4118048"/>
            <a:chOff x="435640" y="1356998"/>
            <a:chExt cx="3123898" cy="3291702"/>
          </a:xfrm>
        </p:grpSpPr>
        <p:grpSp>
          <p:nvGrpSpPr>
            <p:cNvPr id="1995" name="Group 1994">
              <a:extLst>
                <a:ext uri="{FF2B5EF4-FFF2-40B4-BE49-F238E27FC236}">
                  <a16:creationId xmlns:a16="http://schemas.microsoft.com/office/drawing/2014/main" id="{874E7A76-F381-46F9-ADDC-14BC053E6874}"/>
                </a:ext>
              </a:extLst>
            </p:cNvPr>
            <p:cNvGrpSpPr/>
            <p:nvPr/>
          </p:nvGrpSpPr>
          <p:grpSpPr>
            <a:xfrm rot="3660000">
              <a:off x="1915710" y="1176300"/>
              <a:ext cx="197023" cy="1802702"/>
              <a:chOff x="1115616" y="2490394"/>
              <a:chExt cx="197023" cy="1802702"/>
            </a:xfrm>
          </p:grpSpPr>
          <p:sp>
            <p:nvSpPr>
              <p:cNvPr id="2004" name="Rectangle 2003">
                <a:extLst>
                  <a:ext uri="{FF2B5EF4-FFF2-40B4-BE49-F238E27FC236}">
                    <a16:creationId xmlns:a16="http://schemas.microsoft.com/office/drawing/2014/main" id="{DB5B4120-6A1C-45BD-89FA-E1960B6A4AA0}"/>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5" name="Rectangle 2004">
                <a:extLst>
                  <a:ext uri="{FF2B5EF4-FFF2-40B4-BE49-F238E27FC236}">
                    <a16:creationId xmlns:a16="http://schemas.microsoft.com/office/drawing/2014/main" id="{4E373013-BEB0-42CC-97EF-E171919647A5}"/>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96" name="Group 1995">
              <a:extLst>
                <a:ext uri="{FF2B5EF4-FFF2-40B4-BE49-F238E27FC236}">
                  <a16:creationId xmlns:a16="http://schemas.microsoft.com/office/drawing/2014/main" id="{59A46ED3-E1CE-4368-A28A-764070FB7426}"/>
                </a:ext>
              </a:extLst>
            </p:cNvPr>
            <p:cNvGrpSpPr/>
            <p:nvPr/>
          </p:nvGrpSpPr>
          <p:grpSpPr>
            <a:xfrm>
              <a:off x="1142119" y="2490394"/>
              <a:ext cx="197023" cy="1802702"/>
              <a:chOff x="1115616" y="2490394"/>
              <a:chExt cx="197023" cy="1802702"/>
            </a:xfrm>
          </p:grpSpPr>
          <p:sp>
            <p:nvSpPr>
              <p:cNvPr id="2002" name="Rectangle 2001">
                <a:extLst>
                  <a:ext uri="{FF2B5EF4-FFF2-40B4-BE49-F238E27FC236}">
                    <a16:creationId xmlns:a16="http://schemas.microsoft.com/office/drawing/2014/main" id="{5EA26684-0FFD-4593-83B0-B59090F948AC}"/>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3" name="Rectangle 2002">
                <a:extLst>
                  <a:ext uri="{FF2B5EF4-FFF2-40B4-BE49-F238E27FC236}">
                    <a16:creationId xmlns:a16="http://schemas.microsoft.com/office/drawing/2014/main" id="{DAA161B9-56CF-41B6-A49F-E1A61BEAB5F2}"/>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97" name="Group 1996">
              <a:extLst>
                <a:ext uri="{FF2B5EF4-FFF2-40B4-BE49-F238E27FC236}">
                  <a16:creationId xmlns:a16="http://schemas.microsoft.com/office/drawing/2014/main" id="{DB8BBE81-7767-4EB7-A965-B693FA9C9042}"/>
                </a:ext>
              </a:extLst>
            </p:cNvPr>
            <p:cNvGrpSpPr/>
            <p:nvPr/>
          </p:nvGrpSpPr>
          <p:grpSpPr>
            <a:xfrm>
              <a:off x="1004052" y="2253815"/>
              <a:ext cx="473157" cy="473157"/>
              <a:chOff x="3275856" y="4077072"/>
              <a:chExt cx="504056" cy="504056"/>
            </a:xfrm>
          </p:grpSpPr>
          <p:sp>
            <p:nvSpPr>
              <p:cNvPr id="2000" name="Oval 1999">
                <a:extLst>
                  <a:ext uri="{FF2B5EF4-FFF2-40B4-BE49-F238E27FC236}">
                    <a16:creationId xmlns:a16="http://schemas.microsoft.com/office/drawing/2014/main" id="{B0DBBF09-2EDA-44B8-90CD-CF92029312D2}"/>
                  </a:ext>
                </a:extLst>
              </p:cNvPr>
              <p:cNvSpPr/>
              <p:nvPr/>
            </p:nvSpPr>
            <p:spPr>
              <a:xfrm>
                <a:off x="3275856" y="4077072"/>
                <a:ext cx="504056" cy="5040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1" name="Oval 2000">
                <a:extLst>
                  <a:ext uri="{FF2B5EF4-FFF2-40B4-BE49-F238E27FC236}">
                    <a16:creationId xmlns:a16="http://schemas.microsoft.com/office/drawing/2014/main" id="{A622E206-29D5-4A49-9E26-F643A1641E26}"/>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98" name="Oval 12">
              <a:extLst>
                <a:ext uri="{FF2B5EF4-FFF2-40B4-BE49-F238E27FC236}">
                  <a16:creationId xmlns:a16="http://schemas.microsoft.com/office/drawing/2014/main" id="{4603992D-6735-4844-AB01-47043F9D54F2}"/>
                </a:ext>
              </a:extLst>
            </p:cNvPr>
            <p:cNvSpPr/>
            <p:nvPr/>
          </p:nvSpPr>
          <p:spPr>
            <a:xfrm>
              <a:off x="435640" y="4221088"/>
              <a:ext cx="1609980" cy="427612"/>
            </a:xfrm>
            <a:custGeom>
              <a:avLst/>
              <a:gdLst/>
              <a:ahLst/>
              <a:cxnLst/>
              <a:rect l="l" t="t" r="r" b="b"/>
              <a:pathLst>
                <a:path w="1534063" h="407449">
                  <a:moveTo>
                    <a:pt x="767031" y="0"/>
                  </a:moveTo>
                  <a:cubicBezTo>
                    <a:pt x="1137209" y="0"/>
                    <a:pt x="1448077" y="173138"/>
                    <a:pt x="1534063" y="407449"/>
                  </a:cubicBezTo>
                  <a:lnTo>
                    <a:pt x="0" y="407449"/>
                  </a:lnTo>
                  <a:cubicBezTo>
                    <a:pt x="85986" y="173138"/>
                    <a:pt x="396854" y="0"/>
                    <a:pt x="76703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99" name="Rounded Rectangle 14">
              <a:extLst>
                <a:ext uri="{FF2B5EF4-FFF2-40B4-BE49-F238E27FC236}">
                  <a16:creationId xmlns:a16="http://schemas.microsoft.com/office/drawing/2014/main" id="{7078CA51-8831-480A-9C70-5FC20379BC49}"/>
                </a:ext>
              </a:extLst>
            </p:cNvPr>
            <p:cNvSpPr/>
            <p:nvPr/>
          </p:nvSpPr>
          <p:spPr>
            <a:xfrm rot="19800000">
              <a:off x="2546102" y="1356998"/>
              <a:ext cx="1013436" cy="790340"/>
            </a:xfrm>
            <a:custGeom>
              <a:avLst/>
              <a:gdLst/>
              <a:ahLst/>
              <a:cxnLst/>
              <a:rect l="l" t="t" r="r" b="b"/>
              <a:pathLst>
                <a:path w="4593188" h="2986373">
                  <a:moveTo>
                    <a:pt x="1308312" y="0"/>
                  </a:moveTo>
                  <a:lnTo>
                    <a:pt x="3212995" y="0"/>
                  </a:lnTo>
                  <a:cubicBezTo>
                    <a:pt x="3328954" y="0"/>
                    <a:pt x="3422957" y="94003"/>
                    <a:pt x="3422957" y="209962"/>
                  </a:cubicBezTo>
                  <a:lnTo>
                    <a:pt x="3422957" y="967743"/>
                  </a:lnTo>
                  <a:lnTo>
                    <a:pt x="3424105" y="967743"/>
                  </a:lnTo>
                  <a:lnTo>
                    <a:pt x="4593188" y="2964572"/>
                  </a:lnTo>
                  <a:lnTo>
                    <a:pt x="0" y="2986373"/>
                  </a:lnTo>
                  <a:lnTo>
                    <a:pt x="1092932" y="967743"/>
                  </a:lnTo>
                  <a:lnTo>
                    <a:pt x="1098350" y="967743"/>
                  </a:lnTo>
                  <a:lnTo>
                    <a:pt x="1098350" y="209962"/>
                  </a:lnTo>
                  <a:cubicBezTo>
                    <a:pt x="1098350" y="94003"/>
                    <a:pt x="1192353" y="0"/>
                    <a:pt x="130831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006" name="Oval 2005">
            <a:extLst>
              <a:ext uri="{FF2B5EF4-FFF2-40B4-BE49-F238E27FC236}">
                <a16:creationId xmlns:a16="http://schemas.microsoft.com/office/drawing/2014/main" id="{E5A7C22C-C346-4EB2-A7ED-770256940BA5}"/>
              </a:ext>
            </a:extLst>
          </p:cNvPr>
          <p:cNvSpPr/>
          <p:nvPr/>
        </p:nvSpPr>
        <p:spPr>
          <a:xfrm>
            <a:off x="3449679" y="4194157"/>
            <a:ext cx="1672155" cy="17482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b="1" dirty="0">
              <a:solidFill>
                <a:schemeClr val="tx1">
                  <a:lumMod val="75000"/>
                  <a:lumOff val="25000"/>
                </a:schemeClr>
              </a:solidFill>
              <a:latin typeface="Arial" pitchFamily="34" charset="0"/>
              <a:cs typeface="Arial" pitchFamily="34" charset="0"/>
            </a:endParaRPr>
          </a:p>
          <a:p>
            <a:pPr algn="ctr"/>
            <a:endParaRPr lang="en-US" altLang="ko-KR" sz="1200" b="1" dirty="0">
              <a:solidFill>
                <a:schemeClr val="tx1">
                  <a:lumMod val="75000"/>
                  <a:lumOff val="25000"/>
                </a:schemeClr>
              </a:solidFill>
              <a:latin typeface="Arial" pitchFamily="34" charset="0"/>
              <a:cs typeface="Arial" pitchFamily="34" charset="0"/>
            </a:endParaRPr>
          </a:p>
          <a:p>
            <a:pPr algn="ctr"/>
            <a:r>
              <a:rPr lang="en-US" altLang="ko-KR" sz="1400" b="1" dirty="0">
                <a:solidFill>
                  <a:schemeClr val="tx1">
                    <a:lumMod val="75000"/>
                    <a:lumOff val="25000"/>
                  </a:schemeClr>
                </a:solidFill>
                <a:latin typeface="Arial" pitchFamily="34" charset="0"/>
                <a:cs typeface="Arial" pitchFamily="34" charset="0"/>
              </a:rPr>
              <a:t>Late in Payment of Premiums</a:t>
            </a:r>
            <a:endParaRPr lang="ko-KR" altLang="en-US" sz="1400" b="1" dirty="0">
              <a:solidFill>
                <a:schemeClr val="tx1">
                  <a:lumMod val="75000"/>
                  <a:lumOff val="25000"/>
                </a:schemeClr>
              </a:solidFill>
              <a:latin typeface="Arial" pitchFamily="34" charset="0"/>
              <a:cs typeface="Arial" pitchFamily="34" charset="0"/>
            </a:endParaRPr>
          </a:p>
          <a:p>
            <a:pPr algn="ctr"/>
            <a:endParaRPr lang="ko-KR" altLang="en-US" sz="2700" dirty="0"/>
          </a:p>
        </p:txBody>
      </p:sp>
      <p:sp>
        <p:nvSpPr>
          <p:cNvPr id="2007" name="Oval 2006">
            <a:extLst>
              <a:ext uri="{FF2B5EF4-FFF2-40B4-BE49-F238E27FC236}">
                <a16:creationId xmlns:a16="http://schemas.microsoft.com/office/drawing/2014/main" id="{05FA08D8-31E9-4229-A584-D3AAFA9B90C2}"/>
              </a:ext>
            </a:extLst>
          </p:cNvPr>
          <p:cNvSpPr/>
          <p:nvPr/>
        </p:nvSpPr>
        <p:spPr>
          <a:xfrm>
            <a:off x="5418358" y="4243201"/>
            <a:ext cx="1672156" cy="17496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b="1" dirty="0">
              <a:solidFill>
                <a:schemeClr val="tx1">
                  <a:lumMod val="75000"/>
                  <a:lumOff val="25000"/>
                </a:schemeClr>
              </a:solidFill>
              <a:latin typeface="Arial" pitchFamily="34" charset="0"/>
              <a:cs typeface="Arial" pitchFamily="34" charset="0"/>
            </a:endParaRPr>
          </a:p>
          <a:p>
            <a:pPr algn="ctr"/>
            <a:r>
              <a:rPr lang="en-US" altLang="ko-KR" sz="1400" b="1" dirty="0">
                <a:solidFill>
                  <a:schemeClr val="tx1">
                    <a:lumMod val="75000"/>
                    <a:lumOff val="25000"/>
                  </a:schemeClr>
                </a:solidFill>
                <a:latin typeface="Arial" pitchFamily="34" charset="0"/>
                <a:cs typeface="Arial" pitchFamily="34" charset="0"/>
              </a:rPr>
              <a:t>Paying Premium in Cash</a:t>
            </a:r>
            <a:endParaRPr lang="ko-KR" altLang="en-US" sz="1400" b="1" dirty="0">
              <a:solidFill>
                <a:schemeClr val="tx1">
                  <a:lumMod val="75000"/>
                  <a:lumOff val="25000"/>
                </a:schemeClr>
              </a:solidFill>
              <a:latin typeface="Arial" pitchFamily="34" charset="0"/>
              <a:cs typeface="Arial" pitchFamily="34" charset="0"/>
            </a:endParaRPr>
          </a:p>
          <a:p>
            <a:pPr algn="ctr"/>
            <a:endParaRPr lang="ko-KR" altLang="en-US" sz="2700" dirty="0"/>
          </a:p>
        </p:txBody>
      </p:sp>
      <p:sp>
        <p:nvSpPr>
          <p:cNvPr id="2008" name="Oval 2007">
            <a:extLst>
              <a:ext uri="{FF2B5EF4-FFF2-40B4-BE49-F238E27FC236}">
                <a16:creationId xmlns:a16="http://schemas.microsoft.com/office/drawing/2014/main" id="{C1494090-B942-4D2F-BF43-610C6B26554F}"/>
              </a:ext>
            </a:extLst>
          </p:cNvPr>
          <p:cNvSpPr/>
          <p:nvPr/>
        </p:nvSpPr>
        <p:spPr>
          <a:xfrm>
            <a:off x="7387038" y="4329809"/>
            <a:ext cx="1676203" cy="15757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lumMod val="75000"/>
                    <a:lumOff val="25000"/>
                  </a:schemeClr>
                </a:solidFill>
                <a:latin typeface="Arial" pitchFamily="34" charset="0"/>
                <a:cs typeface="Arial" pitchFamily="34" charset="0"/>
              </a:rPr>
              <a:t>Risk Score</a:t>
            </a:r>
            <a:endParaRPr lang="ko-KR" altLang="en-US" sz="1400" b="1" dirty="0">
              <a:solidFill>
                <a:schemeClr val="tx1">
                  <a:lumMod val="75000"/>
                  <a:lumOff val="25000"/>
                </a:schemeClr>
              </a:solidFill>
              <a:latin typeface="Arial" pitchFamily="34" charset="0"/>
              <a:cs typeface="Arial" pitchFamily="34" charset="0"/>
            </a:endParaRPr>
          </a:p>
        </p:txBody>
      </p:sp>
      <p:sp>
        <p:nvSpPr>
          <p:cNvPr id="2009" name="Oval 2008">
            <a:extLst>
              <a:ext uri="{FF2B5EF4-FFF2-40B4-BE49-F238E27FC236}">
                <a16:creationId xmlns:a16="http://schemas.microsoft.com/office/drawing/2014/main" id="{8D95977F-71ED-41F9-9634-03B3D01E8E51}"/>
              </a:ext>
            </a:extLst>
          </p:cNvPr>
          <p:cNvSpPr/>
          <p:nvPr/>
        </p:nvSpPr>
        <p:spPr>
          <a:xfrm>
            <a:off x="9371058" y="4349386"/>
            <a:ext cx="1676203" cy="157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lumMod val="75000"/>
                    <a:lumOff val="25000"/>
                  </a:schemeClr>
                </a:solidFill>
                <a:latin typeface="Arial" pitchFamily="34" charset="0"/>
                <a:cs typeface="Arial" pitchFamily="34" charset="0"/>
              </a:rPr>
              <a:t>Income</a:t>
            </a:r>
            <a:endParaRPr lang="ko-KR" altLang="en-US" sz="1400" b="1" dirty="0">
              <a:solidFill>
                <a:schemeClr val="tx1">
                  <a:lumMod val="75000"/>
                  <a:lumOff val="25000"/>
                </a:schemeClr>
              </a:solidFill>
              <a:latin typeface="Arial" pitchFamily="34" charset="0"/>
              <a:cs typeface="Arial" pitchFamily="34" charset="0"/>
            </a:endParaRPr>
          </a:p>
        </p:txBody>
      </p:sp>
      <p:grpSp>
        <p:nvGrpSpPr>
          <p:cNvPr id="2010" name="Group 2009">
            <a:extLst>
              <a:ext uri="{FF2B5EF4-FFF2-40B4-BE49-F238E27FC236}">
                <a16:creationId xmlns:a16="http://schemas.microsoft.com/office/drawing/2014/main" id="{9DE179C8-3F48-42D4-BF5E-149252BA56C2}"/>
              </a:ext>
            </a:extLst>
          </p:cNvPr>
          <p:cNvGrpSpPr/>
          <p:nvPr/>
        </p:nvGrpSpPr>
        <p:grpSpPr>
          <a:xfrm>
            <a:off x="6096000" y="1020789"/>
            <a:ext cx="5121555" cy="942893"/>
            <a:chOff x="270024" y="1545317"/>
            <a:chExt cx="3384594" cy="925693"/>
          </a:xfrm>
        </p:grpSpPr>
        <p:sp>
          <p:nvSpPr>
            <p:cNvPr id="2011" name="TextBox 2010">
              <a:extLst>
                <a:ext uri="{FF2B5EF4-FFF2-40B4-BE49-F238E27FC236}">
                  <a16:creationId xmlns:a16="http://schemas.microsoft.com/office/drawing/2014/main" id="{A2627DBF-A29F-4C9C-A14C-6BB3C8EA0EA7}"/>
                </a:ext>
              </a:extLst>
            </p:cNvPr>
            <p:cNvSpPr txBox="1"/>
            <p:nvPr/>
          </p:nvSpPr>
          <p:spPr>
            <a:xfrm>
              <a:off x="270024" y="1818216"/>
              <a:ext cx="3384593" cy="652794"/>
            </a:xfrm>
            <a:prstGeom prst="rect">
              <a:avLst/>
            </a:prstGeom>
            <a:noFill/>
          </p:spPr>
          <p:txBody>
            <a:bodyPr wrap="square" rtlCol="0" anchor="ctr">
              <a:spAutoFit/>
            </a:bodyPr>
            <a:lstStyle/>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3 to 6 Months</a:t>
              </a:r>
            </a:p>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6 to 12 months</a:t>
              </a:r>
            </a:p>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more than 12 months</a:t>
              </a:r>
              <a:endParaRPr lang="ko-KR" altLang="en-US" sz="1200" b="1" dirty="0">
                <a:solidFill>
                  <a:schemeClr val="tx1">
                    <a:lumMod val="75000"/>
                    <a:lumOff val="25000"/>
                  </a:schemeClr>
                </a:solidFill>
                <a:cs typeface="Arial" pitchFamily="34" charset="0"/>
              </a:endParaRPr>
            </a:p>
          </p:txBody>
        </p:sp>
        <p:sp>
          <p:nvSpPr>
            <p:cNvPr id="2012" name="TextBox 2011">
              <a:extLst>
                <a:ext uri="{FF2B5EF4-FFF2-40B4-BE49-F238E27FC236}">
                  <a16:creationId xmlns:a16="http://schemas.microsoft.com/office/drawing/2014/main" id="{A29BBB48-9B1E-4100-A0BF-D07E4BBF8161}"/>
                </a:ext>
              </a:extLst>
            </p:cNvPr>
            <p:cNvSpPr txBox="1"/>
            <p:nvPr/>
          </p:nvSpPr>
          <p:spPr>
            <a:xfrm>
              <a:off x="270024" y="1545317"/>
              <a:ext cx="3384594" cy="332378"/>
            </a:xfrm>
            <a:prstGeom prst="rect">
              <a:avLst/>
            </a:prstGeom>
            <a:noFill/>
          </p:spPr>
          <p:txBody>
            <a:bodyPr wrap="square" rtlCol="0" anchor="ctr">
              <a:spAutoFit/>
            </a:bodyPr>
            <a:lstStyle/>
            <a:p>
              <a:r>
                <a:rPr lang="en-US" altLang="ko-KR" sz="1600" b="1" dirty="0">
                  <a:solidFill>
                    <a:schemeClr val="accent1"/>
                  </a:solidFill>
                  <a:cs typeface="Arial" pitchFamily="34" charset="0"/>
                </a:rPr>
                <a:t>Late in Payment of Premiums</a:t>
              </a:r>
              <a:endParaRPr lang="ko-KR" altLang="en-US" sz="1600" b="1" dirty="0">
                <a:solidFill>
                  <a:schemeClr val="accent1"/>
                </a:solidFill>
                <a:cs typeface="Arial" pitchFamily="34" charset="0"/>
              </a:endParaRPr>
            </a:p>
          </p:txBody>
        </p:sp>
      </p:grpSp>
      <p:grpSp>
        <p:nvGrpSpPr>
          <p:cNvPr id="2013" name="Group 2012">
            <a:extLst>
              <a:ext uri="{FF2B5EF4-FFF2-40B4-BE49-F238E27FC236}">
                <a16:creationId xmlns:a16="http://schemas.microsoft.com/office/drawing/2014/main" id="{E983BAA1-DD18-4E58-BB0C-A36C40580624}"/>
              </a:ext>
            </a:extLst>
          </p:cNvPr>
          <p:cNvGrpSpPr/>
          <p:nvPr/>
        </p:nvGrpSpPr>
        <p:grpSpPr>
          <a:xfrm>
            <a:off x="5920405" y="2226191"/>
            <a:ext cx="5569440" cy="572143"/>
            <a:chOff x="147931" y="1655762"/>
            <a:chExt cx="3680579" cy="577864"/>
          </a:xfrm>
        </p:grpSpPr>
        <p:sp>
          <p:nvSpPr>
            <p:cNvPr id="2014" name="TextBox 2013">
              <a:extLst>
                <a:ext uri="{FF2B5EF4-FFF2-40B4-BE49-F238E27FC236}">
                  <a16:creationId xmlns:a16="http://schemas.microsoft.com/office/drawing/2014/main" id="{248DD031-9DC7-42E9-8F63-DD8075B44992}"/>
                </a:ext>
              </a:extLst>
            </p:cNvPr>
            <p:cNvSpPr txBox="1"/>
            <p:nvPr/>
          </p:nvSpPr>
          <p:spPr>
            <a:xfrm>
              <a:off x="147931" y="1953857"/>
              <a:ext cx="3680579" cy="27976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   </a:t>
              </a:r>
              <a:r>
                <a:rPr lang="en-US" altLang="ko-KR" sz="1200" b="1" dirty="0">
                  <a:solidFill>
                    <a:schemeClr val="tx1">
                      <a:lumMod val="75000"/>
                      <a:lumOff val="25000"/>
                    </a:schemeClr>
                  </a:solidFill>
                  <a:cs typeface="Arial" pitchFamily="34" charset="0"/>
                </a:rPr>
                <a:t>Cash in hand to pay Premium is a major attribute for paying Premiums</a:t>
              </a:r>
              <a:endParaRPr lang="ko-KR" altLang="en-US" sz="1200" b="1" dirty="0">
                <a:solidFill>
                  <a:schemeClr val="tx1">
                    <a:lumMod val="75000"/>
                    <a:lumOff val="25000"/>
                  </a:schemeClr>
                </a:solidFill>
                <a:cs typeface="Arial" pitchFamily="34" charset="0"/>
              </a:endParaRPr>
            </a:p>
          </p:txBody>
        </p:sp>
        <p:sp>
          <p:nvSpPr>
            <p:cNvPr id="2015" name="TextBox 2014">
              <a:extLst>
                <a:ext uri="{FF2B5EF4-FFF2-40B4-BE49-F238E27FC236}">
                  <a16:creationId xmlns:a16="http://schemas.microsoft.com/office/drawing/2014/main" id="{306FC8E3-488E-40C0-AD0B-804953E02508}"/>
                </a:ext>
              </a:extLst>
            </p:cNvPr>
            <p:cNvSpPr txBox="1"/>
            <p:nvPr/>
          </p:nvSpPr>
          <p:spPr>
            <a:xfrm>
              <a:off x="270023" y="1655762"/>
              <a:ext cx="3384594" cy="341939"/>
            </a:xfrm>
            <a:prstGeom prst="rect">
              <a:avLst/>
            </a:prstGeom>
            <a:noFill/>
          </p:spPr>
          <p:txBody>
            <a:bodyPr wrap="square" rtlCol="0" anchor="ctr">
              <a:spAutoFit/>
            </a:bodyPr>
            <a:lstStyle/>
            <a:p>
              <a:r>
                <a:rPr lang="en-US" altLang="ko-KR" sz="1600" b="1" dirty="0">
                  <a:solidFill>
                    <a:schemeClr val="accent2"/>
                  </a:solidFill>
                  <a:cs typeface="Arial" pitchFamily="34" charset="0"/>
                </a:rPr>
                <a:t>Paying Premiums in Cash Credit</a:t>
              </a:r>
              <a:endParaRPr lang="ko-KR" altLang="en-US" sz="1600" b="1" dirty="0">
                <a:solidFill>
                  <a:schemeClr val="accent2"/>
                </a:solidFill>
                <a:cs typeface="Arial" pitchFamily="34" charset="0"/>
              </a:endParaRPr>
            </a:p>
          </p:txBody>
        </p:sp>
      </p:grpSp>
      <p:grpSp>
        <p:nvGrpSpPr>
          <p:cNvPr id="2016" name="Group 2015">
            <a:extLst>
              <a:ext uri="{FF2B5EF4-FFF2-40B4-BE49-F238E27FC236}">
                <a16:creationId xmlns:a16="http://schemas.microsoft.com/office/drawing/2014/main" id="{92206A55-BEB3-4623-AB35-4AD2E6BE05FA}"/>
              </a:ext>
            </a:extLst>
          </p:cNvPr>
          <p:cNvGrpSpPr/>
          <p:nvPr/>
        </p:nvGrpSpPr>
        <p:grpSpPr>
          <a:xfrm>
            <a:off x="6144347" y="2858400"/>
            <a:ext cx="5121557" cy="545787"/>
            <a:chOff x="270023" y="1655761"/>
            <a:chExt cx="3384594" cy="551245"/>
          </a:xfrm>
        </p:grpSpPr>
        <p:sp>
          <p:nvSpPr>
            <p:cNvPr id="2017" name="TextBox 2016">
              <a:extLst>
                <a:ext uri="{FF2B5EF4-FFF2-40B4-BE49-F238E27FC236}">
                  <a16:creationId xmlns:a16="http://schemas.microsoft.com/office/drawing/2014/main" id="{23AF1418-96CE-4A79-B6F9-73708C0469DC}"/>
                </a:ext>
              </a:extLst>
            </p:cNvPr>
            <p:cNvSpPr txBox="1"/>
            <p:nvPr/>
          </p:nvSpPr>
          <p:spPr>
            <a:xfrm>
              <a:off x="270024" y="1927237"/>
              <a:ext cx="3384593" cy="27976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High Income = High Risk -Score = Low Defaulters </a:t>
              </a:r>
              <a:endParaRPr lang="ko-KR" altLang="en-US" sz="1200" b="1" dirty="0">
                <a:solidFill>
                  <a:schemeClr val="tx1">
                    <a:lumMod val="75000"/>
                    <a:lumOff val="25000"/>
                  </a:schemeClr>
                </a:solidFill>
                <a:cs typeface="Arial" pitchFamily="34" charset="0"/>
              </a:endParaRPr>
            </a:p>
          </p:txBody>
        </p:sp>
        <p:sp>
          <p:nvSpPr>
            <p:cNvPr id="2018" name="TextBox 2017">
              <a:extLst>
                <a:ext uri="{FF2B5EF4-FFF2-40B4-BE49-F238E27FC236}">
                  <a16:creationId xmlns:a16="http://schemas.microsoft.com/office/drawing/2014/main" id="{A45838BD-CA69-45E5-A67A-C5B7EE497AE3}"/>
                </a:ext>
              </a:extLst>
            </p:cNvPr>
            <p:cNvSpPr txBox="1"/>
            <p:nvPr/>
          </p:nvSpPr>
          <p:spPr>
            <a:xfrm>
              <a:off x="270023" y="1655761"/>
              <a:ext cx="3384594" cy="341940"/>
            </a:xfrm>
            <a:prstGeom prst="rect">
              <a:avLst/>
            </a:prstGeom>
            <a:noFill/>
          </p:spPr>
          <p:txBody>
            <a:bodyPr wrap="square" rtlCol="0" anchor="ctr">
              <a:spAutoFit/>
            </a:bodyPr>
            <a:lstStyle/>
            <a:p>
              <a:r>
                <a:rPr lang="en-US" altLang="ko-KR" sz="1600" b="1" dirty="0">
                  <a:solidFill>
                    <a:schemeClr val="accent3"/>
                  </a:solidFill>
                  <a:cs typeface="Arial" pitchFamily="34" charset="0"/>
                </a:rPr>
                <a:t>Risk Score</a:t>
              </a:r>
              <a:endParaRPr lang="ko-KR" altLang="en-US" sz="1600" b="1" dirty="0">
                <a:solidFill>
                  <a:schemeClr val="accent3"/>
                </a:solidFill>
                <a:cs typeface="Arial" pitchFamily="34" charset="0"/>
              </a:endParaRPr>
            </a:p>
          </p:txBody>
        </p:sp>
      </p:grpSp>
      <p:grpSp>
        <p:nvGrpSpPr>
          <p:cNvPr id="2019" name="Group 2018">
            <a:extLst>
              <a:ext uri="{FF2B5EF4-FFF2-40B4-BE49-F238E27FC236}">
                <a16:creationId xmlns:a16="http://schemas.microsoft.com/office/drawing/2014/main" id="{BF6EA9CB-AA73-49A0-ADEE-A7C3F37DDAD5}"/>
              </a:ext>
            </a:extLst>
          </p:cNvPr>
          <p:cNvGrpSpPr/>
          <p:nvPr/>
        </p:nvGrpSpPr>
        <p:grpSpPr>
          <a:xfrm>
            <a:off x="4722090" y="3534521"/>
            <a:ext cx="6573596" cy="557832"/>
            <a:chOff x="-686974" y="1594030"/>
            <a:chExt cx="4344178" cy="563410"/>
          </a:xfrm>
        </p:grpSpPr>
        <p:sp>
          <p:nvSpPr>
            <p:cNvPr id="2020" name="TextBox 2019">
              <a:extLst>
                <a:ext uri="{FF2B5EF4-FFF2-40B4-BE49-F238E27FC236}">
                  <a16:creationId xmlns:a16="http://schemas.microsoft.com/office/drawing/2014/main" id="{6DF711FD-3650-45FB-992C-EEDB7B91E22F}"/>
                </a:ext>
              </a:extLst>
            </p:cNvPr>
            <p:cNvSpPr txBox="1"/>
            <p:nvPr/>
          </p:nvSpPr>
          <p:spPr>
            <a:xfrm>
              <a:off x="-686974" y="1877671"/>
              <a:ext cx="3384593" cy="27976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  High Income = Low Defaulte</a:t>
              </a:r>
              <a:r>
                <a:rPr lang="en-US" altLang="ko-KR" sz="1200" dirty="0">
                  <a:solidFill>
                    <a:schemeClr val="tx1">
                      <a:lumMod val="75000"/>
                      <a:lumOff val="25000"/>
                    </a:schemeClr>
                  </a:solidFill>
                  <a:cs typeface="Arial" pitchFamily="34" charset="0"/>
                </a:rPr>
                <a:t>rs</a:t>
              </a:r>
              <a:endParaRPr lang="ko-KR" altLang="en-US" sz="1200" dirty="0">
                <a:solidFill>
                  <a:schemeClr val="tx1">
                    <a:lumMod val="75000"/>
                    <a:lumOff val="25000"/>
                  </a:schemeClr>
                </a:solidFill>
                <a:cs typeface="Arial" pitchFamily="34" charset="0"/>
              </a:endParaRPr>
            </a:p>
          </p:txBody>
        </p:sp>
        <p:sp>
          <p:nvSpPr>
            <p:cNvPr id="2021" name="TextBox 2020">
              <a:extLst>
                <a:ext uri="{FF2B5EF4-FFF2-40B4-BE49-F238E27FC236}">
                  <a16:creationId xmlns:a16="http://schemas.microsoft.com/office/drawing/2014/main" id="{C803FB7A-B834-4033-A12C-60FD5C2A4FC2}"/>
                </a:ext>
              </a:extLst>
            </p:cNvPr>
            <p:cNvSpPr txBox="1"/>
            <p:nvPr/>
          </p:nvSpPr>
          <p:spPr>
            <a:xfrm>
              <a:off x="272610" y="1594030"/>
              <a:ext cx="3384594" cy="341939"/>
            </a:xfrm>
            <a:prstGeom prst="rect">
              <a:avLst/>
            </a:prstGeom>
            <a:noFill/>
          </p:spPr>
          <p:txBody>
            <a:bodyPr wrap="square" rtlCol="0" anchor="ctr">
              <a:spAutoFit/>
            </a:bodyPr>
            <a:lstStyle/>
            <a:p>
              <a:r>
                <a:rPr lang="en-US" altLang="ko-KR" sz="1600" b="1" dirty="0">
                  <a:solidFill>
                    <a:schemeClr val="accent4"/>
                  </a:solidFill>
                  <a:cs typeface="Arial" pitchFamily="34" charset="0"/>
                </a:rPr>
                <a:t>Income</a:t>
              </a:r>
              <a:endParaRPr lang="ko-KR" altLang="en-US" sz="1600" b="1" dirty="0">
                <a:solidFill>
                  <a:schemeClr val="accent4"/>
                </a:solidFill>
                <a:cs typeface="Arial" pitchFamily="34" charset="0"/>
              </a:endParaRPr>
            </a:p>
          </p:txBody>
        </p:sp>
      </p:grpSp>
      <p:sp>
        <p:nvSpPr>
          <p:cNvPr id="2022" name="TextBox 2021">
            <a:extLst>
              <a:ext uri="{FF2B5EF4-FFF2-40B4-BE49-F238E27FC236}">
                <a16:creationId xmlns:a16="http://schemas.microsoft.com/office/drawing/2014/main" id="{11156D35-9383-407B-BE06-5BC9E29D10D7}"/>
              </a:ext>
            </a:extLst>
          </p:cNvPr>
          <p:cNvSpPr txBox="1"/>
          <p:nvPr/>
        </p:nvSpPr>
        <p:spPr>
          <a:xfrm>
            <a:off x="221504" y="1533881"/>
            <a:ext cx="3807431" cy="1384995"/>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Important</a:t>
            </a:r>
          </a:p>
          <a:p>
            <a:r>
              <a:rPr lang="en-US" altLang="ko-KR" sz="2800" b="1" dirty="0">
                <a:solidFill>
                  <a:schemeClr val="tx1">
                    <a:lumMod val="75000"/>
                    <a:lumOff val="25000"/>
                  </a:schemeClr>
                </a:solidFill>
                <a:cs typeface="Arial" pitchFamily="34" charset="0"/>
              </a:rPr>
              <a:t>Influencing</a:t>
            </a:r>
          </a:p>
          <a:p>
            <a:r>
              <a:rPr lang="en-US" altLang="ko-KR" sz="2800" b="1" dirty="0">
                <a:solidFill>
                  <a:schemeClr val="tx1">
                    <a:lumMod val="75000"/>
                    <a:lumOff val="25000"/>
                  </a:schemeClr>
                </a:solidFill>
                <a:cs typeface="Arial" pitchFamily="34" charset="0"/>
              </a:rPr>
              <a:t>Variable to deep dive</a:t>
            </a:r>
          </a:p>
        </p:txBody>
      </p:sp>
      <p:cxnSp>
        <p:nvCxnSpPr>
          <p:cNvPr id="2023" name="Straight Connector 2022">
            <a:extLst>
              <a:ext uri="{FF2B5EF4-FFF2-40B4-BE49-F238E27FC236}">
                <a16:creationId xmlns:a16="http://schemas.microsoft.com/office/drawing/2014/main" id="{5B57FF07-C9DF-44DE-8789-60DE74902FF0}"/>
              </a:ext>
            </a:extLst>
          </p:cNvPr>
          <p:cNvCxnSpPr>
            <a:cxnSpLocks/>
          </p:cNvCxnSpPr>
          <p:nvPr/>
        </p:nvCxnSpPr>
        <p:spPr>
          <a:xfrm flipV="1">
            <a:off x="1063870" y="6052926"/>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34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10"/>
            <a:ext cx="12192000" cy="809096"/>
          </a:xfrm>
          <a:solidFill>
            <a:schemeClr val="bg1">
              <a:lumMod val="85000"/>
            </a:schemeClr>
          </a:solidFill>
          <a:ln>
            <a:solidFill>
              <a:schemeClr val="bg2">
                <a:lumMod val="75000"/>
              </a:schemeClr>
            </a:solidFill>
          </a:ln>
        </p:spPr>
        <p:txBody>
          <a:bodyPr/>
          <a:lstStyle/>
          <a:p>
            <a:r>
              <a:rPr lang="en-US" dirty="0"/>
              <a:t>Key Findings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sp>
        <p:nvSpPr>
          <p:cNvPr id="359" name="Oval 10">
            <a:extLst>
              <a:ext uri="{FF2B5EF4-FFF2-40B4-BE49-F238E27FC236}">
                <a16:creationId xmlns:a16="http://schemas.microsoft.com/office/drawing/2014/main" id="{B26239F0-7AB3-44BD-8C45-9FE2FDB8D893}"/>
              </a:ext>
            </a:extLst>
          </p:cNvPr>
          <p:cNvSpPr/>
          <p:nvPr/>
        </p:nvSpPr>
        <p:spPr>
          <a:xfrm>
            <a:off x="550512" y="1333475"/>
            <a:ext cx="532746" cy="532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Oval 13">
            <a:extLst>
              <a:ext uri="{FF2B5EF4-FFF2-40B4-BE49-F238E27FC236}">
                <a16:creationId xmlns:a16="http://schemas.microsoft.com/office/drawing/2014/main" id="{8ED5AAF1-E56B-4E9D-BFB9-F4A6CAEB6501}"/>
              </a:ext>
            </a:extLst>
          </p:cNvPr>
          <p:cNvSpPr/>
          <p:nvPr/>
        </p:nvSpPr>
        <p:spPr>
          <a:xfrm>
            <a:off x="521264" y="2517691"/>
            <a:ext cx="532746" cy="532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1" name="Oval 16">
            <a:extLst>
              <a:ext uri="{FF2B5EF4-FFF2-40B4-BE49-F238E27FC236}">
                <a16:creationId xmlns:a16="http://schemas.microsoft.com/office/drawing/2014/main" id="{B6833875-8DD5-463A-B70E-C02FF45738C1}"/>
              </a:ext>
            </a:extLst>
          </p:cNvPr>
          <p:cNvSpPr/>
          <p:nvPr/>
        </p:nvSpPr>
        <p:spPr>
          <a:xfrm>
            <a:off x="524794" y="3465766"/>
            <a:ext cx="532746" cy="532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Oval 19">
            <a:extLst>
              <a:ext uri="{FF2B5EF4-FFF2-40B4-BE49-F238E27FC236}">
                <a16:creationId xmlns:a16="http://schemas.microsoft.com/office/drawing/2014/main" id="{17619E80-3488-4B1E-A758-5A99E4CB8344}"/>
              </a:ext>
            </a:extLst>
          </p:cNvPr>
          <p:cNvSpPr/>
          <p:nvPr/>
        </p:nvSpPr>
        <p:spPr>
          <a:xfrm>
            <a:off x="519291" y="4483196"/>
            <a:ext cx="532746" cy="5327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FF0000"/>
              </a:highlight>
            </a:endParaRPr>
          </a:p>
        </p:txBody>
      </p:sp>
      <p:sp>
        <p:nvSpPr>
          <p:cNvPr id="363" name="TextBox 362">
            <a:extLst>
              <a:ext uri="{FF2B5EF4-FFF2-40B4-BE49-F238E27FC236}">
                <a16:creationId xmlns:a16="http://schemas.microsoft.com/office/drawing/2014/main" id="{5645CA79-F57A-41F6-8129-FBDCBEBFB0B6}"/>
              </a:ext>
            </a:extLst>
          </p:cNvPr>
          <p:cNvSpPr txBox="1"/>
          <p:nvPr/>
        </p:nvSpPr>
        <p:spPr>
          <a:xfrm>
            <a:off x="560090" y="1388083"/>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sp>
        <p:nvSpPr>
          <p:cNvPr id="365" name="TextBox 364">
            <a:extLst>
              <a:ext uri="{FF2B5EF4-FFF2-40B4-BE49-F238E27FC236}">
                <a16:creationId xmlns:a16="http://schemas.microsoft.com/office/drawing/2014/main" id="{A6D44EA0-D7CE-4C68-9011-8AB0E3508D50}"/>
              </a:ext>
            </a:extLst>
          </p:cNvPr>
          <p:cNvSpPr txBox="1"/>
          <p:nvPr/>
        </p:nvSpPr>
        <p:spPr>
          <a:xfrm>
            <a:off x="1230364" y="1310910"/>
            <a:ext cx="10142617" cy="523220"/>
          </a:xfrm>
          <a:prstGeom prst="rect">
            <a:avLst/>
          </a:prstGeom>
          <a:noFill/>
        </p:spPr>
        <p:txBody>
          <a:bodyPr wrap="square" rtlCol="0">
            <a:spAutoFit/>
          </a:bodyPr>
          <a:lstStyle/>
          <a:p>
            <a:r>
              <a:rPr lang="en-US" altLang="ko-KR" sz="1400" b="1" dirty="0">
                <a:solidFill>
                  <a:schemeClr val="accent4">
                    <a:lumMod val="75000"/>
                  </a:schemeClr>
                </a:solidFill>
                <a:cs typeface="Arial" pitchFamily="34" charset="0"/>
              </a:rPr>
              <a:t>Looking at customers who are late in paying premiums in all 3 categories. They seem to follow a common pattern. Also,  the risk score is a good indicator here as low risk score customer tend to have defaulted on the payments</a:t>
            </a:r>
            <a:r>
              <a:rPr lang="en-US" altLang="ko-KR" sz="1200" b="1" dirty="0">
                <a:solidFill>
                  <a:schemeClr val="accent4">
                    <a:lumMod val="75000"/>
                  </a:schemeClr>
                </a:solidFill>
                <a:cs typeface="Arial" pitchFamily="34" charset="0"/>
              </a:rPr>
              <a:t>.</a:t>
            </a:r>
            <a:endParaRPr lang="ko-KR" altLang="en-US" sz="1200" b="1" dirty="0">
              <a:solidFill>
                <a:schemeClr val="accent4">
                  <a:lumMod val="75000"/>
                </a:schemeClr>
              </a:solidFill>
              <a:cs typeface="Arial" pitchFamily="34" charset="0"/>
            </a:endParaRPr>
          </a:p>
        </p:txBody>
      </p:sp>
      <p:sp>
        <p:nvSpPr>
          <p:cNvPr id="368" name="TextBox 367">
            <a:extLst>
              <a:ext uri="{FF2B5EF4-FFF2-40B4-BE49-F238E27FC236}">
                <a16:creationId xmlns:a16="http://schemas.microsoft.com/office/drawing/2014/main" id="{EAEE8341-0F6C-480D-B1BF-F395A7EB0CDF}"/>
              </a:ext>
            </a:extLst>
          </p:cNvPr>
          <p:cNvSpPr txBox="1"/>
          <p:nvPr/>
        </p:nvSpPr>
        <p:spPr>
          <a:xfrm>
            <a:off x="1195685" y="4519565"/>
            <a:ext cx="4943747" cy="307777"/>
          </a:xfrm>
          <a:prstGeom prst="rect">
            <a:avLst/>
          </a:prstGeom>
          <a:noFill/>
        </p:spPr>
        <p:txBody>
          <a:bodyPr wrap="square" rtlCol="0">
            <a:spAutoFit/>
          </a:bodyPr>
          <a:lstStyle/>
          <a:p>
            <a:r>
              <a:rPr lang="en-US" altLang="ko-KR" sz="1400" b="1" dirty="0">
                <a:solidFill>
                  <a:schemeClr val="accent5"/>
                </a:solidFill>
                <a:cs typeface="Arial" pitchFamily="34" charset="0"/>
              </a:rPr>
              <a:t>Interactive – Engaging – Incentive based options</a:t>
            </a:r>
            <a:r>
              <a:rPr lang="en-US" altLang="ko-KR" sz="1200" b="1" dirty="0">
                <a:solidFill>
                  <a:schemeClr val="accent5"/>
                </a:solidFill>
                <a:cs typeface="Arial" pitchFamily="34" charset="0"/>
              </a:rPr>
              <a:t> </a:t>
            </a:r>
            <a:endParaRPr lang="ko-KR" altLang="en-US" sz="1200" b="1" dirty="0">
              <a:solidFill>
                <a:schemeClr val="accent5"/>
              </a:solidFill>
              <a:cs typeface="Arial" pitchFamily="34" charset="0"/>
            </a:endParaRPr>
          </a:p>
        </p:txBody>
      </p:sp>
      <p:sp>
        <p:nvSpPr>
          <p:cNvPr id="371" name="TextBox 370">
            <a:extLst>
              <a:ext uri="{FF2B5EF4-FFF2-40B4-BE49-F238E27FC236}">
                <a16:creationId xmlns:a16="http://schemas.microsoft.com/office/drawing/2014/main" id="{40B2B0DC-24A8-465D-843B-FF68D1C51A5C}"/>
              </a:ext>
            </a:extLst>
          </p:cNvPr>
          <p:cNvSpPr txBox="1"/>
          <p:nvPr/>
        </p:nvSpPr>
        <p:spPr>
          <a:xfrm>
            <a:off x="1125172" y="2495094"/>
            <a:ext cx="9967784" cy="523220"/>
          </a:xfrm>
          <a:prstGeom prst="rect">
            <a:avLst/>
          </a:prstGeom>
          <a:noFill/>
        </p:spPr>
        <p:txBody>
          <a:bodyPr wrap="square" rtlCol="0">
            <a:spAutoFit/>
          </a:bodyPr>
          <a:lstStyle/>
          <a:p>
            <a:r>
              <a:rPr lang="en-US" altLang="ko-KR" sz="1400" b="1" dirty="0">
                <a:solidFill>
                  <a:schemeClr val="accent3">
                    <a:lumMod val="75000"/>
                  </a:schemeClr>
                </a:solidFill>
                <a:cs typeface="Arial" pitchFamily="34" charset="0"/>
              </a:rPr>
              <a:t>Paying Premiums in Cash Credit seems like a stumbling block for some customers. Look at solutions to manage this issue by creating options towards offering insurance types and subsequent premiu</a:t>
            </a:r>
            <a:r>
              <a:rPr lang="en-US" altLang="ko-KR" sz="1200" b="1" dirty="0">
                <a:solidFill>
                  <a:schemeClr val="accent3">
                    <a:lumMod val="75000"/>
                  </a:schemeClr>
                </a:solidFill>
                <a:cs typeface="Arial" pitchFamily="34" charset="0"/>
              </a:rPr>
              <a:t>ms</a:t>
            </a:r>
            <a:r>
              <a:rPr lang="en-US" altLang="ko-KR" sz="1200" b="1" dirty="0">
                <a:solidFill>
                  <a:schemeClr val="accent3"/>
                </a:solidFill>
                <a:cs typeface="Arial" pitchFamily="34" charset="0"/>
              </a:rPr>
              <a:t>.</a:t>
            </a:r>
            <a:endParaRPr lang="ko-KR" altLang="en-US" sz="1200" b="1" dirty="0">
              <a:solidFill>
                <a:schemeClr val="accent3"/>
              </a:solidFill>
              <a:cs typeface="Arial" pitchFamily="34" charset="0"/>
            </a:endParaRPr>
          </a:p>
        </p:txBody>
      </p:sp>
      <p:sp>
        <p:nvSpPr>
          <p:cNvPr id="374" name="TextBox 373">
            <a:extLst>
              <a:ext uri="{FF2B5EF4-FFF2-40B4-BE49-F238E27FC236}">
                <a16:creationId xmlns:a16="http://schemas.microsoft.com/office/drawing/2014/main" id="{2595365E-78DA-4C39-860D-818D810ED127}"/>
              </a:ext>
            </a:extLst>
          </p:cNvPr>
          <p:cNvSpPr txBox="1"/>
          <p:nvPr/>
        </p:nvSpPr>
        <p:spPr>
          <a:xfrm>
            <a:off x="1152219" y="3535082"/>
            <a:ext cx="6790404" cy="523220"/>
          </a:xfrm>
          <a:prstGeom prst="rect">
            <a:avLst/>
          </a:prstGeom>
          <a:noFill/>
        </p:spPr>
        <p:txBody>
          <a:bodyPr wrap="square" rtlCol="0">
            <a:spAutoFit/>
          </a:bodyPr>
          <a:lstStyle/>
          <a:p>
            <a:r>
              <a:rPr lang="en-US" altLang="ko-KR" sz="1400" b="1" dirty="0">
                <a:solidFill>
                  <a:schemeClr val="accent2">
                    <a:lumMod val="75000"/>
                  </a:schemeClr>
                </a:solidFill>
                <a:cs typeface="Arial" pitchFamily="34" charset="0"/>
              </a:rPr>
              <a:t>Income seems an influencing factor. We comparatively see lesser defaulters amidst the higher income bracket</a:t>
            </a:r>
            <a:endParaRPr lang="ko-KR" altLang="en-US" sz="1200" b="1" dirty="0">
              <a:solidFill>
                <a:schemeClr val="accent2">
                  <a:lumMod val="75000"/>
                </a:schemeClr>
              </a:solidFill>
              <a:cs typeface="Arial" pitchFamily="34" charset="0"/>
            </a:endParaRPr>
          </a:p>
        </p:txBody>
      </p:sp>
      <p:sp>
        <p:nvSpPr>
          <p:cNvPr id="376" name="TextBox 375">
            <a:extLst>
              <a:ext uri="{FF2B5EF4-FFF2-40B4-BE49-F238E27FC236}">
                <a16:creationId xmlns:a16="http://schemas.microsoft.com/office/drawing/2014/main" id="{62F31E12-6FF8-455E-ADDA-20F7B45C04CF}"/>
              </a:ext>
            </a:extLst>
          </p:cNvPr>
          <p:cNvSpPr txBox="1"/>
          <p:nvPr/>
        </p:nvSpPr>
        <p:spPr>
          <a:xfrm>
            <a:off x="528869" y="255028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377" name="TextBox 376">
            <a:extLst>
              <a:ext uri="{FF2B5EF4-FFF2-40B4-BE49-F238E27FC236}">
                <a16:creationId xmlns:a16="http://schemas.microsoft.com/office/drawing/2014/main" id="{E4F0FFD7-86BB-4488-8B7A-5D1F7C63B918}"/>
              </a:ext>
            </a:extLst>
          </p:cNvPr>
          <p:cNvSpPr txBox="1"/>
          <p:nvPr/>
        </p:nvSpPr>
        <p:spPr>
          <a:xfrm>
            <a:off x="501067" y="3538834"/>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03</a:t>
            </a:r>
            <a:endParaRPr lang="ko-KR" altLang="en-US" sz="2000" b="1" dirty="0">
              <a:ln w="12700">
                <a:solidFill>
                  <a:schemeClr val="bg1"/>
                </a:solidFill>
              </a:ln>
              <a:solidFill>
                <a:schemeClr val="bg1"/>
              </a:solidFill>
              <a:cs typeface="Arial" pitchFamily="34" charset="0"/>
            </a:endParaRPr>
          </a:p>
        </p:txBody>
      </p:sp>
      <p:sp>
        <p:nvSpPr>
          <p:cNvPr id="378" name="TextBox 377">
            <a:extLst>
              <a:ext uri="{FF2B5EF4-FFF2-40B4-BE49-F238E27FC236}">
                <a16:creationId xmlns:a16="http://schemas.microsoft.com/office/drawing/2014/main" id="{94E91F02-541A-498A-A9B5-58893E75A0FC}"/>
              </a:ext>
            </a:extLst>
          </p:cNvPr>
          <p:cNvSpPr txBox="1"/>
          <p:nvPr/>
        </p:nvSpPr>
        <p:spPr>
          <a:xfrm>
            <a:off x="527427" y="454955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04</a:t>
            </a:r>
            <a:endParaRPr lang="ko-KR" altLang="en-US" sz="2000" b="1" dirty="0">
              <a:ln w="12700">
                <a:solidFill>
                  <a:schemeClr val="bg1"/>
                </a:solidFill>
              </a:ln>
              <a:solidFill>
                <a:schemeClr val="bg1"/>
              </a:solidFill>
              <a:cs typeface="Arial" pitchFamily="34" charset="0"/>
            </a:endParaRPr>
          </a:p>
        </p:txBody>
      </p:sp>
      <p:sp>
        <p:nvSpPr>
          <p:cNvPr id="379" name="자유형: 도형 24">
            <a:extLst>
              <a:ext uri="{FF2B5EF4-FFF2-40B4-BE49-F238E27FC236}">
                <a16:creationId xmlns:a16="http://schemas.microsoft.com/office/drawing/2014/main" id="{22C8A77B-38F0-482B-8B6D-B7B13EF72A98}"/>
              </a:ext>
            </a:extLst>
          </p:cNvPr>
          <p:cNvSpPr/>
          <p:nvPr/>
        </p:nvSpPr>
        <p:spPr>
          <a:xfrm>
            <a:off x="1" y="1925094"/>
            <a:ext cx="12218126" cy="4397829"/>
          </a:xfrm>
          <a:custGeom>
            <a:avLst/>
            <a:gdLst>
              <a:gd name="connsiteX0" fmla="*/ 0 w 12209417"/>
              <a:gd name="connsiteY0" fmla="*/ 4284617 h 4284617"/>
              <a:gd name="connsiteX1" fmla="*/ 7977051 w 12209417"/>
              <a:gd name="connsiteY1" fmla="*/ 4284617 h 4284617"/>
              <a:gd name="connsiteX2" fmla="*/ 8342811 w 12209417"/>
              <a:gd name="connsiteY2" fmla="*/ 3579223 h 4284617"/>
              <a:gd name="connsiteX3" fmla="*/ 9448800 w 12209417"/>
              <a:gd name="connsiteY3" fmla="*/ 2725783 h 4284617"/>
              <a:gd name="connsiteX4" fmla="*/ 9657806 w 12209417"/>
              <a:gd name="connsiteY4" fmla="*/ 2063932 h 4284617"/>
              <a:gd name="connsiteX5" fmla="*/ 10755086 w 12209417"/>
              <a:gd name="connsiteY5" fmla="*/ 905692 h 4284617"/>
              <a:gd name="connsiteX6" fmla="*/ 11695611 w 12209417"/>
              <a:gd name="connsiteY6" fmla="*/ 644434 h 4284617"/>
              <a:gd name="connsiteX7" fmla="*/ 12209417 w 12209417"/>
              <a:gd name="connsiteY7" fmla="*/ 0 h 4284617"/>
              <a:gd name="connsiteX0" fmla="*/ 0 w 12583885"/>
              <a:gd name="connsiteY0" fmla="*/ 4354286 h 4354286"/>
              <a:gd name="connsiteX1" fmla="*/ 7977051 w 12583885"/>
              <a:gd name="connsiteY1" fmla="*/ 4354286 h 4354286"/>
              <a:gd name="connsiteX2" fmla="*/ 8342811 w 12583885"/>
              <a:gd name="connsiteY2" fmla="*/ 3648892 h 4354286"/>
              <a:gd name="connsiteX3" fmla="*/ 9448800 w 12583885"/>
              <a:gd name="connsiteY3" fmla="*/ 2795452 h 4354286"/>
              <a:gd name="connsiteX4" fmla="*/ 9657806 w 12583885"/>
              <a:gd name="connsiteY4" fmla="*/ 2133601 h 4354286"/>
              <a:gd name="connsiteX5" fmla="*/ 10755086 w 12583885"/>
              <a:gd name="connsiteY5" fmla="*/ 975361 h 4354286"/>
              <a:gd name="connsiteX6" fmla="*/ 11695611 w 12583885"/>
              <a:gd name="connsiteY6" fmla="*/ 714103 h 4354286"/>
              <a:gd name="connsiteX7" fmla="*/ 12583885 w 12583885"/>
              <a:gd name="connsiteY7" fmla="*/ 0 h 4354286"/>
              <a:gd name="connsiteX0" fmla="*/ 0 w 12653554"/>
              <a:gd name="connsiteY0" fmla="*/ 4371703 h 4371703"/>
              <a:gd name="connsiteX1" fmla="*/ 7977051 w 12653554"/>
              <a:gd name="connsiteY1" fmla="*/ 4371703 h 4371703"/>
              <a:gd name="connsiteX2" fmla="*/ 8342811 w 12653554"/>
              <a:gd name="connsiteY2" fmla="*/ 3666309 h 4371703"/>
              <a:gd name="connsiteX3" fmla="*/ 9448800 w 12653554"/>
              <a:gd name="connsiteY3" fmla="*/ 2812869 h 4371703"/>
              <a:gd name="connsiteX4" fmla="*/ 9657806 w 12653554"/>
              <a:gd name="connsiteY4" fmla="*/ 2151018 h 4371703"/>
              <a:gd name="connsiteX5" fmla="*/ 10755086 w 12653554"/>
              <a:gd name="connsiteY5" fmla="*/ 992778 h 4371703"/>
              <a:gd name="connsiteX6" fmla="*/ 11695611 w 12653554"/>
              <a:gd name="connsiteY6" fmla="*/ 731520 h 4371703"/>
              <a:gd name="connsiteX7" fmla="*/ 12653554 w 12653554"/>
              <a:gd name="connsiteY7" fmla="*/ 0 h 4371703"/>
              <a:gd name="connsiteX0" fmla="*/ 0 w 12218126"/>
              <a:gd name="connsiteY0" fmla="*/ 4397829 h 4397829"/>
              <a:gd name="connsiteX1" fmla="*/ 7541623 w 12218126"/>
              <a:gd name="connsiteY1" fmla="*/ 4371703 h 4397829"/>
              <a:gd name="connsiteX2" fmla="*/ 7907383 w 12218126"/>
              <a:gd name="connsiteY2" fmla="*/ 3666309 h 4397829"/>
              <a:gd name="connsiteX3" fmla="*/ 9013372 w 12218126"/>
              <a:gd name="connsiteY3" fmla="*/ 2812869 h 4397829"/>
              <a:gd name="connsiteX4" fmla="*/ 9222378 w 12218126"/>
              <a:gd name="connsiteY4" fmla="*/ 2151018 h 4397829"/>
              <a:gd name="connsiteX5" fmla="*/ 10319658 w 12218126"/>
              <a:gd name="connsiteY5" fmla="*/ 992778 h 4397829"/>
              <a:gd name="connsiteX6" fmla="*/ 11260183 w 12218126"/>
              <a:gd name="connsiteY6" fmla="*/ 731520 h 4397829"/>
              <a:gd name="connsiteX7" fmla="*/ 12218126 w 12218126"/>
              <a:gd name="connsiteY7" fmla="*/ 0 h 43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0" name="자유형: 도형 25">
            <a:extLst>
              <a:ext uri="{FF2B5EF4-FFF2-40B4-BE49-F238E27FC236}">
                <a16:creationId xmlns:a16="http://schemas.microsoft.com/office/drawing/2014/main" id="{357111A9-9F66-47CD-88FB-033EAEF42C6B}"/>
              </a:ext>
            </a:extLst>
          </p:cNvPr>
          <p:cNvSpPr/>
          <p:nvPr/>
        </p:nvSpPr>
        <p:spPr>
          <a:xfrm>
            <a:off x="8372732" y="3163274"/>
            <a:ext cx="3124897" cy="3159649"/>
          </a:xfrm>
          <a:custGeom>
            <a:avLst/>
            <a:gdLst>
              <a:gd name="connsiteX0" fmla="*/ 3039292 w 3039292"/>
              <a:gd name="connsiteY0" fmla="*/ 0 h 2917371"/>
              <a:gd name="connsiteX1" fmla="*/ 2081349 w 3039292"/>
              <a:gd name="connsiteY1" fmla="*/ 174171 h 2917371"/>
              <a:gd name="connsiteX2" fmla="*/ 1419497 w 3039292"/>
              <a:gd name="connsiteY2" fmla="*/ 975360 h 2917371"/>
              <a:gd name="connsiteX3" fmla="*/ 1271452 w 3039292"/>
              <a:gd name="connsiteY3" fmla="*/ 1628503 h 2917371"/>
              <a:gd name="connsiteX4" fmla="*/ 165463 w 3039292"/>
              <a:gd name="connsiteY4" fmla="*/ 2386149 h 2917371"/>
              <a:gd name="connsiteX5" fmla="*/ 0 w 3039292"/>
              <a:gd name="connsiteY5" fmla="*/ 2917371 h 2917371"/>
              <a:gd name="connsiteX6" fmla="*/ 2891246 w 3039292"/>
              <a:gd name="connsiteY6" fmla="*/ 2917371 h 2917371"/>
              <a:gd name="connsiteX7" fmla="*/ 3039292 w 3039292"/>
              <a:gd name="connsiteY7" fmla="*/ 0 h 2917371"/>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6960"/>
              <a:gd name="connsiteY0" fmla="*/ 0 h 2969622"/>
              <a:gd name="connsiteX1" fmla="*/ 2081349 w 2936960"/>
              <a:gd name="connsiteY1" fmla="*/ 226422 h 2969622"/>
              <a:gd name="connsiteX2" fmla="*/ 1419497 w 2936960"/>
              <a:gd name="connsiteY2" fmla="*/ 1027611 h 2969622"/>
              <a:gd name="connsiteX3" fmla="*/ 1271452 w 2936960"/>
              <a:gd name="connsiteY3" fmla="*/ 1680754 h 2969622"/>
              <a:gd name="connsiteX4" fmla="*/ 165463 w 2936960"/>
              <a:gd name="connsiteY4" fmla="*/ 2438400 h 2969622"/>
              <a:gd name="connsiteX5" fmla="*/ 0 w 2936960"/>
              <a:gd name="connsiteY5" fmla="*/ 2969622 h 2969622"/>
              <a:gd name="connsiteX6" fmla="*/ 2936960 w 2936960"/>
              <a:gd name="connsiteY6" fmla="*/ 2969622 h 2969622"/>
              <a:gd name="connsiteX7" fmla="*/ 2934789 w 2936960"/>
              <a:gd name="connsiteY7" fmla="*/ 0 h 296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6960" h="2969622">
                <a:moveTo>
                  <a:pt x="2934789" y="0"/>
                </a:moveTo>
                <a:lnTo>
                  <a:pt x="2081349" y="226422"/>
                </a:lnTo>
                <a:lnTo>
                  <a:pt x="1419497" y="1027611"/>
                </a:lnTo>
                <a:lnTo>
                  <a:pt x="1271452" y="1680754"/>
                </a:lnTo>
                <a:lnTo>
                  <a:pt x="165463" y="2438400"/>
                </a:lnTo>
                <a:lnTo>
                  <a:pt x="0" y="2969622"/>
                </a:lnTo>
                <a:lnTo>
                  <a:pt x="2936960" y="2969622"/>
                </a:lnTo>
                <a:cubicBezTo>
                  <a:pt x="2936236" y="1979748"/>
                  <a:pt x="2935513" y="989874"/>
                  <a:pt x="293478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1" name="그룹 33">
            <a:extLst>
              <a:ext uri="{FF2B5EF4-FFF2-40B4-BE49-F238E27FC236}">
                <a16:creationId xmlns:a16="http://schemas.microsoft.com/office/drawing/2014/main" id="{FEE51624-8A45-4B65-84B5-58124727BB4C}"/>
              </a:ext>
            </a:extLst>
          </p:cNvPr>
          <p:cNvGrpSpPr/>
          <p:nvPr/>
        </p:nvGrpSpPr>
        <p:grpSpPr>
          <a:xfrm rot="4118366">
            <a:off x="7586520" y="3590894"/>
            <a:ext cx="1225212" cy="1396825"/>
            <a:chOff x="6816663" y="3559142"/>
            <a:chExt cx="1225212" cy="1396825"/>
          </a:xfrm>
        </p:grpSpPr>
        <p:sp>
          <p:nvSpPr>
            <p:cNvPr id="382" name="사각형: 둥근 모서리 27">
              <a:extLst>
                <a:ext uri="{FF2B5EF4-FFF2-40B4-BE49-F238E27FC236}">
                  <a16:creationId xmlns:a16="http://schemas.microsoft.com/office/drawing/2014/main" id="{A58F00B5-3347-4173-A13A-DDB85770AB2D}"/>
                </a:ext>
              </a:extLst>
            </p:cNvPr>
            <p:cNvSpPr/>
            <p:nvPr/>
          </p:nvSpPr>
          <p:spPr>
            <a:xfrm rot="19820467">
              <a:off x="7603145" y="3621314"/>
              <a:ext cx="99159" cy="1334653"/>
            </a:xfrm>
            <a:prstGeom prst="roundRect">
              <a:avLst>
                <a:gd name="adj" fmla="val 33702"/>
              </a:avLst>
            </a:prstGeom>
            <a:gradFill>
              <a:gsLst>
                <a:gs pos="0">
                  <a:schemeClr val="accent4">
                    <a:lumMod val="80000"/>
                  </a:schemeClr>
                </a:gs>
                <a:gs pos="100000">
                  <a:schemeClr val="accent4">
                    <a:lumMod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3" name="사각형: 둥근 모서리 29">
              <a:extLst>
                <a:ext uri="{FF2B5EF4-FFF2-40B4-BE49-F238E27FC236}">
                  <a16:creationId xmlns:a16="http://schemas.microsoft.com/office/drawing/2014/main" id="{E4B50E08-5D6F-4C76-B620-3B096F4D3391}"/>
                </a:ext>
              </a:extLst>
            </p:cNvPr>
            <p:cNvSpPr/>
            <p:nvPr/>
          </p:nvSpPr>
          <p:spPr>
            <a:xfrm rot="19820467">
              <a:off x="7299763" y="3749789"/>
              <a:ext cx="176582" cy="156543"/>
            </a:xfrm>
            <a:prstGeom prst="roundRect">
              <a:avLst>
                <a:gd name="adj" fmla="val 275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이등변 삼각형 31">
              <a:extLst>
                <a:ext uri="{FF2B5EF4-FFF2-40B4-BE49-F238E27FC236}">
                  <a16:creationId xmlns:a16="http://schemas.microsoft.com/office/drawing/2014/main" id="{73684398-AE6D-4480-85E8-E351E1148412}"/>
                </a:ext>
              </a:extLst>
            </p:cNvPr>
            <p:cNvSpPr/>
            <p:nvPr/>
          </p:nvSpPr>
          <p:spPr>
            <a:xfrm rot="3412889">
              <a:off x="7609207" y="3406218"/>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5" name="이등변 삼각형 31">
              <a:extLst>
                <a:ext uri="{FF2B5EF4-FFF2-40B4-BE49-F238E27FC236}">
                  <a16:creationId xmlns:a16="http://schemas.microsoft.com/office/drawing/2014/main" id="{5649F660-BC43-42E5-B311-B8733F5B80A9}"/>
                </a:ext>
              </a:extLst>
            </p:cNvPr>
            <p:cNvSpPr/>
            <p:nvPr/>
          </p:nvSpPr>
          <p:spPr>
            <a:xfrm rot="14422253" flipH="1">
              <a:off x="6969587" y="3789364"/>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6" name="그룹 41">
            <a:extLst>
              <a:ext uri="{FF2B5EF4-FFF2-40B4-BE49-F238E27FC236}">
                <a16:creationId xmlns:a16="http://schemas.microsoft.com/office/drawing/2014/main" id="{ABFF2CB1-BF8B-4320-ACE4-BF6CB07AC52C}"/>
              </a:ext>
            </a:extLst>
          </p:cNvPr>
          <p:cNvGrpSpPr/>
          <p:nvPr/>
        </p:nvGrpSpPr>
        <p:grpSpPr>
          <a:xfrm>
            <a:off x="6707479" y="4185762"/>
            <a:ext cx="1290857" cy="2174487"/>
            <a:chOff x="6707479" y="4133010"/>
            <a:chExt cx="1290857" cy="2174487"/>
          </a:xfrm>
        </p:grpSpPr>
        <p:sp>
          <p:nvSpPr>
            <p:cNvPr id="387" name="자유형: 도형 39">
              <a:extLst>
                <a:ext uri="{FF2B5EF4-FFF2-40B4-BE49-F238E27FC236}">
                  <a16:creationId xmlns:a16="http://schemas.microsoft.com/office/drawing/2014/main" id="{D7011C24-367A-4E12-8A09-6F28D4C31A30}"/>
                </a:ext>
              </a:extLst>
            </p:cNvPr>
            <p:cNvSpPr/>
            <p:nvPr/>
          </p:nvSpPr>
          <p:spPr>
            <a:xfrm rot="826668" flipH="1">
              <a:off x="6707479" y="4133010"/>
              <a:ext cx="913301" cy="2174487"/>
            </a:xfrm>
            <a:custGeom>
              <a:avLst/>
              <a:gdLst>
                <a:gd name="connsiteX0" fmla="*/ 598044 w 913301"/>
                <a:gd name="connsiteY0" fmla="*/ 438167 h 2174487"/>
                <a:gd name="connsiteX1" fmla="*/ 425445 w 913301"/>
                <a:gd name="connsiteY1" fmla="*/ 481991 h 2174487"/>
                <a:gd name="connsiteX2" fmla="*/ 417947 w 913301"/>
                <a:gd name="connsiteY2" fmla="*/ 494619 h 2174487"/>
                <a:gd name="connsiteX3" fmla="*/ 474774 w 913301"/>
                <a:gd name="connsiteY3" fmla="*/ 474487 h 2174487"/>
                <a:gd name="connsiteX4" fmla="*/ 657885 w 913301"/>
                <a:gd name="connsiteY4" fmla="*/ 561804 h 2174487"/>
                <a:gd name="connsiteX5" fmla="*/ 570565 w 913301"/>
                <a:gd name="connsiteY5" fmla="*/ 744915 h 2174487"/>
                <a:gd name="connsiteX6" fmla="*/ 284541 w 913301"/>
                <a:gd name="connsiteY6" fmla="*/ 846235 h 2174487"/>
                <a:gd name="connsiteX7" fmla="*/ 207052 w 913301"/>
                <a:gd name="connsiteY7" fmla="*/ 1067613 h 2174487"/>
                <a:gd name="connsiteX8" fmla="*/ 201389 w 913301"/>
                <a:gd name="connsiteY8" fmla="*/ 1097609 h 2174487"/>
                <a:gd name="connsiteX9" fmla="*/ 199968 w 913301"/>
                <a:gd name="connsiteY9" fmla="*/ 1099058 h 2174487"/>
                <a:gd name="connsiteX10" fmla="*/ 15086 w 913301"/>
                <a:gd name="connsiteY10" fmla="*/ 1383405 h 2174487"/>
                <a:gd name="connsiteX11" fmla="*/ 272 w 913301"/>
                <a:gd name="connsiteY11" fmla="*/ 1420786 h 2174487"/>
                <a:gd name="connsiteX12" fmla="*/ 854 w 913301"/>
                <a:gd name="connsiteY12" fmla="*/ 1455662 h 2174487"/>
                <a:gd name="connsiteX13" fmla="*/ 1 w 913301"/>
                <a:gd name="connsiteY13" fmla="*/ 1459892 h 2174487"/>
                <a:gd name="connsiteX14" fmla="*/ 1 w 913301"/>
                <a:gd name="connsiteY14" fmla="*/ 1929005 h 2174487"/>
                <a:gd name="connsiteX15" fmla="*/ 101254 w 913301"/>
                <a:gd name="connsiteY15" fmla="*/ 2030258 h 2174487"/>
                <a:gd name="connsiteX16" fmla="*/ 202507 w 913301"/>
                <a:gd name="connsiteY16" fmla="*/ 1929005 h 2174487"/>
                <a:gd name="connsiteX17" fmla="*/ 202507 w 913301"/>
                <a:gd name="connsiteY17" fmla="*/ 1466652 h 2174487"/>
                <a:gd name="connsiteX18" fmla="*/ 298815 w 913301"/>
                <a:gd name="connsiteY18" fmla="*/ 1318528 h 2174487"/>
                <a:gd name="connsiteX19" fmla="*/ 337331 w 913301"/>
                <a:gd name="connsiteY19" fmla="*/ 1549805 h 2174487"/>
                <a:gd name="connsiteX20" fmla="*/ 356460 w 913301"/>
                <a:gd name="connsiteY20" fmla="*/ 1580473 h 2174487"/>
                <a:gd name="connsiteX21" fmla="*/ 355627 w 913301"/>
                <a:gd name="connsiteY21" fmla="*/ 1585783 h 2174487"/>
                <a:gd name="connsiteX22" fmla="*/ 364676 w 913301"/>
                <a:gd name="connsiteY22" fmla="*/ 1622996 h 2174487"/>
                <a:gd name="connsiteX23" fmla="*/ 596773 w 913301"/>
                <a:gd name="connsiteY23" fmla="*/ 2118901 h 2174487"/>
                <a:gd name="connsiteX24" fmla="*/ 725008 w 913301"/>
                <a:gd name="connsiteY24" fmla="*/ 2165371 h 2174487"/>
                <a:gd name="connsiteX25" fmla="*/ 733716 w 913301"/>
                <a:gd name="connsiteY25" fmla="*/ 2161296 h 2174487"/>
                <a:gd name="connsiteX26" fmla="*/ 780185 w 913301"/>
                <a:gd name="connsiteY26" fmla="*/ 2033061 h 2174487"/>
                <a:gd name="connsiteX27" fmla="*/ 548089 w 913301"/>
                <a:gd name="connsiteY27" fmla="*/ 1537156 h 2174487"/>
                <a:gd name="connsiteX28" fmla="*/ 536735 w 913301"/>
                <a:gd name="connsiteY28" fmla="*/ 1526783 h 2174487"/>
                <a:gd name="connsiteX29" fmla="*/ 537086 w 913301"/>
                <a:gd name="connsiteY29" fmla="*/ 1516540 h 2174487"/>
                <a:gd name="connsiteX30" fmla="*/ 491160 w 913301"/>
                <a:gd name="connsiteY30" fmla="*/ 1240771 h 2174487"/>
                <a:gd name="connsiteX31" fmla="*/ 481099 w 913301"/>
                <a:gd name="connsiteY31" fmla="*/ 1224638 h 2174487"/>
                <a:gd name="connsiteX32" fmla="*/ 511141 w 913301"/>
                <a:gd name="connsiteY32" fmla="*/ 1174053 h 2174487"/>
                <a:gd name="connsiteX33" fmla="*/ 696871 w 913301"/>
                <a:gd name="connsiteY33" fmla="*/ 643431 h 2174487"/>
                <a:gd name="connsiteX34" fmla="*/ 598044 w 913301"/>
                <a:gd name="connsiteY34" fmla="*/ 438167 h 2174487"/>
                <a:gd name="connsiteX35" fmla="*/ 747565 w 913301"/>
                <a:gd name="connsiteY35" fmla="*/ 6308 h 2174487"/>
                <a:gd name="connsiteX36" fmla="*/ 484549 w 913301"/>
                <a:gd name="connsiteY36" fmla="*/ 165736 h 2174487"/>
                <a:gd name="connsiteX37" fmla="*/ 643978 w 913301"/>
                <a:gd name="connsiteY37" fmla="*/ 428754 h 2174487"/>
                <a:gd name="connsiteX38" fmla="*/ 906993 w 913301"/>
                <a:gd name="connsiteY38" fmla="*/ 269326 h 2174487"/>
                <a:gd name="connsiteX39" fmla="*/ 747565 w 913301"/>
                <a:gd name="connsiteY39" fmla="*/ 6308 h 217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3301" h="2174487">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88" name="사각형: 둥근 모서리 38">
              <a:extLst>
                <a:ext uri="{FF2B5EF4-FFF2-40B4-BE49-F238E27FC236}">
                  <a16:creationId xmlns:a16="http://schemas.microsoft.com/office/drawing/2014/main" id="{195E9CEA-ADCE-4065-806F-00D8F58E6508}"/>
                </a:ext>
              </a:extLst>
            </p:cNvPr>
            <p:cNvSpPr/>
            <p:nvPr/>
          </p:nvSpPr>
          <p:spPr>
            <a:xfrm rot="18162989">
              <a:off x="7251630" y="4555333"/>
              <a:ext cx="211547"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9" name="사각형: 둥근 모서리 40">
              <a:extLst>
                <a:ext uri="{FF2B5EF4-FFF2-40B4-BE49-F238E27FC236}">
                  <a16:creationId xmlns:a16="http://schemas.microsoft.com/office/drawing/2014/main" id="{C0BCF71E-58FF-467B-BFE8-35CA878FC51A}"/>
                </a:ext>
              </a:extLst>
            </p:cNvPr>
            <p:cNvSpPr/>
            <p:nvPr/>
          </p:nvSpPr>
          <p:spPr>
            <a:xfrm rot="15304124">
              <a:off x="7633046" y="4614399"/>
              <a:ext cx="171813"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0" name="그룹 59">
            <a:extLst>
              <a:ext uri="{FF2B5EF4-FFF2-40B4-BE49-F238E27FC236}">
                <a16:creationId xmlns:a16="http://schemas.microsoft.com/office/drawing/2014/main" id="{55546150-7B1C-4955-BCF0-36DDD3A256CE}"/>
              </a:ext>
            </a:extLst>
          </p:cNvPr>
          <p:cNvGrpSpPr>
            <a:grpSpLocks noChangeAspect="1"/>
          </p:cNvGrpSpPr>
          <p:nvPr/>
        </p:nvGrpSpPr>
        <p:grpSpPr>
          <a:xfrm>
            <a:off x="9478498" y="5987749"/>
            <a:ext cx="1008000" cy="107803"/>
            <a:chOff x="9071572" y="5941778"/>
            <a:chExt cx="1177490" cy="125929"/>
          </a:xfrm>
        </p:grpSpPr>
        <p:sp>
          <p:nvSpPr>
            <p:cNvPr id="391" name="사각형: 둥근 모서리 45">
              <a:extLst>
                <a:ext uri="{FF2B5EF4-FFF2-40B4-BE49-F238E27FC236}">
                  <a16:creationId xmlns:a16="http://schemas.microsoft.com/office/drawing/2014/main" id="{CAF8EFE4-61D4-47D5-9DA4-EA63906E9574}"/>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2" name="사각형: 둥근 모서리 46">
              <a:extLst>
                <a:ext uri="{FF2B5EF4-FFF2-40B4-BE49-F238E27FC236}">
                  <a16:creationId xmlns:a16="http://schemas.microsoft.com/office/drawing/2014/main" id="{5290A21C-028B-456B-8059-2715978DB6F1}"/>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3" name="사각형: 둥근 모서리 47">
              <a:extLst>
                <a:ext uri="{FF2B5EF4-FFF2-40B4-BE49-F238E27FC236}">
                  <a16:creationId xmlns:a16="http://schemas.microsoft.com/office/drawing/2014/main" id="{972B2586-3411-48F5-BEE1-A39FF9E736B0}"/>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4" name="사각형: 둥근 모서리 48">
              <a:extLst>
                <a:ext uri="{FF2B5EF4-FFF2-40B4-BE49-F238E27FC236}">
                  <a16:creationId xmlns:a16="http://schemas.microsoft.com/office/drawing/2014/main" id="{1EA71C94-17C1-4B7C-91D7-BBF02829EDAA}"/>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사각형: 둥근 모서리 49">
              <a:extLst>
                <a:ext uri="{FF2B5EF4-FFF2-40B4-BE49-F238E27FC236}">
                  <a16:creationId xmlns:a16="http://schemas.microsoft.com/office/drawing/2014/main" id="{59E03BE4-A32A-49AD-8394-879938206691}"/>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6" name="사각형: 둥근 모서리 50">
              <a:extLst>
                <a:ext uri="{FF2B5EF4-FFF2-40B4-BE49-F238E27FC236}">
                  <a16:creationId xmlns:a16="http://schemas.microsoft.com/office/drawing/2014/main" id="{0A75AB86-499E-49F2-9731-F2860BDA76E4}"/>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사각형: 둥근 모서리 51">
              <a:extLst>
                <a:ext uri="{FF2B5EF4-FFF2-40B4-BE49-F238E27FC236}">
                  <a16:creationId xmlns:a16="http://schemas.microsoft.com/office/drawing/2014/main" id="{563E01F2-ACC8-4911-9B77-6FE0750DA1BF}"/>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8" name="사각형: 둥근 모서리 52">
              <a:extLst>
                <a:ext uri="{FF2B5EF4-FFF2-40B4-BE49-F238E27FC236}">
                  <a16:creationId xmlns:a16="http://schemas.microsoft.com/office/drawing/2014/main" id="{D2A0B2C7-327C-4DF0-A10F-1E4B2500B478}"/>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사각형: 둥근 모서리 53">
              <a:extLst>
                <a:ext uri="{FF2B5EF4-FFF2-40B4-BE49-F238E27FC236}">
                  <a16:creationId xmlns:a16="http://schemas.microsoft.com/office/drawing/2014/main" id="{7A52176E-FDE0-4DD1-8158-077E7749641A}"/>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0" name="사각형: 둥근 모서리 54">
              <a:extLst>
                <a:ext uri="{FF2B5EF4-FFF2-40B4-BE49-F238E27FC236}">
                  <a16:creationId xmlns:a16="http://schemas.microsoft.com/office/drawing/2014/main" id="{E86F3786-67BC-4E22-A952-98CC4C569A0D}"/>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사각형: 둥근 모서리 55">
              <a:extLst>
                <a:ext uri="{FF2B5EF4-FFF2-40B4-BE49-F238E27FC236}">
                  <a16:creationId xmlns:a16="http://schemas.microsoft.com/office/drawing/2014/main" id="{87A913F6-6737-42CE-9AA2-8038251F6646}"/>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2" name="사각형: 둥근 모서리 56">
              <a:extLst>
                <a:ext uri="{FF2B5EF4-FFF2-40B4-BE49-F238E27FC236}">
                  <a16:creationId xmlns:a16="http://schemas.microsoft.com/office/drawing/2014/main" id="{EDB53824-3207-43DE-9C05-BCF7EC136817}"/>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3" name="사각형: 둥근 모서리 57">
              <a:extLst>
                <a:ext uri="{FF2B5EF4-FFF2-40B4-BE49-F238E27FC236}">
                  <a16:creationId xmlns:a16="http://schemas.microsoft.com/office/drawing/2014/main" id="{EDC078FD-DEEA-4819-B0C2-3EFF30EDB3B0}"/>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4" name="사각형: 둥근 모서리 58">
              <a:extLst>
                <a:ext uri="{FF2B5EF4-FFF2-40B4-BE49-F238E27FC236}">
                  <a16:creationId xmlns:a16="http://schemas.microsoft.com/office/drawing/2014/main" id="{69592E3E-CD0B-460B-9921-5FBBCD6391F8}"/>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5" name="그룹 60">
            <a:extLst>
              <a:ext uri="{FF2B5EF4-FFF2-40B4-BE49-F238E27FC236}">
                <a16:creationId xmlns:a16="http://schemas.microsoft.com/office/drawing/2014/main" id="{DD1092CB-3A30-4264-B5A4-CD28A25D42F1}"/>
              </a:ext>
            </a:extLst>
          </p:cNvPr>
          <p:cNvGrpSpPr>
            <a:grpSpLocks noChangeAspect="1"/>
          </p:cNvGrpSpPr>
          <p:nvPr/>
        </p:nvGrpSpPr>
        <p:grpSpPr>
          <a:xfrm>
            <a:off x="9478498" y="5809987"/>
            <a:ext cx="1008000" cy="107803"/>
            <a:chOff x="9071572" y="5941778"/>
            <a:chExt cx="1177490" cy="125929"/>
          </a:xfrm>
        </p:grpSpPr>
        <p:sp>
          <p:nvSpPr>
            <p:cNvPr id="406" name="사각형: 둥근 모서리 61">
              <a:extLst>
                <a:ext uri="{FF2B5EF4-FFF2-40B4-BE49-F238E27FC236}">
                  <a16:creationId xmlns:a16="http://schemas.microsoft.com/office/drawing/2014/main" id="{5D5D2D64-6CDD-4A9B-A4CF-DC7EF44099D3}"/>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7" name="사각형: 둥근 모서리 62">
              <a:extLst>
                <a:ext uri="{FF2B5EF4-FFF2-40B4-BE49-F238E27FC236}">
                  <a16:creationId xmlns:a16="http://schemas.microsoft.com/office/drawing/2014/main" id="{F9F10173-F28B-4741-9148-9606D9878FCF}"/>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사각형: 둥근 모서리 63">
              <a:extLst>
                <a:ext uri="{FF2B5EF4-FFF2-40B4-BE49-F238E27FC236}">
                  <a16:creationId xmlns:a16="http://schemas.microsoft.com/office/drawing/2014/main" id="{2BC30366-AFD9-4E46-A95C-D632FF86B6B1}"/>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9" name="사각형: 둥근 모서리 64">
              <a:extLst>
                <a:ext uri="{FF2B5EF4-FFF2-40B4-BE49-F238E27FC236}">
                  <a16:creationId xmlns:a16="http://schemas.microsoft.com/office/drawing/2014/main" id="{055C46EC-46C8-4920-AF9A-CD2217F8C1A5}"/>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0" name="사각형: 둥근 모서리 65">
              <a:extLst>
                <a:ext uri="{FF2B5EF4-FFF2-40B4-BE49-F238E27FC236}">
                  <a16:creationId xmlns:a16="http://schemas.microsoft.com/office/drawing/2014/main" id="{3DD4DFBD-3142-420E-A946-6D0A9212AB9F}"/>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1" name="사각형: 둥근 모서리 66">
              <a:extLst>
                <a:ext uri="{FF2B5EF4-FFF2-40B4-BE49-F238E27FC236}">
                  <a16:creationId xmlns:a16="http://schemas.microsoft.com/office/drawing/2014/main" id="{45C8A91D-B704-4018-9CDB-842A388A93A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2" name="사각형: 둥근 모서리 67">
              <a:extLst>
                <a:ext uri="{FF2B5EF4-FFF2-40B4-BE49-F238E27FC236}">
                  <a16:creationId xmlns:a16="http://schemas.microsoft.com/office/drawing/2014/main" id="{4199B097-007C-42B6-8A07-E6C43E4D171C}"/>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사각형: 둥근 모서리 68">
              <a:extLst>
                <a:ext uri="{FF2B5EF4-FFF2-40B4-BE49-F238E27FC236}">
                  <a16:creationId xmlns:a16="http://schemas.microsoft.com/office/drawing/2014/main" id="{9D4E9E28-8C4D-4EC3-88E4-95170FA5383F}"/>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4" name="사각형: 둥근 모서리 69">
              <a:extLst>
                <a:ext uri="{FF2B5EF4-FFF2-40B4-BE49-F238E27FC236}">
                  <a16:creationId xmlns:a16="http://schemas.microsoft.com/office/drawing/2014/main" id="{F795C579-568C-423C-8EA5-319346EE52E1}"/>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5" name="사각형: 둥근 모서리 70">
              <a:extLst>
                <a:ext uri="{FF2B5EF4-FFF2-40B4-BE49-F238E27FC236}">
                  <a16:creationId xmlns:a16="http://schemas.microsoft.com/office/drawing/2014/main" id="{4E4BC559-9F43-4999-954E-5E80A0630260}"/>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6" name="사각형: 둥근 모서리 71">
              <a:extLst>
                <a:ext uri="{FF2B5EF4-FFF2-40B4-BE49-F238E27FC236}">
                  <a16:creationId xmlns:a16="http://schemas.microsoft.com/office/drawing/2014/main" id="{D6D30B13-1CE9-4CD2-B2BF-5855CCFAE1EE}"/>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7" name="사각형: 둥근 모서리 72">
              <a:extLst>
                <a:ext uri="{FF2B5EF4-FFF2-40B4-BE49-F238E27FC236}">
                  <a16:creationId xmlns:a16="http://schemas.microsoft.com/office/drawing/2014/main" id="{A407B467-5EC5-4CF9-981F-A70E268F62F9}"/>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8" name="사각형: 둥근 모서리 73">
              <a:extLst>
                <a:ext uri="{FF2B5EF4-FFF2-40B4-BE49-F238E27FC236}">
                  <a16:creationId xmlns:a16="http://schemas.microsoft.com/office/drawing/2014/main" id="{264B4FEB-008E-4C4F-B0F0-7D5E5C335F95}"/>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9" name="사각형: 둥근 모서리 74">
              <a:extLst>
                <a:ext uri="{FF2B5EF4-FFF2-40B4-BE49-F238E27FC236}">
                  <a16:creationId xmlns:a16="http://schemas.microsoft.com/office/drawing/2014/main" id="{E2B17002-77D0-47A0-821B-2615010FD09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0" name="그룹 75">
            <a:extLst>
              <a:ext uri="{FF2B5EF4-FFF2-40B4-BE49-F238E27FC236}">
                <a16:creationId xmlns:a16="http://schemas.microsoft.com/office/drawing/2014/main" id="{17D4A39B-5F5D-47A9-8DD4-BD844604DDC1}"/>
              </a:ext>
            </a:extLst>
          </p:cNvPr>
          <p:cNvGrpSpPr>
            <a:grpSpLocks noChangeAspect="1"/>
          </p:cNvGrpSpPr>
          <p:nvPr/>
        </p:nvGrpSpPr>
        <p:grpSpPr>
          <a:xfrm>
            <a:off x="9478498" y="5632225"/>
            <a:ext cx="1008000" cy="107803"/>
            <a:chOff x="9071572" y="5941778"/>
            <a:chExt cx="1177490" cy="125929"/>
          </a:xfrm>
        </p:grpSpPr>
        <p:sp>
          <p:nvSpPr>
            <p:cNvPr id="421" name="사각형: 둥근 모서리 76">
              <a:extLst>
                <a:ext uri="{FF2B5EF4-FFF2-40B4-BE49-F238E27FC236}">
                  <a16:creationId xmlns:a16="http://schemas.microsoft.com/office/drawing/2014/main" id="{425241A4-FF36-446E-8F11-66C48D1FA3F9}"/>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2" name="사각형: 둥근 모서리 77">
              <a:extLst>
                <a:ext uri="{FF2B5EF4-FFF2-40B4-BE49-F238E27FC236}">
                  <a16:creationId xmlns:a16="http://schemas.microsoft.com/office/drawing/2014/main" id="{7A4C7063-8574-4306-BE98-2AE388EB65DC}"/>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3" name="사각형: 둥근 모서리 78">
              <a:extLst>
                <a:ext uri="{FF2B5EF4-FFF2-40B4-BE49-F238E27FC236}">
                  <a16:creationId xmlns:a16="http://schemas.microsoft.com/office/drawing/2014/main" id="{4B2693DF-0EEF-4873-9EFD-FE6F206EB162}"/>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4" name="사각형: 둥근 모서리 79">
              <a:extLst>
                <a:ext uri="{FF2B5EF4-FFF2-40B4-BE49-F238E27FC236}">
                  <a16:creationId xmlns:a16="http://schemas.microsoft.com/office/drawing/2014/main" id="{C8B67C44-D201-4460-B0A4-89A8990884FC}"/>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5" name="사각형: 둥근 모서리 80">
              <a:extLst>
                <a:ext uri="{FF2B5EF4-FFF2-40B4-BE49-F238E27FC236}">
                  <a16:creationId xmlns:a16="http://schemas.microsoft.com/office/drawing/2014/main" id="{19EDD84C-B134-4178-A6AA-DCEE2BF29103}"/>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6" name="사각형: 둥근 모서리 81">
              <a:extLst>
                <a:ext uri="{FF2B5EF4-FFF2-40B4-BE49-F238E27FC236}">
                  <a16:creationId xmlns:a16="http://schemas.microsoft.com/office/drawing/2014/main" id="{122BB96F-1C75-4DE1-B9D3-FF7B066D1B3D}"/>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7" name="사각형: 둥근 모서리 82">
              <a:extLst>
                <a:ext uri="{FF2B5EF4-FFF2-40B4-BE49-F238E27FC236}">
                  <a16:creationId xmlns:a16="http://schemas.microsoft.com/office/drawing/2014/main" id="{E98B1D6C-9B1C-4BED-9E91-CF93E54BF0A2}"/>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8" name="사각형: 둥근 모서리 83">
              <a:extLst>
                <a:ext uri="{FF2B5EF4-FFF2-40B4-BE49-F238E27FC236}">
                  <a16:creationId xmlns:a16="http://schemas.microsoft.com/office/drawing/2014/main" id="{4AE205BD-D7FA-4C5A-93BA-D490E3DD76FF}"/>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9" name="사각형: 둥근 모서리 84">
              <a:extLst>
                <a:ext uri="{FF2B5EF4-FFF2-40B4-BE49-F238E27FC236}">
                  <a16:creationId xmlns:a16="http://schemas.microsoft.com/office/drawing/2014/main" id="{8540F98C-4D5C-4E84-B6DC-92D0FA51C676}"/>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0" name="사각형: 둥근 모서리 85">
              <a:extLst>
                <a:ext uri="{FF2B5EF4-FFF2-40B4-BE49-F238E27FC236}">
                  <a16:creationId xmlns:a16="http://schemas.microsoft.com/office/drawing/2014/main" id="{60320861-5887-412D-9E23-50FBCD38037B}"/>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1" name="사각형: 둥근 모서리 86">
              <a:extLst>
                <a:ext uri="{FF2B5EF4-FFF2-40B4-BE49-F238E27FC236}">
                  <a16:creationId xmlns:a16="http://schemas.microsoft.com/office/drawing/2014/main" id="{24A444CB-278D-4FE1-9077-3DD60233DF8C}"/>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2" name="사각형: 둥근 모서리 87">
              <a:extLst>
                <a:ext uri="{FF2B5EF4-FFF2-40B4-BE49-F238E27FC236}">
                  <a16:creationId xmlns:a16="http://schemas.microsoft.com/office/drawing/2014/main" id="{4ADDA415-E86D-49E5-90E6-205234A0F3BA}"/>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3" name="사각형: 둥근 모서리 88">
              <a:extLst>
                <a:ext uri="{FF2B5EF4-FFF2-40B4-BE49-F238E27FC236}">
                  <a16:creationId xmlns:a16="http://schemas.microsoft.com/office/drawing/2014/main" id="{B37F1CBF-2A32-4B37-BB23-E85ED8CED977}"/>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4" name="사각형: 둥근 모서리 89">
              <a:extLst>
                <a:ext uri="{FF2B5EF4-FFF2-40B4-BE49-F238E27FC236}">
                  <a16:creationId xmlns:a16="http://schemas.microsoft.com/office/drawing/2014/main" id="{EA5023E7-8454-4D21-AF39-91B71D4947B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5" name="그룹 90">
            <a:extLst>
              <a:ext uri="{FF2B5EF4-FFF2-40B4-BE49-F238E27FC236}">
                <a16:creationId xmlns:a16="http://schemas.microsoft.com/office/drawing/2014/main" id="{C0D8CEC4-D726-4160-8891-85BBE27D2FA2}"/>
              </a:ext>
            </a:extLst>
          </p:cNvPr>
          <p:cNvGrpSpPr>
            <a:grpSpLocks noChangeAspect="1"/>
          </p:cNvGrpSpPr>
          <p:nvPr/>
        </p:nvGrpSpPr>
        <p:grpSpPr>
          <a:xfrm>
            <a:off x="9478498" y="5454463"/>
            <a:ext cx="1008000" cy="107803"/>
            <a:chOff x="9071572" y="5941778"/>
            <a:chExt cx="1177490" cy="125929"/>
          </a:xfrm>
        </p:grpSpPr>
        <p:sp>
          <p:nvSpPr>
            <p:cNvPr id="436" name="사각형: 둥근 모서리 91">
              <a:extLst>
                <a:ext uri="{FF2B5EF4-FFF2-40B4-BE49-F238E27FC236}">
                  <a16:creationId xmlns:a16="http://schemas.microsoft.com/office/drawing/2014/main" id="{E9FFD87F-FDE0-431B-83DC-61B76E1AC79B}"/>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7" name="사각형: 둥근 모서리 92">
              <a:extLst>
                <a:ext uri="{FF2B5EF4-FFF2-40B4-BE49-F238E27FC236}">
                  <a16:creationId xmlns:a16="http://schemas.microsoft.com/office/drawing/2014/main" id="{917725AF-3BE1-4705-B0C5-15250A9C7331}"/>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8" name="사각형: 둥근 모서리 93">
              <a:extLst>
                <a:ext uri="{FF2B5EF4-FFF2-40B4-BE49-F238E27FC236}">
                  <a16:creationId xmlns:a16="http://schemas.microsoft.com/office/drawing/2014/main" id="{DFEFB2FC-0BE1-4256-BFFA-020AC3E2B0E9}"/>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9" name="사각형: 둥근 모서리 94">
              <a:extLst>
                <a:ext uri="{FF2B5EF4-FFF2-40B4-BE49-F238E27FC236}">
                  <a16:creationId xmlns:a16="http://schemas.microsoft.com/office/drawing/2014/main" id="{52295CEA-3BA1-4F66-8411-46364026672A}"/>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0" name="사각형: 둥근 모서리 95">
              <a:extLst>
                <a:ext uri="{FF2B5EF4-FFF2-40B4-BE49-F238E27FC236}">
                  <a16:creationId xmlns:a16="http://schemas.microsoft.com/office/drawing/2014/main" id="{D1B7A219-76B6-4528-ACD6-F950292E7FA7}"/>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1" name="사각형: 둥근 모서리 96">
              <a:extLst>
                <a:ext uri="{FF2B5EF4-FFF2-40B4-BE49-F238E27FC236}">
                  <a16:creationId xmlns:a16="http://schemas.microsoft.com/office/drawing/2014/main" id="{A37733C4-8C30-4F9F-94AE-03595E5B719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2" name="사각형: 둥근 모서리 97">
              <a:extLst>
                <a:ext uri="{FF2B5EF4-FFF2-40B4-BE49-F238E27FC236}">
                  <a16:creationId xmlns:a16="http://schemas.microsoft.com/office/drawing/2014/main" id="{9516C34F-465E-4E16-A548-7FE15EA81439}"/>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3" name="사각형: 둥근 모서리 98">
              <a:extLst>
                <a:ext uri="{FF2B5EF4-FFF2-40B4-BE49-F238E27FC236}">
                  <a16:creationId xmlns:a16="http://schemas.microsoft.com/office/drawing/2014/main" id="{40FC6285-FB3A-4649-81B8-35507C284D19}"/>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4" name="사각형: 둥근 모서리 99">
              <a:extLst>
                <a:ext uri="{FF2B5EF4-FFF2-40B4-BE49-F238E27FC236}">
                  <a16:creationId xmlns:a16="http://schemas.microsoft.com/office/drawing/2014/main" id="{420CEC55-A58A-41D7-B9D9-720B36E81852}"/>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5" name="사각형: 둥근 모서리 100">
              <a:extLst>
                <a:ext uri="{FF2B5EF4-FFF2-40B4-BE49-F238E27FC236}">
                  <a16:creationId xmlns:a16="http://schemas.microsoft.com/office/drawing/2014/main" id="{C34EC9BC-0001-4785-8C13-8B888AC7B7C8}"/>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6" name="사각형: 둥근 모서리 101">
              <a:extLst>
                <a:ext uri="{FF2B5EF4-FFF2-40B4-BE49-F238E27FC236}">
                  <a16:creationId xmlns:a16="http://schemas.microsoft.com/office/drawing/2014/main" id="{3D4B59D7-C4A9-4E2E-9E81-4590EBCA9D44}"/>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7" name="사각형: 둥근 모서리 102">
              <a:extLst>
                <a:ext uri="{FF2B5EF4-FFF2-40B4-BE49-F238E27FC236}">
                  <a16:creationId xmlns:a16="http://schemas.microsoft.com/office/drawing/2014/main" id="{02EC5C09-6094-42B5-8A95-7E1A0FCD62BE}"/>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8" name="사각형: 둥근 모서리 103">
              <a:extLst>
                <a:ext uri="{FF2B5EF4-FFF2-40B4-BE49-F238E27FC236}">
                  <a16:creationId xmlns:a16="http://schemas.microsoft.com/office/drawing/2014/main" id="{7E462805-623D-4193-8650-4F82344CF507}"/>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9" name="사각형: 둥근 모서리 104">
              <a:extLst>
                <a:ext uri="{FF2B5EF4-FFF2-40B4-BE49-F238E27FC236}">
                  <a16:creationId xmlns:a16="http://schemas.microsoft.com/office/drawing/2014/main" id="{36549977-6543-476E-B10E-15FA3BD03BF4}"/>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53" name="이등변 삼각형 117">
            <a:extLst>
              <a:ext uri="{FF2B5EF4-FFF2-40B4-BE49-F238E27FC236}">
                <a16:creationId xmlns:a16="http://schemas.microsoft.com/office/drawing/2014/main" id="{FED5854F-CF49-4E6D-A679-70D69C7DD8C9}"/>
              </a:ext>
            </a:extLst>
          </p:cNvPr>
          <p:cNvSpPr/>
          <p:nvPr/>
        </p:nvSpPr>
        <p:spPr>
          <a:xfrm rot="2958608">
            <a:off x="8594759" y="4649494"/>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4" name="이등변 삼각형 118">
            <a:extLst>
              <a:ext uri="{FF2B5EF4-FFF2-40B4-BE49-F238E27FC236}">
                <a16:creationId xmlns:a16="http://schemas.microsoft.com/office/drawing/2014/main" id="{030F0972-FD78-43D3-9DEA-3AB480FC5533}"/>
              </a:ext>
            </a:extLst>
          </p:cNvPr>
          <p:cNvSpPr/>
          <p:nvPr/>
        </p:nvSpPr>
        <p:spPr>
          <a:xfrm rot="5400000">
            <a:off x="8545076" y="4419157"/>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5" name="이등변 삼각형 119">
            <a:extLst>
              <a:ext uri="{FF2B5EF4-FFF2-40B4-BE49-F238E27FC236}">
                <a16:creationId xmlns:a16="http://schemas.microsoft.com/office/drawing/2014/main" id="{90F6DB6C-7DFD-49C7-BDBD-FB6560E102B4}"/>
              </a:ext>
            </a:extLst>
          </p:cNvPr>
          <p:cNvSpPr/>
          <p:nvPr/>
        </p:nvSpPr>
        <p:spPr>
          <a:xfrm rot="9900000">
            <a:off x="8831846" y="3803897"/>
            <a:ext cx="129306" cy="2701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이등변 삼각형 120">
            <a:extLst>
              <a:ext uri="{FF2B5EF4-FFF2-40B4-BE49-F238E27FC236}">
                <a16:creationId xmlns:a16="http://schemas.microsoft.com/office/drawing/2014/main" id="{3A555149-5606-471D-8003-4A6A4D773A2F}"/>
              </a:ext>
            </a:extLst>
          </p:cNvPr>
          <p:cNvSpPr/>
          <p:nvPr/>
        </p:nvSpPr>
        <p:spPr>
          <a:xfrm rot="12063492">
            <a:off x="9083086" y="3812669"/>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4" name="Picture 2" descr="Image result for delay my premium">
            <a:extLst>
              <a:ext uri="{FF2B5EF4-FFF2-40B4-BE49-F238E27FC236}">
                <a16:creationId xmlns:a16="http://schemas.microsoft.com/office/drawing/2014/main" id="{9070A3DD-101B-7546-8B0A-93F20597F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574" y="5212755"/>
            <a:ext cx="1974059" cy="10545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ovid 19">
            <a:extLst>
              <a:ext uri="{FF2B5EF4-FFF2-40B4-BE49-F238E27FC236}">
                <a16:creationId xmlns:a16="http://schemas.microsoft.com/office/drawing/2014/main" id="{59C59E31-09B7-A24F-8E38-E864D4686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4502" y="4151988"/>
            <a:ext cx="1481623" cy="752096"/>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19">
            <a:extLst>
              <a:ext uri="{FF2B5EF4-FFF2-40B4-BE49-F238E27FC236}">
                <a16:creationId xmlns:a16="http://schemas.microsoft.com/office/drawing/2014/main" id="{6A4CB7C3-9364-B24E-8E1F-F80DB2CB2399}"/>
              </a:ext>
            </a:extLst>
          </p:cNvPr>
          <p:cNvSpPr/>
          <p:nvPr/>
        </p:nvSpPr>
        <p:spPr>
          <a:xfrm>
            <a:off x="528869" y="5391006"/>
            <a:ext cx="532746" cy="53274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FF0000"/>
              </a:highlight>
            </a:endParaRPr>
          </a:p>
        </p:txBody>
      </p:sp>
      <p:sp>
        <p:nvSpPr>
          <p:cNvPr id="106" name="TextBox 105">
            <a:extLst>
              <a:ext uri="{FF2B5EF4-FFF2-40B4-BE49-F238E27FC236}">
                <a16:creationId xmlns:a16="http://schemas.microsoft.com/office/drawing/2014/main" id="{49152B3F-A3B7-FD46-BF89-D99FF4B0E97F}"/>
              </a:ext>
            </a:extLst>
          </p:cNvPr>
          <p:cNvSpPr txBox="1"/>
          <p:nvPr/>
        </p:nvSpPr>
        <p:spPr>
          <a:xfrm>
            <a:off x="546529" y="544017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05</a:t>
            </a:r>
            <a:endParaRPr lang="ko-KR" altLang="en-US" sz="2000" b="1" dirty="0">
              <a:ln w="12700">
                <a:solidFill>
                  <a:schemeClr val="bg1"/>
                </a:solidFill>
              </a:ln>
              <a:solidFill>
                <a:schemeClr val="bg1"/>
              </a:solidFill>
              <a:cs typeface="Arial" pitchFamily="34" charset="0"/>
            </a:endParaRPr>
          </a:p>
        </p:txBody>
      </p:sp>
      <p:sp>
        <p:nvSpPr>
          <p:cNvPr id="2" name="TextBox 1">
            <a:extLst>
              <a:ext uri="{FF2B5EF4-FFF2-40B4-BE49-F238E27FC236}">
                <a16:creationId xmlns:a16="http://schemas.microsoft.com/office/drawing/2014/main" id="{96EE87EC-C7A8-7241-9B2D-FB723C1A12AF}"/>
              </a:ext>
            </a:extLst>
          </p:cNvPr>
          <p:cNvSpPr txBox="1"/>
          <p:nvPr/>
        </p:nvSpPr>
        <p:spPr>
          <a:xfrm>
            <a:off x="1160472" y="5454463"/>
            <a:ext cx="6130720" cy="307777"/>
          </a:xfrm>
          <a:prstGeom prst="rect">
            <a:avLst/>
          </a:prstGeom>
          <a:noFill/>
        </p:spPr>
        <p:txBody>
          <a:bodyPr wrap="square" rtlCol="0">
            <a:spAutoFit/>
          </a:bodyPr>
          <a:lstStyle/>
          <a:p>
            <a:r>
              <a:rPr lang="en-US" sz="1400" b="1" dirty="0">
                <a:solidFill>
                  <a:srgbClr val="7030A0"/>
                </a:solidFill>
              </a:rPr>
              <a:t>Flexible, customized, tailored payment options for eligible customers</a:t>
            </a:r>
          </a:p>
        </p:txBody>
      </p:sp>
    </p:spTree>
    <p:extLst>
      <p:ext uri="{BB962C8B-B14F-4D97-AF65-F5344CB8AC3E}">
        <p14:creationId xmlns:p14="http://schemas.microsoft.com/office/powerpoint/2010/main" val="346436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52"/>
          <p:cNvSpPr>
            <a:spLocks noGrp="1"/>
          </p:cNvSpPr>
          <p:nvPr>
            <p:ph type="body" sz="quarter" idx="41"/>
          </p:nvPr>
        </p:nvSpPr>
        <p:spPr>
          <a:xfrm>
            <a:off x="139700" y="1005381"/>
            <a:ext cx="12052300" cy="419379"/>
          </a:xfrm>
        </p:spPr>
        <p:txBody>
          <a:bodyPr/>
          <a:lstStyle/>
          <a:p>
            <a:r>
              <a:rPr lang="en-US" dirty="0"/>
              <a:t>You can download professional PowerPoint diagrams for free</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aphicFrame>
        <p:nvGraphicFramePr>
          <p:cNvPr id="73" name="Chart 72">
            <a:extLst>
              <a:ext uri="{FF2B5EF4-FFF2-40B4-BE49-F238E27FC236}">
                <a16:creationId xmlns:a16="http://schemas.microsoft.com/office/drawing/2014/main" id="{0A1C50CA-51DC-42D6-8359-7BDF006CAB04}"/>
              </a:ext>
            </a:extLst>
          </p:cNvPr>
          <p:cNvGraphicFramePr/>
          <p:nvPr/>
        </p:nvGraphicFramePr>
        <p:xfrm>
          <a:off x="2488223" y="1873908"/>
          <a:ext cx="3006968" cy="2975806"/>
        </p:xfrm>
        <a:graphic>
          <a:graphicData uri="http://schemas.openxmlformats.org/drawingml/2006/chart">
            <c:chart xmlns:c="http://schemas.openxmlformats.org/drawingml/2006/chart" xmlns:r="http://schemas.openxmlformats.org/officeDocument/2006/relationships" r:id="rId4"/>
          </a:graphicData>
        </a:graphic>
      </p:graphicFrame>
      <p:sp>
        <p:nvSpPr>
          <p:cNvPr id="74" name="Oval 2">
            <a:extLst>
              <a:ext uri="{FF2B5EF4-FFF2-40B4-BE49-F238E27FC236}">
                <a16:creationId xmlns:a16="http://schemas.microsoft.com/office/drawing/2014/main" id="{336A98B9-68AF-4945-9ED1-483D581101AD}"/>
              </a:ext>
            </a:extLst>
          </p:cNvPr>
          <p:cNvSpPr/>
          <p:nvPr/>
        </p:nvSpPr>
        <p:spPr>
          <a:xfrm>
            <a:off x="1190893" y="4254548"/>
            <a:ext cx="4456591" cy="1205708"/>
          </a:xfrm>
          <a:custGeom>
            <a:avLst/>
            <a:gdLst/>
            <a:ahLst/>
            <a:cxnLst/>
            <a:rect l="l" t="t" r="r" b="b"/>
            <a:pathLst>
              <a:path w="3459684" h="936000">
                <a:moveTo>
                  <a:pt x="247924" y="360000"/>
                </a:moveTo>
                <a:cubicBezTo>
                  <a:pt x="188277" y="360000"/>
                  <a:pt x="139924" y="408353"/>
                  <a:pt x="139924" y="468000"/>
                </a:cubicBezTo>
                <a:cubicBezTo>
                  <a:pt x="139924" y="527647"/>
                  <a:pt x="188277" y="576000"/>
                  <a:pt x="247924" y="576000"/>
                </a:cubicBezTo>
                <a:cubicBezTo>
                  <a:pt x="307571" y="576000"/>
                  <a:pt x="355924" y="527647"/>
                  <a:pt x="355924" y="468000"/>
                </a:cubicBezTo>
                <a:cubicBezTo>
                  <a:pt x="355924" y="408353"/>
                  <a:pt x="307571" y="360000"/>
                  <a:pt x="247924" y="360000"/>
                </a:cubicBezTo>
                <a:close/>
                <a:moveTo>
                  <a:pt x="468000" y="0"/>
                </a:moveTo>
                <a:cubicBezTo>
                  <a:pt x="662652" y="0"/>
                  <a:pt x="829548" y="118836"/>
                  <a:pt x="899895" y="288000"/>
                </a:cubicBezTo>
                <a:lnTo>
                  <a:pt x="999563" y="288000"/>
                </a:lnTo>
                <a:cubicBezTo>
                  <a:pt x="1026073" y="288000"/>
                  <a:pt x="1047564" y="309491"/>
                  <a:pt x="1047564" y="336001"/>
                </a:cubicBezTo>
                <a:lnTo>
                  <a:pt x="1047564" y="322950"/>
                </a:lnTo>
                <a:lnTo>
                  <a:pt x="3315684" y="322950"/>
                </a:lnTo>
                <a:cubicBezTo>
                  <a:pt x="3395213" y="322950"/>
                  <a:pt x="3459684" y="387421"/>
                  <a:pt x="3459684" y="466950"/>
                </a:cubicBezTo>
                <a:cubicBezTo>
                  <a:pt x="3459684" y="546479"/>
                  <a:pt x="3395213" y="610950"/>
                  <a:pt x="3315684" y="610950"/>
                </a:cubicBezTo>
                <a:lnTo>
                  <a:pt x="1047564" y="610950"/>
                </a:lnTo>
                <a:lnTo>
                  <a:pt x="1047564" y="599999"/>
                </a:lnTo>
                <a:cubicBezTo>
                  <a:pt x="1047564" y="626509"/>
                  <a:pt x="1026073" y="648000"/>
                  <a:pt x="999563" y="648000"/>
                </a:cubicBezTo>
                <a:lnTo>
                  <a:pt x="899895" y="648000"/>
                </a:lnTo>
                <a:cubicBezTo>
                  <a:pt x="829548" y="817164"/>
                  <a:pt x="662652" y="936000"/>
                  <a:pt x="468000" y="936000"/>
                </a:cubicBezTo>
                <a:cubicBezTo>
                  <a:pt x="209531" y="936000"/>
                  <a:pt x="0" y="726469"/>
                  <a:pt x="0" y="468000"/>
                </a:cubicBezTo>
                <a:cubicBezTo>
                  <a:pt x="0" y="209531"/>
                  <a:pt x="209531" y="0"/>
                  <a:pt x="4680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E6A7FD1E-968C-45E8-B062-9BAB748E6983}"/>
              </a:ext>
            </a:extLst>
          </p:cNvPr>
          <p:cNvSpPr/>
          <p:nvPr/>
        </p:nvSpPr>
        <p:spPr>
          <a:xfrm>
            <a:off x="2716927" y="3522941"/>
            <a:ext cx="433673" cy="37385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3C2F7D63-3D2F-4DEB-9206-A46340B11A07}"/>
              </a:ext>
            </a:extLst>
          </p:cNvPr>
          <p:cNvSpPr/>
          <p:nvPr/>
        </p:nvSpPr>
        <p:spPr>
          <a:xfrm>
            <a:off x="3438137" y="2971410"/>
            <a:ext cx="433673" cy="3738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20F598ED-E67B-4E4C-A418-7ABF9F921096}"/>
              </a:ext>
            </a:extLst>
          </p:cNvPr>
          <p:cNvSpPr/>
          <p:nvPr/>
        </p:nvSpPr>
        <p:spPr>
          <a:xfrm>
            <a:off x="4150556" y="2427422"/>
            <a:ext cx="433673" cy="3738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8" name="Isosceles Triangle 77">
            <a:extLst>
              <a:ext uri="{FF2B5EF4-FFF2-40B4-BE49-F238E27FC236}">
                <a16:creationId xmlns:a16="http://schemas.microsoft.com/office/drawing/2014/main" id="{BEEE2224-CD86-47B5-8B8F-4ED18302B339}"/>
              </a:ext>
            </a:extLst>
          </p:cNvPr>
          <p:cNvSpPr/>
          <p:nvPr/>
        </p:nvSpPr>
        <p:spPr>
          <a:xfrm>
            <a:off x="4862974" y="1883534"/>
            <a:ext cx="433673" cy="373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Rounded Rectangle 23">
            <a:extLst>
              <a:ext uri="{FF2B5EF4-FFF2-40B4-BE49-F238E27FC236}">
                <a16:creationId xmlns:a16="http://schemas.microsoft.com/office/drawing/2014/main" id="{F9C4E171-F95E-4FFB-876C-9D8CEFF46A1B}"/>
              </a:ext>
            </a:extLst>
          </p:cNvPr>
          <p:cNvSpPr/>
          <p:nvPr/>
        </p:nvSpPr>
        <p:spPr>
          <a:xfrm rot="18900000">
            <a:off x="6231831" y="4296388"/>
            <a:ext cx="561921" cy="561921"/>
          </a:xfrm>
          <a:prstGeom prst="roundRect">
            <a:avLst>
              <a:gd name="adj" fmla="val 15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4" name="TextBox 83">
            <a:extLst>
              <a:ext uri="{FF2B5EF4-FFF2-40B4-BE49-F238E27FC236}">
                <a16:creationId xmlns:a16="http://schemas.microsoft.com/office/drawing/2014/main" id="{6195A27B-B21D-4B0B-A757-A8ADB2473AC4}"/>
              </a:ext>
            </a:extLst>
          </p:cNvPr>
          <p:cNvSpPr txBox="1"/>
          <p:nvPr/>
        </p:nvSpPr>
        <p:spPr>
          <a:xfrm>
            <a:off x="6265790" y="4365517"/>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85" name="Rounded Rectangle 24">
            <a:extLst>
              <a:ext uri="{FF2B5EF4-FFF2-40B4-BE49-F238E27FC236}">
                <a16:creationId xmlns:a16="http://schemas.microsoft.com/office/drawing/2014/main" id="{A1322B89-26DF-4BBE-96B4-3CA4F0777C53}"/>
              </a:ext>
            </a:extLst>
          </p:cNvPr>
          <p:cNvSpPr/>
          <p:nvPr/>
        </p:nvSpPr>
        <p:spPr>
          <a:xfrm rot="18900000">
            <a:off x="6277574" y="5254181"/>
            <a:ext cx="561921" cy="561921"/>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6" name="TextBox 85">
            <a:extLst>
              <a:ext uri="{FF2B5EF4-FFF2-40B4-BE49-F238E27FC236}">
                <a16:creationId xmlns:a16="http://schemas.microsoft.com/office/drawing/2014/main" id="{8C4427E1-6A70-4D26-A4CB-8A8243A958F0}"/>
              </a:ext>
            </a:extLst>
          </p:cNvPr>
          <p:cNvSpPr txBox="1"/>
          <p:nvPr/>
        </p:nvSpPr>
        <p:spPr>
          <a:xfrm>
            <a:off x="6296035" y="5324658"/>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87" name="Rounded Rectangle 22">
            <a:extLst>
              <a:ext uri="{FF2B5EF4-FFF2-40B4-BE49-F238E27FC236}">
                <a16:creationId xmlns:a16="http://schemas.microsoft.com/office/drawing/2014/main" id="{D6AC66FD-8F43-4240-8A64-44F4DF781C88}"/>
              </a:ext>
            </a:extLst>
          </p:cNvPr>
          <p:cNvSpPr/>
          <p:nvPr/>
        </p:nvSpPr>
        <p:spPr>
          <a:xfrm rot="18900000">
            <a:off x="6251224" y="3148834"/>
            <a:ext cx="561921" cy="561921"/>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8" name="TextBox 87">
            <a:extLst>
              <a:ext uri="{FF2B5EF4-FFF2-40B4-BE49-F238E27FC236}">
                <a16:creationId xmlns:a16="http://schemas.microsoft.com/office/drawing/2014/main" id="{F4CBFD44-0A40-449C-B798-D3EE121125FF}"/>
              </a:ext>
            </a:extLst>
          </p:cNvPr>
          <p:cNvSpPr txBox="1"/>
          <p:nvPr/>
        </p:nvSpPr>
        <p:spPr>
          <a:xfrm>
            <a:off x="6296035" y="3228945"/>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89" name="Rounded Rectangle 21">
            <a:extLst>
              <a:ext uri="{FF2B5EF4-FFF2-40B4-BE49-F238E27FC236}">
                <a16:creationId xmlns:a16="http://schemas.microsoft.com/office/drawing/2014/main" id="{7BF23BEC-009D-40A9-92AE-209578AA888E}"/>
              </a:ext>
            </a:extLst>
          </p:cNvPr>
          <p:cNvSpPr/>
          <p:nvPr/>
        </p:nvSpPr>
        <p:spPr>
          <a:xfrm rot="18900000">
            <a:off x="6242681" y="1979987"/>
            <a:ext cx="561921" cy="561921"/>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TextBox 89">
            <a:extLst>
              <a:ext uri="{FF2B5EF4-FFF2-40B4-BE49-F238E27FC236}">
                <a16:creationId xmlns:a16="http://schemas.microsoft.com/office/drawing/2014/main" id="{E4DF9258-AF57-44D6-9072-FF9C6B753E6C}"/>
              </a:ext>
            </a:extLst>
          </p:cNvPr>
          <p:cNvSpPr txBox="1"/>
          <p:nvPr/>
        </p:nvSpPr>
        <p:spPr>
          <a:xfrm>
            <a:off x="6265790" y="2060489"/>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grpSp>
        <p:nvGrpSpPr>
          <p:cNvPr id="91" name="Group 90">
            <a:extLst>
              <a:ext uri="{FF2B5EF4-FFF2-40B4-BE49-F238E27FC236}">
                <a16:creationId xmlns:a16="http://schemas.microsoft.com/office/drawing/2014/main" id="{CAB11B89-DF27-45F3-9D68-5564B135C687}"/>
              </a:ext>
            </a:extLst>
          </p:cNvPr>
          <p:cNvGrpSpPr/>
          <p:nvPr/>
        </p:nvGrpSpPr>
        <p:grpSpPr>
          <a:xfrm>
            <a:off x="7025032" y="1518726"/>
            <a:ext cx="4980809" cy="1292662"/>
            <a:chOff x="3017858" y="4283314"/>
            <a:chExt cx="2543352" cy="1292662"/>
          </a:xfrm>
        </p:grpSpPr>
        <p:sp>
          <p:nvSpPr>
            <p:cNvPr id="92" name="TextBox 91">
              <a:extLst>
                <a:ext uri="{FF2B5EF4-FFF2-40B4-BE49-F238E27FC236}">
                  <a16:creationId xmlns:a16="http://schemas.microsoft.com/office/drawing/2014/main" id="{F5BD3217-AC6E-4170-B14D-F6672EC46AC4}"/>
                </a:ext>
              </a:extLst>
            </p:cNvPr>
            <p:cNvSpPr txBox="1"/>
            <p:nvPr/>
          </p:nvSpPr>
          <p:spPr>
            <a:xfrm>
              <a:off x="3017861" y="4560313"/>
              <a:ext cx="2543349" cy="1015663"/>
            </a:xfrm>
            <a:prstGeom prst="rect">
              <a:avLst/>
            </a:prstGeom>
            <a:noFill/>
          </p:spPr>
          <p:txBody>
            <a:bodyPr wrap="square" rtlCol="0">
              <a:spAutoFit/>
            </a:bodyPr>
            <a:lstStyle/>
            <a:p>
              <a:r>
                <a:rPr lang="en-SG" sz="1200" dirty="0"/>
                <a:t>Rather providing a long term offering, what needs to be offered would be a solution which addresses the current issue in hand and something that will rightly fit in their scheme of things.</a:t>
              </a:r>
            </a:p>
            <a:p>
              <a:r>
                <a:rPr lang="en-SG" sz="1200" dirty="0"/>
                <a:t>A comprehensive but simple product which is easy to issue and pick needs to be developed.</a:t>
              </a:r>
            </a:p>
          </p:txBody>
        </p:sp>
        <p:sp>
          <p:nvSpPr>
            <p:cNvPr id="93" name="TextBox 92">
              <a:extLst>
                <a:ext uri="{FF2B5EF4-FFF2-40B4-BE49-F238E27FC236}">
                  <a16:creationId xmlns:a16="http://schemas.microsoft.com/office/drawing/2014/main" id="{1AF58AD4-569A-47AA-ADF0-BCA260032362}"/>
                </a:ext>
              </a:extLst>
            </p:cNvPr>
            <p:cNvSpPr txBox="1"/>
            <p:nvPr/>
          </p:nvSpPr>
          <p:spPr>
            <a:xfrm>
              <a:off x="3017858" y="4283314"/>
              <a:ext cx="2205923" cy="307777"/>
            </a:xfrm>
            <a:prstGeom prst="rect">
              <a:avLst/>
            </a:prstGeom>
            <a:noFill/>
          </p:spPr>
          <p:txBody>
            <a:bodyPr wrap="square" rtlCol="0">
              <a:spAutoFit/>
            </a:bodyPr>
            <a:lstStyle/>
            <a:p>
              <a:r>
                <a:rPr lang="en-US" altLang="ko-KR" sz="1400" b="1" dirty="0">
                  <a:solidFill>
                    <a:schemeClr val="accent4"/>
                  </a:solidFill>
                  <a:cs typeface="Arial" pitchFamily="34" charset="0"/>
                </a:rPr>
                <a:t>Short term vs Long Term Options</a:t>
              </a:r>
              <a:endParaRPr lang="ko-KR" altLang="en-US" sz="1400" b="1" dirty="0">
                <a:solidFill>
                  <a:schemeClr val="accent4"/>
                </a:solidFill>
                <a:cs typeface="Arial" pitchFamily="34" charset="0"/>
              </a:endParaRPr>
            </a:p>
          </p:txBody>
        </p:sp>
      </p:grpSp>
      <p:grpSp>
        <p:nvGrpSpPr>
          <p:cNvPr id="94" name="Group 93">
            <a:extLst>
              <a:ext uri="{FF2B5EF4-FFF2-40B4-BE49-F238E27FC236}">
                <a16:creationId xmlns:a16="http://schemas.microsoft.com/office/drawing/2014/main" id="{3FF19215-A140-4E81-8B2F-4C0190BC9D8C}"/>
              </a:ext>
            </a:extLst>
          </p:cNvPr>
          <p:cNvGrpSpPr/>
          <p:nvPr/>
        </p:nvGrpSpPr>
        <p:grpSpPr>
          <a:xfrm>
            <a:off x="7025031" y="2820137"/>
            <a:ext cx="5452478" cy="1292662"/>
            <a:chOff x="3017861" y="4283314"/>
            <a:chExt cx="2573559" cy="1292662"/>
          </a:xfrm>
        </p:grpSpPr>
        <p:sp>
          <p:nvSpPr>
            <p:cNvPr id="95" name="TextBox 94">
              <a:extLst>
                <a:ext uri="{FF2B5EF4-FFF2-40B4-BE49-F238E27FC236}">
                  <a16:creationId xmlns:a16="http://schemas.microsoft.com/office/drawing/2014/main" id="{97F451A8-49DD-49B5-A547-C5B20AAF7159}"/>
                </a:ext>
              </a:extLst>
            </p:cNvPr>
            <p:cNvSpPr txBox="1"/>
            <p:nvPr/>
          </p:nvSpPr>
          <p:spPr>
            <a:xfrm>
              <a:off x="3017861" y="4560313"/>
              <a:ext cx="2378854"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Convenience, simplified product, easier issuance of  insurance could at times solve the lethargy of not prioritizing the payments towards your premiums.</a:t>
              </a:r>
            </a:p>
            <a:p>
              <a:r>
                <a:rPr lang="en-US" altLang="ko-KR" sz="1200" dirty="0">
                  <a:solidFill>
                    <a:schemeClr val="tx1">
                      <a:lumMod val="75000"/>
                      <a:lumOff val="25000"/>
                    </a:schemeClr>
                  </a:solidFill>
                  <a:cs typeface="Arial" pitchFamily="34" charset="0"/>
                </a:rPr>
                <a:t>Options for cashless service, credit service, EMI offerings, deferring options (case basis), etc. can be offered to pay premiums timely </a:t>
              </a:r>
              <a:endParaRPr lang="ko-KR" altLang="en-US" sz="1200" dirty="0">
                <a:solidFill>
                  <a:schemeClr val="tx1">
                    <a:lumMod val="75000"/>
                    <a:lumOff val="25000"/>
                  </a:schemeClr>
                </a:solidFill>
                <a:cs typeface="Arial" pitchFamily="34" charset="0"/>
              </a:endParaRPr>
            </a:p>
          </p:txBody>
        </p:sp>
        <p:sp>
          <p:nvSpPr>
            <p:cNvPr id="96" name="TextBox 95">
              <a:extLst>
                <a:ext uri="{FF2B5EF4-FFF2-40B4-BE49-F238E27FC236}">
                  <a16:creationId xmlns:a16="http://schemas.microsoft.com/office/drawing/2014/main" id="{6BF3EFB9-6B20-477D-93E2-1D477C938577}"/>
                </a:ext>
              </a:extLst>
            </p:cNvPr>
            <p:cNvSpPr txBox="1"/>
            <p:nvPr/>
          </p:nvSpPr>
          <p:spPr>
            <a:xfrm>
              <a:off x="3017861" y="4283314"/>
              <a:ext cx="2573559" cy="307777"/>
            </a:xfrm>
            <a:prstGeom prst="rect">
              <a:avLst/>
            </a:prstGeom>
            <a:noFill/>
          </p:spPr>
          <p:txBody>
            <a:bodyPr wrap="square" rtlCol="0">
              <a:spAutoFit/>
            </a:bodyPr>
            <a:lstStyle/>
            <a:p>
              <a:r>
                <a:rPr lang="en-US" altLang="ko-KR" sz="1400" b="1" dirty="0">
                  <a:solidFill>
                    <a:schemeClr val="accent3"/>
                  </a:solidFill>
                  <a:cs typeface="Arial" pitchFamily="34" charset="0"/>
                </a:rPr>
                <a:t>Is capability to make Payment the only reason to Default?</a:t>
              </a:r>
              <a:endParaRPr lang="ko-KR" altLang="en-US" sz="1400" b="1" dirty="0">
                <a:solidFill>
                  <a:schemeClr val="accent3"/>
                </a:solidFill>
                <a:cs typeface="Arial" pitchFamily="34" charset="0"/>
              </a:endParaRPr>
            </a:p>
          </p:txBody>
        </p:sp>
      </p:grpSp>
      <p:grpSp>
        <p:nvGrpSpPr>
          <p:cNvPr id="97" name="Group 96">
            <a:extLst>
              <a:ext uri="{FF2B5EF4-FFF2-40B4-BE49-F238E27FC236}">
                <a16:creationId xmlns:a16="http://schemas.microsoft.com/office/drawing/2014/main" id="{50549D2B-CA84-420A-A42E-0088F28D8543}"/>
              </a:ext>
            </a:extLst>
          </p:cNvPr>
          <p:cNvGrpSpPr/>
          <p:nvPr/>
        </p:nvGrpSpPr>
        <p:grpSpPr>
          <a:xfrm>
            <a:off x="6980924" y="4149451"/>
            <a:ext cx="5123326" cy="923330"/>
            <a:chOff x="3017860" y="4283314"/>
            <a:chExt cx="2638409" cy="923330"/>
          </a:xfrm>
        </p:grpSpPr>
        <p:sp>
          <p:nvSpPr>
            <p:cNvPr id="98" name="TextBox 97">
              <a:extLst>
                <a:ext uri="{FF2B5EF4-FFF2-40B4-BE49-F238E27FC236}">
                  <a16:creationId xmlns:a16="http://schemas.microsoft.com/office/drawing/2014/main" id="{79BB1AA9-E545-4F1F-BBA1-E4469815F911}"/>
                </a:ext>
              </a:extLst>
            </p:cNvPr>
            <p:cNvSpPr txBox="1"/>
            <p:nvPr/>
          </p:nvSpPr>
          <p:spPr>
            <a:xfrm>
              <a:off x="3017861" y="4560313"/>
              <a:ext cx="22059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Relevant and simpler options could at times be easier to pick up especially during the challenging times like the pandemic when work, business, jobs and earnings are a challenge.</a:t>
              </a:r>
              <a:endParaRPr lang="ko-KR" altLang="en-US" sz="1200" dirty="0">
                <a:solidFill>
                  <a:schemeClr val="tx1">
                    <a:lumMod val="75000"/>
                    <a:lumOff val="25000"/>
                  </a:schemeClr>
                </a:solidFill>
                <a:cs typeface="Arial" pitchFamily="34" charset="0"/>
              </a:endParaRPr>
            </a:p>
          </p:txBody>
        </p:sp>
        <p:sp>
          <p:nvSpPr>
            <p:cNvPr id="99" name="TextBox 98">
              <a:extLst>
                <a:ext uri="{FF2B5EF4-FFF2-40B4-BE49-F238E27FC236}">
                  <a16:creationId xmlns:a16="http://schemas.microsoft.com/office/drawing/2014/main" id="{B720DF23-AB2C-430D-A21F-D90DFC67AFF7}"/>
                </a:ext>
              </a:extLst>
            </p:cNvPr>
            <p:cNvSpPr txBox="1"/>
            <p:nvPr/>
          </p:nvSpPr>
          <p:spPr>
            <a:xfrm>
              <a:off x="3017860" y="4283314"/>
              <a:ext cx="2638409" cy="307777"/>
            </a:xfrm>
            <a:prstGeom prst="rect">
              <a:avLst/>
            </a:prstGeom>
            <a:noFill/>
          </p:spPr>
          <p:txBody>
            <a:bodyPr wrap="square" rtlCol="0">
              <a:spAutoFit/>
            </a:bodyPr>
            <a:lstStyle/>
            <a:p>
              <a:r>
                <a:rPr lang="en-US" altLang="ko-KR" sz="1400" b="1" dirty="0">
                  <a:solidFill>
                    <a:schemeClr val="accent2"/>
                  </a:solidFill>
                  <a:cs typeface="Arial" pitchFamily="34" charset="0"/>
                </a:rPr>
                <a:t>Solution bases customized offering (Sachet, Bouquet, etc.)</a:t>
              </a:r>
              <a:endParaRPr lang="ko-KR" altLang="en-US" sz="1400" b="1" dirty="0">
                <a:solidFill>
                  <a:schemeClr val="accent2"/>
                </a:solidFill>
                <a:cs typeface="Arial" pitchFamily="34" charset="0"/>
              </a:endParaRPr>
            </a:p>
          </p:txBody>
        </p:sp>
      </p:grpSp>
      <p:grpSp>
        <p:nvGrpSpPr>
          <p:cNvPr id="100" name="Group 99">
            <a:extLst>
              <a:ext uri="{FF2B5EF4-FFF2-40B4-BE49-F238E27FC236}">
                <a16:creationId xmlns:a16="http://schemas.microsoft.com/office/drawing/2014/main" id="{40583ECF-6924-48A2-A765-86ACCCBBB8E7}"/>
              </a:ext>
            </a:extLst>
          </p:cNvPr>
          <p:cNvGrpSpPr/>
          <p:nvPr/>
        </p:nvGrpSpPr>
        <p:grpSpPr>
          <a:xfrm>
            <a:off x="7143544" y="5150893"/>
            <a:ext cx="5039966" cy="738664"/>
            <a:chOff x="3017861" y="4283314"/>
            <a:chExt cx="2205922" cy="738664"/>
          </a:xfrm>
        </p:grpSpPr>
        <p:sp>
          <p:nvSpPr>
            <p:cNvPr id="101" name="TextBox 100">
              <a:extLst>
                <a:ext uri="{FF2B5EF4-FFF2-40B4-BE49-F238E27FC236}">
                  <a16:creationId xmlns:a16="http://schemas.microsoft.com/office/drawing/2014/main" id="{982FDB14-7AD1-4629-A862-ED9C2D9DB113}"/>
                </a:ext>
              </a:extLst>
            </p:cNvPr>
            <p:cNvSpPr txBox="1"/>
            <p:nvPr/>
          </p:nvSpPr>
          <p:spPr>
            <a:xfrm>
              <a:off x="3017861" y="4560313"/>
              <a:ext cx="220592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Coming up with easy to adapt and engage programs for the customers by which one can achieve solutions for the insurer and the insured.</a:t>
              </a:r>
              <a:endParaRPr lang="ko-KR" altLang="en-US" sz="1200" dirty="0">
                <a:solidFill>
                  <a:schemeClr val="tx1">
                    <a:lumMod val="75000"/>
                    <a:lumOff val="25000"/>
                  </a:schemeClr>
                </a:solidFill>
                <a:cs typeface="Arial" pitchFamily="34" charset="0"/>
              </a:endParaRPr>
            </a:p>
          </p:txBody>
        </p:sp>
        <p:sp>
          <p:nvSpPr>
            <p:cNvPr id="102" name="TextBox 101">
              <a:extLst>
                <a:ext uri="{FF2B5EF4-FFF2-40B4-BE49-F238E27FC236}">
                  <a16:creationId xmlns:a16="http://schemas.microsoft.com/office/drawing/2014/main" id="{6F76FE04-B8AE-44AB-B4B7-A4CC6038A263}"/>
                </a:ext>
              </a:extLst>
            </p:cNvPr>
            <p:cNvSpPr txBox="1"/>
            <p:nvPr/>
          </p:nvSpPr>
          <p:spPr>
            <a:xfrm>
              <a:off x="3017861" y="4283314"/>
              <a:ext cx="2205922" cy="307777"/>
            </a:xfrm>
            <a:prstGeom prst="rect">
              <a:avLst/>
            </a:prstGeom>
            <a:noFill/>
          </p:spPr>
          <p:txBody>
            <a:bodyPr wrap="square" rtlCol="0">
              <a:spAutoFit/>
            </a:bodyPr>
            <a:lstStyle/>
            <a:p>
              <a:r>
                <a:rPr lang="en-US" altLang="ko-KR" sz="1400" b="1" dirty="0">
                  <a:solidFill>
                    <a:schemeClr val="accent1"/>
                  </a:solidFill>
                  <a:cs typeface="Arial" pitchFamily="34" charset="0"/>
                </a:rPr>
                <a:t>Interactive – Engaging – Incentive based options </a:t>
              </a:r>
              <a:endParaRPr lang="ko-KR" altLang="en-US" sz="1400" b="1" dirty="0">
                <a:solidFill>
                  <a:schemeClr val="accent1"/>
                </a:solidFill>
                <a:cs typeface="Arial" pitchFamily="34" charset="0"/>
              </a:endParaRPr>
            </a:p>
          </p:txBody>
        </p:sp>
      </p:grpSp>
      <p:sp>
        <p:nvSpPr>
          <p:cNvPr id="103" name="TextBox 102">
            <a:extLst>
              <a:ext uri="{FF2B5EF4-FFF2-40B4-BE49-F238E27FC236}">
                <a16:creationId xmlns:a16="http://schemas.microsoft.com/office/drawing/2014/main" id="{98A40438-1023-48BD-AE45-4A9A170E6617}"/>
              </a:ext>
            </a:extLst>
          </p:cNvPr>
          <p:cNvSpPr txBox="1"/>
          <p:nvPr/>
        </p:nvSpPr>
        <p:spPr>
          <a:xfrm>
            <a:off x="246766" y="5975400"/>
            <a:ext cx="11759076" cy="584775"/>
          </a:xfrm>
          <a:prstGeom prst="rect">
            <a:avLst/>
          </a:prstGeom>
          <a:solidFill>
            <a:schemeClr val="bg2">
              <a:lumMod val="90000"/>
            </a:schemeClr>
          </a:solidFill>
        </p:spPr>
        <p:txBody>
          <a:bodyPr wrap="square" rtlCol="0">
            <a:spAutoFit/>
          </a:bodyPr>
          <a:lstStyle/>
          <a:p>
            <a:pPr algn="ctr"/>
            <a:r>
              <a:rPr lang="en-SG" sz="1600" dirty="0">
                <a:solidFill>
                  <a:srgbClr val="FF0000"/>
                </a:solidFill>
              </a:rPr>
              <a:t>We need to keep in mind the current economic fallout due to the pandemic and the impact it has had on jobs/ business/income when we come our with solutions for the payments of the premiums. </a:t>
            </a:r>
            <a:endParaRPr lang="ko-KR" altLang="en-US" sz="1600" dirty="0">
              <a:solidFill>
                <a:srgbClr val="FF0000"/>
              </a:solidFill>
              <a:cs typeface="Arial" pitchFamily="34" charset="0"/>
            </a:endParaRPr>
          </a:p>
        </p:txBody>
      </p:sp>
      <p:sp>
        <p:nvSpPr>
          <p:cNvPr id="36" name="Title 3">
            <a:extLst>
              <a:ext uri="{FF2B5EF4-FFF2-40B4-BE49-F238E27FC236}">
                <a16:creationId xmlns:a16="http://schemas.microsoft.com/office/drawing/2014/main" id="{0B4B398B-CD2F-A44F-9E30-4E6360B710E2}"/>
              </a:ext>
            </a:extLst>
          </p:cNvPr>
          <p:cNvSpPr>
            <a:spLocks noGrp="1"/>
          </p:cNvSpPr>
          <p:nvPr>
            <p:ph type="title"/>
          </p:nvPr>
        </p:nvSpPr>
        <p:spPr>
          <a:xfrm>
            <a:off x="0" y="-26468"/>
            <a:ext cx="12192000" cy="776287"/>
          </a:xfrm>
          <a:solidFill>
            <a:schemeClr val="bg1">
              <a:lumMod val="85000"/>
            </a:schemeClr>
          </a:solidFill>
          <a:ln>
            <a:solidFill>
              <a:schemeClr val="bg2">
                <a:lumMod val="75000"/>
              </a:schemeClr>
            </a:solidFill>
          </a:ln>
        </p:spPr>
        <p:txBody>
          <a:bodyPr/>
          <a:lstStyle/>
          <a:p>
            <a:r>
              <a:rPr lang="en-US" dirty="0"/>
              <a:t>Recommendation</a:t>
            </a:r>
          </a:p>
        </p:txBody>
      </p:sp>
      <p:sp>
        <p:nvSpPr>
          <p:cNvPr id="39" name="TextBox 38">
            <a:extLst>
              <a:ext uri="{FF2B5EF4-FFF2-40B4-BE49-F238E27FC236}">
                <a16:creationId xmlns:a16="http://schemas.microsoft.com/office/drawing/2014/main" id="{B7FAD0FC-FA36-E64C-99CA-C7727CC56863}"/>
              </a:ext>
            </a:extLst>
          </p:cNvPr>
          <p:cNvSpPr txBox="1"/>
          <p:nvPr/>
        </p:nvSpPr>
        <p:spPr>
          <a:xfrm>
            <a:off x="2649413" y="4657347"/>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40" name="TextBox 39">
            <a:extLst>
              <a:ext uri="{FF2B5EF4-FFF2-40B4-BE49-F238E27FC236}">
                <a16:creationId xmlns:a16="http://schemas.microsoft.com/office/drawing/2014/main" id="{976A4E1D-E0C5-374E-964B-9B4E5072BCA4}"/>
              </a:ext>
            </a:extLst>
          </p:cNvPr>
          <p:cNvSpPr txBox="1"/>
          <p:nvPr/>
        </p:nvSpPr>
        <p:spPr>
          <a:xfrm>
            <a:off x="3377806" y="4657347"/>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41" name="TextBox 40">
            <a:extLst>
              <a:ext uri="{FF2B5EF4-FFF2-40B4-BE49-F238E27FC236}">
                <a16:creationId xmlns:a16="http://schemas.microsoft.com/office/drawing/2014/main" id="{6039C1A5-8DDA-5F4A-8AFB-82AF98CDE498}"/>
              </a:ext>
            </a:extLst>
          </p:cNvPr>
          <p:cNvSpPr txBox="1"/>
          <p:nvPr/>
        </p:nvSpPr>
        <p:spPr>
          <a:xfrm>
            <a:off x="4061706" y="4636213"/>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42" name="TextBox 41">
            <a:extLst>
              <a:ext uri="{FF2B5EF4-FFF2-40B4-BE49-F238E27FC236}">
                <a16:creationId xmlns:a16="http://schemas.microsoft.com/office/drawing/2014/main" id="{30939497-747E-3B4D-B728-B2311144CF53}"/>
              </a:ext>
            </a:extLst>
          </p:cNvPr>
          <p:cNvSpPr txBox="1"/>
          <p:nvPr/>
        </p:nvSpPr>
        <p:spPr>
          <a:xfrm>
            <a:off x="4802643" y="4668493"/>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54030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95639"/>
          </a:xfrm>
          <a:solidFill>
            <a:schemeClr val="bg1">
              <a:lumMod val="85000"/>
            </a:schemeClr>
          </a:solidFill>
          <a:ln>
            <a:solidFill>
              <a:schemeClr val="bg2">
                <a:lumMod val="75000"/>
              </a:schemeClr>
            </a:solidFill>
          </a:ln>
        </p:spPr>
        <p:txBody>
          <a:bodyPr/>
          <a:lstStyle/>
          <a:p>
            <a:r>
              <a:rPr lang="en-US" dirty="0"/>
              <a:t>Changing the Customer Mindset</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pSp>
        <p:nvGrpSpPr>
          <p:cNvPr id="5" name="그룹 2">
            <a:extLst>
              <a:ext uri="{FF2B5EF4-FFF2-40B4-BE49-F238E27FC236}">
                <a16:creationId xmlns:a16="http://schemas.microsoft.com/office/drawing/2014/main" id="{A6B19456-2766-4531-9949-2CB4C80CFF05}"/>
              </a:ext>
            </a:extLst>
          </p:cNvPr>
          <p:cNvGrpSpPr/>
          <p:nvPr/>
        </p:nvGrpSpPr>
        <p:grpSpPr>
          <a:xfrm>
            <a:off x="1377690" y="1983888"/>
            <a:ext cx="2907829" cy="2646352"/>
            <a:chOff x="1832115" y="2011153"/>
            <a:chExt cx="2437375" cy="2218202"/>
          </a:xfrm>
        </p:grpSpPr>
        <p:sp>
          <p:nvSpPr>
            <p:cNvPr id="6" name="Freeform 3">
              <a:extLst>
                <a:ext uri="{FF2B5EF4-FFF2-40B4-BE49-F238E27FC236}">
                  <a16:creationId xmlns:a16="http://schemas.microsoft.com/office/drawing/2014/main" id="{7D4644AE-E77F-46D4-9521-3C86216E36A6}"/>
                </a:ext>
              </a:extLst>
            </p:cNvPr>
            <p:cNvSpPr/>
            <p:nvPr/>
          </p:nvSpPr>
          <p:spPr>
            <a:xfrm flipH="1">
              <a:off x="3729490" y="2112100"/>
              <a:ext cx="540000" cy="1578376"/>
            </a:xfrm>
            <a:custGeom>
              <a:avLst/>
              <a:gdLst/>
              <a:ahLst/>
              <a:cxnLst/>
              <a:rect l="l" t="t" r="r" b="b"/>
              <a:pathLst>
                <a:path w="540000" h="1578376">
                  <a:moveTo>
                    <a:pt x="540000" y="0"/>
                  </a:moveTo>
                  <a:cubicBezTo>
                    <a:pt x="305128" y="102083"/>
                    <a:pt x="143631" y="277954"/>
                    <a:pt x="51986" y="524081"/>
                  </a:cubicBezTo>
                  <a:cubicBezTo>
                    <a:pt x="-3669" y="715945"/>
                    <a:pt x="3187" y="841300"/>
                    <a:pt x="0" y="942016"/>
                  </a:cubicBezTo>
                  <a:cubicBezTo>
                    <a:pt x="85420" y="1205012"/>
                    <a:pt x="295153" y="1414663"/>
                    <a:pt x="540000" y="15783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Freeform 4">
              <a:extLst>
                <a:ext uri="{FF2B5EF4-FFF2-40B4-BE49-F238E27FC236}">
                  <a16:creationId xmlns:a16="http://schemas.microsoft.com/office/drawing/2014/main" id="{A941DD92-981D-4BD6-899C-09016C648E9C}"/>
                </a:ext>
              </a:extLst>
            </p:cNvPr>
            <p:cNvSpPr/>
            <p:nvPr/>
          </p:nvSpPr>
          <p:spPr>
            <a:xfrm flipH="1">
              <a:off x="3106170" y="2017568"/>
              <a:ext cx="540000" cy="2032721"/>
            </a:xfrm>
            <a:custGeom>
              <a:avLst/>
              <a:gdLst/>
              <a:ahLst/>
              <a:cxnLst/>
              <a:rect l="l" t="t" r="r" b="b"/>
              <a:pathLst>
                <a:path w="540000" h="2032721">
                  <a:moveTo>
                    <a:pt x="540000" y="60"/>
                  </a:moveTo>
                  <a:cubicBezTo>
                    <a:pt x="332971" y="-1431"/>
                    <a:pt x="153076" y="25305"/>
                    <a:pt x="0" y="78580"/>
                  </a:cubicBezTo>
                  <a:lnTo>
                    <a:pt x="0" y="1757310"/>
                  </a:lnTo>
                  <a:cubicBezTo>
                    <a:pt x="178671" y="1871799"/>
                    <a:pt x="370538" y="1961511"/>
                    <a:pt x="540000" y="203272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5">
              <a:extLst>
                <a:ext uri="{FF2B5EF4-FFF2-40B4-BE49-F238E27FC236}">
                  <a16:creationId xmlns:a16="http://schemas.microsoft.com/office/drawing/2014/main" id="{8F6927C1-9F6E-4967-9B6D-95841F6F0BA7}"/>
                </a:ext>
              </a:extLst>
            </p:cNvPr>
            <p:cNvSpPr/>
            <p:nvPr/>
          </p:nvSpPr>
          <p:spPr>
            <a:xfrm flipH="1">
              <a:off x="1832115" y="2214874"/>
              <a:ext cx="539941" cy="1957367"/>
            </a:xfrm>
            <a:custGeom>
              <a:avLst/>
              <a:gdLst/>
              <a:ahLst/>
              <a:cxnLst/>
              <a:rect l="l" t="t" r="r" b="b"/>
              <a:pathLst>
                <a:path w="539941" h="1957367">
                  <a:moveTo>
                    <a:pt x="0" y="0"/>
                  </a:moveTo>
                  <a:lnTo>
                    <a:pt x="0" y="1957367"/>
                  </a:lnTo>
                  <a:cubicBezTo>
                    <a:pt x="111013" y="1899390"/>
                    <a:pt x="184183" y="1786677"/>
                    <a:pt x="269263" y="1706980"/>
                  </a:cubicBezTo>
                  <a:cubicBezTo>
                    <a:pt x="760375" y="1082372"/>
                    <a:pt x="530706" y="355832"/>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 name="Rectangle 28">
              <a:extLst>
                <a:ext uri="{FF2B5EF4-FFF2-40B4-BE49-F238E27FC236}">
                  <a16:creationId xmlns:a16="http://schemas.microsoft.com/office/drawing/2014/main" id="{D9C32406-CA2C-40DF-8F44-8A56576548E8}"/>
                </a:ext>
              </a:extLst>
            </p:cNvPr>
            <p:cNvSpPr/>
            <p:nvPr/>
          </p:nvSpPr>
          <p:spPr>
            <a:xfrm>
              <a:off x="2480186" y="2011153"/>
              <a:ext cx="540000" cy="2218202"/>
            </a:xfrm>
            <a:custGeom>
              <a:avLst/>
              <a:gdLst/>
              <a:ahLst/>
              <a:cxnLst/>
              <a:rect l="l" t="t" r="r" b="b"/>
              <a:pathLst>
                <a:path w="540000" h="2218202">
                  <a:moveTo>
                    <a:pt x="540000" y="0"/>
                  </a:moveTo>
                  <a:lnTo>
                    <a:pt x="540000" y="2068772"/>
                  </a:lnTo>
                  <a:cubicBezTo>
                    <a:pt x="432608" y="2112203"/>
                    <a:pt x="338222" y="2147505"/>
                    <a:pt x="267202" y="2175874"/>
                  </a:cubicBezTo>
                  <a:cubicBezTo>
                    <a:pt x="158061" y="2219471"/>
                    <a:pt x="71408" y="2227008"/>
                    <a:pt x="0" y="2209324"/>
                  </a:cubicBezTo>
                  <a:lnTo>
                    <a:pt x="0" y="161513"/>
                  </a:lnTo>
                  <a:cubicBezTo>
                    <a:pt x="159787" y="69422"/>
                    <a:pt x="343451" y="12025"/>
                    <a:pt x="54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0" name="TextBox 9">
            <a:extLst>
              <a:ext uri="{FF2B5EF4-FFF2-40B4-BE49-F238E27FC236}">
                <a16:creationId xmlns:a16="http://schemas.microsoft.com/office/drawing/2014/main" id="{FD977BCA-C43E-4CFE-BBCC-0DD14E1ECE2E}"/>
              </a:ext>
            </a:extLst>
          </p:cNvPr>
          <p:cNvSpPr txBox="1"/>
          <p:nvPr/>
        </p:nvSpPr>
        <p:spPr>
          <a:xfrm>
            <a:off x="1622817" y="1295300"/>
            <a:ext cx="8819366" cy="523220"/>
          </a:xfrm>
          <a:prstGeom prst="rect">
            <a:avLst/>
          </a:prstGeom>
          <a:noFill/>
        </p:spPr>
        <p:txBody>
          <a:bodyPr wrap="square" rtlCol="0">
            <a:spAutoFit/>
          </a:bodyPr>
          <a:lstStyle/>
          <a:p>
            <a:r>
              <a:rPr lang="en-US" altLang="ko-KR" sz="2800" b="1" dirty="0">
                <a:solidFill>
                  <a:schemeClr val="accent4"/>
                </a:solidFill>
                <a:cs typeface="Arial" pitchFamily="34" charset="0"/>
              </a:rPr>
              <a:t>Incentivize customers for having health priorities  </a:t>
            </a:r>
            <a:endParaRPr lang="ko-KR" altLang="en-US" sz="28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id="{40BF53D1-82E4-4E5D-9EC0-3B90C62B9303}"/>
              </a:ext>
            </a:extLst>
          </p:cNvPr>
          <p:cNvSpPr txBox="1"/>
          <p:nvPr/>
        </p:nvSpPr>
        <p:spPr>
          <a:xfrm>
            <a:off x="4604216" y="1906150"/>
            <a:ext cx="7524283" cy="1384995"/>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 Solutions should be from customer perspective and not a push to simply collect premiums. </a:t>
            </a:r>
          </a:p>
          <a:p>
            <a:r>
              <a:rPr lang="en-US" altLang="ko-KR" sz="1400" dirty="0">
                <a:solidFill>
                  <a:schemeClr val="tx1">
                    <a:lumMod val="75000"/>
                    <a:lumOff val="25000"/>
                  </a:schemeClr>
                </a:solidFill>
                <a:cs typeface="Arial" pitchFamily="34" charset="0"/>
              </a:rPr>
              <a:t>* Look at the issues from customers stand-point</a:t>
            </a:r>
          </a:p>
          <a:p>
            <a:r>
              <a:rPr lang="en-US" altLang="ko-KR" sz="1400" dirty="0">
                <a:solidFill>
                  <a:schemeClr val="tx1">
                    <a:lumMod val="75000"/>
                    <a:lumOff val="25000"/>
                  </a:schemeClr>
                </a:solidFill>
                <a:cs typeface="Arial" pitchFamily="34" charset="0"/>
              </a:rPr>
              <a:t>* Push to make the customer a healthier person which has advantages for the individual and       the insurer</a:t>
            </a:r>
          </a:p>
          <a:p>
            <a:r>
              <a:rPr lang="en-US" altLang="ko-KR" sz="1400" dirty="0">
                <a:solidFill>
                  <a:schemeClr val="tx1">
                    <a:lumMod val="75000"/>
                    <a:lumOff val="25000"/>
                  </a:schemeClr>
                </a:solidFill>
                <a:cs typeface="Arial" pitchFamily="34" charset="0"/>
              </a:rPr>
              <a:t>*Develop products, schemes, programs to incentivize those who maintain a regular healthier lifestyle </a:t>
            </a:r>
          </a:p>
        </p:txBody>
      </p:sp>
      <p:sp>
        <p:nvSpPr>
          <p:cNvPr id="17" name="TextBox 16">
            <a:extLst>
              <a:ext uri="{FF2B5EF4-FFF2-40B4-BE49-F238E27FC236}">
                <a16:creationId xmlns:a16="http://schemas.microsoft.com/office/drawing/2014/main" id="{724475D5-DDB0-4EED-BB2F-15990C557D93}"/>
              </a:ext>
            </a:extLst>
          </p:cNvPr>
          <p:cNvSpPr txBox="1"/>
          <p:nvPr/>
        </p:nvSpPr>
        <p:spPr>
          <a:xfrm>
            <a:off x="4482474" y="4939935"/>
            <a:ext cx="7646025" cy="156966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Cash benefit programs which would include lesser premiums as per healthier lifestyle, deferred period of payments for customers showing a healthier trend.</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Regular incentives on milestones which offers discounts, freebies, add-ons for encouraging fitness on a daily basis.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Easy to adopt solutions (like loading app on customer’s handset) and interactive options for easy participation to keep customers interested, engaged and encouraged.</a:t>
            </a: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p>
        </p:txBody>
      </p:sp>
      <p:sp>
        <p:nvSpPr>
          <p:cNvPr id="19" name="Oval 7">
            <a:extLst>
              <a:ext uri="{FF2B5EF4-FFF2-40B4-BE49-F238E27FC236}">
                <a16:creationId xmlns:a16="http://schemas.microsoft.com/office/drawing/2014/main" id="{EEF42035-EF70-464E-8167-CCD551FF2084}"/>
              </a:ext>
            </a:extLst>
          </p:cNvPr>
          <p:cNvSpPr/>
          <p:nvPr/>
        </p:nvSpPr>
        <p:spPr>
          <a:xfrm>
            <a:off x="3852034" y="3066787"/>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TextBox 25">
            <a:extLst>
              <a:ext uri="{FF2B5EF4-FFF2-40B4-BE49-F238E27FC236}">
                <a16:creationId xmlns:a16="http://schemas.microsoft.com/office/drawing/2014/main" id="{99C68F6D-906D-4B19-A753-BECD5EE40615}"/>
              </a:ext>
            </a:extLst>
          </p:cNvPr>
          <p:cNvSpPr txBox="1"/>
          <p:nvPr/>
        </p:nvSpPr>
        <p:spPr>
          <a:xfrm>
            <a:off x="5420914" y="4223968"/>
            <a:ext cx="1250733" cy="461665"/>
          </a:xfrm>
          <a:prstGeom prst="rect">
            <a:avLst/>
          </a:prstGeom>
          <a:noFill/>
        </p:spPr>
        <p:txBody>
          <a:bodyPr wrap="square" rtlCol="0">
            <a:spAutoFit/>
          </a:bodyPr>
          <a:lstStyle/>
          <a:p>
            <a:pPr algn="ctr"/>
            <a:r>
              <a:rPr lang="en-US" altLang="ko-KR" sz="1200" b="1" dirty="0">
                <a:solidFill>
                  <a:schemeClr val="accent5"/>
                </a:solidFill>
                <a:cs typeface="Arial" pitchFamily="34" charset="0"/>
              </a:rPr>
              <a:t>Cashless</a:t>
            </a:r>
          </a:p>
          <a:p>
            <a:pPr algn="ctr"/>
            <a:r>
              <a:rPr lang="en-US" altLang="ko-KR" sz="1200" b="1" dirty="0">
                <a:solidFill>
                  <a:schemeClr val="accent5"/>
                </a:solidFill>
                <a:cs typeface="Arial" pitchFamily="34" charset="0"/>
              </a:rPr>
              <a:t>alternatives</a:t>
            </a:r>
          </a:p>
        </p:txBody>
      </p:sp>
      <p:sp>
        <p:nvSpPr>
          <p:cNvPr id="27" name="TextBox 26">
            <a:extLst>
              <a:ext uri="{FF2B5EF4-FFF2-40B4-BE49-F238E27FC236}">
                <a16:creationId xmlns:a16="http://schemas.microsoft.com/office/drawing/2014/main" id="{B9A76D2B-4762-4550-92D6-283E4A24B6F9}"/>
              </a:ext>
            </a:extLst>
          </p:cNvPr>
          <p:cNvSpPr txBox="1"/>
          <p:nvPr/>
        </p:nvSpPr>
        <p:spPr>
          <a:xfrm>
            <a:off x="7021158" y="4223968"/>
            <a:ext cx="1250733" cy="646331"/>
          </a:xfrm>
          <a:prstGeom prst="rect">
            <a:avLst/>
          </a:prstGeom>
          <a:noFill/>
        </p:spPr>
        <p:txBody>
          <a:bodyPr wrap="square" rtlCol="0">
            <a:spAutoFit/>
          </a:bodyPr>
          <a:lstStyle/>
          <a:p>
            <a:pPr algn="ctr"/>
            <a:r>
              <a:rPr lang="en-US" altLang="ko-KR" sz="1200" b="1" dirty="0">
                <a:solidFill>
                  <a:schemeClr val="tx2">
                    <a:lumMod val="75000"/>
                  </a:schemeClr>
                </a:solidFill>
                <a:cs typeface="Arial" pitchFamily="34" charset="0"/>
              </a:rPr>
              <a:t>Convenience</a:t>
            </a:r>
          </a:p>
          <a:p>
            <a:pPr algn="ctr"/>
            <a:r>
              <a:rPr lang="en-US" altLang="ko-KR" sz="1200" b="1" dirty="0">
                <a:solidFill>
                  <a:schemeClr val="tx2">
                    <a:lumMod val="75000"/>
                  </a:schemeClr>
                </a:solidFill>
                <a:cs typeface="Arial" pitchFamily="34" charset="0"/>
              </a:rPr>
              <a:t>to</a:t>
            </a:r>
          </a:p>
          <a:p>
            <a:pPr algn="ctr"/>
            <a:r>
              <a:rPr lang="en-US" altLang="ko-KR" sz="1200" b="1" dirty="0">
                <a:solidFill>
                  <a:schemeClr val="tx2">
                    <a:lumMod val="75000"/>
                  </a:schemeClr>
                </a:solidFill>
                <a:cs typeface="Arial" pitchFamily="34" charset="0"/>
              </a:rPr>
              <a:t>participate</a:t>
            </a:r>
            <a:r>
              <a:rPr lang="en-US" altLang="ko-KR" sz="1200" b="1" dirty="0">
                <a:solidFill>
                  <a:schemeClr val="tx1">
                    <a:lumMod val="75000"/>
                    <a:lumOff val="25000"/>
                  </a:schemeClr>
                </a:solidFill>
                <a:cs typeface="Arial" pitchFamily="34" charset="0"/>
              </a:rPr>
              <a:t> </a:t>
            </a:r>
          </a:p>
        </p:txBody>
      </p:sp>
      <p:sp>
        <p:nvSpPr>
          <p:cNvPr id="28" name="TextBox 27">
            <a:extLst>
              <a:ext uri="{FF2B5EF4-FFF2-40B4-BE49-F238E27FC236}">
                <a16:creationId xmlns:a16="http://schemas.microsoft.com/office/drawing/2014/main" id="{E6971006-F588-42B1-8469-19FAB4E6D8EA}"/>
              </a:ext>
            </a:extLst>
          </p:cNvPr>
          <p:cNvSpPr txBox="1"/>
          <p:nvPr/>
        </p:nvSpPr>
        <p:spPr>
          <a:xfrm>
            <a:off x="8425628" y="4234231"/>
            <a:ext cx="1250733" cy="276999"/>
          </a:xfrm>
          <a:prstGeom prst="rect">
            <a:avLst/>
          </a:prstGeom>
          <a:noFill/>
        </p:spPr>
        <p:txBody>
          <a:bodyPr wrap="square" rtlCol="0">
            <a:spAutoFit/>
          </a:bodyPr>
          <a:lstStyle/>
          <a:p>
            <a:pPr algn="ctr"/>
            <a:r>
              <a:rPr lang="en-US" altLang="ko-KR" sz="1200" b="1" dirty="0">
                <a:solidFill>
                  <a:schemeClr val="accent3">
                    <a:lumMod val="75000"/>
                  </a:schemeClr>
                </a:solidFill>
                <a:cs typeface="Arial" pitchFamily="34" charset="0"/>
              </a:rPr>
              <a:t>incentives</a:t>
            </a:r>
          </a:p>
        </p:txBody>
      </p:sp>
      <p:sp>
        <p:nvSpPr>
          <p:cNvPr id="29" name="TextBox 28">
            <a:extLst>
              <a:ext uri="{FF2B5EF4-FFF2-40B4-BE49-F238E27FC236}">
                <a16:creationId xmlns:a16="http://schemas.microsoft.com/office/drawing/2014/main" id="{C32FA529-B91F-4A0A-9F8D-9822D44AE460}"/>
              </a:ext>
            </a:extLst>
          </p:cNvPr>
          <p:cNvSpPr txBox="1"/>
          <p:nvPr/>
        </p:nvSpPr>
        <p:spPr>
          <a:xfrm>
            <a:off x="9982182" y="4202295"/>
            <a:ext cx="1250733"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Interactive</a:t>
            </a:r>
            <a:r>
              <a:rPr lang="en-US" altLang="ko-KR" sz="1200" b="1" dirty="0">
                <a:solidFill>
                  <a:schemeClr val="tx1">
                    <a:lumMod val="75000"/>
                    <a:lumOff val="25000"/>
                  </a:schemeClr>
                </a:solidFill>
                <a:cs typeface="Arial" pitchFamily="34" charset="0"/>
              </a:rPr>
              <a:t> </a:t>
            </a:r>
          </a:p>
        </p:txBody>
      </p:sp>
      <p:sp>
        <p:nvSpPr>
          <p:cNvPr id="30" name="Freeform 36">
            <a:extLst>
              <a:ext uri="{FF2B5EF4-FFF2-40B4-BE49-F238E27FC236}">
                <a16:creationId xmlns:a16="http://schemas.microsoft.com/office/drawing/2014/main" id="{E61D307E-682E-4B6D-ACCC-F5F6296FA2D2}"/>
              </a:ext>
            </a:extLst>
          </p:cNvPr>
          <p:cNvSpPr/>
          <p:nvPr/>
        </p:nvSpPr>
        <p:spPr>
          <a:xfrm flipH="1">
            <a:off x="23859" y="1865878"/>
            <a:ext cx="12140243" cy="4314397"/>
          </a:xfrm>
          <a:custGeom>
            <a:avLst/>
            <a:gdLst>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453179 w 5493715"/>
              <a:gd name="connsiteY15" fmla="*/ 5313893 h 5325465"/>
              <a:gd name="connsiteX16" fmla="*/ 5493715 w 5493715"/>
              <a:gd name="connsiteY16" fmla="*/ 5069433 h 5325465"/>
              <a:gd name="connsiteX0" fmla="*/ 0 w 5636283"/>
              <a:gd name="connsiteY0" fmla="*/ 5325465 h 5329410"/>
              <a:gd name="connsiteX1" fmla="*/ 0 w 5636283"/>
              <a:gd name="connsiteY1" fmla="*/ 5325465 h 5329410"/>
              <a:gd name="connsiteX2" fmla="*/ 2239524 w 5636283"/>
              <a:gd name="connsiteY2" fmla="*/ 5309946 h 5329410"/>
              <a:gd name="connsiteX3" fmla="*/ 1938528 w 5636283"/>
              <a:gd name="connsiteY3" fmla="*/ 4337913 h 5329410"/>
              <a:gd name="connsiteX4" fmla="*/ 833932 w 5636283"/>
              <a:gd name="connsiteY4" fmla="*/ 4411066 h 5329410"/>
              <a:gd name="connsiteX5" fmla="*/ 694944 w 5636283"/>
              <a:gd name="connsiteY5" fmla="*/ 3745382 h 5329410"/>
              <a:gd name="connsiteX6" fmla="*/ 519379 w 5636283"/>
              <a:gd name="connsiteY6" fmla="*/ 3599078 h 5329410"/>
              <a:gd name="connsiteX7" fmla="*/ 557005 w 5636283"/>
              <a:gd name="connsiteY7" fmla="*/ 3470193 h 5329410"/>
              <a:gd name="connsiteX8" fmla="*/ 456331 w 5636283"/>
              <a:gd name="connsiteY8" fmla="*/ 3362205 h 5329410"/>
              <a:gd name="connsiteX9" fmla="*/ 559793 w 5636283"/>
              <a:gd name="connsiteY9" fmla="*/ 3057428 h 5329410"/>
              <a:gd name="connsiteX10" fmla="*/ 118419 w 5636283"/>
              <a:gd name="connsiteY10" fmla="*/ 2818778 h 5329410"/>
              <a:gd name="connsiteX11" fmla="*/ 665683 w 5636283"/>
              <a:gd name="connsiteY11" fmla="*/ 1975104 h 5329410"/>
              <a:gd name="connsiteX12" fmla="*/ 2633472 w 5636283"/>
              <a:gd name="connsiteY12" fmla="*/ 0 h 5329410"/>
              <a:gd name="connsiteX13" fmla="*/ 4712039 w 5636283"/>
              <a:gd name="connsiteY13" fmla="*/ 2543951 h 5329410"/>
              <a:gd name="connsiteX14" fmla="*/ 4030675 w 5636283"/>
              <a:gd name="connsiteY14" fmla="*/ 3928262 h 5329410"/>
              <a:gd name="connsiteX15" fmla="*/ 4453179 w 5636283"/>
              <a:gd name="connsiteY15" fmla="*/ 5313893 h 5329410"/>
              <a:gd name="connsiteX16" fmla="*/ 5636283 w 5636283"/>
              <a:gd name="connsiteY16" fmla="*/ 5329410 h 5329410"/>
              <a:gd name="connsiteX0" fmla="*/ 0 w 5636283"/>
              <a:gd name="connsiteY0" fmla="*/ 5325465 h 5325465"/>
              <a:gd name="connsiteX1" fmla="*/ 0 w 5636283"/>
              <a:gd name="connsiteY1" fmla="*/ 5325465 h 5325465"/>
              <a:gd name="connsiteX2" fmla="*/ 2239524 w 5636283"/>
              <a:gd name="connsiteY2" fmla="*/ 5309946 h 5325465"/>
              <a:gd name="connsiteX3" fmla="*/ 1938528 w 5636283"/>
              <a:gd name="connsiteY3" fmla="*/ 4337913 h 5325465"/>
              <a:gd name="connsiteX4" fmla="*/ 833932 w 5636283"/>
              <a:gd name="connsiteY4" fmla="*/ 4411066 h 5325465"/>
              <a:gd name="connsiteX5" fmla="*/ 694944 w 5636283"/>
              <a:gd name="connsiteY5" fmla="*/ 3745382 h 5325465"/>
              <a:gd name="connsiteX6" fmla="*/ 519379 w 5636283"/>
              <a:gd name="connsiteY6" fmla="*/ 3599078 h 5325465"/>
              <a:gd name="connsiteX7" fmla="*/ 557005 w 5636283"/>
              <a:gd name="connsiteY7" fmla="*/ 3470193 h 5325465"/>
              <a:gd name="connsiteX8" fmla="*/ 456331 w 5636283"/>
              <a:gd name="connsiteY8" fmla="*/ 3362205 h 5325465"/>
              <a:gd name="connsiteX9" fmla="*/ 559793 w 5636283"/>
              <a:gd name="connsiteY9" fmla="*/ 3057428 h 5325465"/>
              <a:gd name="connsiteX10" fmla="*/ 118419 w 5636283"/>
              <a:gd name="connsiteY10" fmla="*/ 2818778 h 5325465"/>
              <a:gd name="connsiteX11" fmla="*/ 665683 w 5636283"/>
              <a:gd name="connsiteY11" fmla="*/ 1975104 h 5325465"/>
              <a:gd name="connsiteX12" fmla="*/ 2633472 w 5636283"/>
              <a:gd name="connsiteY12" fmla="*/ 0 h 5325465"/>
              <a:gd name="connsiteX13" fmla="*/ 4712039 w 5636283"/>
              <a:gd name="connsiteY13" fmla="*/ 2543951 h 5325465"/>
              <a:gd name="connsiteX14" fmla="*/ 4030675 w 5636283"/>
              <a:gd name="connsiteY14" fmla="*/ 3928262 h 5325465"/>
              <a:gd name="connsiteX15" fmla="*/ 4453179 w 5636283"/>
              <a:gd name="connsiteY15" fmla="*/ 5313893 h 5325465"/>
              <a:gd name="connsiteX16" fmla="*/ 5636283 w 5636283"/>
              <a:gd name="connsiteY16" fmla="*/ 5304251 h 5325465"/>
              <a:gd name="connsiteX0" fmla="*/ 0 w 5644670"/>
              <a:gd name="connsiteY0" fmla="*/ 5325465 h 5337795"/>
              <a:gd name="connsiteX1" fmla="*/ 0 w 5644670"/>
              <a:gd name="connsiteY1" fmla="*/ 5325465 h 5337795"/>
              <a:gd name="connsiteX2" fmla="*/ 2239524 w 5644670"/>
              <a:gd name="connsiteY2" fmla="*/ 5309946 h 5337795"/>
              <a:gd name="connsiteX3" fmla="*/ 1938528 w 5644670"/>
              <a:gd name="connsiteY3" fmla="*/ 4337913 h 5337795"/>
              <a:gd name="connsiteX4" fmla="*/ 833932 w 5644670"/>
              <a:gd name="connsiteY4" fmla="*/ 4411066 h 5337795"/>
              <a:gd name="connsiteX5" fmla="*/ 694944 w 5644670"/>
              <a:gd name="connsiteY5" fmla="*/ 3745382 h 5337795"/>
              <a:gd name="connsiteX6" fmla="*/ 519379 w 5644670"/>
              <a:gd name="connsiteY6" fmla="*/ 3599078 h 5337795"/>
              <a:gd name="connsiteX7" fmla="*/ 557005 w 5644670"/>
              <a:gd name="connsiteY7" fmla="*/ 3470193 h 5337795"/>
              <a:gd name="connsiteX8" fmla="*/ 456331 w 5644670"/>
              <a:gd name="connsiteY8" fmla="*/ 3362205 h 5337795"/>
              <a:gd name="connsiteX9" fmla="*/ 559793 w 5644670"/>
              <a:gd name="connsiteY9" fmla="*/ 3057428 h 5337795"/>
              <a:gd name="connsiteX10" fmla="*/ 118419 w 5644670"/>
              <a:gd name="connsiteY10" fmla="*/ 2818778 h 5337795"/>
              <a:gd name="connsiteX11" fmla="*/ 665683 w 5644670"/>
              <a:gd name="connsiteY11" fmla="*/ 1975104 h 5337795"/>
              <a:gd name="connsiteX12" fmla="*/ 2633472 w 5644670"/>
              <a:gd name="connsiteY12" fmla="*/ 0 h 5337795"/>
              <a:gd name="connsiteX13" fmla="*/ 4712039 w 5644670"/>
              <a:gd name="connsiteY13" fmla="*/ 2543951 h 5337795"/>
              <a:gd name="connsiteX14" fmla="*/ 4030675 w 5644670"/>
              <a:gd name="connsiteY14" fmla="*/ 3928262 h 5337795"/>
              <a:gd name="connsiteX15" fmla="*/ 4453179 w 5644670"/>
              <a:gd name="connsiteY15" fmla="*/ 5313893 h 5337795"/>
              <a:gd name="connsiteX16" fmla="*/ 5644670 w 5644670"/>
              <a:gd name="connsiteY16" fmla="*/ 5337795 h 533779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10073 w 5671515"/>
              <a:gd name="connsiteY0" fmla="*/ 5325465 h 5345610"/>
              <a:gd name="connsiteX1" fmla="*/ 0 w 5671515"/>
              <a:gd name="connsiteY1" fmla="*/ 5345610 h 5345610"/>
              <a:gd name="connsiteX2" fmla="*/ 2249597 w 5671515"/>
              <a:gd name="connsiteY2" fmla="*/ 5309946 h 5345610"/>
              <a:gd name="connsiteX3" fmla="*/ 1948601 w 5671515"/>
              <a:gd name="connsiteY3" fmla="*/ 4337913 h 5345610"/>
              <a:gd name="connsiteX4" fmla="*/ 844005 w 5671515"/>
              <a:gd name="connsiteY4" fmla="*/ 4411066 h 5345610"/>
              <a:gd name="connsiteX5" fmla="*/ 705017 w 5671515"/>
              <a:gd name="connsiteY5" fmla="*/ 3745382 h 5345610"/>
              <a:gd name="connsiteX6" fmla="*/ 529452 w 5671515"/>
              <a:gd name="connsiteY6" fmla="*/ 3599078 h 5345610"/>
              <a:gd name="connsiteX7" fmla="*/ 567078 w 5671515"/>
              <a:gd name="connsiteY7" fmla="*/ 3470193 h 5345610"/>
              <a:gd name="connsiteX8" fmla="*/ 466404 w 5671515"/>
              <a:gd name="connsiteY8" fmla="*/ 3362205 h 5345610"/>
              <a:gd name="connsiteX9" fmla="*/ 569866 w 5671515"/>
              <a:gd name="connsiteY9" fmla="*/ 3057428 h 5345610"/>
              <a:gd name="connsiteX10" fmla="*/ 128492 w 5671515"/>
              <a:gd name="connsiteY10" fmla="*/ 2818778 h 5345610"/>
              <a:gd name="connsiteX11" fmla="*/ 675756 w 5671515"/>
              <a:gd name="connsiteY11" fmla="*/ 1975104 h 5345610"/>
              <a:gd name="connsiteX12" fmla="*/ 2643545 w 5671515"/>
              <a:gd name="connsiteY12" fmla="*/ 0 h 5345610"/>
              <a:gd name="connsiteX13" fmla="*/ 4722112 w 5671515"/>
              <a:gd name="connsiteY13" fmla="*/ 2543951 h 5345610"/>
              <a:gd name="connsiteX14" fmla="*/ 4040748 w 5671515"/>
              <a:gd name="connsiteY14" fmla="*/ 3928262 h 5345610"/>
              <a:gd name="connsiteX15" fmla="*/ 4463252 w 5671515"/>
              <a:gd name="connsiteY15" fmla="*/ 5313893 h 5345610"/>
              <a:gd name="connsiteX16" fmla="*/ 5671515 w 5671515"/>
              <a:gd name="connsiteY16" fmla="*/ 5312636 h 5345610"/>
              <a:gd name="connsiteX0" fmla="*/ 0 w 5661442"/>
              <a:gd name="connsiteY0" fmla="*/ 5325465 h 5325465"/>
              <a:gd name="connsiteX1" fmla="*/ 100731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34477"/>
              <a:gd name="connsiteX1" fmla="*/ 100731 w 5661442"/>
              <a:gd name="connsiteY1" fmla="*/ 5325465 h 5334477"/>
              <a:gd name="connsiteX2" fmla="*/ 2239524 w 5661442"/>
              <a:gd name="connsiteY2" fmla="*/ 5309946 h 5334477"/>
              <a:gd name="connsiteX3" fmla="*/ 1938528 w 5661442"/>
              <a:gd name="connsiteY3" fmla="*/ 4337913 h 5334477"/>
              <a:gd name="connsiteX4" fmla="*/ 833932 w 5661442"/>
              <a:gd name="connsiteY4" fmla="*/ 4411066 h 5334477"/>
              <a:gd name="connsiteX5" fmla="*/ 694944 w 5661442"/>
              <a:gd name="connsiteY5" fmla="*/ 3745382 h 5334477"/>
              <a:gd name="connsiteX6" fmla="*/ 519379 w 5661442"/>
              <a:gd name="connsiteY6" fmla="*/ 3599078 h 5334477"/>
              <a:gd name="connsiteX7" fmla="*/ 557005 w 5661442"/>
              <a:gd name="connsiteY7" fmla="*/ 3470193 h 5334477"/>
              <a:gd name="connsiteX8" fmla="*/ 456331 w 5661442"/>
              <a:gd name="connsiteY8" fmla="*/ 3362205 h 5334477"/>
              <a:gd name="connsiteX9" fmla="*/ 559793 w 5661442"/>
              <a:gd name="connsiteY9" fmla="*/ 3057428 h 5334477"/>
              <a:gd name="connsiteX10" fmla="*/ 118419 w 5661442"/>
              <a:gd name="connsiteY10" fmla="*/ 2818778 h 5334477"/>
              <a:gd name="connsiteX11" fmla="*/ 665683 w 5661442"/>
              <a:gd name="connsiteY11" fmla="*/ 1975104 h 5334477"/>
              <a:gd name="connsiteX12" fmla="*/ 2633472 w 5661442"/>
              <a:gd name="connsiteY12" fmla="*/ 0 h 5334477"/>
              <a:gd name="connsiteX13" fmla="*/ 4712039 w 5661442"/>
              <a:gd name="connsiteY13" fmla="*/ 2543951 h 5334477"/>
              <a:gd name="connsiteX14" fmla="*/ 4030675 w 5661442"/>
              <a:gd name="connsiteY14" fmla="*/ 3928262 h 5334477"/>
              <a:gd name="connsiteX15" fmla="*/ 4453179 w 5661442"/>
              <a:gd name="connsiteY15" fmla="*/ 5313893 h 5334477"/>
              <a:gd name="connsiteX16" fmla="*/ 5661442 w 5661442"/>
              <a:gd name="connsiteY16" fmla="*/ 5312636 h 5334477"/>
              <a:gd name="connsiteX0" fmla="*/ 0 w 5661442"/>
              <a:gd name="connsiteY0" fmla="*/ 5325465 h 5327903"/>
              <a:gd name="connsiteX1" fmla="*/ 70513 w 5661442"/>
              <a:gd name="connsiteY1" fmla="*/ 5315392 h 5327903"/>
              <a:gd name="connsiteX2" fmla="*/ 2239524 w 5661442"/>
              <a:gd name="connsiteY2" fmla="*/ 5309946 h 5327903"/>
              <a:gd name="connsiteX3" fmla="*/ 1938528 w 5661442"/>
              <a:gd name="connsiteY3" fmla="*/ 4337913 h 5327903"/>
              <a:gd name="connsiteX4" fmla="*/ 833932 w 5661442"/>
              <a:gd name="connsiteY4" fmla="*/ 4411066 h 5327903"/>
              <a:gd name="connsiteX5" fmla="*/ 694944 w 5661442"/>
              <a:gd name="connsiteY5" fmla="*/ 3745382 h 5327903"/>
              <a:gd name="connsiteX6" fmla="*/ 519379 w 5661442"/>
              <a:gd name="connsiteY6" fmla="*/ 3599078 h 5327903"/>
              <a:gd name="connsiteX7" fmla="*/ 557005 w 5661442"/>
              <a:gd name="connsiteY7" fmla="*/ 3470193 h 5327903"/>
              <a:gd name="connsiteX8" fmla="*/ 456331 w 5661442"/>
              <a:gd name="connsiteY8" fmla="*/ 3362205 h 5327903"/>
              <a:gd name="connsiteX9" fmla="*/ 559793 w 5661442"/>
              <a:gd name="connsiteY9" fmla="*/ 3057428 h 5327903"/>
              <a:gd name="connsiteX10" fmla="*/ 118419 w 5661442"/>
              <a:gd name="connsiteY10" fmla="*/ 2818778 h 5327903"/>
              <a:gd name="connsiteX11" fmla="*/ 665683 w 5661442"/>
              <a:gd name="connsiteY11" fmla="*/ 1975104 h 5327903"/>
              <a:gd name="connsiteX12" fmla="*/ 2633472 w 5661442"/>
              <a:gd name="connsiteY12" fmla="*/ 0 h 5327903"/>
              <a:gd name="connsiteX13" fmla="*/ 4712039 w 5661442"/>
              <a:gd name="connsiteY13" fmla="*/ 2543951 h 5327903"/>
              <a:gd name="connsiteX14" fmla="*/ 4030675 w 5661442"/>
              <a:gd name="connsiteY14" fmla="*/ 3928262 h 5327903"/>
              <a:gd name="connsiteX15" fmla="*/ 4453179 w 5661442"/>
              <a:gd name="connsiteY15" fmla="*/ 5313893 h 5327903"/>
              <a:gd name="connsiteX16" fmla="*/ 5661442 w 5661442"/>
              <a:gd name="connsiteY16" fmla="*/ 5312636 h 5327903"/>
              <a:gd name="connsiteX0" fmla="*/ 0 w 5661442"/>
              <a:gd name="connsiteY0" fmla="*/ 5325465 h 5342377"/>
              <a:gd name="connsiteX1" fmla="*/ 30220 w 5661442"/>
              <a:gd name="connsiteY1" fmla="*/ 5335538 h 5342377"/>
              <a:gd name="connsiteX2" fmla="*/ 2239524 w 5661442"/>
              <a:gd name="connsiteY2" fmla="*/ 5309946 h 5342377"/>
              <a:gd name="connsiteX3" fmla="*/ 1938528 w 5661442"/>
              <a:gd name="connsiteY3" fmla="*/ 4337913 h 5342377"/>
              <a:gd name="connsiteX4" fmla="*/ 833932 w 5661442"/>
              <a:gd name="connsiteY4" fmla="*/ 4411066 h 5342377"/>
              <a:gd name="connsiteX5" fmla="*/ 694944 w 5661442"/>
              <a:gd name="connsiteY5" fmla="*/ 3745382 h 5342377"/>
              <a:gd name="connsiteX6" fmla="*/ 519379 w 5661442"/>
              <a:gd name="connsiteY6" fmla="*/ 3599078 h 5342377"/>
              <a:gd name="connsiteX7" fmla="*/ 557005 w 5661442"/>
              <a:gd name="connsiteY7" fmla="*/ 3470193 h 5342377"/>
              <a:gd name="connsiteX8" fmla="*/ 456331 w 5661442"/>
              <a:gd name="connsiteY8" fmla="*/ 3362205 h 5342377"/>
              <a:gd name="connsiteX9" fmla="*/ 559793 w 5661442"/>
              <a:gd name="connsiteY9" fmla="*/ 3057428 h 5342377"/>
              <a:gd name="connsiteX10" fmla="*/ 118419 w 5661442"/>
              <a:gd name="connsiteY10" fmla="*/ 2818778 h 5342377"/>
              <a:gd name="connsiteX11" fmla="*/ 665683 w 5661442"/>
              <a:gd name="connsiteY11" fmla="*/ 1975104 h 5342377"/>
              <a:gd name="connsiteX12" fmla="*/ 2633472 w 5661442"/>
              <a:gd name="connsiteY12" fmla="*/ 0 h 5342377"/>
              <a:gd name="connsiteX13" fmla="*/ 4712039 w 5661442"/>
              <a:gd name="connsiteY13" fmla="*/ 2543951 h 5342377"/>
              <a:gd name="connsiteX14" fmla="*/ 4030675 w 5661442"/>
              <a:gd name="connsiteY14" fmla="*/ 3928262 h 5342377"/>
              <a:gd name="connsiteX15" fmla="*/ 4453179 w 5661442"/>
              <a:gd name="connsiteY15" fmla="*/ 5313893 h 5342377"/>
              <a:gd name="connsiteX16" fmla="*/ 5661442 w 5661442"/>
              <a:gd name="connsiteY16" fmla="*/ 5312636 h 5342377"/>
              <a:gd name="connsiteX0" fmla="*/ 0 w 5661442"/>
              <a:gd name="connsiteY0" fmla="*/ 5325465 h 5335538"/>
              <a:gd name="connsiteX1" fmla="*/ 30220 w 5661442"/>
              <a:gd name="connsiteY1" fmla="*/ 5335538 h 5335538"/>
              <a:gd name="connsiteX2" fmla="*/ 2239524 w 5661442"/>
              <a:gd name="connsiteY2" fmla="*/ 5309946 h 5335538"/>
              <a:gd name="connsiteX3" fmla="*/ 1938528 w 5661442"/>
              <a:gd name="connsiteY3" fmla="*/ 4337913 h 5335538"/>
              <a:gd name="connsiteX4" fmla="*/ 833932 w 5661442"/>
              <a:gd name="connsiteY4" fmla="*/ 4411066 h 5335538"/>
              <a:gd name="connsiteX5" fmla="*/ 694944 w 5661442"/>
              <a:gd name="connsiteY5" fmla="*/ 3745382 h 5335538"/>
              <a:gd name="connsiteX6" fmla="*/ 519379 w 5661442"/>
              <a:gd name="connsiteY6" fmla="*/ 3599078 h 5335538"/>
              <a:gd name="connsiteX7" fmla="*/ 557005 w 5661442"/>
              <a:gd name="connsiteY7" fmla="*/ 3470193 h 5335538"/>
              <a:gd name="connsiteX8" fmla="*/ 456331 w 5661442"/>
              <a:gd name="connsiteY8" fmla="*/ 3362205 h 5335538"/>
              <a:gd name="connsiteX9" fmla="*/ 559793 w 5661442"/>
              <a:gd name="connsiteY9" fmla="*/ 3057428 h 5335538"/>
              <a:gd name="connsiteX10" fmla="*/ 118419 w 5661442"/>
              <a:gd name="connsiteY10" fmla="*/ 2818778 h 5335538"/>
              <a:gd name="connsiteX11" fmla="*/ 665683 w 5661442"/>
              <a:gd name="connsiteY11" fmla="*/ 1975104 h 5335538"/>
              <a:gd name="connsiteX12" fmla="*/ 2633472 w 5661442"/>
              <a:gd name="connsiteY12" fmla="*/ 0 h 5335538"/>
              <a:gd name="connsiteX13" fmla="*/ 4712039 w 5661442"/>
              <a:gd name="connsiteY13" fmla="*/ 2543951 h 5335538"/>
              <a:gd name="connsiteX14" fmla="*/ 4030675 w 5661442"/>
              <a:gd name="connsiteY14" fmla="*/ 3928262 h 5335538"/>
              <a:gd name="connsiteX15" fmla="*/ 4453179 w 5661442"/>
              <a:gd name="connsiteY15" fmla="*/ 5313893 h 5335538"/>
              <a:gd name="connsiteX16" fmla="*/ 5661442 w 5661442"/>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885894"/>
              <a:gd name="connsiteY0" fmla="*/ 5325465 h 5772967"/>
              <a:gd name="connsiteX1" fmla="*/ 30220 w 5885894"/>
              <a:gd name="connsiteY1" fmla="*/ 5335538 h 5772967"/>
              <a:gd name="connsiteX2" fmla="*/ 2239524 w 5885894"/>
              <a:gd name="connsiteY2" fmla="*/ 5309946 h 5772967"/>
              <a:gd name="connsiteX3" fmla="*/ 1938528 w 5885894"/>
              <a:gd name="connsiteY3" fmla="*/ 4337913 h 5772967"/>
              <a:gd name="connsiteX4" fmla="*/ 833932 w 5885894"/>
              <a:gd name="connsiteY4" fmla="*/ 4411066 h 5772967"/>
              <a:gd name="connsiteX5" fmla="*/ 694944 w 5885894"/>
              <a:gd name="connsiteY5" fmla="*/ 3745382 h 5772967"/>
              <a:gd name="connsiteX6" fmla="*/ 519379 w 5885894"/>
              <a:gd name="connsiteY6" fmla="*/ 3599078 h 5772967"/>
              <a:gd name="connsiteX7" fmla="*/ 557005 w 5885894"/>
              <a:gd name="connsiteY7" fmla="*/ 3470193 h 5772967"/>
              <a:gd name="connsiteX8" fmla="*/ 456331 w 5885894"/>
              <a:gd name="connsiteY8" fmla="*/ 3362205 h 5772967"/>
              <a:gd name="connsiteX9" fmla="*/ 559793 w 5885894"/>
              <a:gd name="connsiteY9" fmla="*/ 3057428 h 5772967"/>
              <a:gd name="connsiteX10" fmla="*/ 118419 w 5885894"/>
              <a:gd name="connsiteY10" fmla="*/ 2818778 h 5772967"/>
              <a:gd name="connsiteX11" fmla="*/ 665683 w 5885894"/>
              <a:gd name="connsiteY11" fmla="*/ 1975104 h 5772967"/>
              <a:gd name="connsiteX12" fmla="*/ 2633472 w 5885894"/>
              <a:gd name="connsiteY12" fmla="*/ 0 h 5772967"/>
              <a:gd name="connsiteX13" fmla="*/ 4712039 w 5885894"/>
              <a:gd name="connsiteY13" fmla="*/ 2543951 h 5772967"/>
              <a:gd name="connsiteX14" fmla="*/ 4030675 w 5885894"/>
              <a:gd name="connsiteY14" fmla="*/ 3928262 h 5772967"/>
              <a:gd name="connsiteX15" fmla="*/ 4453179 w 5885894"/>
              <a:gd name="connsiteY15" fmla="*/ 5313893 h 5772967"/>
              <a:gd name="connsiteX16" fmla="*/ 5885894 w 5885894"/>
              <a:gd name="connsiteY16" fmla="*/ 5772967 h 5772967"/>
              <a:gd name="connsiteX0" fmla="*/ 0 w 5828353"/>
              <a:gd name="connsiteY0" fmla="*/ 5325465 h 5588834"/>
              <a:gd name="connsiteX1" fmla="*/ 30220 w 5828353"/>
              <a:gd name="connsiteY1" fmla="*/ 5335538 h 5588834"/>
              <a:gd name="connsiteX2" fmla="*/ 2239524 w 5828353"/>
              <a:gd name="connsiteY2" fmla="*/ 5309946 h 5588834"/>
              <a:gd name="connsiteX3" fmla="*/ 1938528 w 5828353"/>
              <a:gd name="connsiteY3" fmla="*/ 4337913 h 5588834"/>
              <a:gd name="connsiteX4" fmla="*/ 833932 w 5828353"/>
              <a:gd name="connsiteY4" fmla="*/ 4411066 h 5588834"/>
              <a:gd name="connsiteX5" fmla="*/ 694944 w 5828353"/>
              <a:gd name="connsiteY5" fmla="*/ 3745382 h 5588834"/>
              <a:gd name="connsiteX6" fmla="*/ 519379 w 5828353"/>
              <a:gd name="connsiteY6" fmla="*/ 3599078 h 5588834"/>
              <a:gd name="connsiteX7" fmla="*/ 557005 w 5828353"/>
              <a:gd name="connsiteY7" fmla="*/ 3470193 h 5588834"/>
              <a:gd name="connsiteX8" fmla="*/ 456331 w 5828353"/>
              <a:gd name="connsiteY8" fmla="*/ 3362205 h 5588834"/>
              <a:gd name="connsiteX9" fmla="*/ 559793 w 5828353"/>
              <a:gd name="connsiteY9" fmla="*/ 3057428 h 5588834"/>
              <a:gd name="connsiteX10" fmla="*/ 118419 w 5828353"/>
              <a:gd name="connsiteY10" fmla="*/ 2818778 h 5588834"/>
              <a:gd name="connsiteX11" fmla="*/ 665683 w 5828353"/>
              <a:gd name="connsiteY11" fmla="*/ 1975104 h 5588834"/>
              <a:gd name="connsiteX12" fmla="*/ 2633472 w 5828353"/>
              <a:gd name="connsiteY12" fmla="*/ 0 h 5588834"/>
              <a:gd name="connsiteX13" fmla="*/ 4712039 w 5828353"/>
              <a:gd name="connsiteY13" fmla="*/ 2543951 h 5588834"/>
              <a:gd name="connsiteX14" fmla="*/ 4030675 w 5828353"/>
              <a:gd name="connsiteY14" fmla="*/ 3928262 h 5588834"/>
              <a:gd name="connsiteX15" fmla="*/ 4453179 w 5828353"/>
              <a:gd name="connsiteY15" fmla="*/ 5313893 h 5588834"/>
              <a:gd name="connsiteX16" fmla="*/ 5828353 w 5828353"/>
              <a:gd name="connsiteY16" fmla="*/ 5588834 h 5588834"/>
              <a:gd name="connsiteX0" fmla="*/ 0 w 5828353"/>
              <a:gd name="connsiteY0" fmla="*/ 5325465 h 5588835"/>
              <a:gd name="connsiteX1" fmla="*/ 30220 w 5828353"/>
              <a:gd name="connsiteY1" fmla="*/ 5335538 h 5588835"/>
              <a:gd name="connsiteX2" fmla="*/ 2239524 w 5828353"/>
              <a:gd name="connsiteY2" fmla="*/ 5309946 h 5588835"/>
              <a:gd name="connsiteX3" fmla="*/ 1938528 w 5828353"/>
              <a:gd name="connsiteY3" fmla="*/ 4337913 h 5588835"/>
              <a:gd name="connsiteX4" fmla="*/ 833932 w 5828353"/>
              <a:gd name="connsiteY4" fmla="*/ 4411066 h 5588835"/>
              <a:gd name="connsiteX5" fmla="*/ 694944 w 5828353"/>
              <a:gd name="connsiteY5" fmla="*/ 3745382 h 5588835"/>
              <a:gd name="connsiteX6" fmla="*/ 519379 w 5828353"/>
              <a:gd name="connsiteY6" fmla="*/ 3599078 h 5588835"/>
              <a:gd name="connsiteX7" fmla="*/ 557005 w 5828353"/>
              <a:gd name="connsiteY7" fmla="*/ 3470193 h 5588835"/>
              <a:gd name="connsiteX8" fmla="*/ 456331 w 5828353"/>
              <a:gd name="connsiteY8" fmla="*/ 3362205 h 5588835"/>
              <a:gd name="connsiteX9" fmla="*/ 559793 w 5828353"/>
              <a:gd name="connsiteY9" fmla="*/ 3057428 h 5588835"/>
              <a:gd name="connsiteX10" fmla="*/ 118419 w 5828353"/>
              <a:gd name="connsiteY10" fmla="*/ 2818778 h 5588835"/>
              <a:gd name="connsiteX11" fmla="*/ 665683 w 5828353"/>
              <a:gd name="connsiteY11" fmla="*/ 1975104 h 5588835"/>
              <a:gd name="connsiteX12" fmla="*/ 2633472 w 5828353"/>
              <a:gd name="connsiteY12" fmla="*/ 0 h 5588835"/>
              <a:gd name="connsiteX13" fmla="*/ 4712039 w 5828353"/>
              <a:gd name="connsiteY13" fmla="*/ 2543951 h 5588835"/>
              <a:gd name="connsiteX14" fmla="*/ 4030675 w 5828353"/>
              <a:gd name="connsiteY14" fmla="*/ 3928262 h 5588835"/>
              <a:gd name="connsiteX15" fmla="*/ 4510720 w 5828353"/>
              <a:gd name="connsiteY15" fmla="*/ 5544059 h 5588835"/>
              <a:gd name="connsiteX16" fmla="*/ 5828353 w 5828353"/>
              <a:gd name="connsiteY16" fmla="*/ 5588834 h 5588835"/>
              <a:gd name="connsiteX0" fmla="*/ 0 w 5828353"/>
              <a:gd name="connsiteY0" fmla="*/ 5325465 h 5554309"/>
              <a:gd name="connsiteX1" fmla="*/ 30220 w 5828353"/>
              <a:gd name="connsiteY1" fmla="*/ 5335538 h 5554309"/>
              <a:gd name="connsiteX2" fmla="*/ 2239524 w 5828353"/>
              <a:gd name="connsiteY2" fmla="*/ 5309946 h 5554309"/>
              <a:gd name="connsiteX3" fmla="*/ 1938528 w 5828353"/>
              <a:gd name="connsiteY3" fmla="*/ 4337913 h 5554309"/>
              <a:gd name="connsiteX4" fmla="*/ 833932 w 5828353"/>
              <a:gd name="connsiteY4" fmla="*/ 4411066 h 5554309"/>
              <a:gd name="connsiteX5" fmla="*/ 694944 w 5828353"/>
              <a:gd name="connsiteY5" fmla="*/ 3745382 h 5554309"/>
              <a:gd name="connsiteX6" fmla="*/ 519379 w 5828353"/>
              <a:gd name="connsiteY6" fmla="*/ 3599078 h 5554309"/>
              <a:gd name="connsiteX7" fmla="*/ 557005 w 5828353"/>
              <a:gd name="connsiteY7" fmla="*/ 3470193 h 5554309"/>
              <a:gd name="connsiteX8" fmla="*/ 456331 w 5828353"/>
              <a:gd name="connsiteY8" fmla="*/ 3362205 h 5554309"/>
              <a:gd name="connsiteX9" fmla="*/ 559793 w 5828353"/>
              <a:gd name="connsiteY9" fmla="*/ 3057428 h 5554309"/>
              <a:gd name="connsiteX10" fmla="*/ 118419 w 5828353"/>
              <a:gd name="connsiteY10" fmla="*/ 2818778 h 5554309"/>
              <a:gd name="connsiteX11" fmla="*/ 665683 w 5828353"/>
              <a:gd name="connsiteY11" fmla="*/ 1975104 h 5554309"/>
              <a:gd name="connsiteX12" fmla="*/ 2633472 w 5828353"/>
              <a:gd name="connsiteY12" fmla="*/ 0 h 5554309"/>
              <a:gd name="connsiteX13" fmla="*/ 4712039 w 5828353"/>
              <a:gd name="connsiteY13" fmla="*/ 2543951 h 5554309"/>
              <a:gd name="connsiteX14" fmla="*/ 4030675 w 5828353"/>
              <a:gd name="connsiteY14" fmla="*/ 3928262 h 5554309"/>
              <a:gd name="connsiteX15" fmla="*/ 4510720 w 5828353"/>
              <a:gd name="connsiteY15" fmla="*/ 5544059 h 5554309"/>
              <a:gd name="connsiteX16" fmla="*/ 5828353 w 5828353"/>
              <a:gd name="connsiteY16" fmla="*/ 5554309 h 5554309"/>
              <a:gd name="connsiteX0" fmla="*/ 280503 w 6108856"/>
              <a:gd name="connsiteY0" fmla="*/ 5325465 h 5554309"/>
              <a:gd name="connsiteX1" fmla="*/ 0 w 6108856"/>
              <a:gd name="connsiteY1" fmla="*/ 5554196 h 5554309"/>
              <a:gd name="connsiteX2" fmla="*/ 2520027 w 6108856"/>
              <a:gd name="connsiteY2" fmla="*/ 5309946 h 5554309"/>
              <a:gd name="connsiteX3" fmla="*/ 2219031 w 6108856"/>
              <a:gd name="connsiteY3" fmla="*/ 4337913 h 5554309"/>
              <a:gd name="connsiteX4" fmla="*/ 1114435 w 6108856"/>
              <a:gd name="connsiteY4" fmla="*/ 4411066 h 5554309"/>
              <a:gd name="connsiteX5" fmla="*/ 975447 w 6108856"/>
              <a:gd name="connsiteY5" fmla="*/ 3745382 h 5554309"/>
              <a:gd name="connsiteX6" fmla="*/ 799882 w 6108856"/>
              <a:gd name="connsiteY6" fmla="*/ 3599078 h 5554309"/>
              <a:gd name="connsiteX7" fmla="*/ 837508 w 6108856"/>
              <a:gd name="connsiteY7" fmla="*/ 3470193 h 5554309"/>
              <a:gd name="connsiteX8" fmla="*/ 736834 w 6108856"/>
              <a:gd name="connsiteY8" fmla="*/ 3362205 h 5554309"/>
              <a:gd name="connsiteX9" fmla="*/ 840296 w 6108856"/>
              <a:gd name="connsiteY9" fmla="*/ 3057428 h 5554309"/>
              <a:gd name="connsiteX10" fmla="*/ 398922 w 6108856"/>
              <a:gd name="connsiteY10" fmla="*/ 2818778 h 5554309"/>
              <a:gd name="connsiteX11" fmla="*/ 946186 w 6108856"/>
              <a:gd name="connsiteY11" fmla="*/ 1975104 h 5554309"/>
              <a:gd name="connsiteX12" fmla="*/ 2913975 w 6108856"/>
              <a:gd name="connsiteY12" fmla="*/ 0 h 5554309"/>
              <a:gd name="connsiteX13" fmla="*/ 4992542 w 6108856"/>
              <a:gd name="connsiteY13" fmla="*/ 2543951 h 5554309"/>
              <a:gd name="connsiteX14" fmla="*/ 4311178 w 6108856"/>
              <a:gd name="connsiteY14" fmla="*/ 3928262 h 5554309"/>
              <a:gd name="connsiteX15" fmla="*/ 4791223 w 6108856"/>
              <a:gd name="connsiteY15" fmla="*/ 5544059 h 5554309"/>
              <a:gd name="connsiteX16" fmla="*/ 6108856 w 6108856"/>
              <a:gd name="connsiteY16" fmla="*/ 5554309 h 5554309"/>
              <a:gd name="connsiteX0" fmla="*/ 0 w 6108856"/>
              <a:gd name="connsiteY0" fmla="*/ 5554196 h 5554309"/>
              <a:gd name="connsiteX1" fmla="*/ 2520027 w 6108856"/>
              <a:gd name="connsiteY1" fmla="*/ 5309946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12139186"/>
              <a:gd name="connsiteY0" fmla="*/ 5531179 h 5554309"/>
              <a:gd name="connsiteX1" fmla="*/ 8619407 w 12139186"/>
              <a:gd name="connsiteY1" fmla="*/ 5540112 h 5554309"/>
              <a:gd name="connsiteX2" fmla="*/ 8249361 w 12139186"/>
              <a:gd name="connsiteY2" fmla="*/ 4337913 h 5554309"/>
              <a:gd name="connsiteX3" fmla="*/ 7144765 w 12139186"/>
              <a:gd name="connsiteY3" fmla="*/ 4411066 h 5554309"/>
              <a:gd name="connsiteX4" fmla="*/ 7005777 w 12139186"/>
              <a:gd name="connsiteY4" fmla="*/ 3745382 h 5554309"/>
              <a:gd name="connsiteX5" fmla="*/ 6830212 w 12139186"/>
              <a:gd name="connsiteY5" fmla="*/ 3599078 h 5554309"/>
              <a:gd name="connsiteX6" fmla="*/ 6867838 w 12139186"/>
              <a:gd name="connsiteY6" fmla="*/ 3470193 h 5554309"/>
              <a:gd name="connsiteX7" fmla="*/ 6767164 w 12139186"/>
              <a:gd name="connsiteY7" fmla="*/ 3362205 h 5554309"/>
              <a:gd name="connsiteX8" fmla="*/ 6870626 w 12139186"/>
              <a:gd name="connsiteY8" fmla="*/ 3057428 h 5554309"/>
              <a:gd name="connsiteX9" fmla="*/ 6429252 w 12139186"/>
              <a:gd name="connsiteY9" fmla="*/ 2818778 h 5554309"/>
              <a:gd name="connsiteX10" fmla="*/ 6976516 w 12139186"/>
              <a:gd name="connsiteY10" fmla="*/ 1975104 h 5554309"/>
              <a:gd name="connsiteX11" fmla="*/ 8944305 w 12139186"/>
              <a:gd name="connsiteY11" fmla="*/ 0 h 5554309"/>
              <a:gd name="connsiteX12" fmla="*/ 11022872 w 12139186"/>
              <a:gd name="connsiteY12" fmla="*/ 2543951 h 5554309"/>
              <a:gd name="connsiteX13" fmla="*/ 10341508 w 12139186"/>
              <a:gd name="connsiteY13" fmla="*/ 3928262 h 5554309"/>
              <a:gd name="connsiteX14" fmla="*/ 10821553 w 12139186"/>
              <a:gd name="connsiteY14" fmla="*/ 5544059 h 5554309"/>
              <a:gd name="connsiteX15" fmla="*/ 12139186 w 12139186"/>
              <a:gd name="connsiteY15" fmla="*/ 5554309 h 5554309"/>
              <a:gd name="connsiteX0" fmla="*/ 0 w 15025640"/>
              <a:gd name="connsiteY0" fmla="*/ 5531179 h 5554309"/>
              <a:gd name="connsiteX1" fmla="*/ 11505861 w 15025640"/>
              <a:gd name="connsiteY1" fmla="*/ 5540112 h 5554309"/>
              <a:gd name="connsiteX2" fmla="*/ 11135815 w 15025640"/>
              <a:gd name="connsiteY2" fmla="*/ 4337913 h 5554309"/>
              <a:gd name="connsiteX3" fmla="*/ 10031219 w 15025640"/>
              <a:gd name="connsiteY3" fmla="*/ 4411066 h 5554309"/>
              <a:gd name="connsiteX4" fmla="*/ 9892231 w 15025640"/>
              <a:gd name="connsiteY4" fmla="*/ 3745382 h 5554309"/>
              <a:gd name="connsiteX5" fmla="*/ 9716666 w 15025640"/>
              <a:gd name="connsiteY5" fmla="*/ 3599078 h 5554309"/>
              <a:gd name="connsiteX6" fmla="*/ 9754292 w 15025640"/>
              <a:gd name="connsiteY6" fmla="*/ 3470193 h 5554309"/>
              <a:gd name="connsiteX7" fmla="*/ 9653618 w 15025640"/>
              <a:gd name="connsiteY7" fmla="*/ 3362205 h 5554309"/>
              <a:gd name="connsiteX8" fmla="*/ 9757080 w 15025640"/>
              <a:gd name="connsiteY8" fmla="*/ 3057428 h 5554309"/>
              <a:gd name="connsiteX9" fmla="*/ 9315706 w 15025640"/>
              <a:gd name="connsiteY9" fmla="*/ 2818778 h 5554309"/>
              <a:gd name="connsiteX10" fmla="*/ 9862970 w 15025640"/>
              <a:gd name="connsiteY10" fmla="*/ 1975104 h 5554309"/>
              <a:gd name="connsiteX11" fmla="*/ 11830759 w 15025640"/>
              <a:gd name="connsiteY11" fmla="*/ 0 h 5554309"/>
              <a:gd name="connsiteX12" fmla="*/ 13909326 w 15025640"/>
              <a:gd name="connsiteY12" fmla="*/ 2543951 h 5554309"/>
              <a:gd name="connsiteX13" fmla="*/ 13227962 w 15025640"/>
              <a:gd name="connsiteY13" fmla="*/ 3928262 h 5554309"/>
              <a:gd name="connsiteX14" fmla="*/ 13708007 w 15025640"/>
              <a:gd name="connsiteY14" fmla="*/ 5544059 h 5554309"/>
              <a:gd name="connsiteX15" fmla="*/ 15025640 w 15025640"/>
              <a:gd name="connsiteY15" fmla="*/ 5554309 h 5554309"/>
              <a:gd name="connsiteX0" fmla="*/ 0 w 15600376"/>
              <a:gd name="connsiteY0" fmla="*/ 5531179 h 5544058"/>
              <a:gd name="connsiteX1" fmla="*/ 11505861 w 15600376"/>
              <a:gd name="connsiteY1" fmla="*/ 5540112 h 5544058"/>
              <a:gd name="connsiteX2" fmla="*/ 11135815 w 15600376"/>
              <a:gd name="connsiteY2" fmla="*/ 4337913 h 5544058"/>
              <a:gd name="connsiteX3" fmla="*/ 10031219 w 15600376"/>
              <a:gd name="connsiteY3" fmla="*/ 4411066 h 5544058"/>
              <a:gd name="connsiteX4" fmla="*/ 9892231 w 15600376"/>
              <a:gd name="connsiteY4" fmla="*/ 3745382 h 5544058"/>
              <a:gd name="connsiteX5" fmla="*/ 9716666 w 15600376"/>
              <a:gd name="connsiteY5" fmla="*/ 3599078 h 5544058"/>
              <a:gd name="connsiteX6" fmla="*/ 9754292 w 15600376"/>
              <a:gd name="connsiteY6" fmla="*/ 3470193 h 5544058"/>
              <a:gd name="connsiteX7" fmla="*/ 9653618 w 15600376"/>
              <a:gd name="connsiteY7" fmla="*/ 3362205 h 5544058"/>
              <a:gd name="connsiteX8" fmla="*/ 9757080 w 15600376"/>
              <a:gd name="connsiteY8" fmla="*/ 3057428 h 5544058"/>
              <a:gd name="connsiteX9" fmla="*/ 9315706 w 15600376"/>
              <a:gd name="connsiteY9" fmla="*/ 2818778 h 5544058"/>
              <a:gd name="connsiteX10" fmla="*/ 9862970 w 15600376"/>
              <a:gd name="connsiteY10" fmla="*/ 1975104 h 5544058"/>
              <a:gd name="connsiteX11" fmla="*/ 11830759 w 15600376"/>
              <a:gd name="connsiteY11" fmla="*/ 0 h 5544058"/>
              <a:gd name="connsiteX12" fmla="*/ 13909326 w 15600376"/>
              <a:gd name="connsiteY12" fmla="*/ 2543951 h 5544058"/>
              <a:gd name="connsiteX13" fmla="*/ 13227962 w 15600376"/>
              <a:gd name="connsiteY13" fmla="*/ 3928262 h 5544058"/>
              <a:gd name="connsiteX14" fmla="*/ 13708007 w 15600376"/>
              <a:gd name="connsiteY14" fmla="*/ 5544059 h 5544058"/>
              <a:gd name="connsiteX15" fmla="*/ 15600376 w 15600376"/>
              <a:gd name="connsiteY15" fmla="*/ 5541537 h 554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0376" h="5544058">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pic>
        <p:nvPicPr>
          <p:cNvPr id="3078" name="Picture 6" descr="Image result for easy">
            <a:extLst>
              <a:ext uri="{FF2B5EF4-FFF2-40B4-BE49-F238E27FC236}">
                <a16:creationId xmlns:a16="http://schemas.microsoft.com/office/drawing/2014/main" id="{9B500F66-118A-754C-B562-90AE02AA1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293" y="3030511"/>
            <a:ext cx="531643" cy="5153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cashless payment">
            <a:extLst>
              <a:ext uri="{FF2B5EF4-FFF2-40B4-BE49-F238E27FC236}">
                <a16:creationId xmlns:a16="http://schemas.microsoft.com/office/drawing/2014/main" id="{3390C642-805A-E84C-8AF9-D2832CD1E8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413" y="2964816"/>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interactive">
            <a:extLst>
              <a:ext uri="{FF2B5EF4-FFF2-40B4-BE49-F238E27FC236}">
                <a16:creationId xmlns:a16="http://schemas.microsoft.com/office/drawing/2014/main" id="{FBB10C94-7C2C-CA41-BA87-2DCF7DD4A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814" y="3015484"/>
            <a:ext cx="472737" cy="47273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Image result for cashless payment">
            <a:extLst>
              <a:ext uri="{FF2B5EF4-FFF2-40B4-BE49-F238E27FC236}">
                <a16:creationId xmlns:a16="http://schemas.microsoft.com/office/drawing/2014/main" id="{E9338607-A77A-A746-85E8-456EFDF90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3355" y="3374243"/>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easy">
            <a:extLst>
              <a:ext uri="{FF2B5EF4-FFF2-40B4-BE49-F238E27FC236}">
                <a16:creationId xmlns:a16="http://schemas.microsoft.com/office/drawing/2014/main" id="{D399DA64-51DC-464F-B952-320BA627F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132" y="3392383"/>
            <a:ext cx="630381" cy="6110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Image result for interactive">
            <a:extLst>
              <a:ext uri="{FF2B5EF4-FFF2-40B4-BE49-F238E27FC236}">
                <a16:creationId xmlns:a16="http://schemas.microsoft.com/office/drawing/2014/main" id="{74A7F063-C6EF-D544-837C-9D234A3779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8805" y="3290496"/>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incentive">
            <a:extLst>
              <a:ext uri="{FF2B5EF4-FFF2-40B4-BE49-F238E27FC236}">
                <a16:creationId xmlns:a16="http://schemas.microsoft.com/office/drawing/2014/main" id="{7B6CDCA9-C584-EB47-A7CE-940B8D274E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4481" y="3026225"/>
            <a:ext cx="621842" cy="4138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incentive">
            <a:extLst>
              <a:ext uri="{FF2B5EF4-FFF2-40B4-BE49-F238E27FC236}">
                <a16:creationId xmlns:a16="http://schemas.microsoft.com/office/drawing/2014/main" id="{21BCAD80-CEFB-FC47-994A-01322099A8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3733" y="3295960"/>
            <a:ext cx="1182000" cy="786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BDE32C6-B2E3-344A-B2A8-2420A605D2E4}"/>
              </a:ext>
            </a:extLst>
          </p:cNvPr>
          <p:cNvSpPr>
            <a:spLocks noGrp="1"/>
          </p:cNvSpPr>
          <p:nvPr>
            <p:ph type="body" sz="quarter" idx="41"/>
          </p:nvPr>
        </p:nvSpPr>
        <p:spPr>
          <a:xfrm>
            <a:off x="23858" y="857053"/>
            <a:ext cx="12104641" cy="419379"/>
          </a:xfrm>
        </p:spPr>
        <p:txBody>
          <a:bodyPr/>
          <a:lstStyle/>
          <a:p>
            <a:r>
              <a:rPr lang="en-US" dirty="0"/>
              <a:t>outlook towards priority for health – insurance – paying premium</a:t>
            </a:r>
          </a:p>
        </p:txBody>
      </p:sp>
    </p:spTree>
    <p:extLst>
      <p:ext uri="{BB962C8B-B14F-4D97-AF65-F5344CB8AC3E}">
        <p14:creationId xmlns:p14="http://schemas.microsoft.com/office/powerpoint/2010/main" val="273569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14C5052-A5E1-C04E-BDBE-A1EF32C15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605" y="916649"/>
            <a:ext cx="2650719" cy="4932074"/>
          </a:xfrm>
          <a:prstGeom prst="rect">
            <a:avLst/>
          </a:prstGeom>
          <a:ln w="12700">
            <a:solidFill>
              <a:schemeClr val="bg2">
                <a:lumMod val="75000"/>
              </a:schemeClr>
            </a:solidFill>
          </a:ln>
        </p:spPr>
      </p:pic>
      <p:pic>
        <p:nvPicPr>
          <p:cNvPr id="5" name="Picture 4" descr="Graphical user interface&#10;&#10;Description automatically generated">
            <a:extLst>
              <a:ext uri="{FF2B5EF4-FFF2-40B4-BE49-F238E27FC236}">
                <a16:creationId xmlns:a16="http://schemas.microsoft.com/office/drawing/2014/main" id="{35527228-402E-B645-B27A-C6116DFF8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80" y="1626089"/>
            <a:ext cx="2487035" cy="4600509"/>
          </a:xfrm>
          <a:prstGeom prst="rect">
            <a:avLst/>
          </a:prstGeom>
          <a:ln w="12700">
            <a:solidFill>
              <a:schemeClr val="bg2">
                <a:lumMod val="75000"/>
              </a:schemeClr>
            </a:solidFill>
          </a:ln>
        </p:spPr>
      </p:pic>
      <p:pic>
        <p:nvPicPr>
          <p:cNvPr id="7" name="Picture 6" descr="Graphical user interface, application&#10;&#10;Description automatically generated">
            <a:extLst>
              <a:ext uri="{FF2B5EF4-FFF2-40B4-BE49-F238E27FC236}">
                <a16:creationId xmlns:a16="http://schemas.microsoft.com/office/drawing/2014/main" id="{57DCE552-93BA-D44F-A91A-377ED9EC5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1087" y="1978019"/>
            <a:ext cx="2531867" cy="4652604"/>
          </a:xfrm>
          <a:prstGeom prst="rect">
            <a:avLst/>
          </a:prstGeom>
          <a:ln w="12700">
            <a:solidFill>
              <a:schemeClr val="bg2">
                <a:lumMod val="75000"/>
              </a:schemeClr>
            </a:solidFill>
          </a:ln>
        </p:spPr>
      </p:pic>
      <p:sp>
        <p:nvSpPr>
          <p:cNvPr id="8" name="Title 3">
            <a:extLst>
              <a:ext uri="{FF2B5EF4-FFF2-40B4-BE49-F238E27FC236}">
                <a16:creationId xmlns:a16="http://schemas.microsoft.com/office/drawing/2014/main" id="{8084F78C-858A-A045-A731-B1FA9958551B}"/>
              </a:ext>
            </a:extLst>
          </p:cNvPr>
          <p:cNvSpPr txBox="1">
            <a:spLocks/>
          </p:cNvSpPr>
          <p:nvPr/>
        </p:nvSpPr>
        <p:spPr>
          <a:xfrm>
            <a:off x="-31293" y="0"/>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Recommendation Example </a:t>
            </a:r>
          </a:p>
        </p:txBody>
      </p:sp>
      <p:sp>
        <p:nvSpPr>
          <p:cNvPr id="9" name="Rounded Rectangular Callout 8">
            <a:extLst>
              <a:ext uri="{FF2B5EF4-FFF2-40B4-BE49-F238E27FC236}">
                <a16:creationId xmlns:a16="http://schemas.microsoft.com/office/drawing/2014/main" id="{5E4C1CAA-DA36-604F-835E-0EFA096C4285}"/>
              </a:ext>
            </a:extLst>
          </p:cNvPr>
          <p:cNvSpPr/>
          <p:nvPr/>
        </p:nvSpPr>
        <p:spPr>
          <a:xfrm>
            <a:off x="7540851" y="1053563"/>
            <a:ext cx="1676615" cy="1447759"/>
          </a:xfrm>
          <a:prstGeom prst="wedgeRoundRectCallout">
            <a:avLst>
              <a:gd name="adj1" fmla="val 73524"/>
              <a:gd name="adj2" fmla="val 70770"/>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the rewards and incentives on a regular basis is a significant gain plus staying in great shape keeps you positive to manage life</a:t>
            </a:r>
          </a:p>
        </p:txBody>
      </p:sp>
      <p:sp>
        <p:nvSpPr>
          <p:cNvPr id="10" name="Rounded Rectangular Callout 9">
            <a:extLst>
              <a:ext uri="{FF2B5EF4-FFF2-40B4-BE49-F238E27FC236}">
                <a16:creationId xmlns:a16="http://schemas.microsoft.com/office/drawing/2014/main" id="{F886FA9A-9900-A441-8359-58A414451D82}"/>
              </a:ext>
            </a:extLst>
          </p:cNvPr>
          <p:cNvSpPr/>
          <p:nvPr/>
        </p:nvSpPr>
        <p:spPr>
          <a:xfrm>
            <a:off x="7498712" y="4956324"/>
            <a:ext cx="1469986" cy="1170582"/>
          </a:xfrm>
          <a:prstGeom prst="wedgeRoundRectCallout">
            <a:avLst>
              <a:gd name="adj1" fmla="val -74079"/>
              <a:gd name="adj2" fmla="val -80305"/>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Incentivize the user with a lesser premium amount by basis of their bio age fitness level</a:t>
            </a:r>
          </a:p>
        </p:txBody>
      </p:sp>
      <p:sp>
        <p:nvSpPr>
          <p:cNvPr id="12" name="Rounded Rectangular Callout 11">
            <a:extLst>
              <a:ext uri="{FF2B5EF4-FFF2-40B4-BE49-F238E27FC236}">
                <a16:creationId xmlns:a16="http://schemas.microsoft.com/office/drawing/2014/main" id="{B4ED8265-307E-A143-A512-4D20A2E80A62}"/>
              </a:ext>
            </a:extLst>
          </p:cNvPr>
          <p:cNvSpPr/>
          <p:nvPr/>
        </p:nvSpPr>
        <p:spPr>
          <a:xfrm>
            <a:off x="2775036" y="4965540"/>
            <a:ext cx="1399085" cy="1665084"/>
          </a:xfrm>
          <a:prstGeom prst="wedgeRoundRectCallout">
            <a:avLst>
              <a:gd name="adj1" fmla="val -114105"/>
              <a:gd name="adj2" fmla="val -11555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A Vitality Fitness App to keep the user engaged with regards to his/her physical activities like walk, jog, sleep, etc.</a:t>
            </a:r>
          </a:p>
        </p:txBody>
      </p:sp>
      <p:sp>
        <p:nvSpPr>
          <p:cNvPr id="2" name="Explosion 2 1">
            <a:extLst>
              <a:ext uri="{FF2B5EF4-FFF2-40B4-BE49-F238E27FC236}">
                <a16:creationId xmlns:a16="http://schemas.microsoft.com/office/drawing/2014/main" id="{3F401880-9214-AB4C-975F-3AA01ABB2B37}"/>
              </a:ext>
            </a:extLst>
          </p:cNvPr>
          <p:cNvSpPr/>
          <p:nvPr/>
        </p:nvSpPr>
        <p:spPr>
          <a:xfrm rot="20744220">
            <a:off x="-43993" y="290214"/>
            <a:ext cx="3464866" cy="18854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accent6">
                  <a:lumMod val="75000"/>
                </a:schemeClr>
              </a:solidFill>
            </a:endParaRPr>
          </a:p>
          <a:p>
            <a:pPr algn="ctr"/>
            <a:endParaRPr lang="en-US" sz="900" b="1" dirty="0">
              <a:solidFill>
                <a:schemeClr val="accent6">
                  <a:lumMod val="75000"/>
                </a:schemeClr>
              </a:solidFill>
            </a:endParaRPr>
          </a:p>
          <a:p>
            <a:pPr algn="ctr"/>
            <a:r>
              <a:rPr lang="en-US" sz="1400" b="1" dirty="0">
                <a:solidFill>
                  <a:schemeClr val="bg1"/>
                </a:solidFill>
              </a:rPr>
              <a:t>Advantageous for both insurer &amp; the insured</a:t>
            </a:r>
          </a:p>
          <a:p>
            <a:pPr algn="ctr"/>
            <a:endParaRPr lang="en-US" dirty="0">
              <a:solidFill>
                <a:schemeClr val="accent4"/>
              </a:solidFill>
            </a:endParaRPr>
          </a:p>
        </p:txBody>
      </p:sp>
    </p:spTree>
    <p:extLst>
      <p:ext uri="{BB962C8B-B14F-4D97-AF65-F5344CB8AC3E}">
        <p14:creationId xmlns:p14="http://schemas.microsoft.com/office/powerpoint/2010/main" val="421725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57F466A-76B0-5A47-8982-9CB618D59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6" y="3340150"/>
            <a:ext cx="1582816" cy="2904328"/>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97429B21-DF80-C442-A6D3-C5261B081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8071" y="931257"/>
            <a:ext cx="1702019" cy="3123055"/>
          </a:xfrm>
          <a:prstGeom prst="rect">
            <a:avLst/>
          </a:prstGeom>
        </p:spPr>
      </p:pic>
      <p:sp>
        <p:nvSpPr>
          <p:cNvPr id="6" name="Rounded Rectangular Callout 5">
            <a:extLst>
              <a:ext uri="{FF2B5EF4-FFF2-40B4-BE49-F238E27FC236}">
                <a16:creationId xmlns:a16="http://schemas.microsoft.com/office/drawing/2014/main" id="{B5063122-9C88-A240-A343-E0572F2038C3}"/>
              </a:ext>
            </a:extLst>
          </p:cNvPr>
          <p:cNvSpPr/>
          <p:nvPr/>
        </p:nvSpPr>
        <p:spPr>
          <a:xfrm>
            <a:off x="118614" y="1343940"/>
            <a:ext cx="1702019" cy="938009"/>
          </a:xfrm>
          <a:prstGeom prst="wedgeRoundRectCallout">
            <a:avLst>
              <a:gd name="adj1" fmla="val -30246"/>
              <a:gd name="adj2" fmla="val 12833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Variety of benefits ranging from daily refreshments, daily rides, vouchers for e-shopping </a:t>
            </a:r>
          </a:p>
        </p:txBody>
      </p:sp>
      <p:sp>
        <p:nvSpPr>
          <p:cNvPr id="8" name="Title 3">
            <a:extLst>
              <a:ext uri="{FF2B5EF4-FFF2-40B4-BE49-F238E27FC236}">
                <a16:creationId xmlns:a16="http://schemas.microsoft.com/office/drawing/2014/main" id="{3B299803-B0A5-444B-A6C2-C1D2DFA1CD5A}"/>
              </a:ext>
            </a:extLst>
          </p:cNvPr>
          <p:cNvSpPr txBox="1">
            <a:spLocks/>
          </p:cNvSpPr>
          <p:nvPr/>
        </p:nvSpPr>
        <p:spPr>
          <a:xfrm>
            <a:off x="0" y="-13610"/>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Recommendation Example </a:t>
            </a:r>
          </a:p>
        </p:txBody>
      </p:sp>
      <p:sp>
        <p:nvSpPr>
          <p:cNvPr id="9" name="Rounded Rectangular Callout 8">
            <a:extLst>
              <a:ext uri="{FF2B5EF4-FFF2-40B4-BE49-F238E27FC236}">
                <a16:creationId xmlns:a16="http://schemas.microsoft.com/office/drawing/2014/main" id="{B31918CE-9FEF-C547-8907-1D2A5EDC5662}"/>
              </a:ext>
            </a:extLst>
          </p:cNvPr>
          <p:cNvSpPr/>
          <p:nvPr/>
        </p:nvSpPr>
        <p:spPr>
          <a:xfrm>
            <a:off x="10311764" y="4968684"/>
            <a:ext cx="1702020" cy="874395"/>
          </a:xfrm>
          <a:prstGeom prst="wedgeRoundRectCallout">
            <a:avLst>
              <a:gd name="adj1" fmla="val 22148"/>
              <a:gd name="adj2" fmla="val -12841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75000"/>
                  </a:schemeClr>
                </a:solidFill>
              </a:rPr>
              <a:t>Groceries shopping vouchers. The more you stay fit – the more discounts you earn</a:t>
            </a:r>
          </a:p>
        </p:txBody>
      </p:sp>
      <p:sp>
        <p:nvSpPr>
          <p:cNvPr id="10" name="Rounded Rectangular Callout 9">
            <a:extLst>
              <a:ext uri="{FF2B5EF4-FFF2-40B4-BE49-F238E27FC236}">
                <a16:creationId xmlns:a16="http://schemas.microsoft.com/office/drawing/2014/main" id="{3C0AD7B3-4FA8-E949-98E4-7033FB355EAA}"/>
              </a:ext>
            </a:extLst>
          </p:cNvPr>
          <p:cNvSpPr/>
          <p:nvPr/>
        </p:nvSpPr>
        <p:spPr>
          <a:xfrm>
            <a:off x="1820633" y="795485"/>
            <a:ext cx="8457438" cy="6062515"/>
          </a:xfrm>
          <a:prstGeom prst="wedgeRoundRectCallout">
            <a:avLst>
              <a:gd name="adj1" fmla="val 98"/>
              <a:gd name="adj2" fmla="val -47429"/>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6">
                  <a:lumMod val="75000"/>
                </a:schemeClr>
              </a:solidFill>
            </a:endParaRPr>
          </a:p>
          <a:p>
            <a:pPr algn="ctr"/>
            <a:r>
              <a:rPr lang="en-US" sz="2400" b="1" u="sng" dirty="0">
                <a:solidFill>
                  <a:schemeClr val="accent3">
                    <a:lumMod val="75000"/>
                  </a:schemeClr>
                </a:solidFill>
              </a:rPr>
              <a:t>Benefits * Incentives  * Rewards * Recognition * Discounts * Deferred payment options</a:t>
            </a:r>
          </a:p>
          <a:p>
            <a:pPr algn="ctr"/>
            <a:endParaRPr lang="en-US" sz="2400" b="1" dirty="0">
              <a:solidFill>
                <a:schemeClr val="accent6">
                  <a:lumMod val="75000"/>
                </a:schemeClr>
              </a:solidFill>
            </a:endParaRPr>
          </a:p>
          <a:p>
            <a:pPr algn="ctr"/>
            <a:endParaRPr lang="en-US" sz="2400" b="1" dirty="0">
              <a:solidFill>
                <a:schemeClr val="accent6">
                  <a:lumMod val="75000"/>
                </a:schemeClr>
              </a:solidFill>
            </a:endParaRPr>
          </a:p>
          <a:p>
            <a:pPr marL="342900" indent="-342900">
              <a:buFont typeface="Wingdings" pitchFamily="2" charset="2"/>
              <a:buChar char="v"/>
            </a:pPr>
            <a:r>
              <a:rPr lang="en-US" sz="2000" b="1" dirty="0">
                <a:solidFill>
                  <a:srgbClr val="002060"/>
                </a:solidFill>
              </a:rPr>
              <a:t>Deferred period options for payment of premium**</a:t>
            </a:r>
          </a:p>
          <a:p>
            <a:pPr marL="342900" indent="-342900">
              <a:buFont typeface="Wingdings" pitchFamily="2" charset="2"/>
              <a:buChar char="v"/>
            </a:pPr>
            <a:endParaRPr lang="en-US" sz="2000" b="1" dirty="0">
              <a:solidFill>
                <a:schemeClr val="accent6">
                  <a:lumMod val="75000"/>
                </a:schemeClr>
              </a:solidFill>
            </a:endParaRPr>
          </a:p>
          <a:p>
            <a:pPr marL="342900" indent="-342900">
              <a:buFont typeface="Wingdings" pitchFamily="2" charset="2"/>
              <a:buChar char="v"/>
            </a:pPr>
            <a:r>
              <a:rPr lang="en-US" sz="2000" b="1" dirty="0">
                <a:solidFill>
                  <a:schemeClr val="accent1">
                    <a:lumMod val="75000"/>
                  </a:schemeClr>
                </a:solidFill>
              </a:rPr>
              <a:t>More active and healthy = more attractive offerings on premiums**</a:t>
            </a:r>
          </a:p>
          <a:p>
            <a:pPr marL="342900" indent="-342900">
              <a:buFont typeface="Wingdings" pitchFamily="2" charset="2"/>
              <a:buChar char="v"/>
            </a:pPr>
            <a:endParaRPr lang="en-US" sz="2000" b="1" dirty="0">
              <a:solidFill>
                <a:schemeClr val="accent6">
                  <a:lumMod val="75000"/>
                </a:schemeClr>
              </a:solidFill>
            </a:endParaRPr>
          </a:p>
          <a:p>
            <a:pPr marL="342900" indent="-342900">
              <a:buFont typeface="Wingdings" pitchFamily="2" charset="2"/>
              <a:buChar char="v"/>
            </a:pPr>
            <a:r>
              <a:rPr lang="en-US" sz="2000" b="1" dirty="0">
                <a:solidFill>
                  <a:schemeClr val="accent5">
                    <a:lumMod val="60000"/>
                    <a:lumOff val="40000"/>
                  </a:schemeClr>
                </a:solidFill>
              </a:rPr>
              <a:t>a healthier customer = benefits from other financial &amp; professional service**</a:t>
            </a:r>
          </a:p>
          <a:p>
            <a:pPr algn="ctr"/>
            <a:endParaRPr lang="en-US" sz="2000" b="1" dirty="0">
              <a:solidFill>
                <a:schemeClr val="accent6">
                  <a:lumMod val="75000"/>
                </a:schemeClr>
              </a:solidFill>
            </a:endParaRPr>
          </a:p>
          <a:p>
            <a:pPr algn="ctr"/>
            <a:r>
              <a:rPr lang="en-US" sz="2000" b="1" dirty="0">
                <a:solidFill>
                  <a:srgbClr val="7030A0"/>
                </a:solidFill>
              </a:rPr>
              <a:t>**</a:t>
            </a:r>
            <a:r>
              <a:rPr lang="en-US" sz="2400" b="1" dirty="0">
                <a:solidFill>
                  <a:srgbClr val="7030A0"/>
                </a:solidFill>
              </a:rPr>
              <a:t>All stakeholders together create a ‘value prop” with customer at the center**</a:t>
            </a:r>
          </a:p>
          <a:p>
            <a:pPr algn="ctr"/>
            <a:endParaRPr lang="en-US" sz="1400" b="1" dirty="0">
              <a:solidFill>
                <a:schemeClr val="accent6">
                  <a:lumMod val="75000"/>
                </a:schemeClr>
              </a:solidFill>
            </a:endParaRPr>
          </a:p>
        </p:txBody>
      </p:sp>
    </p:spTree>
    <p:extLst>
      <p:ext uri="{BB962C8B-B14F-4D97-AF65-F5344CB8AC3E}">
        <p14:creationId xmlns:p14="http://schemas.microsoft.com/office/powerpoint/2010/main" val="31889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4766"/>
            <a:ext cx="12192000" cy="830997"/>
          </a:xfrm>
          <a:solidFill>
            <a:schemeClr val="bg1">
              <a:lumMod val="85000"/>
            </a:schemeClr>
          </a:solidFill>
          <a:ln>
            <a:solidFill>
              <a:schemeClr val="bg2">
                <a:lumMod val="75000"/>
              </a:schemeClr>
            </a:solidFill>
          </a:ln>
        </p:spPr>
        <p:txBody>
          <a:bodyPr/>
          <a:lstStyle/>
          <a:p>
            <a:r>
              <a:rPr lang="en-US" dirty="0">
                <a:solidFill>
                  <a:schemeClr val="accent6">
                    <a:lumMod val="75000"/>
                  </a:schemeClr>
                </a:solidFill>
              </a:rPr>
              <a:t>Independent Variables to be explored</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pSp>
        <p:nvGrpSpPr>
          <p:cNvPr id="309" name="Group 308">
            <a:extLst>
              <a:ext uri="{FF2B5EF4-FFF2-40B4-BE49-F238E27FC236}">
                <a16:creationId xmlns:a16="http://schemas.microsoft.com/office/drawing/2014/main" id="{F1DEC3D1-4498-488F-8267-8A680C501969}"/>
              </a:ext>
            </a:extLst>
          </p:cNvPr>
          <p:cNvGrpSpPr/>
          <p:nvPr/>
        </p:nvGrpSpPr>
        <p:grpSpPr>
          <a:xfrm>
            <a:off x="4369959" y="2080252"/>
            <a:ext cx="2103586" cy="2254874"/>
            <a:chOff x="985739" y="3428998"/>
            <a:chExt cx="1872211" cy="1872210"/>
          </a:xfrm>
        </p:grpSpPr>
        <p:sp>
          <p:nvSpPr>
            <p:cNvPr id="310" name="Oval 309">
              <a:extLst>
                <a:ext uri="{FF2B5EF4-FFF2-40B4-BE49-F238E27FC236}">
                  <a16:creationId xmlns:a16="http://schemas.microsoft.com/office/drawing/2014/main" id="{DB9EB0E8-D44A-4C9F-9F90-3084BC532220}"/>
                </a:ext>
              </a:extLst>
            </p:cNvPr>
            <p:cNvSpPr/>
            <p:nvPr/>
          </p:nvSpPr>
          <p:spPr>
            <a:xfrm>
              <a:off x="985739" y="3428998"/>
              <a:ext cx="1872210" cy="1872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highlight>
                  <a:srgbClr val="00FF00"/>
                </a:highlight>
              </a:endParaRPr>
            </a:p>
          </p:txBody>
        </p:sp>
        <p:sp>
          <p:nvSpPr>
            <p:cNvPr id="311" name="TextBox 310">
              <a:extLst>
                <a:ext uri="{FF2B5EF4-FFF2-40B4-BE49-F238E27FC236}">
                  <a16:creationId xmlns:a16="http://schemas.microsoft.com/office/drawing/2014/main" id="{A4195BFC-06D2-4D8C-BE7B-94C1A3903027}"/>
                </a:ext>
              </a:extLst>
            </p:cNvPr>
            <p:cNvSpPr txBox="1"/>
            <p:nvPr/>
          </p:nvSpPr>
          <p:spPr>
            <a:xfrm>
              <a:off x="985739" y="4177391"/>
              <a:ext cx="1872211" cy="375425"/>
            </a:xfrm>
            <a:prstGeom prst="rect">
              <a:avLst/>
            </a:prstGeom>
            <a:noFill/>
          </p:spPr>
          <p:txBody>
            <a:bodyPr wrap="square" rtlCol="0" anchor="ctr">
              <a:spAutoFit/>
            </a:bodyPr>
            <a:lstStyle/>
            <a:p>
              <a:pPr algn="ctr"/>
              <a:r>
                <a:rPr lang="en-US" altLang="ko-KR" sz="2400" b="1" dirty="0">
                  <a:solidFill>
                    <a:schemeClr val="bg1"/>
                  </a:solidFill>
                </a:rPr>
                <a:t>Income</a:t>
              </a:r>
              <a:endParaRPr lang="ko-KR" altLang="en-US" sz="2400" b="1" dirty="0">
                <a:solidFill>
                  <a:schemeClr val="bg1"/>
                </a:solidFill>
              </a:endParaRPr>
            </a:p>
          </p:txBody>
        </p:sp>
      </p:grpSp>
      <p:grpSp>
        <p:nvGrpSpPr>
          <p:cNvPr id="312" name="Group 311">
            <a:extLst>
              <a:ext uri="{FF2B5EF4-FFF2-40B4-BE49-F238E27FC236}">
                <a16:creationId xmlns:a16="http://schemas.microsoft.com/office/drawing/2014/main" id="{3F3FE340-B90F-4376-9A45-1655AA16CF33}"/>
              </a:ext>
            </a:extLst>
          </p:cNvPr>
          <p:cNvGrpSpPr/>
          <p:nvPr/>
        </p:nvGrpSpPr>
        <p:grpSpPr>
          <a:xfrm>
            <a:off x="2193322" y="3875561"/>
            <a:ext cx="1995819" cy="1938517"/>
            <a:chOff x="985739" y="3428998"/>
            <a:chExt cx="1872210" cy="1872210"/>
          </a:xfrm>
          <a:solidFill>
            <a:schemeClr val="accent4">
              <a:lumMod val="40000"/>
              <a:lumOff val="60000"/>
            </a:schemeClr>
          </a:solidFill>
        </p:grpSpPr>
        <p:sp>
          <p:nvSpPr>
            <p:cNvPr id="313" name="Oval 312">
              <a:extLst>
                <a:ext uri="{FF2B5EF4-FFF2-40B4-BE49-F238E27FC236}">
                  <a16:creationId xmlns:a16="http://schemas.microsoft.com/office/drawing/2014/main" id="{71729D08-6682-410E-9184-CCF7C3DAACC0}"/>
                </a:ext>
              </a:extLst>
            </p:cNvPr>
            <p:cNvSpPr/>
            <p:nvPr/>
          </p:nvSpPr>
          <p:spPr>
            <a:xfrm>
              <a:off x="985739" y="3428998"/>
              <a:ext cx="1872210" cy="18722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4" name="TextBox 313">
              <a:extLst>
                <a:ext uri="{FF2B5EF4-FFF2-40B4-BE49-F238E27FC236}">
                  <a16:creationId xmlns:a16="http://schemas.microsoft.com/office/drawing/2014/main" id="{15EDC278-9A56-42CF-ACDF-BCC9CF606F09}"/>
                </a:ext>
              </a:extLst>
            </p:cNvPr>
            <p:cNvSpPr txBox="1"/>
            <p:nvPr/>
          </p:nvSpPr>
          <p:spPr>
            <a:xfrm>
              <a:off x="1139623" y="4152735"/>
              <a:ext cx="1533408" cy="401714"/>
            </a:xfrm>
            <a:prstGeom prst="rect">
              <a:avLst/>
            </a:prstGeom>
            <a:grpFill/>
          </p:spPr>
          <p:txBody>
            <a:bodyPr wrap="square" rtlCol="0" anchor="ctr">
              <a:spAutoFit/>
            </a:bodyPr>
            <a:lstStyle/>
            <a:p>
              <a:pPr algn="ctr"/>
              <a:r>
                <a:rPr lang="en-US" altLang="ko-KR" sz="2400" b="1" dirty="0">
                  <a:solidFill>
                    <a:schemeClr val="accent5"/>
                  </a:solidFill>
                </a:rPr>
                <a:t>Age</a:t>
              </a:r>
              <a:endParaRPr lang="ko-KR" altLang="en-US" sz="2400" b="1" dirty="0">
                <a:solidFill>
                  <a:schemeClr val="accent5"/>
                </a:solidFill>
              </a:endParaRPr>
            </a:p>
          </p:txBody>
        </p:sp>
      </p:grpSp>
      <p:grpSp>
        <p:nvGrpSpPr>
          <p:cNvPr id="315" name="Group 314">
            <a:extLst>
              <a:ext uri="{FF2B5EF4-FFF2-40B4-BE49-F238E27FC236}">
                <a16:creationId xmlns:a16="http://schemas.microsoft.com/office/drawing/2014/main" id="{EB29E960-1D20-4540-A5F6-A2328180E685}"/>
              </a:ext>
            </a:extLst>
          </p:cNvPr>
          <p:cNvGrpSpPr/>
          <p:nvPr/>
        </p:nvGrpSpPr>
        <p:grpSpPr>
          <a:xfrm>
            <a:off x="4532683" y="4666823"/>
            <a:ext cx="1800642" cy="1880738"/>
            <a:chOff x="985739" y="3428998"/>
            <a:chExt cx="1872211" cy="1872210"/>
          </a:xfrm>
        </p:grpSpPr>
        <p:sp>
          <p:nvSpPr>
            <p:cNvPr id="316" name="Oval 315">
              <a:extLst>
                <a:ext uri="{FF2B5EF4-FFF2-40B4-BE49-F238E27FC236}">
                  <a16:creationId xmlns:a16="http://schemas.microsoft.com/office/drawing/2014/main" id="{113FEDC3-A752-4847-9FAE-EBC48A2DF165}"/>
                </a:ext>
              </a:extLst>
            </p:cNvPr>
            <p:cNvSpPr/>
            <p:nvPr/>
          </p:nvSpPr>
          <p:spPr>
            <a:xfrm>
              <a:off x="985739" y="3428998"/>
              <a:ext cx="1872210" cy="1872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7" name="TextBox 316">
              <a:extLst>
                <a:ext uri="{FF2B5EF4-FFF2-40B4-BE49-F238E27FC236}">
                  <a16:creationId xmlns:a16="http://schemas.microsoft.com/office/drawing/2014/main" id="{1CABA87E-2D47-4494-BEBE-70ACD7FFAD81}"/>
                </a:ext>
              </a:extLst>
            </p:cNvPr>
            <p:cNvSpPr txBox="1"/>
            <p:nvPr/>
          </p:nvSpPr>
          <p:spPr>
            <a:xfrm>
              <a:off x="985739" y="4127334"/>
              <a:ext cx="1872211" cy="475537"/>
            </a:xfrm>
            <a:prstGeom prst="rect">
              <a:avLst/>
            </a:prstGeom>
            <a:noFill/>
          </p:spPr>
          <p:txBody>
            <a:bodyPr wrap="square" rtlCol="0" anchor="ctr">
              <a:spAutoFit/>
            </a:bodyPr>
            <a:lstStyle/>
            <a:p>
              <a:pPr algn="ctr"/>
              <a:r>
                <a:rPr lang="en-US" altLang="ko-KR" sz="1400" b="1" dirty="0">
                  <a:solidFill>
                    <a:schemeClr val="bg1"/>
                  </a:solidFill>
                </a:rPr>
                <a:t>Premium paid Late by 3 to 6 months</a:t>
              </a:r>
              <a:endParaRPr lang="ko-KR" altLang="en-US" sz="1400" b="1" dirty="0">
                <a:solidFill>
                  <a:schemeClr val="bg1"/>
                </a:solidFill>
              </a:endParaRPr>
            </a:p>
          </p:txBody>
        </p:sp>
      </p:grpSp>
      <p:grpSp>
        <p:nvGrpSpPr>
          <p:cNvPr id="318" name="Group 317">
            <a:extLst>
              <a:ext uri="{FF2B5EF4-FFF2-40B4-BE49-F238E27FC236}">
                <a16:creationId xmlns:a16="http://schemas.microsoft.com/office/drawing/2014/main" id="{8E7B1E62-26BB-4F23-91B6-39723E025AD5}"/>
              </a:ext>
            </a:extLst>
          </p:cNvPr>
          <p:cNvGrpSpPr/>
          <p:nvPr/>
        </p:nvGrpSpPr>
        <p:grpSpPr>
          <a:xfrm>
            <a:off x="7561307" y="1316768"/>
            <a:ext cx="2075447" cy="2176821"/>
            <a:chOff x="985739" y="3428998"/>
            <a:chExt cx="1872211" cy="1872210"/>
          </a:xfrm>
        </p:grpSpPr>
        <p:sp>
          <p:nvSpPr>
            <p:cNvPr id="319" name="Oval 318">
              <a:extLst>
                <a:ext uri="{FF2B5EF4-FFF2-40B4-BE49-F238E27FC236}">
                  <a16:creationId xmlns:a16="http://schemas.microsoft.com/office/drawing/2014/main" id="{835448F3-8344-44E5-AD59-E988E621A3F9}"/>
                </a:ext>
              </a:extLst>
            </p:cNvPr>
            <p:cNvSpPr/>
            <p:nvPr/>
          </p:nvSpPr>
          <p:spPr>
            <a:xfrm>
              <a:off x="985739" y="3428998"/>
              <a:ext cx="1872210" cy="187221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0" name="TextBox 319">
              <a:extLst>
                <a:ext uri="{FF2B5EF4-FFF2-40B4-BE49-F238E27FC236}">
                  <a16:creationId xmlns:a16="http://schemas.microsoft.com/office/drawing/2014/main" id="{3E774F6F-01AD-4B0A-A821-453A1D9E15FE}"/>
                </a:ext>
              </a:extLst>
            </p:cNvPr>
            <p:cNvSpPr txBox="1"/>
            <p:nvPr/>
          </p:nvSpPr>
          <p:spPr>
            <a:xfrm>
              <a:off x="985739" y="4174199"/>
              <a:ext cx="1872211" cy="381803"/>
            </a:xfrm>
            <a:prstGeom prst="rect">
              <a:avLst/>
            </a:prstGeom>
            <a:noFill/>
          </p:spPr>
          <p:txBody>
            <a:bodyPr wrap="square" rtlCol="0" anchor="ctr">
              <a:spAutoFit/>
            </a:bodyPr>
            <a:lstStyle/>
            <a:p>
              <a:pPr algn="ctr"/>
              <a:r>
                <a:rPr lang="en-US" altLang="ko-KR" sz="1400" b="1" dirty="0">
                  <a:solidFill>
                    <a:schemeClr val="bg2">
                      <a:lumMod val="25000"/>
                    </a:schemeClr>
                  </a:solidFill>
                </a:rPr>
                <a:t>Premium paid Late </a:t>
              </a:r>
            </a:p>
            <a:p>
              <a:pPr algn="ctr"/>
              <a:r>
                <a:rPr lang="en-US" altLang="ko-KR" sz="1400" b="1" dirty="0">
                  <a:solidFill>
                    <a:schemeClr val="bg2">
                      <a:lumMod val="25000"/>
                    </a:schemeClr>
                  </a:solidFill>
                </a:rPr>
                <a:t>by 6 to 12 months</a:t>
              </a:r>
              <a:endParaRPr lang="ko-KR" altLang="en-US" sz="1400" b="1" dirty="0">
                <a:solidFill>
                  <a:schemeClr val="bg2">
                    <a:lumMod val="25000"/>
                  </a:schemeClr>
                </a:solidFill>
              </a:endParaRPr>
            </a:p>
          </p:txBody>
        </p:sp>
      </p:grpSp>
      <p:grpSp>
        <p:nvGrpSpPr>
          <p:cNvPr id="321" name="Group 320">
            <a:extLst>
              <a:ext uri="{FF2B5EF4-FFF2-40B4-BE49-F238E27FC236}">
                <a16:creationId xmlns:a16="http://schemas.microsoft.com/office/drawing/2014/main" id="{2A3B8918-624A-4248-853D-2885345BC4DF}"/>
              </a:ext>
            </a:extLst>
          </p:cNvPr>
          <p:cNvGrpSpPr/>
          <p:nvPr/>
        </p:nvGrpSpPr>
        <p:grpSpPr>
          <a:xfrm>
            <a:off x="8215509" y="4698963"/>
            <a:ext cx="1575849" cy="1642846"/>
            <a:chOff x="985739" y="3428998"/>
            <a:chExt cx="1872211" cy="1872210"/>
          </a:xfrm>
        </p:grpSpPr>
        <p:sp>
          <p:nvSpPr>
            <p:cNvPr id="322" name="Oval 321">
              <a:extLst>
                <a:ext uri="{FF2B5EF4-FFF2-40B4-BE49-F238E27FC236}">
                  <a16:creationId xmlns:a16="http://schemas.microsoft.com/office/drawing/2014/main" id="{99F3F15D-4C9E-4863-BD65-985F17694B49}"/>
                </a:ext>
              </a:extLst>
            </p:cNvPr>
            <p:cNvSpPr/>
            <p:nvPr/>
          </p:nvSpPr>
          <p:spPr>
            <a:xfrm>
              <a:off x="985739" y="3428998"/>
              <a:ext cx="1872210" cy="18722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3" name="TextBox 322">
              <a:extLst>
                <a:ext uri="{FF2B5EF4-FFF2-40B4-BE49-F238E27FC236}">
                  <a16:creationId xmlns:a16="http://schemas.microsoft.com/office/drawing/2014/main" id="{5853E817-1E41-4715-B3F2-E895BC17EF61}"/>
                </a:ext>
              </a:extLst>
            </p:cNvPr>
            <p:cNvSpPr txBox="1"/>
            <p:nvPr/>
          </p:nvSpPr>
          <p:spPr>
            <a:xfrm>
              <a:off x="985739" y="3996821"/>
              <a:ext cx="1872211" cy="736568"/>
            </a:xfrm>
            <a:prstGeom prst="rect">
              <a:avLst/>
            </a:prstGeom>
            <a:noFill/>
          </p:spPr>
          <p:txBody>
            <a:bodyPr wrap="square" rtlCol="0" anchor="ctr">
              <a:spAutoFit/>
            </a:bodyPr>
            <a:lstStyle/>
            <a:p>
              <a:pPr algn="ctr"/>
              <a:r>
                <a:rPr lang="en-US" altLang="ko-KR" sz="1200" b="1" dirty="0">
                  <a:solidFill>
                    <a:schemeClr val="bg1"/>
                  </a:solidFill>
                </a:rPr>
                <a:t>Premium paid Late by more than 12 months</a:t>
              </a:r>
              <a:endParaRPr lang="ko-KR" altLang="en-US" sz="1200" b="1" dirty="0">
                <a:solidFill>
                  <a:schemeClr val="bg1"/>
                </a:solidFill>
              </a:endParaRPr>
            </a:p>
          </p:txBody>
        </p:sp>
      </p:grpSp>
      <p:grpSp>
        <p:nvGrpSpPr>
          <p:cNvPr id="324" name="Group 323">
            <a:extLst>
              <a:ext uri="{FF2B5EF4-FFF2-40B4-BE49-F238E27FC236}">
                <a16:creationId xmlns:a16="http://schemas.microsoft.com/office/drawing/2014/main" id="{124D18BA-AE07-402F-A42D-D21CF804435F}"/>
              </a:ext>
            </a:extLst>
          </p:cNvPr>
          <p:cNvGrpSpPr/>
          <p:nvPr/>
        </p:nvGrpSpPr>
        <p:grpSpPr>
          <a:xfrm>
            <a:off x="2656341" y="1737444"/>
            <a:ext cx="1426328" cy="1426329"/>
            <a:chOff x="985739" y="3428998"/>
            <a:chExt cx="1872210" cy="1872210"/>
          </a:xfrm>
          <a:solidFill>
            <a:srgbClr val="FFC000"/>
          </a:solidFill>
        </p:grpSpPr>
        <p:sp>
          <p:nvSpPr>
            <p:cNvPr id="325" name="Oval 324">
              <a:extLst>
                <a:ext uri="{FF2B5EF4-FFF2-40B4-BE49-F238E27FC236}">
                  <a16:creationId xmlns:a16="http://schemas.microsoft.com/office/drawing/2014/main" id="{FDB7AEEC-159B-446B-B564-FBB384D41DE5}"/>
                </a:ext>
              </a:extLst>
            </p:cNvPr>
            <p:cNvSpPr/>
            <p:nvPr/>
          </p:nvSpPr>
          <p:spPr>
            <a:xfrm>
              <a:off x="985739" y="3428998"/>
              <a:ext cx="1872210" cy="18722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326" name="TextBox 325">
              <a:extLst>
                <a:ext uri="{FF2B5EF4-FFF2-40B4-BE49-F238E27FC236}">
                  <a16:creationId xmlns:a16="http://schemas.microsoft.com/office/drawing/2014/main" id="{C1CA38F8-9402-4743-9332-E9E242E5167F}"/>
                </a:ext>
              </a:extLst>
            </p:cNvPr>
            <p:cNvSpPr txBox="1"/>
            <p:nvPr/>
          </p:nvSpPr>
          <p:spPr>
            <a:xfrm>
              <a:off x="1166430" y="4020303"/>
              <a:ext cx="1558553" cy="767580"/>
            </a:xfrm>
            <a:prstGeom prst="rect">
              <a:avLst/>
            </a:prstGeom>
            <a:grpFill/>
          </p:spPr>
          <p:txBody>
            <a:bodyPr wrap="square" rtlCol="0" anchor="ctr">
              <a:spAutoFit/>
            </a:bodyPr>
            <a:lstStyle/>
            <a:p>
              <a:pPr algn="ctr"/>
              <a:r>
                <a:rPr lang="en-US" altLang="ko-KR" sz="1600" b="1" dirty="0">
                  <a:solidFill>
                    <a:schemeClr val="bg2">
                      <a:lumMod val="25000"/>
                    </a:schemeClr>
                  </a:solidFill>
                </a:rPr>
                <a:t>Risk</a:t>
              </a:r>
              <a:r>
                <a:rPr lang="en-US" altLang="ko-KR" sz="1600" b="1" dirty="0">
                  <a:solidFill>
                    <a:schemeClr val="accent1">
                      <a:lumMod val="20000"/>
                      <a:lumOff val="80000"/>
                    </a:schemeClr>
                  </a:solidFill>
                </a:rPr>
                <a:t> </a:t>
              </a:r>
              <a:r>
                <a:rPr lang="en-US" altLang="ko-KR" sz="1600" b="1" dirty="0">
                  <a:solidFill>
                    <a:schemeClr val="bg2">
                      <a:lumMod val="25000"/>
                    </a:schemeClr>
                  </a:solidFill>
                </a:rPr>
                <a:t>Score</a:t>
              </a:r>
              <a:endParaRPr lang="ko-KR" altLang="en-US" sz="1600" b="1" dirty="0">
                <a:solidFill>
                  <a:schemeClr val="bg2">
                    <a:lumMod val="25000"/>
                  </a:schemeClr>
                </a:solidFill>
              </a:endParaRPr>
            </a:p>
          </p:txBody>
        </p:sp>
      </p:grpSp>
      <p:sp>
        <p:nvSpPr>
          <p:cNvPr id="327" name="Oval 326">
            <a:extLst>
              <a:ext uri="{FF2B5EF4-FFF2-40B4-BE49-F238E27FC236}">
                <a16:creationId xmlns:a16="http://schemas.microsoft.com/office/drawing/2014/main" id="{DCBFD0A3-3D18-4268-A4FA-4C7C27674389}"/>
              </a:ext>
            </a:extLst>
          </p:cNvPr>
          <p:cNvSpPr/>
          <p:nvPr/>
        </p:nvSpPr>
        <p:spPr>
          <a:xfrm>
            <a:off x="6013647" y="1182673"/>
            <a:ext cx="1260370" cy="110649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Marital Status</a:t>
            </a:r>
            <a:endParaRPr lang="ko-KR" altLang="en-US" sz="1400" b="1" dirty="0"/>
          </a:p>
        </p:txBody>
      </p:sp>
      <p:sp>
        <p:nvSpPr>
          <p:cNvPr id="328" name="Oval 327">
            <a:extLst>
              <a:ext uri="{FF2B5EF4-FFF2-40B4-BE49-F238E27FC236}">
                <a16:creationId xmlns:a16="http://schemas.microsoft.com/office/drawing/2014/main" id="{31EEC9A3-11BC-436D-823D-85B192A5994A}"/>
              </a:ext>
            </a:extLst>
          </p:cNvPr>
          <p:cNvSpPr/>
          <p:nvPr/>
        </p:nvSpPr>
        <p:spPr>
          <a:xfrm>
            <a:off x="581977" y="1988367"/>
            <a:ext cx="1075837" cy="1045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bg2">
                    <a:lumMod val="25000"/>
                  </a:schemeClr>
                </a:solidFill>
              </a:rPr>
              <a:t>Vehicle</a:t>
            </a:r>
            <a:r>
              <a:rPr lang="en-US" altLang="ko-KR" sz="1400" dirty="0"/>
              <a:t> </a:t>
            </a:r>
            <a:r>
              <a:rPr lang="en-US" altLang="ko-KR" sz="1400" dirty="0">
                <a:solidFill>
                  <a:schemeClr val="bg2">
                    <a:lumMod val="25000"/>
                  </a:schemeClr>
                </a:solidFill>
              </a:rPr>
              <a:t>owned</a:t>
            </a:r>
            <a:endParaRPr lang="ko-KR" altLang="en-US" sz="1400" dirty="0">
              <a:solidFill>
                <a:schemeClr val="bg2">
                  <a:lumMod val="25000"/>
                </a:schemeClr>
              </a:solidFill>
            </a:endParaRPr>
          </a:p>
        </p:txBody>
      </p:sp>
      <p:grpSp>
        <p:nvGrpSpPr>
          <p:cNvPr id="30" name="Group 29">
            <a:extLst>
              <a:ext uri="{FF2B5EF4-FFF2-40B4-BE49-F238E27FC236}">
                <a16:creationId xmlns:a16="http://schemas.microsoft.com/office/drawing/2014/main" id="{11DDFAF4-116B-4F42-9055-3008F48C483F}"/>
              </a:ext>
            </a:extLst>
          </p:cNvPr>
          <p:cNvGrpSpPr/>
          <p:nvPr/>
        </p:nvGrpSpPr>
        <p:grpSpPr>
          <a:xfrm>
            <a:off x="10237333" y="947815"/>
            <a:ext cx="1426330" cy="1426329"/>
            <a:chOff x="985739" y="3428998"/>
            <a:chExt cx="1872212" cy="1872210"/>
          </a:xfrm>
        </p:grpSpPr>
        <p:sp>
          <p:nvSpPr>
            <p:cNvPr id="31" name="Oval 30">
              <a:extLst>
                <a:ext uri="{FF2B5EF4-FFF2-40B4-BE49-F238E27FC236}">
                  <a16:creationId xmlns:a16="http://schemas.microsoft.com/office/drawing/2014/main" id="{8142306D-5B37-264A-AD6A-3E1BA9E9AB53}"/>
                </a:ext>
              </a:extLst>
            </p:cNvPr>
            <p:cNvSpPr/>
            <p:nvPr/>
          </p:nvSpPr>
          <p:spPr>
            <a:xfrm>
              <a:off x="985739" y="3428998"/>
              <a:ext cx="1872210" cy="18722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highlight>
                  <a:srgbClr val="0000FF"/>
                </a:highlight>
              </a:endParaRPr>
            </a:p>
          </p:txBody>
        </p:sp>
        <p:sp>
          <p:nvSpPr>
            <p:cNvPr id="32" name="TextBox 31">
              <a:extLst>
                <a:ext uri="{FF2B5EF4-FFF2-40B4-BE49-F238E27FC236}">
                  <a16:creationId xmlns:a16="http://schemas.microsoft.com/office/drawing/2014/main" id="{994A926B-983B-4744-BF7E-142FE883806F}"/>
                </a:ext>
              </a:extLst>
            </p:cNvPr>
            <p:cNvSpPr txBox="1"/>
            <p:nvPr/>
          </p:nvSpPr>
          <p:spPr>
            <a:xfrm>
              <a:off x="985739" y="4021711"/>
              <a:ext cx="1872212" cy="686782"/>
            </a:xfrm>
            <a:prstGeom prst="rect">
              <a:avLst/>
            </a:prstGeom>
            <a:noFill/>
          </p:spPr>
          <p:txBody>
            <a:bodyPr wrap="square" rtlCol="0" anchor="ctr">
              <a:spAutoFit/>
            </a:bodyPr>
            <a:lstStyle/>
            <a:p>
              <a:pPr algn="ctr"/>
              <a:r>
                <a:rPr lang="en-US" altLang="ko-KR" sz="1400" b="1" dirty="0">
                  <a:solidFill>
                    <a:schemeClr val="bg1"/>
                  </a:solidFill>
                </a:rPr>
                <a:t>Nos. of Dependents</a:t>
              </a:r>
              <a:endParaRPr lang="ko-KR" altLang="en-US" sz="1400" b="1" dirty="0">
                <a:solidFill>
                  <a:schemeClr val="bg1"/>
                </a:solidFill>
              </a:endParaRPr>
            </a:p>
          </p:txBody>
        </p:sp>
      </p:grpSp>
      <p:sp>
        <p:nvSpPr>
          <p:cNvPr id="33" name="Oval 32">
            <a:extLst>
              <a:ext uri="{FF2B5EF4-FFF2-40B4-BE49-F238E27FC236}">
                <a16:creationId xmlns:a16="http://schemas.microsoft.com/office/drawing/2014/main" id="{D56EAA41-B59D-594C-A565-FC605F587DA0}"/>
              </a:ext>
            </a:extLst>
          </p:cNvPr>
          <p:cNvSpPr/>
          <p:nvPr/>
        </p:nvSpPr>
        <p:spPr>
          <a:xfrm>
            <a:off x="9623766" y="2998134"/>
            <a:ext cx="1426328" cy="1399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Sourcing Channel</a:t>
            </a:r>
            <a:endParaRPr lang="ko-KR" altLang="en-US" sz="1400" dirty="0"/>
          </a:p>
        </p:txBody>
      </p:sp>
      <p:grpSp>
        <p:nvGrpSpPr>
          <p:cNvPr id="34" name="Group 33">
            <a:extLst>
              <a:ext uri="{FF2B5EF4-FFF2-40B4-BE49-F238E27FC236}">
                <a16:creationId xmlns:a16="http://schemas.microsoft.com/office/drawing/2014/main" id="{A554BEBE-4D12-1E44-B518-CF7E28DA467E}"/>
              </a:ext>
            </a:extLst>
          </p:cNvPr>
          <p:cNvGrpSpPr/>
          <p:nvPr/>
        </p:nvGrpSpPr>
        <p:grpSpPr>
          <a:xfrm>
            <a:off x="1704347" y="1043922"/>
            <a:ext cx="982388" cy="917968"/>
            <a:chOff x="985739" y="3428998"/>
            <a:chExt cx="1872211" cy="1872210"/>
          </a:xfrm>
        </p:grpSpPr>
        <p:sp>
          <p:nvSpPr>
            <p:cNvPr id="35" name="Oval 34">
              <a:extLst>
                <a:ext uri="{FF2B5EF4-FFF2-40B4-BE49-F238E27FC236}">
                  <a16:creationId xmlns:a16="http://schemas.microsoft.com/office/drawing/2014/main" id="{347C9600-630A-7E44-9B1A-FC7411CAAAB5}"/>
                </a:ext>
              </a:extLst>
            </p:cNvPr>
            <p:cNvSpPr/>
            <p:nvPr/>
          </p:nvSpPr>
          <p:spPr>
            <a:xfrm>
              <a:off x="985739" y="3428998"/>
              <a:ext cx="1872210" cy="1872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BCD1717C-A5B9-7F4B-B21D-99C6D5A6896F}"/>
                </a:ext>
              </a:extLst>
            </p:cNvPr>
            <p:cNvSpPr txBox="1"/>
            <p:nvPr/>
          </p:nvSpPr>
          <p:spPr>
            <a:xfrm>
              <a:off x="985739" y="4051246"/>
              <a:ext cx="1872211" cy="627716"/>
            </a:xfrm>
            <a:prstGeom prst="rect">
              <a:avLst/>
            </a:prstGeom>
            <a:noFill/>
          </p:spPr>
          <p:txBody>
            <a:bodyPr wrap="square" rtlCol="0" anchor="ctr">
              <a:spAutoFit/>
            </a:bodyPr>
            <a:lstStyle/>
            <a:p>
              <a:pPr algn="ctr"/>
              <a:r>
                <a:rPr lang="en-US" altLang="ko-KR" sz="1400" b="1" dirty="0">
                  <a:solidFill>
                    <a:schemeClr val="bg1"/>
                  </a:solidFill>
                </a:rPr>
                <a:t>Premium</a:t>
              </a:r>
              <a:endParaRPr lang="ko-KR" altLang="en-US" sz="1400" b="1" dirty="0">
                <a:solidFill>
                  <a:schemeClr val="bg1"/>
                </a:solidFill>
              </a:endParaRPr>
            </a:p>
          </p:txBody>
        </p:sp>
      </p:grpSp>
      <p:grpSp>
        <p:nvGrpSpPr>
          <p:cNvPr id="37" name="Group 36">
            <a:extLst>
              <a:ext uri="{FF2B5EF4-FFF2-40B4-BE49-F238E27FC236}">
                <a16:creationId xmlns:a16="http://schemas.microsoft.com/office/drawing/2014/main" id="{58DD5B8F-8657-EC4B-8C25-496290540132}"/>
              </a:ext>
            </a:extLst>
          </p:cNvPr>
          <p:cNvGrpSpPr/>
          <p:nvPr/>
        </p:nvGrpSpPr>
        <p:grpSpPr>
          <a:xfrm>
            <a:off x="229787" y="3425144"/>
            <a:ext cx="1426330" cy="1426329"/>
            <a:chOff x="985739" y="3428998"/>
            <a:chExt cx="1872212" cy="1872210"/>
          </a:xfrm>
        </p:grpSpPr>
        <p:sp>
          <p:nvSpPr>
            <p:cNvPr id="38" name="Oval 37">
              <a:extLst>
                <a:ext uri="{FF2B5EF4-FFF2-40B4-BE49-F238E27FC236}">
                  <a16:creationId xmlns:a16="http://schemas.microsoft.com/office/drawing/2014/main" id="{6751899E-7A2A-5042-9725-B5318A2676B4}"/>
                </a:ext>
              </a:extLst>
            </p:cNvPr>
            <p:cNvSpPr/>
            <p:nvPr/>
          </p:nvSpPr>
          <p:spPr>
            <a:xfrm>
              <a:off x="985739" y="3428998"/>
              <a:ext cx="1872210" cy="18722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39" name="TextBox 38">
              <a:extLst>
                <a:ext uri="{FF2B5EF4-FFF2-40B4-BE49-F238E27FC236}">
                  <a16:creationId xmlns:a16="http://schemas.microsoft.com/office/drawing/2014/main" id="{7BE524E8-D331-3043-859C-A94F4B738CBB}"/>
                </a:ext>
              </a:extLst>
            </p:cNvPr>
            <p:cNvSpPr txBox="1"/>
            <p:nvPr/>
          </p:nvSpPr>
          <p:spPr>
            <a:xfrm>
              <a:off x="985739" y="3819717"/>
              <a:ext cx="1872212" cy="1090773"/>
            </a:xfrm>
            <a:prstGeom prst="rect">
              <a:avLst/>
            </a:prstGeom>
            <a:noFill/>
          </p:spPr>
          <p:txBody>
            <a:bodyPr wrap="square" rtlCol="0" anchor="ctr">
              <a:spAutoFit/>
            </a:bodyPr>
            <a:lstStyle/>
            <a:p>
              <a:pPr algn="ctr"/>
              <a:r>
                <a:rPr lang="en-US" altLang="ko-KR" sz="1600" b="1" dirty="0">
                  <a:solidFill>
                    <a:schemeClr val="bg2">
                      <a:lumMod val="25000"/>
                    </a:schemeClr>
                  </a:solidFill>
                </a:rPr>
                <a:t>Num of Premium Paid</a:t>
              </a:r>
              <a:endParaRPr lang="ko-KR" altLang="en-US" sz="1600" b="1" dirty="0">
                <a:solidFill>
                  <a:schemeClr val="bg2">
                    <a:lumMod val="25000"/>
                  </a:schemeClr>
                </a:solidFill>
              </a:endParaRPr>
            </a:p>
          </p:txBody>
        </p:sp>
      </p:grpSp>
      <p:grpSp>
        <p:nvGrpSpPr>
          <p:cNvPr id="40" name="Group 39">
            <a:extLst>
              <a:ext uri="{FF2B5EF4-FFF2-40B4-BE49-F238E27FC236}">
                <a16:creationId xmlns:a16="http://schemas.microsoft.com/office/drawing/2014/main" id="{A6B5D6DD-FFD8-DE42-819D-5477BA85DBA2}"/>
              </a:ext>
            </a:extLst>
          </p:cNvPr>
          <p:cNvGrpSpPr/>
          <p:nvPr/>
        </p:nvGrpSpPr>
        <p:grpSpPr>
          <a:xfrm>
            <a:off x="10342218" y="4622187"/>
            <a:ext cx="1426330" cy="1426329"/>
            <a:chOff x="985739" y="3428998"/>
            <a:chExt cx="1872212" cy="1872210"/>
          </a:xfrm>
        </p:grpSpPr>
        <p:sp>
          <p:nvSpPr>
            <p:cNvPr id="41" name="Oval 40">
              <a:extLst>
                <a:ext uri="{FF2B5EF4-FFF2-40B4-BE49-F238E27FC236}">
                  <a16:creationId xmlns:a16="http://schemas.microsoft.com/office/drawing/2014/main" id="{43C8BAC0-39D3-4540-8387-1D4D60AF0087}"/>
                </a:ext>
              </a:extLst>
            </p:cNvPr>
            <p:cNvSpPr/>
            <p:nvPr/>
          </p:nvSpPr>
          <p:spPr>
            <a:xfrm>
              <a:off x="985739" y="3428998"/>
              <a:ext cx="1872210" cy="187221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2" name="TextBox 41">
              <a:extLst>
                <a:ext uri="{FF2B5EF4-FFF2-40B4-BE49-F238E27FC236}">
                  <a16:creationId xmlns:a16="http://schemas.microsoft.com/office/drawing/2014/main" id="{DECCF3A4-66DD-CD43-ABEE-7D411251F460}"/>
                </a:ext>
              </a:extLst>
            </p:cNvPr>
            <p:cNvSpPr txBox="1"/>
            <p:nvPr/>
          </p:nvSpPr>
          <p:spPr>
            <a:xfrm>
              <a:off x="985739" y="3981313"/>
              <a:ext cx="1872212" cy="767580"/>
            </a:xfrm>
            <a:prstGeom prst="rect">
              <a:avLst/>
            </a:prstGeom>
            <a:noFill/>
          </p:spPr>
          <p:txBody>
            <a:bodyPr wrap="square" rtlCol="0" anchor="ctr">
              <a:spAutoFit/>
            </a:bodyPr>
            <a:lstStyle/>
            <a:p>
              <a:pPr algn="ctr"/>
              <a:r>
                <a:rPr lang="en-US" altLang="ko-KR" sz="1600" b="1" dirty="0">
                  <a:solidFill>
                    <a:schemeClr val="accent1">
                      <a:lumMod val="20000"/>
                      <a:lumOff val="80000"/>
                    </a:schemeClr>
                  </a:solidFill>
                </a:rPr>
                <a:t>Residence Area</a:t>
              </a:r>
              <a:endParaRPr lang="ko-KR" altLang="en-US" sz="1600" b="1" dirty="0">
                <a:solidFill>
                  <a:schemeClr val="accent1">
                    <a:lumMod val="20000"/>
                    <a:lumOff val="80000"/>
                  </a:schemeClr>
                </a:solidFill>
              </a:endParaRPr>
            </a:p>
          </p:txBody>
        </p:sp>
      </p:grpSp>
      <p:grpSp>
        <p:nvGrpSpPr>
          <p:cNvPr id="43" name="Group 42">
            <a:extLst>
              <a:ext uri="{FF2B5EF4-FFF2-40B4-BE49-F238E27FC236}">
                <a16:creationId xmlns:a16="http://schemas.microsoft.com/office/drawing/2014/main" id="{AF717579-1120-A448-A361-3842C92CADB9}"/>
              </a:ext>
            </a:extLst>
          </p:cNvPr>
          <p:cNvGrpSpPr/>
          <p:nvPr/>
        </p:nvGrpSpPr>
        <p:grpSpPr>
          <a:xfrm>
            <a:off x="423452" y="5069118"/>
            <a:ext cx="1426328" cy="1426329"/>
            <a:chOff x="985739" y="3428998"/>
            <a:chExt cx="1872210" cy="1872210"/>
          </a:xfrm>
          <a:solidFill>
            <a:srgbClr val="FFC000"/>
          </a:solidFill>
        </p:grpSpPr>
        <p:sp>
          <p:nvSpPr>
            <p:cNvPr id="44" name="Oval 43">
              <a:extLst>
                <a:ext uri="{FF2B5EF4-FFF2-40B4-BE49-F238E27FC236}">
                  <a16:creationId xmlns:a16="http://schemas.microsoft.com/office/drawing/2014/main" id="{20EE27E1-2285-CF46-89A7-A7D805D18473}"/>
                </a:ext>
              </a:extLst>
            </p:cNvPr>
            <p:cNvSpPr/>
            <p:nvPr/>
          </p:nvSpPr>
          <p:spPr>
            <a:xfrm>
              <a:off x="985739" y="3428998"/>
              <a:ext cx="1872210" cy="187221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5" name="TextBox 44">
              <a:extLst>
                <a:ext uri="{FF2B5EF4-FFF2-40B4-BE49-F238E27FC236}">
                  <a16:creationId xmlns:a16="http://schemas.microsoft.com/office/drawing/2014/main" id="{48B28651-90A7-164A-87FA-595532FABC24}"/>
                </a:ext>
              </a:extLst>
            </p:cNvPr>
            <p:cNvSpPr txBox="1"/>
            <p:nvPr/>
          </p:nvSpPr>
          <p:spPr>
            <a:xfrm>
              <a:off x="1166430" y="3858706"/>
              <a:ext cx="1558553" cy="1090773"/>
            </a:xfrm>
            <a:prstGeom prst="rect">
              <a:avLst/>
            </a:prstGeom>
            <a:solidFill>
              <a:srgbClr val="FFFF00"/>
            </a:solidFill>
          </p:spPr>
          <p:txBody>
            <a:bodyPr wrap="square" rtlCol="0" anchor="ctr">
              <a:spAutoFit/>
            </a:bodyPr>
            <a:lstStyle/>
            <a:p>
              <a:pPr algn="ctr"/>
              <a:r>
                <a:rPr lang="en-US" altLang="ko-KR" sz="1600" b="1" dirty="0">
                  <a:solidFill>
                    <a:schemeClr val="bg2">
                      <a:lumMod val="25000"/>
                    </a:schemeClr>
                  </a:solidFill>
                </a:rPr>
                <a:t>Premium Paid in Cash</a:t>
              </a:r>
              <a:endParaRPr lang="ko-KR" altLang="en-US" sz="1600" b="1" dirty="0">
                <a:solidFill>
                  <a:schemeClr val="bg2">
                    <a:lumMod val="25000"/>
                  </a:schemeClr>
                </a:solidFill>
              </a:endParaRPr>
            </a:p>
          </p:txBody>
        </p:sp>
      </p:grpSp>
      <p:grpSp>
        <p:nvGrpSpPr>
          <p:cNvPr id="46" name="Group 45">
            <a:extLst>
              <a:ext uri="{FF2B5EF4-FFF2-40B4-BE49-F238E27FC236}">
                <a16:creationId xmlns:a16="http://schemas.microsoft.com/office/drawing/2014/main" id="{DCF39BC8-3E09-C642-8754-71C5E8E9BA6D}"/>
              </a:ext>
            </a:extLst>
          </p:cNvPr>
          <p:cNvGrpSpPr/>
          <p:nvPr/>
        </p:nvGrpSpPr>
        <p:grpSpPr>
          <a:xfrm>
            <a:off x="6361434" y="3261193"/>
            <a:ext cx="1995819" cy="2090890"/>
            <a:chOff x="985739" y="3428998"/>
            <a:chExt cx="1872210" cy="1872210"/>
          </a:xfrm>
          <a:solidFill>
            <a:srgbClr val="FFC000"/>
          </a:solidFill>
        </p:grpSpPr>
        <p:sp>
          <p:nvSpPr>
            <p:cNvPr id="47" name="Oval 46">
              <a:extLst>
                <a:ext uri="{FF2B5EF4-FFF2-40B4-BE49-F238E27FC236}">
                  <a16:creationId xmlns:a16="http://schemas.microsoft.com/office/drawing/2014/main" id="{B31744A6-8A8E-4345-A77D-C919AE6DC592}"/>
                </a:ext>
              </a:extLst>
            </p:cNvPr>
            <p:cNvSpPr/>
            <p:nvPr/>
          </p:nvSpPr>
          <p:spPr>
            <a:xfrm>
              <a:off x="985739" y="3428998"/>
              <a:ext cx="1872210" cy="187221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8" name="TextBox 47">
              <a:extLst>
                <a:ext uri="{FF2B5EF4-FFF2-40B4-BE49-F238E27FC236}">
                  <a16:creationId xmlns:a16="http://schemas.microsoft.com/office/drawing/2014/main" id="{02AF0916-AEFC-5F47-BA3D-C71B326AB195}"/>
                </a:ext>
              </a:extLst>
            </p:cNvPr>
            <p:cNvSpPr txBox="1"/>
            <p:nvPr/>
          </p:nvSpPr>
          <p:spPr>
            <a:xfrm>
              <a:off x="1166430" y="4109167"/>
              <a:ext cx="1558554" cy="589855"/>
            </a:xfrm>
            <a:prstGeom prst="rect">
              <a:avLst/>
            </a:prstGeom>
            <a:solidFill>
              <a:schemeClr val="bg2">
                <a:lumMod val="50000"/>
              </a:schemeClr>
            </a:solidFill>
          </p:spPr>
          <p:txBody>
            <a:bodyPr wrap="square" rtlCol="0" anchor="ctr">
              <a:spAutoFit/>
            </a:bodyPr>
            <a:lstStyle/>
            <a:p>
              <a:pPr algn="ctr"/>
              <a:r>
                <a:rPr lang="en-US" altLang="ko-KR" sz="1400" b="1" dirty="0">
                  <a:solidFill>
                    <a:schemeClr val="bg1"/>
                  </a:solidFill>
                </a:rPr>
                <a:t>Accommodation</a:t>
              </a:r>
              <a:endParaRPr lang="ko-KR" altLang="en-US" sz="1400" b="1" dirty="0">
                <a:solidFill>
                  <a:schemeClr val="bg1"/>
                </a:solidFill>
              </a:endParaRPr>
            </a:p>
          </p:txBody>
        </p:sp>
      </p:grpSp>
    </p:spTree>
    <p:extLst>
      <p:ext uri="{BB962C8B-B14F-4D97-AF65-F5344CB8AC3E}">
        <p14:creationId xmlns:p14="http://schemas.microsoft.com/office/powerpoint/2010/main" val="237528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AADC913-1B91-7A47-9955-66285ED990D7}"/>
              </a:ext>
            </a:extLst>
          </p:cNvPr>
          <p:cNvSpPr txBox="1">
            <a:spLocks/>
          </p:cNvSpPr>
          <p:nvPr/>
        </p:nvSpPr>
        <p:spPr>
          <a:xfrm>
            <a:off x="0" y="3024452"/>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Thankyou</a:t>
            </a:r>
          </a:p>
        </p:txBody>
      </p:sp>
      <p:sp>
        <p:nvSpPr>
          <p:cNvPr id="3" name="TextBox 2">
            <a:extLst>
              <a:ext uri="{FF2B5EF4-FFF2-40B4-BE49-F238E27FC236}">
                <a16:creationId xmlns:a16="http://schemas.microsoft.com/office/drawing/2014/main" id="{3DF3EFDF-7D10-6742-B213-D2D8C989A90F}"/>
              </a:ext>
            </a:extLst>
          </p:cNvPr>
          <p:cNvSpPr txBox="1"/>
          <p:nvPr/>
        </p:nvSpPr>
        <p:spPr>
          <a:xfrm>
            <a:off x="9302619" y="6084277"/>
            <a:ext cx="2454518" cy="369332"/>
          </a:xfrm>
          <a:prstGeom prst="rect">
            <a:avLst/>
          </a:prstGeom>
          <a:noFill/>
        </p:spPr>
        <p:txBody>
          <a:bodyPr wrap="none" rtlCol="0">
            <a:spAutoFit/>
          </a:bodyPr>
          <a:lstStyle/>
          <a:p>
            <a:pPr algn="r"/>
            <a:r>
              <a:rPr lang="en-US" i="1" dirty="0"/>
              <a:t>… end of presentation</a:t>
            </a:r>
          </a:p>
        </p:txBody>
      </p:sp>
    </p:spTree>
    <p:extLst>
      <p:ext uri="{BB962C8B-B14F-4D97-AF65-F5344CB8AC3E}">
        <p14:creationId xmlns:p14="http://schemas.microsoft.com/office/powerpoint/2010/main" val="138963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4" name="Freeform: Shape 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283A4656-304B-4C45-9A95-6BB0D1633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532"/>
            <a:ext cx="9018946" cy="5569200"/>
          </a:xfrm>
          <a:prstGeom prst="rect">
            <a:avLst/>
          </a:prstGeom>
          <a:ln>
            <a:noFill/>
          </a:ln>
        </p:spPr>
      </p:pic>
      <p:sp>
        <p:nvSpPr>
          <p:cNvPr id="4" name="TextBox 3">
            <a:extLst>
              <a:ext uri="{FF2B5EF4-FFF2-40B4-BE49-F238E27FC236}">
                <a16:creationId xmlns:a16="http://schemas.microsoft.com/office/drawing/2014/main" id="{AC8F876B-9A3B-DE4A-A3DB-06DD314361AA}"/>
              </a:ext>
            </a:extLst>
          </p:cNvPr>
          <p:cNvSpPr txBox="1"/>
          <p:nvPr/>
        </p:nvSpPr>
        <p:spPr>
          <a:xfrm>
            <a:off x="3059880" y="1699654"/>
            <a:ext cx="763645" cy="338554"/>
          </a:xfrm>
          <a:prstGeom prst="rect">
            <a:avLst/>
          </a:prstGeom>
          <a:noFill/>
        </p:spPr>
        <p:txBody>
          <a:bodyPr wrap="square" rtlCol="0">
            <a:spAutoFit/>
          </a:bodyPr>
          <a:lstStyle/>
          <a:p>
            <a:r>
              <a:rPr lang="en-US" sz="1600" b="1" dirty="0"/>
              <a:t>6.25%</a:t>
            </a:r>
          </a:p>
        </p:txBody>
      </p:sp>
      <p:sp>
        <p:nvSpPr>
          <p:cNvPr id="5" name="TextBox 4">
            <a:extLst>
              <a:ext uri="{FF2B5EF4-FFF2-40B4-BE49-F238E27FC236}">
                <a16:creationId xmlns:a16="http://schemas.microsoft.com/office/drawing/2014/main" id="{79112A3D-3690-DE41-83F3-551E0D8A6362}"/>
              </a:ext>
            </a:extLst>
          </p:cNvPr>
          <p:cNvSpPr txBox="1"/>
          <p:nvPr/>
        </p:nvSpPr>
        <p:spPr>
          <a:xfrm>
            <a:off x="4213539" y="3868220"/>
            <a:ext cx="966931" cy="369332"/>
          </a:xfrm>
          <a:prstGeom prst="rect">
            <a:avLst/>
          </a:prstGeom>
          <a:noFill/>
        </p:spPr>
        <p:txBody>
          <a:bodyPr wrap="none" rtlCol="0">
            <a:spAutoFit/>
          </a:bodyPr>
          <a:lstStyle/>
          <a:p>
            <a:r>
              <a:rPr lang="en-US" b="1" dirty="0"/>
              <a:t>93.75%</a:t>
            </a:r>
          </a:p>
        </p:txBody>
      </p:sp>
      <p:sp>
        <p:nvSpPr>
          <p:cNvPr id="27" name="Title 3">
            <a:extLst>
              <a:ext uri="{FF2B5EF4-FFF2-40B4-BE49-F238E27FC236}">
                <a16:creationId xmlns:a16="http://schemas.microsoft.com/office/drawing/2014/main" id="{AC8593DA-371B-294E-9DF5-2931D4FEA6DD}"/>
              </a:ext>
            </a:extLst>
          </p:cNvPr>
          <p:cNvSpPr txBox="1">
            <a:spLocks/>
          </p:cNvSpPr>
          <p:nvPr/>
        </p:nvSpPr>
        <p:spPr>
          <a:xfrm>
            <a:off x="0" y="0"/>
            <a:ext cx="12192000" cy="798532"/>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Exploring the unbalanced Data</a:t>
            </a:r>
          </a:p>
        </p:txBody>
      </p:sp>
      <p:sp>
        <p:nvSpPr>
          <p:cNvPr id="29" name="Rounded Rectangular Callout 28">
            <a:extLst>
              <a:ext uri="{FF2B5EF4-FFF2-40B4-BE49-F238E27FC236}">
                <a16:creationId xmlns:a16="http://schemas.microsoft.com/office/drawing/2014/main" id="{F54872E0-BD26-0A40-919A-C7E833B60A32}"/>
              </a:ext>
            </a:extLst>
          </p:cNvPr>
          <p:cNvSpPr/>
          <p:nvPr/>
        </p:nvSpPr>
        <p:spPr>
          <a:xfrm>
            <a:off x="8547100" y="3429000"/>
            <a:ext cx="2729719" cy="1960816"/>
          </a:xfrm>
          <a:prstGeom prst="wedgeRoundRectCallout">
            <a:avLst>
              <a:gd name="adj1" fmla="val -115407"/>
              <a:gd name="adj2" fmla="val 4656"/>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75000"/>
                  </a:schemeClr>
                </a:solidFill>
              </a:rPr>
              <a:t>An unbalanced data is a challenge to explore and filter the information/cohorts especially if we have 16 variable to dig into</a:t>
            </a:r>
          </a:p>
        </p:txBody>
      </p:sp>
    </p:spTree>
    <p:extLst>
      <p:ext uri="{BB962C8B-B14F-4D97-AF65-F5344CB8AC3E}">
        <p14:creationId xmlns:p14="http://schemas.microsoft.com/office/powerpoint/2010/main" val="383044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288325"/>
          </a:xfrm>
          <a:solidFill>
            <a:schemeClr val="bg1">
              <a:lumMod val="85000"/>
            </a:schemeClr>
          </a:solidFill>
          <a:ln>
            <a:solidFill>
              <a:schemeClr val="bg2">
                <a:lumMod val="75000"/>
              </a:schemeClr>
            </a:solidFill>
          </a:ln>
        </p:spPr>
        <p:txBody>
          <a:bodyPr>
            <a:normAutofit fontScale="90000"/>
          </a:bodyPr>
          <a:lstStyle/>
          <a:p>
            <a:r>
              <a:rPr lang="en-US" dirty="0"/>
              <a:t>Exploring various attributes to identify  the potential defaulters among the cohorts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pSp>
        <p:nvGrpSpPr>
          <p:cNvPr id="238" name="Group 6">
            <a:extLst>
              <a:ext uri="{FF2B5EF4-FFF2-40B4-BE49-F238E27FC236}">
                <a16:creationId xmlns:a16="http://schemas.microsoft.com/office/drawing/2014/main" id="{E0398AF2-F1C9-4C60-9358-CB4910BDB14E}"/>
              </a:ext>
            </a:extLst>
          </p:cNvPr>
          <p:cNvGrpSpPr/>
          <p:nvPr/>
        </p:nvGrpSpPr>
        <p:grpSpPr>
          <a:xfrm>
            <a:off x="589821" y="2259022"/>
            <a:ext cx="4584240" cy="3672938"/>
            <a:chOff x="2606012" y="1916832"/>
            <a:chExt cx="4054220" cy="3248281"/>
          </a:xfrm>
        </p:grpSpPr>
        <p:sp>
          <p:nvSpPr>
            <p:cNvPr id="239" name="Rounded Rectangle 71">
              <a:extLst>
                <a:ext uri="{FF2B5EF4-FFF2-40B4-BE49-F238E27FC236}">
                  <a16:creationId xmlns:a16="http://schemas.microsoft.com/office/drawing/2014/main" id="{3B257815-D47D-4E5E-A957-F942CD992F27}"/>
                </a:ext>
              </a:extLst>
            </p:cNvPr>
            <p:cNvSpPr/>
            <p:nvPr/>
          </p:nvSpPr>
          <p:spPr>
            <a:xfrm flipH="1">
              <a:off x="4427984" y="3164836"/>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Rounded Rectangle 41">
              <a:extLst>
                <a:ext uri="{FF2B5EF4-FFF2-40B4-BE49-F238E27FC236}">
                  <a16:creationId xmlns:a16="http://schemas.microsoft.com/office/drawing/2014/main" id="{DAD7E473-F96C-4F57-A66B-D1E432BC0DC6}"/>
                </a:ext>
              </a:extLst>
            </p:cNvPr>
            <p:cNvSpPr/>
            <p:nvPr/>
          </p:nvSpPr>
          <p:spPr>
            <a:xfrm rot="19800000" flipH="1">
              <a:off x="5071938" y="3231606"/>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Rounded Rectangle 2">
              <a:extLst>
                <a:ext uri="{FF2B5EF4-FFF2-40B4-BE49-F238E27FC236}">
                  <a16:creationId xmlns:a16="http://schemas.microsoft.com/office/drawing/2014/main" id="{7470F74C-57E7-4D8A-A500-81DE3D4BA4A5}"/>
                </a:ext>
              </a:extLst>
            </p:cNvPr>
            <p:cNvSpPr/>
            <p:nvPr/>
          </p:nvSpPr>
          <p:spPr>
            <a:xfrm rot="1800000">
              <a:off x="3784030" y="3230898"/>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Oval 1">
              <a:extLst>
                <a:ext uri="{FF2B5EF4-FFF2-40B4-BE49-F238E27FC236}">
                  <a16:creationId xmlns:a16="http://schemas.microsoft.com/office/drawing/2014/main" id="{EC3C02D9-40AE-4AE4-AC68-9781CFCD8D3A}"/>
                </a:ext>
              </a:extLst>
            </p:cNvPr>
            <p:cNvSpPr/>
            <p:nvPr/>
          </p:nvSpPr>
          <p:spPr>
            <a:xfrm>
              <a:off x="3225620" y="1916832"/>
              <a:ext cx="2664296" cy="2664296"/>
            </a:xfrm>
            <a:prstGeom prst="ellipse">
              <a:avLst/>
            </a:prstGeom>
            <a:solidFill>
              <a:schemeClr val="bg1"/>
            </a:solidFill>
            <a:ln w="139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3" name="Oval 36">
              <a:extLst>
                <a:ext uri="{FF2B5EF4-FFF2-40B4-BE49-F238E27FC236}">
                  <a16:creationId xmlns:a16="http://schemas.microsoft.com/office/drawing/2014/main" id="{7213E866-159D-41CA-B5C2-CE58BB7EEB9F}"/>
                </a:ext>
              </a:extLst>
            </p:cNvPr>
            <p:cNvSpPr/>
            <p:nvPr/>
          </p:nvSpPr>
          <p:spPr>
            <a:xfrm>
              <a:off x="3522120" y="2213332"/>
              <a:ext cx="2071296" cy="2071296"/>
            </a:xfrm>
            <a:prstGeom prst="ellipse">
              <a:avLst/>
            </a:prstGeom>
            <a:solidFill>
              <a:schemeClr val="bg1"/>
            </a:solid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Oval 37">
              <a:extLst>
                <a:ext uri="{FF2B5EF4-FFF2-40B4-BE49-F238E27FC236}">
                  <a16:creationId xmlns:a16="http://schemas.microsoft.com/office/drawing/2014/main" id="{1080F45A-CFC4-4E84-AE35-9E9B01D73D7C}"/>
                </a:ext>
              </a:extLst>
            </p:cNvPr>
            <p:cNvSpPr/>
            <p:nvPr/>
          </p:nvSpPr>
          <p:spPr>
            <a:xfrm>
              <a:off x="3802446" y="2493658"/>
              <a:ext cx="1510645" cy="1510645"/>
            </a:xfrm>
            <a:prstGeom prst="ellipse">
              <a:avLst/>
            </a:prstGeom>
            <a:solidFill>
              <a:schemeClr val="bg1"/>
            </a:solidFill>
            <a:ln w="139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Oval 38">
              <a:extLst>
                <a:ext uri="{FF2B5EF4-FFF2-40B4-BE49-F238E27FC236}">
                  <a16:creationId xmlns:a16="http://schemas.microsoft.com/office/drawing/2014/main" id="{A8B187E3-0FC8-4775-AA2D-62B7C192E273}"/>
                </a:ext>
              </a:extLst>
            </p:cNvPr>
            <p:cNvSpPr/>
            <p:nvPr/>
          </p:nvSpPr>
          <p:spPr>
            <a:xfrm>
              <a:off x="4078801" y="2770013"/>
              <a:ext cx="957934" cy="957934"/>
            </a:xfrm>
            <a:prstGeom prst="ellipse">
              <a:avLst/>
            </a:prstGeom>
            <a:solidFill>
              <a:schemeClr val="bg1"/>
            </a:solidFill>
            <a:ln w="139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6" name="Oval 39">
              <a:extLst>
                <a:ext uri="{FF2B5EF4-FFF2-40B4-BE49-F238E27FC236}">
                  <a16:creationId xmlns:a16="http://schemas.microsoft.com/office/drawing/2014/main" id="{6DE85567-2887-4B88-BF25-7C577D5AEFD7}"/>
                </a:ext>
              </a:extLst>
            </p:cNvPr>
            <p:cNvSpPr/>
            <p:nvPr/>
          </p:nvSpPr>
          <p:spPr>
            <a:xfrm>
              <a:off x="4277260" y="2968472"/>
              <a:ext cx="561016" cy="561016"/>
            </a:xfrm>
            <a:prstGeom prst="ellipse">
              <a:avLst/>
            </a:prstGeom>
            <a:solidFill>
              <a:schemeClr val="accent4"/>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7" name="Oval 5">
              <a:extLst>
                <a:ext uri="{FF2B5EF4-FFF2-40B4-BE49-F238E27FC236}">
                  <a16:creationId xmlns:a16="http://schemas.microsoft.com/office/drawing/2014/main" id="{62E1B9C1-DF8E-4BC0-8C9E-2FA0694BF231}"/>
                </a:ext>
              </a:extLst>
            </p:cNvPr>
            <p:cNvSpPr/>
            <p:nvPr/>
          </p:nvSpPr>
          <p:spPr>
            <a:xfrm>
              <a:off x="2606012" y="4768688"/>
              <a:ext cx="4054220" cy="3964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9" name="TextBox 248">
            <a:extLst>
              <a:ext uri="{FF2B5EF4-FFF2-40B4-BE49-F238E27FC236}">
                <a16:creationId xmlns:a16="http://schemas.microsoft.com/office/drawing/2014/main" id="{971C4B24-10F7-40C4-9E01-BEDD2AAA1FE6}"/>
              </a:ext>
            </a:extLst>
          </p:cNvPr>
          <p:cNvSpPr txBox="1"/>
          <p:nvPr/>
        </p:nvSpPr>
        <p:spPr>
          <a:xfrm>
            <a:off x="5199176" y="1935242"/>
            <a:ext cx="3119773" cy="461665"/>
          </a:xfrm>
          <a:prstGeom prst="rect">
            <a:avLst/>
          </a:prstGeom>
          <a:solidFill>
            <a:schemeClr val="accent5">
              <a:lumMod val="60000"/>
              <a:lumOff val="40000"/>
            </a:schemeClr>
          </a:solidFill>
        </p:spPr>
        <p:txBody>
          <a:bodyPr wrap="square" rtlCol="0">
            <a:spAutoFit/>
          </a:bodyPr>
          <a:lstStyle/>
          <a:p>
            <a:r>
              <a:rPr lang="en-US" altLang="ko-KR" sz="2400" b="1" dirty="0">
                <a:solidFill>
                  <a:schemeClr val="accent5"/>
                </a:solidFill>
                <a:highlight>
                  <a:srgbClr val="FFFF00"/>
                </a:highlight>
                <a:cs typeface="Arial" pitchFamily="34" charset="0"/>
              </a:rPr>
              <a:t>Potential Defaulters</a:t>
            </a:r>
            <a:endParaRPr lang="ko-KR" altLang="en-US" sz="2400" b="1" dirty="0">
              <a:solidFill>
                <a:schemeClr val="accent5"/>
              </a:solidFill>
              <a:highlight>
                <a:srgbClr val="FFFF00"/>
              </a:highlight>
              <a:cs typeface="Arial" pitchFamily="34" charset="0"/>
            </a:endParaRPr>
          </a:p>
        </p:txBody>
      </p:sp>
      <p:sp>
        <p:nvSpPr>
          <p:cNvPr id="252" name="TextBox 251">
            <a:extLst>
              <a:ext uri="{FF2B5EF4-FFF2-40B4-BE49-F238E27FC236}">
                <a16:creationId xmlns:a16="http://schemas.microsoft.com/office/drawing/2014/main" id="{5647884F-07DD-42AA-98CC-D1498587D9C5}"/>
              </a:ext>
            </a:extLst>
          </p:cNvPr>
          <p:cNvSpPr txBox="1"/>
          <p:nvPr/>
        </p:nvSpPr>
        <p:spPr>
          <a:xfrm>
            <a:off x="5189103" y="2981690"/>
            <a:ext cx="3503179" cy="307777"/>
          </a:xfrm>
          <a:prstGeom prst="rect">
            <a:avLst/>
          </a:prstGeom>
          <a:noFill/>
        </p:spPr>
        <p:txBody>
          <a:bodyPr wrap="square" rtlCol="0">
            <a:spAutoFit/>
          </a:bodyPr>
          <a:lstStyle/>
          <a:p>
            <a:r>
              <a:rPr lang="en-US" altLang="ko-KR" sz="1400" b="1" dirty="0">
                <a:solidFill>
                  <a:schemeClr val="accent3"/>
                </a:solidFill>
                <a:cs typeface="Arial" pitchFamily="34" charset="0"/>
              </a:rPr>
              <a:t>Percentage of premiums paid by cash</a:t>
            </a:r>
            <a:endParaRPr lang="ko-KR" altLang="en-US" sz="1400" b="1" dirty="0">
              <a:solidFill>
                <a:schemeClr val="accent3"/>
              </a:solidFill>
              <a:cs typeface="Arial" pitchFamily="34" charset="0"/>
            </a:endParaRPr>
          </a:p>
        </p:txBody>
      </p:sp>
      <p:sp>
        <p:nvSpPr>
          <p:cNvPr id="258" name="TextBox 257">
            <a:extLst>
              <a:ext uri="{FF2B5EF4-FFF2-40B4-BE49-F238E27FC236}">
                <a16:creationId xmlns:a16="http://schemas.microsoft.com/office/drawing/2014/main" id="{D6B08EE2-7CDE-4FBF-9312-BDD77F7A7CDB}"/>
              </a:ext>
            </a:extLst>
          </p:cNvPr>
          <p:cNvSpPr txBox="1"/>
          <p:nvPr/>
        </p:nvSpPr>
        <p:spPr>
          <a:xfrm>
            <a:off x="5231012" y="5494417"/>
            <a:ext cx="2855369" cy="307777"/>
          </a:xfrm>
          <a:prstGeom prst="rect">
            <a:avLst/>
          </a:prstGeom>
          <a:noFill/>
        </p:spPr>
        <p:txBody>
          <a:bodyPr wrap="square" rtlCol="0">
            <a:spAutoFit/>
          </a:bodyPr>
          <a:lstStyle/>
          <a:p>
            <a:r>
              <a:rPr lang="en-US" altLang="ko-KR" sz="1400" b="1" dirty="0">
                <a:solidFill>
                  <a:schemeClr val="accent3">
                    <a:lumMod val="75000"/>
                  </a:schemeClr>
                </a:solidFill>
                <a:cs typeface="Arial" pitchFamily="34" charset="0"/>
              </a:rPr>
              <a:t>Premium late by 3 to 6 months</a:t>
            </a:r>
            <a:endParaRPr lang="ko-KR" altLang="en-US" sz="1400" b="1" dirty="0">
              <a:solidFill>
                <a:schemeClr val="accent3">
                  <a:lumMod val="75000"/>
                </a:schemeClr>
              </a:solidFill>
              <a:cs typeface="Arial" pitchFamily="34" charset="0"/>
            </a:endParaRPr>
          </a:p>
        </p:txBody>
      </p:sp>
      <p:sp>
        <p:nvSpPr>
          <p:cNvPr id="260" name="Freeform 7">
            <a:extLst>
              <a:ext uri="{FF2B5EF4-FFF2-40B4-BE49-F238E27FC236}">
                <a16:creationId xmlns:a16="http://schemas.microsoft.com/office/drawing/2014/main" id="{3C8BA663-C5B5-4880-8EED-5A7901DF45A3}"/>
              </a:ext>
            </a:extLst>
          </p:cNvPr>
          <p:cNvSpPr/>
          <p:nvPr/>
        </p:nvSpPr>
        <p:spPr>
          <a:xfrm>
            <a:off x="2819960" y="2179825"/>
            <a:ext cx="2369143" cy="1597051"/>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1" name="Freeform 8">
            <a:extLst>
              <a:ext uri="{FF2B5EF4-FFF2-40B4-BE49-F238E27FC236}">
                <a16:creationId xmlns:a16="http://schemas.microsoft.com/office/drawing/2014/main" id="{FA7AB4A6-BB8C-4912-995C-BF3B719D52FA}"/>
              </a:ext>
            </a:extLst>
          </p:cNvPr>
          <p:cNvSpPr/>
          <p:nvPr/>
        </p:nvSpPr>
        <p:spPr>
          <a:xfrm>
            <a:off x="3325364" y="3123237"/>
            <a:ext cx="1863739" cy="655673"/>
          </a:xfrm>
          <a:custGeom>
            <a:avLst/>
            <a:gdLst>
              <a:gd name="connsiteX0" fmla="*/ 0 w 2307771"/>
              <a:gd name="connsiteY0" fmla="*/ 653143 h 653143"/>
              <a:gd name="connsiteX1" fmla="*/ 1480457 w 2307771"/>
              <a:gd name="connsiteY1" fmla="*/ 0 h 653143"/>
              <a:gd name="connsiteX2" fmla="*/ 2307771 w 2307771"/>
              <a:gd name="connsiteY2" fmla="*/ 0 h 653143"/>
            </a:gdLst>
            <a:ahLst/>
            <a:cxnLst>
              <a:cxn ang="0">
                <a:pos x="connsiteX0" y="connsiteY0"/>
              </a:cxn>
              <a:cxn ang="0">
                <a:pos x="connsiteX1" y="connsiteY1"/>
              </a:cxn>
              <a:cxn ang="0">
                <a:pos x="connsiteX2" y="connsiteY2"/>
              </a:cxn>
            </a:cxnLst>
            <a:rect l="l" t="t" r="r" b="b"/>
            <a:pathLst>
              <a:path w="2307771" h="653143">
                <a:moveTo>
                  <a:pt x="0" y="653143"/>
                </a:moveTo>
                <a:lnTo>
                  <a:pt x="1480457" y="0"/>
                </a:lnTo>
                <a:lnTo>
                  <a:pt x="2307771"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2" name="Freeform 10">
            <a:extLst>
              <a:ext uri="{FF2B5EF4-FFF2-40B4-BE49-F238E27FC236}">
                <a16:creationId xmlns:a16="http://schemas.microsoft.com/office/drawing/2014/main" id="{E960F16A-EBB1-4F28-A33E-4D7F55E84D8B}"/>
              </a:ext>
            </a:extLst>
          </p:cNvPr>
          <p:cNvSpPr/>
          <p:nvPr/>
        </p:nvSpPr>
        <p:spPr>
          <a:xfrm>
            <a:off x="3648617" y="3773459"/>
            <a:ext cx="1582395" cy="723803"/>
          </a:xfrm>
          <a:custGeom>
            <a:avLst/>
            <a:gdLst>
              <a:gd name="connsiteX0" fmla="*/ 0 w 1730828"/>
              <a:gd name="connsiteY0" fmla="*/ 0 h 402771"/>
              <a:gd name="connsiteX1" fmla="*/ 979714 w 1730828"/>
              <a:gd name="connsiteY1" fmla="*/ 402771 h 402771"/>
              <a:gd name="connsiteX2" fmla="*/ 1730828 w 1730828"/>
              <a:gd name="connsiteY2" fmla="*/ 402771 h 402771"/>
            </a:gdLst>
            <a:ahLst/>
            <a:cxnLst>
              <a:cxn ang="0">
                <a:pos x="connsiteX0" y="connsiteY0"/>
              </a:cxn>
              <a:cxn ang="0">
                <a:pos x="connsiteX1" y="connsiteY1"/>
              </a:cxn>
              <a:cxn ang="0">
                <a:pos x="connsiteX2" y="connsiteY2"/>
              </a:cxn>
            </a:cxnLst>
            <a:rect l="l" t="t" r="r" b="b"/>
            <a:pathLst>
              <a:path w="1730828" h="402771">
                <a:moveTo>
                  <a:pt x="0" y="0"/>
                </a:moveTo>
                <a:lnTo>
                  <a:pt x="979714" y="402771"/>
                </a:lnTo>
                <a:lnTo>
                  <a:pt x="1730828" y="402771"/>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3" name="Freeform 12">
            <a:extLst>
              <a:ext uri="{FF2B5EF4-FFF2-40B4-BE49-F238E27FC236}">
                <a16:creationId xmlns:a16="http://schemas.microsoft.com/office/drawing/2014/main" id="{07025E54-1876-4531-B23C-565C2DF1F0C1}"/>
              </a:ext>
            </a:extLst>
          </p:cNvPr>
          <p:cNvSpPr/>
          <p:nvPr/>
        </p:nvSpPr>
        <p:spPr>
          <a:xfrm>
            <a:off x="3977849" y="3800219"/>
            <a:ext cx="1253163" cy="1872210"/>
          </a:xfrm>
          <a:custGeom>
            <a:avLst/>
            <a:gdLst>
              <a:gd name="connsiteX0" fmla="*/ 0 w 1175657"/>
              <a:gd name="connsiteY0" fmla="*/ 0 h 1110343"/>
              <a:gd name="connsiteX1" fmla="*/ 326572 w 1175657"/>
              <a:gd name="connsiteY1" fmla="*/ 1110343 h 1110343"/>
              <a:gd name="connsiteX2" fmla="*/ 1175657 w 1175657"/>
              <a:gd name="connsiteY2" fmla="*/ 1110343 h 1110343"/>
            </a:gdLst>
            <a:ahLst/>
            <a:cxnLst>
              <a:cxn ang="0">
                <a:pos x="connsiteX0" y="connsiteY0"/>
              </a:cxn>
              <a:cxn ang="0">
                <a:pos x="connsiteX1" y="connsiteY1"/>
              </a:cxn>
              <a:cxn ang="0">
                <a:pos x="connsiteX2" y="connsiteY2"/>
              </a:cxn>
            </a:cxnLst>
            <a:rect l="l" t="t" r="r" b="b"/>
            <a:pathLst>
              <a:path w="1175657" h="1110343">
                <a:moveTo>
                  <a:pt x="0" y="0"/>
                </a:moveTo>
                <a:lnTo>
                  <a:pt x="326572" y="1110343"/>
                </a:lnTo>
                <a:lnTo>
                  <a:pt x="1175657" y="1110343"/>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Freeform 7">
            <a:extLst>
              <a:ext uri="{FF2B5EF4-FFF2-40B4-BE49-F238E27FC236}">
                <a16:creationId xmlns:a16="http://schemas.microsoft.com/office/drawing/2014/main" id="{6C81CDEC-B0ED-F44B-9698-EB494926F4E6}"/>
              </a:ext>
            </a:extLst>
          </p:cNvPr>
          <p:cNvSpPr/>
          <p:nvPr/>
        </p:nvSpPr>
        <p:spPr>
          <a:xfrm flipH="1">
            <a:off x="959911" y="2044700"/>
            <a:ext cx="1166344" cy="969621"/>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4D9B38-0A69-EE45-B49C-86E34B125247}"/>
              </a:ext>
            </a:extLst>
          </p:cNvPr>
          <p:cNvSpPr txBox="1"/>
          <p:nvPr/>
        </p:nvSpPr>
        <p:spPr>
          <a:xfrm>
            <a:off x="72611" y="1704065"/>
            <a:ext cx="2903061" cy="307777"/>
          </a:xfrm>
          <a:prstGeom prst="rect">
            <a:avLst/>
          </a:prstGeom>
          <a:noFill/>
        </p:spPr>
        <p:txBody>
          <a:bodyPr wrap="square" rtlCol="0">
            <a:spAutoFit/>
          </a:bodyPr>
          <a:lstStyle/>
          <a:p>
            <a:r>
              <a:rPr lang="en-US" altLang="ko-KR" sz="1400" b="1" dirty="0">
                <a:solidFill>
                  <a:schemeClr val="accent4">
                    <a:lumMod val="50000"/>
                  </a:schemeClr>
                </a:solidFill>
                <a:cs typeface="Arial" pitchFamily="34" charset="0"/>
              </a:rPr>
              <a:t>Premium late by 6 to 12 months</a:t>
            </a:r>
            <a:endParaRPr lang="ko-KR" altLang="en-US" sz="1400" b="1" dirty="0">
              <a:solidFill>
                <a:schemeClr val="accent4">
                  <a:lumMod val="50000"/>
                </a:schemeClr>
              </a:solidFill>
              <a:cs typeface="Arial" pitchFamily="34" charset="0"/>
            </a:endParaRPr>
          </a:p>
        </p:txBody>
      </p:sp>
      <p:sp>
        <p:nvSpPr>
          <p:cNvPr id="33" name="Freeform 7">
            <a:extLst>
              <a:ext uri="{FF2B5EF4-FFF2-40B4-BE49-F238E27FC236}">
                <a16:creationId xmlns:a16="http://schemas.microsoft.com/office/drawing/2014/main" id="{F73D5E31-40D6-C74D-9D0E-CA00CF60ED2B}"/>
              </a:ext>
            </a:extLst>
          </p:cNvPr>
          <p:cNvSpPr/>
          <p:nvPr/>
        </p:nvSpPr>
        <p:spPr>
          <a:xfrm flipH="1">
            <a:off x="670284" y="4615566"/>
            <a:ext cx="1584868" cy="399997"/>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85FB28E4-9F17-D54E-B406-CE41E94788AC}"/>
              </a:ext>
            </a:extLst>
          </p:cNvPr>
          <p:cNvSpPr txBox="1"/>
          <p:nvPr/>
        </p:nvSpPr>
        <p:spPr>
          <a:xfrm>
            <a:off x="188456" y="4673801"/>
            <a:ext cx="1042786" cy="307777"/>
          </a:xfrm>
          <a:prstGeom prst="rect">
            <a:avLst/>
          </a:prstGeom>
          <a:noFill/>
        </p:spPr>
        <p:txBody>
          <a:bodyPr wrap="square" rtlCol="0">
            <a:spAutoFit/>
          </a:bodyPr>
          <a:lstStyle/>
          <a:p>
            <a:r>
              <a:rPr lang="en-US" altLang="ko-KR" sz="1400" b="1" dirty="0">
                <a:solidFill>
                  <a:schemeClr val="accent2"/>
                </a:solidFill>
                <a:cs typeface="Arial" pitchFamily="34" charset="0"/>
              </a:rPr>
              <a:t>Income</a:t>
            </a:r>
            <a:endParaRPr lang="ko-KR" altLang="en-US" sz="14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28E02CC-1302-A444-AD71-11A80E6493FA}"/>
              </a:ext>
            </a:extLst>
          </p:cNvPr>
          <p:cNvSpPr txBox="1"/>
          <p:nvPr/>
        </p:nvSpPr>
        <p:spPr>
          <a:xfrm>
            <a:off x="5199176" y="4362676"/>
            <a:ext cx="3503179" cy="307777"/>
          </a:xfrm>
          <a:prstGeom prst="rect">
            <a:avLst/>
          </a:prstGeom>
          <a:noFill/>
        </p:spPr>
        <p:txBody>
          <a:bodyPr wrap="square" rtlCol="0">
            <a:spAutoFit/>
          </a:bodyPr>
          <a:lstStyle/>
          <a:p>
            <a:r>
              <a:rPr lang="en-US" altLang="ko-KR" sz="1400" b="1" dirty="0">
                <a:solidFill>
                  <a:schemeClr val="accent1"/>
                </a:solidFill>
                <a:cs typeface="Arial" pitchFamily="34" charset="0"/>
              </a:rPr>
              <a:t>Premium late by more than 12 months</a:t>
            </a:r>
            <a:endParaRPr lang="ko-KR" altLang="en-US" sz="1400" b="1" dirty="0">
              <a:solidFill>
                <a:schemeClr val="accent1"/>
              </a:solidFill>
              <a:cs typeface="Arial" pitchFamily="34" charset="0"/>
            </a:endParaRPr>
          </a:p>
        </p:txBody>
      </p:sp>
      <p:sp>
        <p:nvSpPr>
          <p:cNvPr id="27" name="Freeform 7">
            <a:extLst>
              <a:ext uri="{FF2B5EF4-FFF2-40B4-BE49-F238E27FC236}">
                <a16:creationId xmlns:a16="http://schemas.microsoft.com/office/drawing/2014/main" id="{FD1E760F-F736-F248-8305-DCDE35CC315A}"/>
              </a:ext>
            </a:extLst>
          </p:cNvPr>
          <p:cNvSpPr/>
          <p:nvPr/>
        </p:nvSpPr>
        <p:spPr>
          <a:xfrm flipH="1">
            <a:off x="811324" y="3750513"/>
            <a:ext cx="1321610" cy="571768"/>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7">
            <a:extLst>
              <a:ext uri="{FF2B5EF4-FFF2-40B4-BE49-F238E27FC236}">
                <a16:creationId xmlns:a16="http://schemas.microsoft.com/office/drawing/2014/main" id="{96530DA8-91F4-6249-923D-836BFB362FE3}"/>
              </a:ext>
            </a:extLst>
          </p:cNvPr>
          <p:cNvSpPr/>
          <p:nvPr/>
        </p:nvSpPr>
        <p:spPr>
          <a:xfrm flipH="1">
            <a:off x="294565" y="2851097"/>
            <a:ext cx="1973541" cy="687336"/>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BDB626B6-B0CD-4243-9A02-EFA4E6005560}"/>
              </a:ext>
            </a:extLst>
          </p:cNvPr>
          <p:cNvSpPr/>
          <p:nvPr/>
        </p:nvSpPr>
        <p:spPr>
          <a:xfrm>
            <a:off x="122872" y="3593662"/>
            <a:ext cx="683200" cy="523220"/>
          </a:xfrm>
          <a:prstGeom prst="rect">
            <a:avLst/>
          </a:prstGeom>
        </p:spPr>
        <p:txBody>
          <a:bodyPr wrap="none">
            <a:spAutoFit/>
          </a:bodyPr>
          <a:lstStyle/>
          <a:p>
            <a:r>
              <a:rPr lang="en-US" sz="1400" b="1" dirty="0">
                <a:solidFill>
                  <a:schemeClr val="accent6">
                    <a:lumMod val="75000"/>
                  </a:schemeClr>
                </a:solidFill>
                <a:cs typeface="Arial" pitchFamily="34" charset="0"/>
              </a:rPr>
              <a:t>Risk</a:t>
            </a:r>
          </a:p>
          <a:p>
            <a:r>
              <a:rPr lang="en-US" sz="1400" b="1" dirty="0">
                <a:solidFill>
                  <a:schemeClr val="accent6">
                    <a:lumMod val="75000"/>
                  </a:schemeClr>
                </a:solidFill>
                <a:cs typeface="Arial" pitchFamily="34" charset="0"/>
              </a:rPr>
              <a:t>Score</a:t>
            </a:r>
            <a:endParaRPr lang="en-US" sz="1400" dirty="0">
              <a:solidFill>
                <a:schemeClr val="accent6">
                  <a:lumMod val="75000"/>
                </a:schemeClr>
              </a:solidFill>
            </a:endParaRPr>
          </a:p>
        </p:txBody>
      </p:sp>
      <p:sp>
        <p:nvSpPr>
          <p:cNvPr id="3" name="Rectangle 2">
            <a:extLst>
              <a:ext uri="{FF2B5EF4-FFF2-40B4-BE49-F238E27FC236}">
                <a16:creationId xmlns:a16="http://schemas.microsoft.com/office/drawing/2014/main" id="{BFF11D68-6B5E-B84E-A98A-597EBCE1214A}"/>
              </a:ext>
            </a:extLst>
          </p:cNvPr>
          <p:cNvSpPr/>
          <p:nvPr/>
        </p:nvSpPr>
        <p:spPr>
          <a:xfrm>
            <a:off x="114080" y="2529510"/>
            <a:ext cx="522900" cy="307777"/>
          </a:xfrm>
          <a:prstGeom prst="rect">
            <a:avLst/>
          </a:prstGeom>
        </p:spPr>
        <p:txBody>
          <a:bodyPr wrap="none">
            <a:spAutoFit/>
          </a:bodyPr>
          <a:lstStyle/>
          <a:p>
            <a:r>
              <a:rPr lang="en-US" altLang="ko-KR" sz="1400" b="1" dirty="0">
                <a:solidFill>
                  <a:schemeClr val="accent2"/>
                </a:solidFill>
                <a:cs typeface="Arial" pitchFamily="34" charset="0"/>
              </a:rPr>
              <a:t>Age</a:t>
            </a:r>
            <a:endParaRPr lang="en-US" sz="1400" dirty="0"/>
          </a:p>
        </p:txBody>
      </p:sp>
      <p:sp>
        <p:nvSpPr>
          <p:cNvPr id="30" name="Rounded Rectangular Callout 29">
            <a:extLst>
              <a:ext uri="{FF2B5EF4-FFF2-40B4-BE49-F238E27FC236}">
                <a16:creationId xmlns:a16="http://schemas.microsoft.com/office/drawing/2014/main" id="{3F5D656B-8E44-6D44-B9A7-53642B4F8311}"/>
              </a:ext>
            </a:extLst>
          </p:cNvPr>
          <p:cNvSpPr/>
          <p:nvPr/>
        </p:nvSpPr>
        <p:spPr>
          <a:xfrm>
            <a:off x="9447736" y="2363399"/>
            <a:ext cx="2189433" cy="2350068"/>
          </a:xfrm>
          <a:prstGeom prst="wedgeRoundRectCallout">
            <a:avLst>
              <a:gd name="adj1" fmla="val -183430"/>
              <a:gd name="adj2" fmla="val 1173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Exploring Categorical &amp; Numerical Data to discover patterns, similarities, correlations, user behaviors, etc. to identify the potential defaulters</a:t>
            </a:r>
          </a:p>
        </p:txBody>
      </p:sp>
    </p:spTree>
    <p:extLst>
      <p:ext uri="{BB962C8B-B14F-4D97-AF65-F5344CB8AC3E}">
        <p14:creationId xmlns:p14="http://schemas.microsoft.com/office/powerpoint/2010/main" val="74835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581"/>
            <a:ext cx="12192000" cy="832470"/>
          </a:xfrm>
          <a:solidFill>
            <a:schemeClr val="bg1">
              <a:lumMod val="85000"/>
            </a:schemeClr>
          </a:solidFill>
          <a:ln>
            <a:solidFill>
              <a:schemeClr val="bg2">
                <a:lumMod val="75000"/>
              </a:schemeClr>
            </a:solidFill>
          </a:ln>
        </p:spPr>
        <p:txBody>
          <a:bodyPr/>
          <a:lstStyle/>
          <a:p>
            <a:r>
              <a:rPr lang="en-US" dirty="0">
                <a:solidFill>
                  <a:schemeClr val="accent6">
                    <a:lumMod val="75000"/>
                  </a:schemeClr>
                </a:solidFill>
              </a:rPr>
              <a:t>Solution Design</a:t>
            </a:r>
          </a:p>
        </p:txBody>
      </p:sp>
      <p:sp>
        <p:nvSpPr>
          <p:cNvPr id="53" name="Text Placeholder 52"/>
          <p:cNvSpPr>
            <a:spLocks noGrp="1"/>
          </p:cNvSpPr>
          <p:nvPr>
            <p:ph type="body" sz="quarter" idx="41"/>
          </p:nvPr>
        </p:nvSpPr>
        <p:spPr/>
        <p:txBody>
          <a:bodyPr/>
          <a:lstStyle/>
          <a:p>
            <a:r>
              <a:rPr lang="en-US" dirty="0"/>
              <a:t>The journey of exploring the data for identifying the potential defaulters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sp>
        <p:nvSpPr>
          <p:cNvPr id="1072" name="Rectangle 1071">
            <a:extLst>
              <a:ext uri="{FF2B5EF4-FFF2-40B4-BE49-F238E27FC236}">
                <a16:creationId xmlns:a16="http://schemas.microsoft.com/office/drawing/2014/main" id="{84CB8E5C-7D6A-4E1F-A082-BAC42108E5B8}"/>
              </a:ext>
            </a:extLst>
          </p:cNvPr>
          <p:cNvSpPr/>
          <p:nvPr/>
        </p:nvSpPr>
        <p:spPr>
          <a:xfrm>
            <a:off x="0" y="2324268"/>
            <a:ext cx="1898007"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3" name="Rectangle 1072">
            <a:extLst>
              <a:ext uri="{FF2B5EF4-FFF2-40B4-BE49-F238E27FC236}">
                <a16:creationId xmlns:a16="http://schemas.microsoft.com/office/drawing/2014/main" id="{F5ACED7B-286B-4553-AD45-C9091AEFE5E2}"/>
              </a:ext>
            </a:extLst>
          </p:cNvPr>
          <p:cNvSpPr/>
          <p:nvPr/>
        </p:nvSpPr>
        <p:spPr>
          <a:xfrm>
            <a:off x="1886818" y="2320483"/>
            <a:ext cx="1836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4" name="Rectangle 1073">
            <a:extLst>
              <a:ext uri="{FF2B5EF4-FFF2-40B4-BE49-F238E27FC236}">
                <a16:creationId xmlns:a16="http://schemas.microsoft.com/office/drawing/2014/main" id="{B612D156-652A-41B1-A489-B0C2AC1FBE50}"/>
              </a:ext>
            </a:extLst>
          </p:cNvPr>
          <p:cNvSpPr/>
          <p:nvPr/>
        </p:nvSpPr>
        <p:spPr>
          <a:xfrm>
            <a:off x="3725964" y="2320483"/>
            <a:ext cx="1836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5" name="Rectangle 1074">
            <a:extLst>
              <a:ext uri="{FF2B5EF4-FFF2-40B4-BE49-F238E27FC236}">
                <a16:creationId xmlns:a16="http://schemas.microsoft.com/office/drawing/2014/main" id="{1AC43DD1-CFA4-43B5-A633-9F36DC3ACC1E}"/>
              </a:ext>
            </a:extLst>
          </p:cNvPr>
          <p:cNvSpPr/>
          <p:nvPr/>
        </p:nvSpPr>
        <p:spPr>
          <a:xfrm>
            <a:off x="5571857" y="2320483"/>
            <a:ext cx="1836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6" name="Rectangle 1075">
            <a:extLst>
              <a:ext uri="{FF2B5EF4-FFF2-40B4-BE49-F238E27FC236}">
                <a16:creationId xmlns:a16="http://schemas.microsoft.com/office/drawing/2014/main" id="{04AF1869-4C30-43DE-8474-E9B524F4987E}"/>
              </a:ext>
            </a:extLst>
          </p:cNvPr>
          <p:cNvSpPr/>
          <p:nvPr/>
        </p:nvSpPr>
        <p:spPr>
          <a:xfrm>
            <a:off x="7409204" y="2320483"/>
            <a:ext cx="1836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7" name="Rectangle 1076">
            <a:extLst>
              <a:ext uri="{FF2B5EF4-FFF2-40B4-BE49-F238E27FC236}">
                <a16:creationId xmlns:a16="http://schemas.microsoft.com/office/drawing/2014/main" id="{05F785E7-71F4-45B7-B2B6-DFC98A75AB69}"/>
              </a:ext>
            </a:extLst>
          </p:cNvPr>
          <p:cNvSpPr/>
          <p:nvPr/>
        </p:nvSpPr>
        <p:spPr>
          <a:xfrm>
            <a:off x="9260868" y="2320483"/>
            <a:ext cx="1836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8" name="Round Same Side Corner Rectangle 39">
            <a:extLst>
              <a:ext uri="{FF2B5EF4-FFF2-40B4-BE49-F238E27FC236}">
                <a16:creationId xmlns:a16="http://schemas.microsoft.com/office/drawing/2014/main" id="{8143BC21-B363-4FB6-AD7E-9E794ACAA229}"/>
              </a:ext>
            </a:extLst>
          </p:cNvPr>
          <p:cNvSpPr/>
          <p:nvPr/>
        </p:nvSpPr>
        <p:spPr>
          <a:xfrm rot="18900000">
            <a:off x="10232248" y="2038798"/>
            <a:ext cx="923370" cy="923370"/>
          </a:xfrm>
          <a:custGeom>
            <a:avLst/>
            <a:gdLst/>
            <a:ahLst/>
            <a:cxnLst/>
            <a:rect l="l" t="t" r="r" b="b"/>
            <a:pathLst>
              <a:path w="923370" h="923370">
                <a:moveTo>
                  <a:pt x="870649" y="52721"/>
                </a:moveTo>
                <a:cubicBezTo>
                  <a:pt x="903223" y="85294"/>
                  <a:pt x="923370" y="130294"/>
                  <a:pt x="923370" y="180000"/>
                </a:cubicBezTo>
                <a:lnTo>
                  <a:pt x="923370" y="914399"/>
                </a:lnTo>
                <a:lnTo>
                  <a:pt x="914399" y="914399"/>
                </a:lnTo>
                <a:lnTo>
                  <a:pt x="914399" y="923370"/>
                </a:lnTo>
                <a:lnTo>
                  <a:pt x="180000" y="923370"/>
                </a:lnTo>
                <a:cubicBezTo>
                  <a:pt x="80589" y="923370"/>
                  <a:pt x="0" y="842781"/>
                  <a:pt x="0" y="743370"/>
                </a:cubicBezTo>
                <a:cubicBezTo>
                  <a:pt x="0" y="643959"/>
                  <a:pt x="80589" y="563370"/>
                  <a:pt x="179999" y="563370"/>
                </a:cubicBezTo>
                <a:lnTo>
                  <a:pt x="563370" y="563370"/>
                </a:lnTo>
                <a:lnTo>
                  <a:pt x="563370" y="180000"/>
                </a:lnTo>
                <a:cubicBezTo>
                  <a:pt x="563370" y="80589"/>
                  <a:pt x="643959" y="0"/>
                  <a:pt x="743370" y="0"/>
                </a:cubicBezTo>
                <a:cubicBezTo>
                  <a:pt x="793076" y="0"/>
                  <a:pt x="838076" y="20147"/>
                  <a:pt x="870649" y="527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1079" name="그룹 48">
            <a:extLst>
              <a:ext uri="{FF2B5EF4-FFF2-40B4-BE49-F238E27FC236}">
                <a16:creationId xmlns:a16="http://schemas.microsoft.com/office/drawing/2014/main" id="{8E9E6FF8-42D7-4FE0-8472-2E6F05527F9D}"/>
              </a:ext>
            </a:extLst>
          </p:cNvPr>
          <p:cNvGrpSpPr/>
          <p:nvPr/>
        </p:nvGrpSpPr>
        <p:grpSpPr>
          <a:xfrm>
            <a:off x="3057392" y="2225390"/>
            <a:ext cx="540000" cy="540000"/>
            <a:chOff x="3064244" y="3659540"/>
            <a:chExt cx="540000" cy="540000"/>
          </a:xfrm>
        </p:grpSpPr>
        <p:sp>
          <p:nvSpPr>
            <p:cNvPr id="1080" name="Oval 1079">
              <a:extLst>
                <a:ext uri="{FF2B5EF4-FFF2-40B4-BE49-F238E27FC236}">
                  <a16:creationId xmlns:a16="http://schemas.microsoft.com/office/drawing/2014/main" id="{980A9BEC-5FC6-481A-B815-B9B4D783B366}"/>
                </a:ext>
              </a:extLst>
            </p:cNvPr>
            <p:cNvSpPr/>
            <p:nvPr/>
          </p:nvSpPr>
          <p:spPr>
            <a:xfrm>
              <a:off x="3064244" y="3659540"/>
              <a:ext cx="540000" cy="540000"/>
            </a:xfrm>
            <a:prstGeom prst="ellipse">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1" name="Oval 1080">
              <a:extLst>
                <a:ext uri="{FF2B5EF4-FFF2-40B4-BE49-F238E27FC236}">
                  <a16:creationId xmlns:a16="http://schemas.microsoft.com/office/drawing/2014/main" id="{D58FDCD4-7091-4990-9500-4436B849EB10}"/>
                </a:ext>
              </a:extLst>
            </p:cNvPr>
            <p:cNvSpPr/>
            <p:nvPr/>
          </p:nvSpPr>
          <p:spPr>
            <a:xfrm>
              <a:off x="3146819" y="3742115"/>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3</a:t>
              </a:r>
              <a:endParaRPr lang="ko-KR" altLang="en-US" sz="1400" dirty="0">
                <a:solidFill>
                  <a:schemeClr val="tx1">
                    <a:lumMod val="75000"/>
                    <a:lumOff val="25000"/>
                  </a:schemeClr>
                </a:solidFill>
              </a:endParaRPr>
            </a:p>
          </p:txBody>
        </p:sp>
      </p:grpSp>
      <p:grpSp>
        <p:nvGrpSpPr>
          <p:cNvPr id="1082" name="그룹 47">
            <a:extLst>
              <a:ext uri="{FF2B5EF4-FFF2-40B4-BE49-F238E27FC236}">
                <a16:creationId xmlns:a16="http://schemas.microsoft.com/office/drawing/2014/main" id="{4CD6204A-C496-4140-AB94-F26429B859E7}"/>
              </a:ext>
            </a:extLst>
          </p:cNvPr>
          <p:cNvGrpSpPr/>
          <p:nvPr/>
        </p:nvGrpSpPr>
        <p:grpSpPr>
          <a:xfrm>
            <a:off x="4482242" y="2217171"/>
            <a:ext cx="540000" cy="540000"/>
            <a:chOff x="4504969" y="3665239"/>
            <a:chExt cx="540000" cy="540000"/>
          </a:xfrm>
        </p:grpSpPr>
        <p:sp>
          <p:nvSpPr>
            <p:cNvPr id="1083" name="Oval 1082">
              <a:extLst>
                <a:ext uri="{FF2B5EF4-FFF2-40B4-BE49-F238E27FC236}">
                  <a16:creationId xmlns:a16="http://schemas.microsoft.com/office/drawing/2014/main" id="{18631B0E-9578-4512-A885-12144AF89FFC}"/>
                </a:ext>
              </a:extLst>
            </p:cNvPr>
            <p:cNvSpPr/>
            <p:nvPr/>
          </p:nvSpPr>
          <p:spPr>
            <a:xfrm>
              <a:off x="4504969" y="3665239"/>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4" name="Oval 1083">
              <a:extLst>
                <a:ext uri="{FF2B5EF4-FFF2-40B4-BE49-F238E27FC236}">
                  <a16:creationId xmlns:a16="http://schemas.microsoft.com/office/drawing/2014/main" id="{96E9625F-3FB0-4DE0-9BE5-9171DF8DA58B}"/>
                </a:ext>
              </a:extLst>
            </p:cNvPr>
            <p:cNvSpPr/>
            <p:nvPr/>
          </p:nvSpPr>
          <p:spPr>
            <a:xfrm>
              <a:off x="4587544" y="3747814"/>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4</a:t>
              </a:r>
              <a:endParaRPr lang="ko-KR" altLang="en-US" sz="1400" dirty="0">
                <a:solidFill>
                  <a:schemeClr val="tx1">
                    <a:lumMod val="75000"/>
                    <a:lumOff val="25000"/>
                  </a:schemeClr>
                </a:solidFill>
              </a:endParaRPr>
            </a:p>
          </p:txBody>
        </p:sp>
      </p:grpSp>
      <p:grpSp>
        <p:nvGrpSpPr>
          <p:cNvPr id="1085" name="그룹 27">
            <a:extLst>
              <a:ext uri="{FF2B5EF4-FFF2-40B4-BE49-F238E27FC236}">
                <a16:creationId xmlns:a16="http://schemas.microsoft.com/office/drawing/2014/main" id="{ED883F41-B2C7-408B-9944-9C3EA4938CA4}"/>
              </a:ext>
            </a:extLst>
          </p:cNvPr>
          <p:cNvGrpSpPr/>
          <p:nvPr/>
        </p:nvGrpSpPr>
        <p:grpSpPr>
          <a:xfrm>
            <a:off x="5858235" y="2209746"/>
            <a:ext cx="540000" cy="540000"/>
            <a:chOff x="6136056" y="3680089"/>
            <a:chExt cx="540000" cy="540000"/>
          </a:xfrm>
        </p:grpSpPr>
        <p:sp>
          <p:nvSpPr>
            <p:cNvPr id="1086" name="Oval 1085">
              <a:extLst>
                <a:ext uri="{FF2B5EF4-FFF2-40B4-BE49-F238E27FC236}">
                  <a16:creationId xmlns:a16="http://schemas.microsoft.com/office/drawing/2014/main" id="{F13E4A45-E663-4B11-B3CB-CEDEB0CE82D6}"/>
                </a:ext>
              </a:extLst>
            </p:cNvPr>
            <p:cNvSpPr/>
            <p:nvPr/>
          </p:nvSpPr>
          <p:spPr>
            <a:xfrm>
              <a:off x="6136056" y="3680089"/>
              <a:ext cx="540000" cy="540000"/>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7" name="Oval 1086">
              <a:extLst>
                <a:ext uri="{FF2B5EF4-FFF2-40B4-BE49-F238E27FC236}">
                  <a16:creationId xmlns:a16="http://schemas.microsoft.com/office/drawing/2014/main" id="{63E596EB-CBBF-4621-ABE3-1808427F2D16}"/>
                </a:ext>
              </a:extLst>
            </p:cNvPr>
            <p:cNvSpPr/>
            <p:nvPr/>
          </p:nvSpPr>
          <p:spPr>
            <a:xfrm>
              <a:off x="6248436" y="3761252"/>
              <a:ext cx="308559" cy="341611"/>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5</a:t>
              </a:r>
              <a:endParaRPr lang="ko-KR" altLang="en-US" sz="1400" dirty="0">
                <a:solidFill>
                  <a:schemeClr val="tx1">
                    <a:lumMod val="75000"/>
                    <a:lumOff val="25000"/>
                  </a:schemeClr>
                </a:solidFill>
              </a:endParaRPr>
            </a:p>
          </p:txBody>
        </p:sp>
      </p:grpSp>
      <p:grpSp>
        <p:nvGrpSpPr>
          <p:cNvPr id="1088" name="그룹 26">
            <a:extLst>
              <a:ext uri="{FF2B5EF4-FFF2-40B4-BE49-F238E27FC236}">
                <a16:creationId xmlns:a16="http://schemas.microsoft.com/office/drawing/2014/main" id="{4B94551B-7CDF-4458-A5A2-6CCA25C8E863}"/>
              </a:ext>
            </a:extLst>
          </p:cNvPr>
          <p:cNvGrpSpPr/>
          <p:nvPr/>
        </p:nvGrpSpPr>
        <p:grpSpPr>
          <a:xfrm>
            <a:off x="7040168" y="2234268"/>
            <a:ext cx="540000" cy="540000"/>
            <a:chOff x="8984481" y="3676637"/>
            <a:chExt cx="540000" cy="540000"/>
          </a:xfrm>
        </p:grpSpPr>
        <p:sp>
          <p:nvSpPr>
            <p:cNvPr id="1089" name="Oval 1088">
              <a:extLst>
                <a:ext uri="{FF2B5EF4-FFF2-40B4-BE49-F238E27FC236}">
                  <a16:creationId xmlns:a16="http://schemas.microsoft.com/office/drawing/2014/main" id="{4D6CDB7E-AB3F-4503-8385-41CD61A48F5E}"/>
                </a:ext>
              </a:extLst>
            </p:cNvPr>
            <p:cNvSpPr/>
            <p:nvPr/>
          </p:nvSpPr>
          <p:spPr>
            <a:xfrm>
              <a:off x="8984481" y="3676637"/>
              <a:ext cx="540000" cy="540000"/>
            </a:xfrm>
            <a:prstGeom prst="ellipse">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90" name="Oval 1089">
              <a:extLst>
                <a:ext uri="{FF2B5EF4-FFF2-40B4-BE49-F238E27FC236}">
                  <a16:creationId xmlns:a16="http://schemas.microsoft.com/office/drawing/2014/main" id="{6772C51E-ED1F-48DC-AF49-9C2F3A5F4C76}"/>
                </a:ext>
              </a:extLst>
            </p:cNvPr>
            <p:cNvSpPr/>
            <p:nvPr/>
          </p:nvSpPr>
          <p:spPr>
            <a:xfrm>
              <a:off x="9067056" y="3759212"/>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6</a:t>
              </a:r>
              <a:endParaRPr lang="ko-KR" altLang="en-US" sz="1400" dirty="0">
                <a:solidFill>
                  <a:schemeClr val="tx1">
                    <a:lumMod val="75000"/>
                    <a:lumOff val="25000"/>
                  </a:schemeClr>
                </a:solidFill>
              </a:endParaRPr>
            </a:p>
          </p:txBody>
        </p:sp>
      </p:grpSp>
      <p:grpSp>
        <p:nvGrpSpPr>
          <p:cNvPr id="1091" name="그룹 49">
            <a:extLst>
              <a:ext uri="{FF2B5EF4-FFF2-40B4-BE49-F238E27FC236}">
                <a16:creationId xmlns:a16="http://schemas.microsoft.com/office/drawing/2014/main" id="{52A44D10-BFA5-4AF5-AC88-49C444CE494A}"/>
              </a:ext>
            </a:extLst>
          </p:cNvPr>
          <p:cNvGrpSpPr/>
          <p:nvPr/>
        </p:nvGrpSpPr>
        <p:grpSpPr>
          <a:xfrm>
            <a:off x="1485831" y="2234268"/>
            <a:ext cx="540000" cy="540000"/>
            <a:chOff x="1624244" y="3665239"/>
            <a:chExt cx="540000" cy="540000"/>
          </a:xfrm>
        </p:grpSpPr>
        <p:sp>
          <p:nvSpPr>
            <p:cNvPr id="1092" name="Oval 1091">
              <a:extLst>
                <a:ext uri="{FF2B5EF4-FFF2-40B4-BE49-F238E27FC236}">
                  <a16:creationId xmlns:a16="http://schemas.microsoft.com/office/drawing/2014/main" id="{CB16D06C-0F7A-49ED-B37E-6F5D8136F106}"/>
                </a:ext>
              </a:extLst>
            </p:cNvPr>
            <p:cNvSpPr/>
            <p:nvPr/>
          </p:nvSpPr>
          <p:spPr>
            <a:xfrm>
              <a:off x="1624244" y="3665239"/>
              <a:ext cx="540000" cy="54000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93" name="Oval 1092">
              <a:extLst>
                <a:ext uri="{FF2B5EF4-FFF2-40B4-BE49-F238E27FC236}">
                  <a16:creationId xmlns:a16="http://schemas.microsoft.com/office/drawing/2014/main" id="{206221B8-CE11-48D7-9C95-D81CA005826F}"/>
                </a:ext>
              </a:extLst>
            </p:cNvPr>
            <p:cNvSpPr/>
            <p:nvPr/>
          </p:nvSpPr>
          <p:spPr>
            <a:xfrm>
              <a:off x="1706819" y="3747814"/>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2</a:t>
              </a:r>
              <a:endParaRPr lang="ko-KR" altLang="en-US" sz="1400" dirty="0">
                <a:solidFill>
                  <a:schemeClr val="tx1">
                    <a:lumMod val="75000"/>
                    <a:lumOff val="25000"/>
                  </a:schemeClr>
                </a:solidFill>
              </a:endParaRPr>
            </a:p>
          </p:txBody>
        </p:sp>
      </p:grpSp>
      <p:sp>
        <p:nvSpPr>
          <p:cNvPr id="1094" name="직사각형 113">
            <a:extLst>
              <a:ext uri="{FF2B5EF4-FFF2-40B4-BE49-F238E27FC236}">
                <a16:creationId xmlns:a16="http://schemas.microsoft.com/office/drawing/2014/main" id="{016D1306-6A96-4B15-B6F3-0646441C81FA}"/>
              </a:ext>
            </a:extLst>
          </p:cNvPr>
          <p:cNvSpPr>
            <a:spLocks noChangeArrowheads="1"/>
          </p:cNvSpPr>
          <p:nvPr/>
        </p:nvSpPr>
        <p:spPr bwMode="auto">
          <a:xfrm>
            <a:off x="1270306" y="1524316"/>
            <a:ext cx="133315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Uni Variant Analysis</a:t>
            </a:r>
            <a:endParaRPr lang="ko-KR" altLang="en-US" sz="1200" dirty="0">
              <a:solidFill>
                <a:schemeClr val="tx1">
                  <a:lumMod val="75000"/>
                  <a:lumOff val="25000"/>
                </a:schemeClr>
              </a:solidFill>
            </a:endParaRPr>
          </a:p>
        </p:txBody>
      </p:sp>
      <p:sp>
        <p:nvSpPr>
          <p:cNvPr id="1095" name="TextBox 1094">
            <a:extLst>
              <a:ext uri="{FF2B5EF4-FFF2-40B4-BE49-F238E27FC236}">
                <a16:creationId xmlns:a16="http://schemas.microsoft.com/office/drawing/2014/main" id="{2FB565C5-1A19-4942-9333-A7EA179B826E}"/>
              </a:ext>
            </a:extLst>
          </p:cNvPr>
          <p:cNvSpPr txBox="1"/>
          <p:nvPr/>
        </p:nvSpPr>
        <p:spPr>
          <a:xfrm>
            <a:off x="2693641" y="1502972"/>
            <a:ext cx="1353106"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Bi Variant Analysis</a:t>
            </a:r>
            <a:endParaRPr lang="ko-KR" altLang="en-US" sz="1200" b="1" dirty="0">
              <a:solidFill>
                <a:schemeClr val="tx1">
                  <a:lumMod val="75000"/>
                  <a:lumOff val="25000"/>
                </a:schemeClr>
              </a:solidFill>
              <a:cs typeface="Arial" pitchFamily="34" charset="0"/>
            </a:endParaRPr>
          </a:p>
        </p:txBody>
      </p:sp>
      <p:sp>
        <p:nvSpPr>
          <p:cNvPr id="1096" name="TextBox 1095">
            <a:extLst>
              <a:ext uri="{FF2B5EF4-FFF2-40B4-BE49-F238E27FC236}">
                <a16:creationId xmlns:a16="http://schemas.microsoft.com/office/drawing/2014/main" id="{BA42976C-53A1-490D-B0D2-04D02C7A9EB6}"/>
              </a:ext>
            </a:extLst>
          </p:cNvPr>
          <p:cNvSpPr txBox="1"/>
          <p:nvPr/>
        </p:nvSpPr>
        <p:spPr>
          <a:xfrm>
            <a:off x="4011150" y="1494578"/>
            <a:ext cx="1353106"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Correlation Analysis</a:t>
            </a:r>
            <a:endParaRPr lang="ko-KR" altLang="en-US" sz="1200" b="1" dirty="0">
              <a:solidFill>
                <a:schemeClr val="tx1">
                  <a:lumMod val="75000"/>
                  <a:lumOff val="25000"/>
                </a:schemeClr>
              </a:solidFill>
              <a:cs typeface="Arial" pitchFamily="34" charset="0"/>
            </a:endParaRPr>
          </a:p>
        </p:txBody>
      </p:sp>
      <p:sp>
        <p:nvSpPr>
          <p:cNvPr id="1097" name="TextBox 1096">
            <a:extLst>
              <a:ext uri="{FF2B5EF4-FFF2-40B4-BE49-F238E27FC236}">
                <a16:creationId xmlns:a16="http://schemas.microsoft.com/office/drawing/2014/main" id="{29D1E388-BD00-48AC-AF48-E3743D8568DC}"/>
              </a:ext>
            </a:extLst>
          </p:cNvPr>
          <p:cNvSpPr txBox="1"/>
          <p:nvPr/>
        </p:nvSpPr>
        <p:spPr>
          <a:xfrm>
            <a:off x="5337064" y="1472115"/>
            <a:ext cx="1353106"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Building Analytical Models</a:t>
            </a:r>
            <a:endParaRPr lang="ko-KR" altLang="en-US" sz="1200" b="1" dirty="0">
              <a:solidFill>
                <a:schemeClr val="tx1">
                  <a:lumMod val="75000"/>
                  <a:lumOff val="25000"/>
                </a:schemeClr>
              </a:solidFill>
              <a:cs typeface="Arial" pitchFamily="34" charset="0"/>
            </a:endParaRPr>
          </a:p>
        </p:txBody>
      </p:sp>
      <p:sp>
        <p:nvSpPr>
          <p:cNvPr id="1098" name="TextBox 1097">
            <a:extLst>
              <a:ext uri="{FF2B5EF4-FFF2-40B4-BE49-F238E27FC236}">
                <a16:creationId xmlns:a16="http://schemas.microsoft.com/office/drawing/2014/main" id="{A1EAB099-6CAB-4B79-B90F-5216F1EC2AF4}"/>
              </a:ext>
            </a:extLst>
          </p:cNvPr>
          <p:cNvSpPr txBox="1"/>
          <p:nvPr/>
        </p:nvSpPr>
        <p:spPr>
          <a:xfrm>
            <a:off x="9404017" y="1465422"/>
            <a:ext cx="1587426"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Insights </a:t>
            </a:r>
          </a:p>
          <a:p>
            <a:pPr algn="ctr"/>
            <a:r>
              <a:rPr lang="en-US" altLang="ko-KR" sz="1200" b="1" dirty="0">
                <a:solidFill>
                  <a:schemeClr val="tx1">
                    <a:lumMod val="75000"/>
                    <a:lumOff val="25000"/>
                  </a:schemeClr>
                </a:solidFill>
                <a:cs typeface="Arial" pitchFamily="34" charset="0"/>
              </a:rPr>
              <a:t>&amp;</a:t>
            </a:r>
          </a:p>
          <a:p>
            <a:pPr algn="ctr"/>
            <a:r>
              <a:rPr lang="en-US" altLang="ko-KR" sz="1200" b="1" dirty="0">
                <a:solidFill>
                  <a:schemeClr val="tx1">
                    <a:lumMod val="75000"/>
                    <a:lumOff val="25000"/>
                  </a:schemeClr>
                </a:solidFill>
                <a:cs typeface="Arial" pitchFamily="34" charset="0"/>
              </a:rPr>
              <a:t>Recommendations</a:t>
            </a:r>
            <a:endParaRPr lang="ko-KR" altLang="en-US" sz="1200" b="1" dirty="0">
              <a:solidFill>
                <a:schemeClr val="tx1">
                  <a:lumMod val="75000"/>
                  <a:lumOff val="25000"/>
                </a:schemeClr>
              </a:solidFill>
              <a:cs typeface="Arial" pitchFamily="34" charset="0"/>
            </a:endParaRPr>
          </a:p>
        </p:txBody>
      </p:sp>
      <p:grpSp>
        <p:nvGrpSpPr>
          <p:cNvPr id="1104" name="Group 1103">
            <a:extLst>
              <a:ext uri="{FF2B5EF4-FFF2-40B4-BE49-F238E27FC236}">
                <a16:creationId xmlns:a16="http://schemas.microsoft.com/office/drawing/2014/main" id="{71DE24B3-564E-41B9-9D72-CFE49DA5330F}"/>
              </a:ext>
            </a:extLst>
          </p:cNvPr>
          <p:cNvGrpSpPr/>
          <p:nvPr/>
        </p:nvGrpSpPr>
        <p:grpSpPr>
          <a:xfrm>
            <a:off x="0" y="2998815"/>
            <a:ext cx="1562325" cy="2141356"/>
            <a:chOff x="1099970" y="4759849"/>
            <a:chExt cx="2146280" cy="922248"/>
          </a:xfrm>
        </p:grpSpPr>
        <p:sp>
          <p:nvSpPr>
            <p:cNvPr id="1105" name="TextBox 1104">
              <a:extLst>
                <a:ext uri="{FF2B5EF4-FFF2-40B4-BE49-F238E27FC236}">
                  <a16:creationId xmlns:a16="http://schemas.microsoft.com/office/drawing/2014/main" id="{E955A335-6178-4BBE-8EBE-6B314BF9E186}"/>
                </a:ext>
              </a:extLst>
            </p:cNvPr>
            <p:cNvSpPr txBox="1"/>
            <p:nvPr/>
          </p:nvSpPr>
          <p:spPr>
            <a:xfrm>
              <a:off x="1109103" y="5006070"/>
              <a:ext cx="2137147" cy="67602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rgbClr val="FF0000"/>
                  </a:solidFill>
                  <a:cs typeface="Arial" pitchFamily="34" charset="0"/>
                </a:rPr>
                <a:t>Missing Value </a:t>
              </a:r>
            </a:p>
            <a:p>
              <a:pPr marL="171450" indent="-171450">
                <a:buFont typeface="Arial" panose="020B0604020202020204" pitchFamily="34" charset="0"/>
                <a:buChar char="•"/>
              </a:pPr>
              <a:r>
                <a:rPr lang="en-US" altLang="ko-KR" sz="1200" i="1" dirty="0">
                  <a:solidFill>
                    <a:srgbClr val="FF0000"/>
                  </a:solidFill>
                  <a:cs typeface="Arial" pitchFamily="34" charset="0"/>
                </a:rPr>
                <a:t>Outlier Treatment</a:t>
              </a:r>
            </a:p>
            <a:p>
              <a:pPr marL="171450" indent="-171450">
                <a:buFont typeface="Arial" panose="020B0604020202020204" pitchFamily="34" charset="0"/>
                <a:buChar char="•"/>
              </a:pPr>
              <a:r>
                <a:rPr lang="en-US" altLang="ko-KR" sz="1200" i="1" dirty="0">
                  <a:solidFill>
                    <a:srgbClr val="FF0000"/>
                  </a:solidFill>
                  <a:cs typeface="Arial" pitchFamily="34" charset="0"/>
                </a:rPr>
                <a:t>Variable Transformation</a:t>
              </a:r>
            </a:p>
            <a:p>
              <a:pPr marL="171450" indent="-171450">
                <a:buFont typeface="Arial" panose="020B0604020202020204" pitchFamily="34" charset="0"/>
                <a:buChar char="•"/>
              </a:pPr>
              <a:r>
                <a:rPr lang="en-US" altLang="ko-KR" sz="1200" i="1" dirty="0">
                  <a:solidFill>
                    <a:srgbClr val="FF0000"/>
                  </a:solidFill>
                  <a:cs typeface="Arial" pitchFamily="34" charset="0"/>
                </a:rPr>
                <a:t>Adding/removing variables</a:t>
              </a:r>
            </a:p>
            <a:p>
              <a:pPr marL="171450" indent="-171450">
                <a:buFont typeface="Arial" panose="020B0604020202020204" pitchFamily="34" charset="0"/>
                <a:buChar char="•"/>
              </a:pPr>
              <a:r>
                <a:rPr lang="en-US" altLang="ko-KR" sz="1200" i="1" dirty="0">
                  <a:solidFill>
                    <a:srgbClr val="FF0000"/>
                  </a:solidFill>
                  <a:cs typeface="Arial" pitchFamily="34" charset="0"/>
                </a:rPr>
                <a:t>Column Names</a:t>
              </a: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1106" name="TextBox 1105">
              <a:extLst>
                <a:ext uri="{FF2B5EF4-FFF2-40B4-BE49-F238E27FC236}">
                  <a16:creationId xmlns:a16="http://schemas.microsoft.com/office/drawing/2014/main" id="{CA2E8E21-E21C-4755-8FD5-C08753755694}"/>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rgbClr val="FF0000"/>
                  </a:solidFill>
                </a:rPr>
                <a:t>Data Treatment</a:t>
              </a:r>
              <a:endParaRPr lang="ko-KR" altLang="en-US" sz="1200" b="1" dirty="0">
                <a:solidFill>
                  <a:srgbClr val="FF0000"/>
                </a:solidFill>
              </a:endParaRPr>
            </a:p>
          </p:txBody>
        </p:sp>
      </p:grpSp>
      <p:sp>
        <p:nvSpPr>
          <p:cNvPr id="52" name="직사각형 113">
            <a:extLst>
              <a:ext uri="{FF2B5EF4-FFF2-40B4-BE49-F238E27FC236}">
                <a16:creationId xmlns:a16="http://schemas.microsoft.com/office/drawing/2014/main" id="{3A8548F2-7556-EF49-8D20-FE54019D1649}"/>
              </a:ext>
            </a:extLst>
          </p:cNvPr>
          <p:cNvSpPr>
            <a:spLocks noChangeArrowheads="1"/>
          </p:cNvSpPr>
          <p:nvPr/>
        </p:nvSpPr>
        <p:spPr bwMode="auto">
          <a:xfrm>
            <a:off x="-67203" y="1510190"/>
            <a:ext cx="133315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Clean &amp; Filter Data</a:t>
            </a:r>
            <a:endParaRPr lang="ko-KR" altLang="en-US" sz="1200" dirty="0">
              <a:solidFill>
                <a:schemeClr val="tx1">
                  <a:lumMod val="75000"/>
                  <a:lumOff val="25000"/>
                </a:schemeClr>
              </a:solidFill>
            </a:endParaRPr>
          </a:p>
        </p:txBody>
      </p:sp>
      <p:sp>
        <p:nvSpPr>
          <p:cNvPr id="55" name="Oval 54">
            <a:extLst>
              <a:ext uri="{FF2B5EF4-FFF2-40B4-BE49-F238E27FC236}">
                <a16:creationId xmlns:a16="http://schemas.microsoft.com/office/drawing/2014/main" id="{61FDD50A-7D6D-134D-AB41-BA265F290D00}"/>
              </a:ext>
            </a:extLst>
          </p:cNvPr>
          <p:cNvSpPr/>
          <p:nvPr/>
        </p:nvSpPr>
        <p:spPr>
          <a:xfrm>
            <a:off x="111975" y="2217171"/>
            <a:ext cx="540000" cy="54000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6" name="Oval 55">
            <a:extLst>
              <a:ext uri="{FF2B5EF4-FFF2-40B4-BE49-F238E27FC236}">
                <a16:creationId xmlns:a16="http://schemas.microsoft.com/office/drawing/2014/main" id="{61E00EEF-9563-E84A-8FC1-7EFE9F9DEDDC}"/>
              </a:ext>
            </a:extLst>
          </p:cNvPr>
          <p:cNvSpPr/>
          <p:nvPr/>
        </p:nvSpPr>
        <p:spPr>
          <a:xfrm>
            <a:off x="201975" y="2299746"/>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1</a:t>
            </a:r>
            <a:endParaRPr lang="ko-KR" altLang="en-US" sz="1400" dirty="0">
              <a:solidFill>
                <a:schemeClr val="tx1">
                  <a:lumMod val="75000"/>
                  <a:lumOff val="25000"/>
                </a:schemeClr>
              </a:solidFill>
            </a:endParaRPr>
          </a:p>
        </p:txBody>
      </p:sp>
      <p:sp>
        <p:nvSpPr>
          <p:cNvPr id="57" name="Oval 56">
            <a:extLst>
              <a:ext uri="{FF2B5EF4-FFF2-40B4-BE49-F238E27FC236}">
                <a16:creationId xmlns:a16="http://schemas.microsoft.com/office/drawing/2014/main" id="{94C3CD34-42A4-1642-BEDD-725534D50B0C}"/>
              </a:ext>
            </a:extLst>
          </p:cNvPr>
          <p:cNvSpPr/>
          <p:nvPr/>
        </p:nvSpPr>
        <p:spPr>
          <a:xfrm>
            <a:off x="8376246" y="2273490"/>
            <a:ext cx="540000" cy="540000"/>
          </a:xfrm>
          <a:prstGeom prst="ellipse">
            <a:avLst/>
          </a:pr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8" name="Oval 57">
            <a:extLst>
              <a:ext uri="{FF2B5EF4-FFF2-40B4-BE49-F238E27FC236}">
                <a16:creationId xmlns:a16="http://schemas.microsoft.com/office/drawing/2014/main" id="{7D8D1225-61F5-2242-A804-78E91D1CDCD0}"/>
              </a:ext>
            </a:extLst>
          </p:cNvPr>
          <p:cNvSpPr/>
          <p:nvPr/>
        </p:nvSpPr>
        <p:spPr>
          <a:xfrm>
            <a:off x="9720487" y="2252843"/>
            <a:ext cx="540000" cy="5400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9" name="Oval 58">
            <a:extLst>
              <a:ext uri="{FF2B5EF4-FFF2-40B4-BE49-F238E27FC236}">
                <a16:creationId xmlns:a16="http://schemas.microsoft.com/office/drawing/2014/main" id="{D589A072-B6EE-3C4B-B40E-C642785F2BC2}"/>
              </a:ext>
            </a:extLst>
          </p:cNvPr>
          <p:cNvSpPr/>
          <p:nvPr/>
        </p:nvSpPr>
        <p:spPr>
          <a:xfrm>
            <a:off x="8490219" y="2354652"/>
            <a:ext cx="302406" cy="341713"/>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7</a:t>
            </a:r>
            <a:endParaRPr lang="ko-KR" altLang="en-US" sz="1400" dirty="0">
              <a:solidFill>
                <a:schemeClr val="tx1">
                  <a:lumMod val="75000"/>
                  <a:lumOff val="25000"/>
                </a:schemeClr>
              </a:solidFill>
            </a:endParaRPr>
          </a:p>
        </p:txBody>
      </p:sp>
      <p:sp>
        <p:nvSpPr>
          <p:cNvPr id="60" name="Oval 59">
            <a:extLst>
              <a:ext uri="{FF2B5EF4-FFF2-40B4-BE49-F238E27FC236}">
                <a16:creationId xmlns:a16="http://schemas.microsoft.com/office/drawing/2014/main" id="{D2F8ABBB-55DD-D849-8DF2-1CBF79342BF8}"/>
              </a:ext>
            </a:extLst>
          </p:cNvPr>
          <p:cNvSpPr/>
          <p:nvPr/>
        </p:nvSpPr>
        <p:spPr>
          <a:xfrm>
            <a:off x="9810487" y="2336548"/>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8</a:t>
            </a:r>
            <a:endParaRPr lang="ko-KR" altLang="en-US" sz="1400" dirty="0">
              <a:solidFill>
                <a:schemeClr val="tx1">
                  <a:lumMod val="75000"/>
                  <a:lumOff val="25000"/>
                </a:schemeClr>
              </a:solidFill>
            </a:endParaRPr>
          </a:p>
        </p:txBody>
      </p:sp>
      <p:sp>
        <p:nvSpPr>
          <p:cNvPr id="2" name="TextBox 1">
            <a:extLst>
              <a:ext uri="{FF2B5EF4-FFF2-40B4-BE49-F238E27FC236}">
                <a16:creationId xmlns:a16="http://schemas.microsoft.com/office/drawing/2014/main" id="{6C0A0764-E13F-C846-8D59-41CAD2EEBA3B}"/>
              </a:ext>
            </a:extLst>
          </p:cNvPr>
          <p:cNvSpPr txBox="1"/>
          <p:nvPr/>
        </p:nvSpPr>
        <p:spPr>
          <a:xfrm>
            <a:off x="6698873" y="1524577"/>
            <a:ext cx="1297150" cy="461665"/>
          </a:xfrm>
          <a:prstGeom prst="rect">
            <a:avLst/>
          </a:prstGeom>
          <a:noFill/>
        </p:spPr>
        <p:txBody>
          <a:bodyPr wrap="none" rtlCol="0">
            <a:spAutoFit/>
          </a:bodyPr>
          <a:lstStyle/>
          <a:p>
            <a:r>
              <a:rPr lang="en-US" sz="1200" b="1" dirty="0"/>
              <a:t>Finalize/ Select</a:t>
            </a:r>
          </a:p>
          <a:p>
            <a:pPr algn="ctr"/>
            <a:r>
              <a:rPr lang="en-US" sz="1200" b="1" dirty="0"/>
              <a:t> Model</a:t>
            </a:r>
          </a:p>
        </p:txBody>
      </p:sp>
      <p:sp>
        <p:nvSpPr>
          <p:cNvPr id="3" name="TextBox 2">
            <a:extLst>
              <a:ext uri="{FF2B5EF4-FFF2-40B4-BE49-F238E27FC236}">
                <a16:creationId xmlns:a16="http://schemas.microsoft.com/office/drawing/2014/main" id="{8B2470E1-8BE8-0447-B84C-963B07139001}"/>
              </a:ext>
            </a:extLst>
          </p:cNvPr>
          <p:cNvSpPr txBox="1"/>
          <p:nvPr/>
        </p:nvSpPr>
        <p:spPr>
          <a:xfrm>
            <a:off x="8172383" y="1502463"/>
            <a:ext cx="938077" cy="646331"/>
          </a:xfrm>
          <a:prstGeom prst="rect">
            <a:avLst/>
          </a:prstGeom>
          <a:noFill/>
        </p:spPr>
        <p:txBody>
          <a:bodyPr wrap="none" rtlCol="0">
            <a:spAutoFit/>
          </a:bodyPr>
          <a:lstStyle/>
          <a:p>
            <a:pPr algn="ctr"/>
            <a:r>
              <a:rPr lang="en-US" sz="1200" b="1" dirty="0"/>
              <a:t>Identify </a:t>
            </a:r>
          </a:p>
          <a:p>
            <a:pPr algn="ctr"/>
            <a:r>
              <a:rPr lang="en-US" sz="1200" b="1" dirty="0"/>
              <a:t>Important </a:t>
            </a:r>
          </a:p>
          <a:p>
            <a:pPr algn="ctr"/>
            <a:r>
              <a:rPr lang="en-US" sz="1200" b="1" dirty="0"/>
              <a:t>variables</a:t>
            </a:r>
          </a:p>
        </p:txBody>
      </p:sp>
      <p:grpSp>
        <p:nvGrpSpPr>
          <p:cNvPr id="61" name="Group 60">
            <a:extLst>
              <a:ext uri="{FF2B5EF4-FFF2-40B4-BE49-F238E27FC236}">
                <a16:creationId xmlns:a16="http://schemas.microsoft.com/office/drawing/2014/main" id="{152C3B79-9C35-6D4A-B2E6-368EFF8DA1E9}"/>
              </a:ext>
            </a:extLst>
          </p:cNvPr>
          <p:cNvGrpSpPr/>
          <p:nvPr/>
        </p:nvGrpSpPr>
        <p:grpSpPr>
          <a:xfrm>
            <a:off x="1485831" y="3010872"/>
            <a:ext cx="1267412" cy="2989396"/>
            <a:chOff x="1099970" y="4759849"/>
            <a:chExt cx="1741137" cy="1287486"/>
          </a:xfrm>
        </p:grpSpPr>
        <p:sp>
          <p:nvSpPr>
            <p:cNvPr id="62" name="TextBox 61">
              <a:extLst>
                <a:ext uri="{FF2B5EF4-FFF2-40B4-BE49-F238E27FC236}">
                  <a16:creationId xmlns:a16="http://schemas.microsoft.com/office/drawing/2014/main" id="{87051C08-4196-A442-9BE9-ED4F2998EF75}"/>
                </a:ext>
              </a:extLst>
            </p:cNvPr>
            <p:cNvSpPr txBox="1"/>
            <p:nvPr/>
          </p:nvSpPr>
          <p:spPr>
            <a:xfrm>
              <a:off x="1122842" y="4973643"/>
              <a:ext cx="1718265" cy="1073692"/>
            </a:xfrm>
            <a:prstGeom prst="rect">
              <a:avLst/>
            </a:prstGeom>
            <a:noFill/>
          </p:spPr>
          <p:txBody>
            <a:bodyPr wrap="square" rtlCol="0">
              <a:spAutoFit/>
            </a:bodyPr>
            <a:lstStyle/>
            <a:p>
              <a:r>
                <a:rPr lang="en-US" altLang="ko-KR" sz="1200" i="1" dirty="0">
                  <a:solidFill>
                    <a:schemeClr val="bg2">
                      <a:lumMod val="50000"/>
                    </a:schemeClr>
                  </a:solidFill>
                  <a:cs typeface="Arial" pitchFamily="34" charset="0"/>
                </a:rPr>
                <a:t>The categorical and numerical variables explored to  check on aspects like the mean, median, mode, outliers and other influencing aspect of each variable individually.</a:t>
              </a:r>
              <a:endParaRPr lang="ko-KR" altLang="en-US" sz="1200" i="1" dirty="0">
                <a:solidFill>
                  <a:schemeClr val="bg2">
                    <a:lumMod val="50000"/>
                  </a:schemeClr>
                </a:solidFill>
                <a:cs typeface="Arial" pitchFamily="34" charset="0"/>
              </a:endParaRPr>
            </a:p>
          </p:txBody>
        </p:sp>
        <p:sp>
          <p:nvSpPr>
            <p:cNvPr id="63" name="TextBox 62">
              <a:extLst>
                <a:ext uri="{FF2B5EF4-FFF2-40B4-BE49-F238E27FC236}">
                  <a16:creationId xmlns:a16="http://schemas.microsoft.com/office/drawing/2014/main" id="{940872C7-69CC-154D-8722-6F6FC7DA1A2B}"/>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bg2">
                      <a:lumMod val="50000"/>
                    </a:schemeClr>
                  </a:solidFill>
                </a:rPr>
                <a:t>EDA</a:t>
              </a:r>
            </a:p>
            <a:p>
              <a:pPr algn="ctr"/>
              <a:r>
                <a:rPr lang="en-US" altLang="ko-KR" sz="1200" b="1" dirty="0">
                  <a:solidFill>
                    <a:schemeClr val="bg2">
                      <a:lumMod val="50000"/>
                    </a:schemeClr>
                  </a:solidFill>
                </a:rPr>
                <a:t>Uni Variant</a:t>
              </a:r>
              <a:endParaRPr lang="ko-KR" altLang="en-US" sz="1200" b="1" dirty="0">
                <a:solidFill>
                  <a:schemeClr val="bg2">
                    <a:lumMod val="50000"/>
                  </a:schemeClr>
                </a:solidFill>
              </a:endParaRPr>
            </a:p>
          </p:txBody>
        </p:sp>
      </p:grpSp>
      <p:grpSp>
        <p:nvGrpSpPr>
          <p:cNvPr id="64" name="Group 63">
            <a:extLst>
              <a:ext uri="{FF2B5EF4-FFF2-40B4-BE49-F238E27FC236}">
                <a16:creationId xmlns:a16="http://schemas.microsoft.com/office/drawing/2014/main" id="{B0681EB7-46E0-1C43-8B2E-D4EEF25AFC28}"/>
              </a:ext>
            </a:extLst>
          </p:cNvPr>
          <p:cNvGrpSpPr/>
          <p:nvPr/>
        </p:nvGrpSpPr>
        <p:grpSpPr>
          <a:xfrm>
            <a:off x="2808206" y="3015680"/>
            <a:ext cx="1257412" cy="2326022"/>
            <a:chOff x="1099970" y="4759849"/>
            <a:chExt cx="1727399" cy="1001781"/>
          </a:xfrm>
        </p:grpSpPr>
        <p:sp>
          <p:nvSpPr>
            <p:cNvPr id="65" name="TextBox 64">
              <a:extLst>
                <a:ext uri="{FF2B5EF4-FFF2-40B4-BE49-F238E27FC236}">
                  <a16:creationId xmlns:a16="http://schemas.microsoft.com/office/drawing/2014/main" id="{310026D9-8830-1C48-9B74-D17ECB8E21CC}"/>
                </a:ext>
              </a:extLst>
            </p:cNvPr>
            <p:cNvSpPr txBox="1"/>
            <p:nvPr/>
          </p:nvSpPr>
          <p:spPr>
            <a:xfrm>
              <a:off x="1109104" y="5006070"/>
              <a:ext cx="1718265" cy="755560"/>
            </a:xfrm>
            <a:prstGeom prst="rect">
              <a:avLst/>
            </a:prstGeom>
            <a:noFill/>
          </p:spPr>
          <p:txBody>
            <a:bodyPr wrap="square" rtlCol="0">
              <a:spAutoFit/>
            </a:bodyPr>
            <a:lstStyle/>
            <a:p>
              <a:r>
                <a:rPr lang="en-US" altLang="ko-KR" sz="1200" i="1" dirty="0">
                  <a:solidFill>
                    <a:schemeClr val="accent2"/>
                  </a:solidFill>
                  <a:cs typeface="Arial" pitchFamily="34" charset="0"/>
                </a:rPr>
                <a:t>see how the dependent variable (Defaulter) is  behaving amidst all the categorical and numerical variables.</a:t>
              </a:r>
              <a:endParaRPr lang="ko-KR" altLang="en-US" sz="1200" i="1" dirty="0">
                <a:solidFill>
                  <a:schemeClr val="accent2"/>
                </a:solidFill>
                <a:cs typeface="Arial" pitchFamily="34" charset="0"/>
              </a:endParaRPr>
            </a:p>
          </p:txBody>
        </p:sp>
        <p:sp>
          <p:nvSpPr>
            <p:cNvPr id="66" name="TextBox 65">
              <a:extLst>
                <a:ext uri="{FF2B5EF4-FFF2-40B4-BE49-F238E27FC236}">
                  <a16:creationId xmlns:a16="http://schemas.microsoft.com/office/drawing/2014/main" id="{B67C086C-F8E4-A94C-8D7F-4E3CEE1FE8A7}"/>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accent2"/>
                  </a:solidFill>
                </a:rPr>
                <a:t>EDA </a:t>
              </a:r>
            </a:p>
            <a:p>
              <a:pPr algn="ctr"/>
              <a:r>
                <a:rPr lang="en-US" altLang="ko-KR" sz="1200" b="1" dirty="0">
                  <a:solidFill>
                    <a:schemeClr val="accent2"/>
                  </a:solidFill>
                </a:rPr>
                <a:t>Bi Variant</a:t>
              </a:r>
              <a:endParaRPr lang="ko-KR" altLang="en-US" sz="1200" b="1" dirty="0">
                <a:solidFill>
                  <a:schemeClr val="accent2"/>
                </a:solidFill>
              </a:endParaRPr>
            </a:p>
          </p:txBody>
        </p:sp>
      </p:grpSp>
      <p:grpSp>
        <p:nvGrpSpPr>
          <p:cNvPr id="67" name="Group 66">
            <a:extLst>
              <a:ext uri="{FF2B5EF4-FFF2-40B4-BE49-F238E27FC236}">
                <a16:creationId xmlns:a16="http://schemas.microsoft.com/office/drawing/2014/main" id="{CFB0B45E-B387-7742-A5CF-6831D3C330B2}"/>
              </a:ext>
            </a:extLst>
          </p:cNvPr>
          <p:cNvGrpSpPr/>
          <p:nvPr/>
        </p:nvGrpSpPr>
        <p:grpSpPr>
          <a:xfrm>
            <a:off x="5475097" y="2952594"/>
            <a:ext cx="1308081" cy="3056605"/>
            <a:chOff x="1030362" y="4759849"/>
            <a:chExt cx="1797007" cy="1316431"/>
          </a:xfrm>
        </p:grpSpPr>
        <p:sp>
          <p:nvSpPr>
            <p:cNvPr id="68" name="TextBox 67">
              <a:extLst>
                <a:ext uri="{FF2B5EF4-FFF2-40B4-BE49-F238E27FC236}">
                  <a16:creationId xmlns:a16="http://schemas.microsoft.com/office/drawing/2014/main" id="{4AC0E46A-B149-AD49-ACCA-5B12229D55A1}"/>
                </a:ext>
              </a:extLst>
            </p:cNvPr>
            <p:cNvSpPr txBox="1"/>
            <p:nvPr/>
          </p:nvSpPr>
          <p:spPr>
            <a:xfrm>
              <a:off x="1030362" y="5161654"/>
              <a:ext cx="1718265" cy="91462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CART model</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Logistic Regression Model</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Naïve Bayes</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KNN</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Random Forest</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Gradient Boosting</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XG Boost</a:t>
              </a:r>
              <a:endParaRPr lang="ko-KR" altLang="en-US" sz="1200" i="1" dirty="0">
                <a:solidFill>
                  <a:schemeClr val="accent3">
                    <a:lumMod val="75000"/>
                  </a:schemeClr>
                </a:solidFill>
                <a:cs typeface="Arial" pitchFamily="34" charset="0"/>
              </a:endParaRPr>
            </a:p>
          </p:txBody>
        </p:sp>
        <p:sp>
          <p:nvSpPr>
            <p:cNvPr id="69" name="TextBox 68">
              <a:extLst>
                <a:ext uri="{FF2B5EF4-FFF2-40B4-BE49-F238E27FC236}">
                  <a16:creationId xmlns:a16="http://schemas.microsoft.com/office/drawing/2014/main" id="{9C3FC3BA-3B08-0748-A963-1BA464176AC7}"/>
                </a:ext>
              </a:extLst>
            </p:cNvPr>
            <p:cNvSpPr txBox="1"/>
            <p:nvPr/>
          </p:nvSpPr>
          <p:spPr>
            <a:xfrm>
              <a:off x="1099970" y="4759849"/>
              <a:ext cx="1727399" cy="357897"/>
            </a:xfrm>
            <a:prstGeom prst="rect">
              <a:avLst/>
            </a:prstGeom>
            <a:noFill/>
          </p:spPr>
          <p:txBody>
            <a:bodyPr wrap="square" lIns="108000" rIns="108000" rtlCol="0">
              <a:spAutoFit/>
            </a:bodyPr>
            <a:lstStyle/>
            <a:p>
              <a:r>
                <a:rPr lang="en-US" altLang="ko-KR" sz="1200" b="1" dirty="0">
                  <a:solidFill>
                    <a:schemeClr val="accent3">
                      <a:lumMod val="75000"/>
                    </a:schemeClr>
                  </a:solidFill>
                </a:rPr>
                <a:t>Building </a:t>
              </a:r>
            </a:p>
            <a:p>
              <a:r>
                <a:rPr lang="en-US" altLang="ko-KR" sz="1200" b="1" dirty="0">
                  <a:solidFill>
                    <a:schemeClr val="accent3">
                      <a:lumMod val="75000"/>
                    </a:schemeClr>
                  </a:solidFill>
                </a:rPr>
                <a:t>Basic Models, Bagging &amp; Boosting</a:t>
              </a:r>
              <a:endParaRPr lang="ko-KR" altLang="en-US" sz="1200" b="1" dirty="0">
                <a:solidFill>
                  <a:schemeClr val="accent3">
                    <a:lumMod val="75000"/>
                  </a:schemeClr>
                </a:solidFill>
              </a:endParaRPr>
            </a:p>
          </p:txBody>
        </p:sp>
      </p:grpSp>
      <p:grpSp>
        <p:nvGrpSpPr>
          <p:cNvPr id="70" name="Group 69">
            <a:extLst>
              <a:ext uri="{FF2B5EF4-FFF2-40B4-BE49-F238E27FC236}">
                <a16:creationId xmlns:a16="http://schemas.microsoft.com/office/drawing/2014/main" id="{4D2127FA-205B-184B-AA88-F54D8380F064}"/>
              </a:ext>
            </a:extLst>
          </p:cNvPr>
          <p:cNvGrpSpPr/>
          <p:nvPr/>
        </p:nvGrpSpPr>
        <p:grpSpPr>
          <a:xfrm>
            <a:off x="4094621" y="2993196"/>
            <a:ext cx="1257412" cy="2326022"/>
            <a:chOff x="1099970" y="4759849"/>
            <a:chExt cx="1727399" cy="1001781"/>
          </a:xfrm>
        </p:grpSpPr>
        <p:sp>
          <p:nvSpPr>
            <p:cNvPr id="71" name="TextBox 70">
              <a:extLst>
                <a:ext uri="{FF2B5EF4-FFF2-40B4-BE49-F238E27FC236}">
                  <a16:creationId xmlns:a16="http://schemas.microsoft.com/office/drawing/2014/main" id="{D116B758-88A9-6648-9DF7-3196E43C9E64}"/>
                </a:ext>
              </a:extLst>
            </p:cNvPr>
            <p:cNvSpPr txBox="1"/>
            <p:nvPr/>
          </p:nvSpPr>
          <p:spPr>
            <a:xfrm>
              <a:off x="1109104" y="5006070"/>
              <a:ext cx="1718265" cy="755560"/>
            </a:xfrm>
            <a:prstGeom prst="rect">
              <a:avLst/>
            </a:prstGeom>
            <a:noFill/>
          </p:spPr>
          <p:txBody>
            <a:bodyPr wrap="square" rtlCol="0">
              <a:spAutoFit/>
            </a:bodyPr>
            <a:lstStyle/>
            <a:p>
              <a:r>
                <a:rPr lang="en-US" altLang="ko-KR" sz="1200" i="1" dirty="0">
                  <a:solidFill>
                    <a:srgbClr val="002060"/>
                  </a:solidFill>
                  <a:cs typeface="Arial" pitchFamily="34" charset="0"/>
                </a:rPr>
                <a:t>understand the degree of correlation and if they would be any high correlations which we need to consider for our analysis.</a:t>
              </a:r>
              <a:endParaRPr lang="ko-KR" altLang="en-US" sz="1200" i="1" dirty="0">
                <a:solidFill>
                  <a:srgbClr val="002060"/>
                </a:solidFill>
                <a:cs typeface="Arial" pitchFamily="34" charset="0"/>
              </a:endParaRPr>
            </a:p>
          </p:txBody>
        </p:sp>
        <p:sp>
          <p:nvSpPr>
            <p:cNvPr id="72" name="TextBox 71">
              <a:extLst>
                <a:ext uri="{FF2B5EF4-FFF2-40B4-BE49-F238E27FC236}">
                  <a16:creationId xmlns:a16="http://schemas.microsoft.com/office/drawing/2014/main" id="{FEA356F8-184B-4944-8143-31B60683FDB9}"/>
                </a:ext>
              </a:extLst>
            </p:cNvPr>
            <p:cNvSpPr txBox="1"/>
            <p:nvPr/>
          </p:nvSpPr>
          <p:spPr>
            <a:xfrm>
              <a:off x="1099970" y="4759849"/>
              <a:ext cx="1727399" cy="119299"/>
            </a:xfrm>
            <a:prstGeom prst="rect">
              <a:avLst/>
            </a:prstGeom>
            <a:noFill/>
          </p:spPr>
          <p:txBody>
            <a:bodyPr wrap="square" lIns="108000" rIns="108000" rtlCol="0">
              <a:spAutoFit/>
            </a:bodyPr>
            <a:lstStyle/>
            <a:p>
              <a:pPr algn="ctr"/>
              <a:r>
                <a:rPr lang="en-US" altLang="ko-KR" sz="1200" b="1" dirty="0">
                  <a:solidFill>
                    <a:srgbClr val="002060"/>
                  </a:solidFill>
                </a:rPr>
                <a:t>Correlation</a:t>
              </a:r>
              <a:endParaRPr lang="ko-KR" altLang="en-US" sz="1200" b="1" dirty="0">
                <a:solidFill>
                  <a:srgbClr val="002060"/>
                </a:solidFill>
              </a:endParaRPr>
            </a:p>
          </p:txBody>
        </p:sp>
      </p:grpSp>
      <p:grpSp>
        <p:nvGrpSpPr>
          <p:cNvPr id="73" name="Group 72">
            <a:extLst>
              <a:ext uri="{FF2B5EF4-FFF2-40B4-BE49-F238E27FC236}">
                <a16:creationId xmlns:a16="http://schemas.microsoft.com/office/drawing/2014/main" id="{530E93DE-955C-6341-815A-FFC59E895F82}"/>
              </a:ext>
            </a:extLst>
          </p:cNvPr>
          <p:cNvGrpSpPr/>
          <p:nvPr/>
        </p:nvGrpSpPr>
        <p:grpSpPr>
          <a:xfrm>
            <a:off x="6819724" y="3058510"/>
            <a:ext cx="1348027" cy="3064688"/>
            <a:chOff x="1099970" y="4759849"/>
            <a:chExt cx="1851883" cy="1319912"/>
          </a:xfrm>
        </p:grpSpPr>
        <p:sp>
          <p:nvSpPr>
            <p:cNvPr id="74" name="TextBox 73">
              <a:extLst>
                <a:ext uri="{FF2B5EF4-FFF2-40B4-BE49-F238E27FC236}">
                  <a16:creationId xmlns:a16="http://schemas.microsoft.com/office/drawing/2014/main" id="{650A92A9-177B-9149-B2EE-4FAC826CD258}"/>
                </a:ext>
              </a:extLst>
            </p:cNvPr>
            <p:cNvSpPr txBox="1"/>
            <p:nvPr/>
          </p:nvSpPr>
          <p:spPr>
            <a:xfrm>
              <a:off x="1109104" y="5006070"/>
              <a:ext cx="1842749" cy="1073691"/>
            </a:xfrm>
            <a:prstGeom prst="rect">
              <a:avLst/>
            </a:prstGeom>
            <a:noFill/>
          </p:spPr>
          <p:txBody>
            <a:bodyPr wrap="square" rtlCol="0">
              <a:spAutoFit/>
            </a:bodyPr>
            <a:lstStyle/>
            <a:p>
              <a:r>
                <a:rPr lang="en-US" altLang="ko-KR" sz="1200" i="1" dirty="0">
                  <a:solidFill>
                    <a:srgbClr val="7030A0"/>
                  </a:solidFill>
                  <a:cs typeface="Arial" pitchFamily="34" charset="0"/>
                </a:rPr>
                <a:t>Model performing best of aspects like:</a:t>
              </a:r>
            </a:p>
            <a:p>
              <a:pPr marL="171450" indent="-171450">
                <a:buFont typeface="Arial" panose="020B0604020202020204" pitchFamily="34" charset="0"/>
                <a:buChar char="•"/>
              </a:pPr>
              <a:r>
                <a:rPr lang="en-US" altLang="ko-KR" sz="1200" i="1" dirty="0">
                  <a:solidFill>
                    <a:srgbClr val="7030A0"/>
                  </a:solidFill>
                  <a:cs typeface="Arial" pitchFamily="34" charset="0"/>
                </a:rPr>
                <a:t>Confusion Matrix</a:t>
              </a:r>
            </a:p>
            <a:p>
              <a:pPr marL="171450" indent="-171450">
                <a:buFont typeface="Arial" panose="020B0604020202020204" pitchFamily="34" charset="0"/>
                <a:buChar char="•"/>
              </a:pPr>
              <a:r>
                <a:rPr lang="en-US" altLang="ko-KR" sz="1200" i="1" dirty="0">
                  <a:solidFill>
                    <a:srgbClr val="7030A0"/>
                  </a:solidFill>
                  <a:cs typeface="Arial" pitchFamily="34" charset="0"/>
                </a:rPr>
                <a:t>Accuracy</a:t>
              </a:r>
            </a:p>
            <a:p>
              <a:pPr marL="171450" indent="-171450">
                <a:buFont typeface="Arial" panose="020B0604020202020204" pitchFamily="34" charset="0"/>
                <a:buChar char="•"/>
              </a:pPr>
              <a:r>
                <a:rPr lang="en-US" altLang="ko-KR" sz="1200" i="1" dirty="0">
                  <a:solidFill>
                    <a:srgbClr val="7030A0"/>
                  </a:solidFill>
                  <a:cs typeface="Arial" pitchFamily="34" charset="0"/>
                </a:rPr>
                <a:t>Specificity</a:t>
              </a:r>
            </a:p>
            <a:p>
              <a:pPr marL="171450" indent="-171450">
                <a:buFont typeface="Arial" panose="020B0604020202020204" pitchFamily="34" charset="0"/>
                <a:buChar char="•"/>
              </a:pPr>
              <a:r>
                <a:rPr lang="en-US" altLang="ko-KR" sz="1200" i="1" dirty="0">
                  <a:solidFill>
                    <a:srgbClr val="7030A0"/>
                  </a:solidFill>
                  <a:cs typeface="Arial" pitchFamily="34" charset="0"/>
                </a:rPr>
                <a:t>Sensitivity</a:t>
              </a:r>
            </a:p>
            <a:p>
              <a:pPr marL="171450" indent="-171450">
                <a:buFont typeface="Arial" panose="020B0604020202020204" pitchFamily="34" charset="0"/>
                <a:buChar char="•"/>
              </a:pPr>
              <a:r>
                <a:rPr lang="en-US" altLang="ko-KR" sz="1200" i="1" dirty="0">
                  <a:solidFill>
                    <a:srgbClr val="7030A0"/>
                  </a:solidFill>
                  <a:cs typeface="Arial" pitchFamily="34" charset="0"/>
                </a:rPr>
                <a:t>Precision</a:t>
              </a:r>
            </a:p>
            <a:p>
              <a:pPr marL="171450" indent="-171450">
                <a:buFont typeface="Arial" panose="020B0604020202020204" pitchFamily="34" charset="0"/>
                <a:buChar char="•"/>
              </a:pPr>
              <a:r>
                <a:rPr lang="en-US" altLang="ko-KR" sz="1200" i="1" dirty="0">
                  <a:solidFill>
                    <a:srgbClr val="7030A0"/>
                  </a:solidFill>
                  <a:cs typeface="Arial" pitchFamily="34" charset="0"/>
                </a:rPr>
                <a:t>AUC</a:t>
              </a:r>
            </a:p>
            <a:p>
              <a:pPr marL="171450" indent="-171450">
                <a:buFont typeface="Arial" panose="020B0604020202020204" pitchFamily="34" charset="0"/>
                <a:buChar char="•"/>
              </a:pPr>
              <a:r>
                <a:rPr lang="en-US" altLang="ko-KR" sz="1200" i="1" dirty="0">
                  <a:solidFill>
                    <a:srgbClr val="7030A0"/>
                  </a:solidFill>
                  <a:cs typeface="Arial" pitchFamily="34" charset="0"/>
                </a:rPr>
                <a:t>Gini</a:t>
              </a:r>
            </a:p>
            <a:p>
              <a:pPr marL="171450" indent="-171450">
                <a:buFont typeface="Arial" panose="020B0604020202020204" pitchFamily="34" charset="0"/>
                <a:buChar char="•"/>
              </a:pPr>
              <a:r>
                <a:rPr lang="en-US" altLang="ko-KR" sz="1200" i="1" dirty="0">
                  <a:solidFill>
                    <a:srgbClr val="7030A0"/>
                  </a:solidFill>
                  <a:cs typeface="Arial" pitchFamily="34" charset="0"/>
                </a:rPr>
                <a:t>Concordance</a:t>
              </a:r>
            </a:p>
            <a:p>
              <a:pPr marL="171450" indent="-171450">
                <a:buFont typeface="Arial" panose="020B0604020202020204" pitchFamily="34" charset="0"/>
                <a:buChar char="•"/>
              </a:pPr>
              <a:endParaRPr lang="ko-KR" altLang="en-US" sz="1200" i="1" dirty="0">
                <a:solidFill>
                  <a:srgbClr val="7030A0"/>
                </a:solidFill>
                <a:cs typeface="Arial" pitchFamily="34" charset="0"/>
              </a:endParaRPr>
            </a:p>
          </p:txBody>
        </p:sp>
        <p:sp>
          <p:nvSpPr>
            <p:cNvPr id="75" name="TextBox 74">
              <a:extLst>
                <a:ext uri="{FF2B5EF4-FFF2-40B4-BE49-F238E27FC236}">
                  <a16:creationId xmlns:a16="http://schemas.microsoft.com/office/drawing/2014/main" id="{D4D00958-F335-2E48-9AA7-AC5BC47B68D9}"/>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rgbClr val="7030A0"/>
                  </a:solidFill>
                </a:rPr>
                <a:t>Best Model for Analysis</a:t>
              </a:r>
              <a:endParaRPr lang="ko-KR" altLang="en-US" sz="1200" b="1" dirty="0">
                <a:solidFill>
                  <a:srgbClr val="7030A0"/>
                </a:solidFill>
              </a:endParaRPr>
            </a:p>
          </p:txBody>
        </p:sp>
      </p:grpSp>
      <p:grpSp>
        <p:nvGrpSpPr>
          <p:cNvPr id="76" name="Group 75">
            <a:extLst>
              <a:ext uri="{FF2B5EF4-FFF2-40B4-BE49-F238E27FC236}">
                <a16:creationId xmlns:a16="http://schemas.microsoft.com/office/drawing/2014/main" id="{7BDAF37E-A21D-184F-91A5-4FF906830FD3}"/>
              </a:ext>
            </a:extLst>
          </p:cNvPr>
          <p:cNvGrpSpPr/>
          <p:nvPr/>
        </p:nvGrpSpPr>
        <p:grpSpPr>
          <a:xfrm>
            <a:off x="8154909" y="3058537"/>
            <a:ext cx="1420586" cy="2880022"/>
            <a:chOff x="1099970" y="4759849"/>
            <a:chExt cx="1951563" cy="1240377"/>
          </a:xfrm>
        </p:grpSpPr>
        <p:sp>
          <p:nvSpPr>
            <p:cNvPr id="77" name="TextBox 76">
              <a:extLst>
                <a:ext uri="{FF2B5EF4-FFF2-40B4-BE49-F238E27FC236}">
                  <a16:creationId xmlns:a16="http://schemas.microsoft.com/office/drawing/2014/main" id="{E8875EC9-3423-9F4C-92AF-A3C2BBC81AC0}"/>
                </a:ext>
              </a:extLst>
            </p:cNvPr>
            <p:cNvSpPr txBox="1"/>
            <p:nvPr/>
          </p:nvSpPr>
          <p:spPr>
            <a:xfrm>
              <a:off x="1109104" y="5006070"/>
              <a:ext cx="1942429" cy="994156"/>
            </a:xfrm>
            <a:prstGeom prst="rect">
              <a:avLst/>
            </a:prstGeom>
            <a:noFill/>
          </p:spPr>
          <p:txBody>
            <a:bodyPr wrap="square" rtlCol="0">
              <a:spAutoFit/>
            </a:bodyPr>
            <a:lstStyle/>
            <a:p>
              <a:r>
                <a:rPr lang="en-US" altLang="ko-KR" sz="1200" i="1" dirty="0">
                  <a:solidFill>
                    <a:schemeClr val="accent6">
                      <a:lumMod val="50000"/>
                    </a:schemeClr>
                  </a:solidFill>
                  <a:cs typeface="Arial" pitchFamily="34" charset="0"/>
                </a:rPr>
                <a:t>Discover the important influencing variables which indicate pattern, user behavior, tendency, characteristics and introspect to come out with solutions &amp; recommendations</a:t>
              </a:r>
              <a:endParaRPr lang="ko-KR" altLang="en-US" sz="1200" i="1" dirty="0">
                <a:solidFill>
                  <a:schemeClr val="accent6">
                    <a:lumMod val="50000"/>
                  </a:schemeClr>
                </a:solidFill>
                <a:cs typeface="Arial" pitchFamily="34" charset="0"/>
              </a:endParaRPr>
            </a:p>
          </p:txBody>
        </p:sp>
        <p:sp>
          <p:nvSpPr>
            <p:cNvPr id="78" name="TextBox 77">
              <a:extLst>
                <a:ext uri="{FF2B5EF4-FFF2-40B4-BE49-F238E27FC236}">
                  <a16:creationId xmlns:a16="http://schemas.microsoft.com/office/drawing/2014/main" id="{6FA19607-7A20-9240-A8E9-7F3BF52B7F61}"/>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accent6">
                      <a:lumMod val="50000"/>
                    </a:schemeClr>
                  </a:solidFill>
                </a:rPr>
                <a:t>Important Variables</a:t>
              </a:r>
              <a:endParaRPr lang="ko-KR" altLang="en-US" sz="1200" b="1" dirty="0">
                <a:solidFill>
                  <a:schemeClr val="accent6">
                    <a:lumMod val="50000"/>
                  </a:schemeClr>
                </a:solidFill>
              </a:endParaRPr>
            </a:p>
          </p:txBody>
        </p:sp>
      </p:grpSp>
      <p:grpSp>
        <p:nvGrpSpPr>
          <p:cNvPr id="79" name="Group 78">
            <a:extLst>
              <a:ext uri="{FF2B5EF4-FFF2-40B4-BE49-F238E27FC236}">
                <a16:creationId xmlns:a16="http://schemas.microsoft.com/office/drawing/2014/main" id="{FB61BB24-B008-D444-92F3-34439DA3F592}"/>
              </a:ext>
            </a:extLst>
          </p:cNvPr>
          <p:cNvGrpSpPr/>
          <p:nvPr/>
        </p:nvGrpSpPr>
        <p:grpSpPr>
          <a:xfrm>
            <a:off x="9732845" y="2994306"/>
            <a:ext cx="1317541" cy="2944228"/>
            <a:chOff x="1017366" y="4732196"/>
            <a:chExt cx="1810003" cy="1268032"/>
          </a:xfrm>
        </p:grpSpPr>
        <p:sp>
          <p:nvSpPr>
            <p:cNvPr id="80" name="TextBox 79">
              <a:extLst>
                <a:ext uri="{FF2B5EF4-FFF2-40B4-BE49-F238E27FC236}">
                  <a16:creationId xmlns:a16="http://schemas.microsoft.com/office/drawing/2014/main" id="{1ECA3A62-27B4-BE45-A480-DFC1801297AE}"/>
                </a:ext>
              </a:extLst>
            </p:cNvPr>
            <p:cNvSpPr txBox="1"/>
            <p:nvPr/>
          </p:nvSpPr>
          <p:spPr>
            <a:xfrm>
              <a:off x="1109104" y="5006070"/>
              <a:ext cx="1718265" cy="99415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Long Term – Short term</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One Fit or tailored solution model</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Conclusion</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Recommendations with some real- world example</a:t>
              </a:r>
              <a:endParaRPr lang="ko-KR" altLang="en-US" sz="1200" i="1" dirty="0">
                <a:solidFill>
                  <a:schemeClr val="accent4">
                    <a:lumMod val="75000"/>
                  </a:schemeClr>
                </a:solidFill>
                <a:cs typeface="Arial" pitchFamily="34" charset="0"/>
              </a:endParaRPr>
            </a:p>
          </p:txBody>
        </p:sp>
        <p:sp>
          <p:nvSpPr>
            <p:cNvPr id="81" name="TextBox 80">
              <a:extLst>
                <a:ext uri="{FF2B5EF4-FFF2-40B4-BE49-F238E27FC236}">
                  <a16:creationId xmlns:a16="http://schemas.microsoft.com/office/drawing/2014/main" id="{EAEEFDDE-2A71-1240-8A83-E1560817F81F}"/>
                </a:ext>
              </a:extLst>
            </p:cNvPr>
            <p:cNvSpPr txBox="1"/>
            <p:nvPr/>
          </p:nvSpPr>
          <p:spPr>
            <a:xfrm>
              <a:off x="1017366" y="4732196"/>
              <a:ext cx="1727399" cy="198832"/>
            </a:xfrm>
            <a:prstGeom prst="rect">
              <a:avLst/>
            </a:prstGeom>
            <a:noFill/>
          </p:spPr>
          <p:txBody>
            <a:bodyPr wrap="square" lIns="108000" rIns="108000" rtlCol="0">
              <a:spAutoFit/>
            </a:bodyPr>
            <a:lstStyle/>
            <a:p>
              <a:pPr algn="ctr"/>
              <a:r>
                <a:rPr lang="en-US" altLang="ko-KR" sz="1200" b="1" dirty="0">
                  <a:solidFill>
                    <a:schemeClr val="accent4">
                      <a:lumMod val="75000"/>
                    </a:schemeClr>
                  </a:solidFill>
                </a:rPr>
                <a:t>Findings &amp; Solutions</a:t>
              </a:r>
              <a:endParaRPr lang="ko-KR" altLang="en-US" sz="1200" b="1" dirty="0">
                <a:solidFill>
                  <a:schemeClr val="accent4">
                    <a:lumMod val="75000"/>
                  </a:schemeClr>
                </a:solidFill>
              </a:endParaRPr>
            </a:p>
          </p:txBody>
        </p:sp>
      </p:grpSp>
    </p:spTree>
    <p:extLst>
      <p:ext uri="{BB962C8B-B14F-4D97-AF65-F5344CB8AC3E}">
        <p14:creationId xmlns:p14="http://schemas.microsoft.com/office/powerpoint/2010/main" val="28798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7D687B59-2EE9-5848-89A4-12F4381FF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617" y="973667"/>
            <a:ext cx="9021966" cy="5571065"/>
          </a:xfrm>
          <a:prstGeom prst="rect">
            <a:avLst/>
          </a:prstGeom>
          <a:ln>
            <a:noFill/>
          </a:ln>
        </p:spPr>
      </p:pic>
      <p:sp>
        <p:nvSpPr>
          <p:cNvPr id="9" name="Title 3">
            <a:extLst>
              <a:ext uri="{FF2B5EF4-FFF2-40B4-BE49-F238E27FC236}">
                <a16:creationId xmlns:a16="http://schemas.microsoft.com/office/drawing/2014/main" id="{6835CD5E-6941-5F4E-83FF-1A92788C5675}"/>
              </a:ext>
            </a:extLst>
          </p:cNvPr>
          <p:cNvSpPr txBox="1">
            <a:spLocks/>
          </p:cNvSpPr>
          <p:nvPr/>
        </p:nvSpPr>
        <p:spPr>
          <a:xfrm>
            <a:off x="0" y="0"/>
            <a:ext cx="12192000" cy="810963"/>
          </a:xfrm>
          <a:prstGeom prst="rect">
            <a:avLst/>
          </a:prstGeom>
          <a:solidFill>
            <a:schemeClr val="bg2">
              <a:lumMod val="90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Uni Variant Analysis of Categorical variables</a:t>
            </a:r>
          </a:p>
        </p:txBody>
      </p:sp>
      <p:sp>
        <p:nvSpPr>
          <p:cNvPr id="15" name="직사각형 105">
            <a:extLst>
              <a:ext uri="{FF2B5EF4-FFF2-40B4-BE49-F238E27FC236}">
                <a16:creationId xmlns:a16="http://schemas.microsoft.com/office/drawing/2014/main" id="{91AFCFC8-9EBD-7540-90FB-C3F72805764B}"/>
              </a:ext>
            </a:extLst>
          </p:cNvPr>
          <p:cNvSpPr/>
          <p:nvPr/>
        </p:nvSpPr>
        <p:spPr>
          <a:xfrm>
            <a:off x="1295400" y="878806"/>
            <a:ext cx="9463984" cy="5733769"/>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3764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box and whisker chart&#10;&#10;Description automatically generated">
            <a:extLst>
              <a:ext uri="{FF2B5EF4-FFF2-40B4-BE49-F238E27FC236}">
                <a16:creationId xmlns:a16="http://schemas.microsoft.com/office/drawing/2014/main" id="{3AC5C30C-8321-CC43-8CB9-7E958F1F2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217" y="1151467"/>
            <a:ext cx="9021966" cy="5571065"/>
          </a:xfrm>
          <a:prstGeom prst="rect">
            <a:avLst/>
          </a:prstGeom>
          <a:ln>
            <a:noFill/>
          </a:ln>
        </p:spPr>
      </p:pic>
      <p:sp>
        <p:nvSpPr>
          <p:cNvPr id="10" name="Title 3">
            <a:extLst>
              <a:ext uri="{FF2B5EF4-FFF2-40B4-BE49-F238E27FC236}">
                <a16:creationId xmlns:a16="http://schemas.microsoft.com/office/drawing/2014/main" id="{1564E69D-68AE-0E4A-9757-B33F81E15411}"/>
              </a:ext>
            </a:extLst>
          </p:cNvPr>
          <p:cNvSpPr txBox="1">
            <a:spLocks/>
          </p:cNvSpPr>
          <p:nvPr/>
        </p:nvSpPr>
        <p:spPr>
          <a:xfrm>
            <a:off x="0" y="0"/>
            <a:ext cx="12192000" cy="830703"/>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Bi Variant Analysis of Categorical variables</a:t>
            </a:r>
          </a:p>
        </p:txBody>
      </p:sp>
      <p:sp>
        <p:nvSpPr>
          <p:cNvPr id="11" name="직사각형 105">
            <a:extLst>
              <a:ext uri="{FF2B5EF4-FFF2-40B4-BE49-F238E27FC236}">
                <a16:creationId xmlns:a16="http://schemas.microsoft.com/office/drawing/2014/main" id="{C27B16B8-1E11-9844-AFF2-105571A28475}"/>
              </a:ext>
            </a:extLst>
          </p:cNvPr>
          <p:cNvSpPr/>
          <p:nvPr/>
        </p:nvSpPr>
        <p:spPr>
          <a:xfrm>
            <a:off x="1244600" y="988763"/>
            <a:ext cx="9347200" cy="5733769"/>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55158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cabinet, screenshot&#10;&#10;Description automatically generated">
            <a:extLst>
              <a:ext uri="{FF2B5EF4-FFF2-40B4-BE49-F238E27FC236}">
                <a16:creationId xmlns:a16="http://schemas.microsoft.com/office/drawing/2014/main" id="{B12C373D-B185-2344-9599-53ADB68A6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97" y="948267"/>
            <a:ext cx="9387783" cy="5571065"/>
          </a:xfrm>
          <a:prstGeom prst="rect">
            <a:avLst/>
          </a:prstGeom>
          <a:ln>
            <a:noFill/>
          </a:ln>
        </p:spPr>
      </p:pic>
      <p:sp>
        <p:nvSpPr>
          <p:cNvPr id="13" name="Title 3">
            <a:extLst>
              <a:ext uri="{FF2B5EF4-FFF2-40B4-BE49-F238E27FC236}">
                <a16:creationId xmlns:a16="http://schemas.microsoft.com/office/drawing/2014/main" id="{66816793-93A3-F64F-9225-80C5930C1F70}"/>
              </a:ext>
            </a:extLst>
          </p:cNvPr>
          <p:cNvSpPr txBox="1">
            <a:spLocks/>
          </p:cNvSpPr>
          <p:nvPr/>
        </p:nvSpPr>
        <p:spPr>
          <a:xfrm>
            <a:off x="0" y="0"/>
            <a:ext cx="12192000" cy="830703"/>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Bi Variant Analysis – old vs new defaulters</a:t>
            </a:r>
          </a:p>
        </p:txBody>
      </p:sp>
      <p:sp>
        <p:nvSpPr>
          <p:cNvPr id="15" name="Rounded Rectangular Callout 14">
            <a:extLst>
              <a:ext uri="{FF2B5EF4-FFF2-40B4-BE49-F238E27FC236}">
                <a16:creationId xmlns:a16="http://schemas.microsoft.com/office/drawing/2014/main" id="{680B041D-60D7-3740-8613-4E584E4AB14F}"/>
              </a:ext>
            </a:extLst>
          </p:cNvPr>
          <p:cNvSpPr/>
          <p:nvPr/>
        </p:nvSpPr>
        <p:spPr>
          <a:xfrm>
            <a:off x="10007080" y="3140935"/>
            <a:ext cx="1984723" cy="1821879"/>
          </a:xfrm>
          <a:prstGeom prst="wedgeRoundRectCallout">
            <a:avLst>
              <a:gd name="adj1" fmla="val -110934"/>
              <a:gd name="adj2" fmla="val -1360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Identifying the pattern of the defaulters with the cohorts who have been late in paying their premiums by</a:t>
            </a:r>
          </a:p>
          <a:p>
            <a:r>
              <a:rPr lang="en-US" sz="1200" b="1" dirty="0">
                <a:solidFill>
                  <a:schemeClr val="bg1"/>
                </a:solidFill>
              </a:rPr>
              <a:t>-  3 to 6 months</a:t>
            </a:r>
          </a:p>
          <a:p>
            <a:pPr marL="285750" indent="-285750">
              <a:buFontTx/>
              <a:buChar char="-"/>
            </a:pPr>
            <a:r>
              <a:rPr lang="en-US" sz="1200" b="1" dirty="0">
                <a:solidFill>
                  <a:schemeClr val="bg1"/>
                </a:solidFill>
              </a:rPr>
              <a:t>6 to 12 months</a:t>
            </a:r>
          </a:p>
          <a:p>
            <a:pPr marL="285750" indent="-285750">
              <a:buFontTx/>
              <a:buChar char="-"/>
            </a:pPr>
            <a:r>
              <a:rPr lang="en-US" sz="1200" b="1" dirty="0">
                <a:solidFill>
                  <a:schemeClr val="bg1"/>
                </a:solidFill>
              </a:rPr>
              <a:t>More than 12 months</a:t>
            </a:r>
          </a:p>
        </p:txBody>
      </p:sp>
    </p:spTree>
    <p:extLst>
      <p:ext uri="{BB962C8B-B14F-4D97-AF65-F5344CB8AC3E}">
        <p14:creationId xmlns:p14="http://schemas.microsoft.com/office/powerpoint/2010/main" val="328267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888D09E6-2620-EA46-8873-DEFC9A584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131632"/>
            <a:ext cx="9067800" cy="5599368"/>
          </a:xfrm>
          <a:prstGeom prst="rect">
            <a:avLst/>
          </a:prstGeom>
        </p:spPr>
      </p:pic>
      <p:sp>
        <p:nvSpPr>
          <p:cNvPr id="5" name="Title 3">
            <a:extLst>
              <a:ext uri="{FF2B5EF4-FFF2-40B4-BE49-F238E27FC236}">
                <a16:creationId xmlns:a16="http://schemas.microsoft.com/office/drawing/2014/main" id="{8E47FDF0-AF8D-004C-84C0-B98FD639D49A}"/>
              </a:ext>
            </a:extLst>
          </p:cNvPr>
          <p:cNvSpPr txBox="1">
            <a:spLocks/>
          </p:cNvSpPr>
          <p:nvPr/>
        </p:nvSpPr>
        <p:spPr>
          <a:xfrm>
            <a:off x="0" y="0"/>
            <a:ext cx="12192000" cy="820860"/>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Correlations among all variables</a:t>
            </a:r>
          </a:p>
        </p:txBody>
      </p:sp>
      <p:sp>
        <p:nvSpPr>
          <p:cNvPr id="6" name="직사각형 105">
            <a:extLst>
              <a:ext uri="{FF2B5EF4-FFF2-40B4-BE49-F238E27FC236}">
                <a16:creationId xmlns:a16="http://schemas.microsoft.com/office/drawing/2014/main" id="{90BFCF29-E979-6A45-ADC6-5D2439939374}"/>
              </a:ext>
            </a:extLst>
          </p:cNvPr>
          <p:cNvSpPr/>
          <p:nvPr/>
        </p:nvSpPr>
        <p:spPr>
          <a:xfrm>
            <a:off x="215900" y="1131632"/>
            <a:ext cx="9296400" cy="540928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23" name="Rounded Rectangular Callout 22">
            <a:extLst>
              <a:ext uri="{FF2B5EF4-FFF2-40B4-BE49-F238E27FC236}">
                <a16:creationId xmlns:a16="http://schemas.microsoft.com/office/drawing/2014/main" id="{99E3388F-C110-A543-9E24-B9EFF8379EE8}"/>
              </a:ext>
            </a:extLst>
          </p:cNvPr>
          <p:cNvSpPr/>
          <p:nvPr/>
        </p:nvSpPr>
        <p:spPr>
          <a:xfrm>
            <a:off x="9804400" y="1703132"/>
            <a:ext cx="1816100" cy="1446468"/>
          </a:xfrm>
          <a:prstGeom prst="wedgeRoundRectCallout">
            <a:avLst>
              <a:gd name="adj1" fmla="val -156400"/>
              <a:gd name="adj2" fmla="val -31012"/>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75000"/>
                  </a:schemeClr>
                </a:solidFill>
              </a:rPr>
              <a:t>No High Correlation among any variables</a:t>
            </a:r>
          </a:p>
        </p:txBody>
      </p:sp>
    </p:spTree>
    <p:extLst>
      <p:ext uri="{BB962C8B-B14F-4D97-AF65-F5344CB8AC3E}">
        <p14:creationId xmlns:p14="http://schemas.microsoft.com/office/powerpoint/2010/main" val="3047131946"/>
      </p:ext>
    </p:extLst>
  </p:cSld>
  <p:clrMapOvr>
    <a:masterClrMapping/>
  </p:clrMapOvr>
</p:sld>
</file>

<file path=ppt/theme/theme1.xml><?xml version="1.0" encoding="utf-8"?>
<a:theme xmlns:a="http://schemas.openxmlformats.org/drawingml/2006/main" name="Office Theme">
  <a:themeElements>
    <a:clrScheme name="Allppt-Diagram-Theme-Color-01">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57687C"/>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16703</TotalTime>
  <Words>3905</Words>
  <Application>Microsoft Macintosh PowerPoint</Application>
  <PresentationFormat>Widescreen</PresentationFormat>
  <Paragraphs>547</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Overview</vt:lpstr>
      <vt:lpstr>Independent Variables to be explored</vt:lpstr>
      <vt:lpstr>PowerPoint Presentation</vt:lpstr>
      <vt:lpstr>Exploring various attributes to identify  the potential defaulters among the cohorts</vt:lpstr>
      <vt:lpstr>Solution Design</vt:lpstr>
      <vt:lpstr>PowerPoint Presentation</vt:lpstr>
      <vt:lpstr>PowerPoint Presentation</vt:lpstr>
      <vt:lpstr>PowerPoint Presentation</vt:lpstr>
      <vt:lpstr>PowerPoint Presentation</vt:lpstr>
      <vt:lpstr>Analytical Models </vt:lpstr>
      <vt:lpstr>Analytical Models   Bagging &amp; Boosting   </vt:lpstr>
      <vt:lpstr>PowerPoint Presentation</vt:lpstr>
      <vt:lpstr>PowerPoint Presentation</vt:lpstr>
      <vt:lpstr>Most Important &amp; Influencer variables</vt:lpstr>
      <vt:lpstr>Key Findings</vt:lpstr>
      <vt:lpstr>Recommendation</vt:lpstr>
      <vt:lpstr>Changing the Customer Mindset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rajeev nitnawre</cp:lastModifiedBy>
  <cp:revision>196</cp:revision>
  <dcterms:created xsi:type="dcterms:W3CDTF">2018-02-18T19:39:47Z</dcterms:created>
  <dcterms:modified xsi:type="dcterms:W3CDTF">2021-02-19T10:21:26Z</dcterms:modified>
</cp:coreProperties>
</file>