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2" r:id="rId2"/>
    <p:sldId id="312" r:id="rId3"/>
    <p:sldId id="323" r:id="rId4"/>
    <p:sldId id="311" r:id="rId5"/>
    <p:sldId id="276" r:id="rId6"/>
    <p:sldId id="317" r:id="rId7"/>
    <p:sldId id="318" r:id="rId8"/>
    <p:sldId id="324" r:id="rId9"/>
    <p:sldId id="314" r:id="rId10"/>
    <p:sldId id="277" r:id="rId11"/>
    <p:sldId id="313" r:id="rId12"/>
    <p:sldId id="320" r:id="rId13"/>
    <p:sldId id="319" r:id="rId14"/>
    <p:sldId id="283" r:id="rId15"/>
    <p:sldId id="297" r:id="rId16"/>
    <p:sldId id="256" r:id="rId17"/>
    <p:sldId id="295" r:id="rId18"/>
    <p:sldId id="321" r:id="rId19"/>
    <p:sldId id="322" r:id="rId20"/>
    <p:sldId id="3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ev nitnawre" initials="rn" lastIdx="3" clrIdx="0">
    <p:extLst>
      <p:ext uri="{19B8F6BF-5375-455C-9EA6-DF929625EA0E}">
        <p15:presenceInfo xmlns:p15="http://schemas.microsoft.com/office/powerpoint/2012/main" userId="da90a1c6d0dd61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E901"/>
    <a:srgbClr val="E5AEE9"/>
    <a:srgbClr val="DD8780"/>
    <a:srgbClr val="F2F5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976"/>
  </p:normalViewPr>
  <p:slideViewPr>
    <p:cSldViewPr snapToGrid="0">
      <p:cViewPr varScale="1">
        <p:scale>
          <a:sx n="116" d="100"/>
          <a:sy n="116" d="100"/>
        </p:scale>
        <p:origin x="456" y="192"/>
      </p:cViewPr>
      <p:guideLst/>
    </p:cSldViewPr>
  </p:slideViewPr>
  <p:outlineViewPr>
    <p:cViewPr>
      <p:scale>
        <a:sx n="33" d="100"/>
        <a:sy n="33" d="100"/>
      </p:scale>
      <p:origin x="0" y="-1096"/>
    </p:cViewPr>
  </p:outlineViewPr>
  <p:notesTextViewPr>
    <p:cViewPr>
      <p:scale>
        <a:sx n="1" d="1"/>
        <a:sy n="1" d="1"/>
      </p:scale>
      <p:origin x="0" y="0"/>
    </p:cViewPr>
  </p:notesTextViewPr>
  <p:sorterViewPr>
    <p:cViewPr>
      <p:scale>
        <a:sx n="120" d="100"/>
        <a:sy n="120" d="100"/>
      </p:scale>
      <p:origin x="0" y="0"/>
    </p:cViewPr>
  </p:sorterViewPr>
  <p:notesViewPr>
    <p:cSldViewPr snapToGrid="0">
      <p:cViewPr varScale="1">
        <p:scale>
          <a:sx n="88" d="100"/>
          <a:sy n="88" d="100"/>
        </p:scale>
        <p:origin x="38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058509776163641E-2"/>
          <c:y val="3.4471340049169907E-2"/>
          <c:w val="0.95469690034359367"/>
          <c:h val="0.91970410705536587"/>
        </c:manualLayout>
      </c:layout>
      <c:barChart>
        <c:barDir val="col"/>
        <c:grouping val="stacked"/>
        <c:varyColors val="0"/>
        <c:ser>
          <c:idx val="0"/>
          <c:order val="0"/>
          <c:tx>
            <c:strRef>
              <c:f>Sheet1!$B$1</c:f>
              <c:strCache>
                <c:ptCount val="1"/>
                <c:pt idx="0">
                  <c:v>Series 1</c:v>
                </c:pt>
              </c:strCache>
            </c:strRef>
          </c:tx>
          <c:spPr>
            <a:solidFill>
              <a:srgbClr val="87BE3E"/>
            </a:solidFill>
          </c:spPr>
          <c:invertIfNegative val="0"/>
          <c:dPt>
            <c:idx val="0"/>
            <c:invertIfNegative val="0"/>
            <c:bubble3D val="0"/>
            <c:spPr>
              <a:solidFill>
                <a:schemeClr val="accent4"/>
              </a:solidFill>
            </c:spPr>
            <c:extLst>
              <c:ext xmlns:c16="http://schemas.microsoft.com/office/drawing/2014/chart" uri="{C3380CC4-5D6E-409C-BE32-E72D297353CC}">
                <c16:uniqueId val="{00000001-B97D-4F7D-9B2B-440804FC0095}"/>
              </c:ext>
            </c:extLst>
          </c:dPt>
          <c:dPt>
            <c:idx val="1"/>
            <c:invertIfNegative val="0"/>
            <c:bubble3D val="0"/>
            <c:spPr>
              <a:solidFill>
                <a:schemeClr val="accent3"/>
              </a:solidFill>
            </c:spPr>
            <c:extLst>
              <c:ext xmlns:c16="http://schemas.microsoft.com/office/drawing/2014/chart" uri="{C3380CC4-5D6E-409C-BE32-E72D297353CC}">
                <c16:uniqueId val="{00000003-B97D-4F7D-9B2B-440804FC0095}"/>
              </c:ext>
            </c:extLst>
          </c:dPt>
          <c:dPt>
            <c:idx val="2"/>
            <c:invertIfNegative val="0"/>
            <c:bubble3D val="0"/>
            <c:spPr>
              <a:solidFill>
                <a:schemeClr val="accent2"/>
              </a:solidFill>
            </c:spPr>
            <c:extLst>
              <c:ext xmlns:c16="http://schemas.microsoft.com/office/drawing/2014/chart" uri="{C3380CC4-5D6E-409C-BE32-E72D297353CC}">
                <c16:uniqueId val="{00000005-B97D-4F7D-9B2B-440804FC0095}"/>
              </c:ext>
            </c:extLst>
          </c:dPt>
          <c:dPt>
            <c:idx val="3"/>
            <c:invertIfNegative val="0"/>
            <c:bubble3D val="0"/>
            <c:spPr>
              <a:solidFill>
                <a:schemeClr val="accent1"/>
              </a:solidFill>
            </c:spPr>
            <c:extLst>
              <c:ext xmlns:c16="http://schemas.microsoft.com/office/drawing/2014/chart" uri="{C3380CC4-5D6E-409C-BE32-E72D297353CC}">
                <c16:uniqueId val="{00000007-B97D-4F7D-9B2B-440804FC0095}"/>
              </c:ext>
            </c:extLst>
          </c:dPt>
          <c:cat>
            <c:strRef>
              <c:f>Sheet1!$A$2:$A$5</c:f>
              <c:strCache>
                <c:ptCount val="4"/>
                <c:pt idx="0">
                  <c:v>Option  A</c:v>
                </c:pt>
                <c:pt idx="1">
                  <c:v>Option  B</c:v>
                </c:pt>
                <c:pt idx="2">
                  <c:v>Option  C</c:v>
                </c:pt>
                <c:pt idx="3">
                  <c:v>Option  D</c:v>
                </c:pt>
              </c:strCache>
            </c:strRef>
          </c:cat>
          <c:val>
            <c:numRef>
              <c:f>Sheet1!$B$2:$B$5</c:f>
              <c:numCache>
                <c:formatCode>General</c:formatCode>
                <c:ptCount val="4"/>
                <c:pt idx="0">
                  <c:v>30</c:v>
                </c:pt>
                <c:pt idx="1">
                  <c:v>50</c:v>
                </c:pt>
                <c:pt idx="2">
                  <c:v>70</c:v>
                </c:pt>
                <c:pt idx="3">
                  <c:v>90</c:v>
                </c:pt>
              </c:numCache>
            </c:numRef>
          </c:val>
          <c:extLst>
            <c:ext xmlns:c16="http://schemas.microsoft.com/office/drawing/2014/chart" uri="{C3380CC4-5D6E-409C-BE32-E72D297353CC}">
              <c16:uniqueId val="{00000008-B97D-4F7D-9B2B-440804FC0095}"/>
            </c:ext>
          </c:extLst>
        </c:ser>
        <c:dLbls>
          <c:showLegendKey val="0"/>
          <c:showVal val="0"/>
          <c:showCatName val="0"/>
          <c:showSerName val="0"/>
          <c:showPercent val="0"/>
          <c:showBubbleSize val="0"/>
        </c:dLbls>
        <c:gapWidth val="175"/>
        <c:overlap val="100"/>
        <c:axId val="179625344"/>
        <c:axId val="179631232"/>
      </c:barChart>
      <c:catAx>
        <c:axId val="179625344"/>
        <c:scaling>
          <c:orientation val="minMax"/>
        </c:scaling>
        <c:delete val="1"/>
        <c:axPos val="b"/>
        <c:numFmt formatCode="General" sourceLinked="0"/>
        <c:majorTickMark val="out"/>
        <c:minorTickMark val="none"/>
        <c:tickLblPos val="nextTo"/>
        <c:crossAx val="179631232"/>
        <c:crosses val="autoZero"/>
        <c:auto val="1"/>
        <c:lblAlgn val="ctr"/>
        <c:lblOffset val="100"/>
        <c:noMultiLvlLbl val="0"/>
      </c:catAx>
      <c:valAx>
        <c:axId val="179631232"/>
        <c:scaling>
          <c:orientation val="minMax"/>
        </c:scaling>
        <c:delete val="1"/>
        <c:axPos val="l"/>
        <c:majorGridlines>
          <c:spPr>
            <a:ln>
              <a:noFill/>
            </a:ln>
          </c:spPr>
        </c:majorGridlines>
        <c:numFmt formatCode="General" sourceLinked="1"/>
        <c:majorTickMark val="out"/>
        <c:minorTickMark val="none"/>
        <c:tickLblPos val="nextTo"/>
        <c:crossAx val="179625344"/>
        <c:crosses val="autoZero"/>
        <c:crossBetween val="between"/>
      </c:valAx>
      <c:spPr>
        <a:noFill/>
        <a:ln>
          <a:noFill/>
        </a:ln>
      </c:spPr>
    </c:plotArea>
    <c:plotVisOnly val="1"/>
    <c:dispBlanksAs val="gap"/>
    <c:showDLblsOverMax val="0"/>
  </c:chart>
  <c:spPr>
    <a:ln>
      <a:noFill/>
    </a:ln>
  </c:spPr>
  <c:txPr>
    <a:bodyPr/>
    <a:lstStyle/>
    <a:p>
      <a:pPr>
        <a:defRPr sz="1800"/>
      </a:pPr>
      <a:endParaRPr lang="en-US"/>
    </a:p>
  </c:tx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BCA46-058A-6543-B89E-D7B1D24600CC}" type="datetimeFigureOut">
              <a:rPr lang="en-US" smtClean="0"/>
              <a:t>2/14/21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91CE6-13A3-DD40-BCDC-BD71630CA18C}" type="slidenum">
              <a:rPr lang="en-US" smtClean="0"/>
              <a:t>‹#›</a:t>
            </a:fld>
            <a:endParaRPr lang="en-US"/>
          </a:p>
        </p:txBody>
      </p:sp>
    </p:spTree>
    <p:extLst>
      <p:ext uri="{BB962C8B-B14F-4D97-AF65-F5344CB8AC3E}">
        <p14:creationId xmlns:p14="http://schemas.microsoft.com/office/powerpoint/2010/main" val="1821132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dependent variable is binary and categorizes customers into defaulters &amp; non-defaulters of payments for the insurance premium. Our exploration and predictive analysis will consist of exploring the dataset among all the various variables to discover patterns, similarities, behavior and other attributes' which will help us identify the cohort of customer who have a propensity to default on their next premium. The idea is to identify – target – offer effective and adaptive alternatives and solutions to make it easy for them continue paying their premiums on time.</a:t>
            </a:r>
          </a:p>
        </p:txBody>
      </p:sp>
      <p:sp>
        <p:nvSpPr>
          <p:cNvPr id="4" name="Slide Number Placeholder 3"/>
          <p:cNvSpPr>
            <a:spLocks noGrp="1"/>
          </p:cNvSpPr>
          <p:nvPr>
            <p:ph type="sldNum" sz="quarter" idx="5"/>
          </p:nvPr>
        </p:nvSpPr>
        <p:spPr/>
        <p:txBody>
          <a:bodyPr/>
          <a:lstStyle/>
          <a:p>
            <a:fld id="{B3C91CE6-13A3-DD40-BCDC-BD71630CA18C}" type="slidenum">
              <a:rPr lang="en-US" smtClean="0"/>
              <a:t>1</a:t>
            </a:fld>
            <a:endParaRPr lang="en-US"/>
          </a:p>
        </p:txBody>
      </p:sp>
    </p:spTree>
    <p:extLst>
      <p:ext uri="{BB962C8B-B14F-4D97-AF65-F5344CB8AC3E}">
        <p14:creationId xmlns:p14="http://schemas.microsoft.com/office/powerpoint/2010/main" val="2810054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splitting the data between Train &amp; Test for analytical analysis, we will treat the train data set with </a:t>
            </a:r>
            <a:r>
              <a:rPr lang="en-SG" sz="1200" b="0" i="0" kern="1200" dirty="0">
                <a:solidFill>
                  <a:schemeClr val="tx1"/>
                </a:solidFill>
                <a:effectLst/>
                <a:latin typeface="+mn-lt"/>
                <a:ea typeface="+mn-ea"/>
                <a:cs typeface="+mn-cs"/>
              </a:rPr>
              <a:t>Synthetic Minority Over-sampling Technique (</a:t>
            </a:r>
            <a:r>
              <a:rPr lang="en-SG" sz="1200" b="0" i="0" kern="1200" dirty="0" err="1">
                <a:solidFill>
                  <a:schemeClr val="tx1"/>
                </a:solidFill>
                <a:effectLst/>
                <a:latin typeface="+mn-lt"/>
                <a:ea typeface="+mn-ea"/>
                <a:cs typeface="+mn-cs"/>
              </a:rPr>
              <a:t>SMOTe</a:t>
            </a:r>
            <a:r>
              <a:rPr lang="en-SG" sz="1200" b="0" i="0" kern="1200" dirty="0">
                <a:solidFill>
                  <a:schemeClr val="tx1"/>
                </a:solidFill>
                <a:effectLst/>
                <a:latin typeface="+mn-lt"/>
                <a:ea typeface="+mn-ea"/>
                <a:cs typeface="+mn-cs"/>
              </a:rPr>
              <a:t>) for Imbalanced Datasets. This is done to handle the bias in a imbalanced data with regarding to the minority class.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3C91CE6-13A3-DD40-BCDC-BD71630CA18C}" type="slidenum">
              <a:rPr lang="en-US" smtClean="0"/>
              <a:t>10</a:t>
            </a:fld>
            <a:endParaRPr lang="en-US"/>
          </a:p>
        </p:txBody>
      </p:sp>
    </p:spTree>
    <p:extLst>
      <p:ext uri="{BB962C8B-B14F-4D97-AF65-F5344CB8AC3E}">
        <p14:creationId xmlns:p14="http://schemas.microsoft.com/office/powerpoint/2010/main" val="1097003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CART Model 1 gives the best result in Specificity compared to other models.. On the other attributes too it performs better than or as good as the other models. </a:t>
            </a:r>
          </a:p>
        </p:txBody>
      </p:sp>
      <p:sp>
        <p:nvSpPr>
          <p:cNvPr id="4" name="Slide Number Placeholder 3"/>
          <p:cNvSpPr>
            <a:spLocks noGrp="1"/>
          </p:cNvSpPr>
          <p:nvPr>
            <p:ph type="sldNum" sz="quarter" idx="5"/>
          </p:nvPr>
        </p:nvSpPr>
        <p:spPr/>
        <p:txBody>
          <a:bodyPr/>
          <a:lstStyle/>
          <a:p>
            <a:fld id="{B3C91CE6-13A3-DD40-BCDC-BD71630CA18C}" type="slidenum">
              <a:rPr lang="en-US" smtClean="0"/>
              <a:t>13</a:t>
            </a:fld>
            <a:endParaRPr lang="en-US"/>
          </a:p>
        </p:txBody>
      </p:sp>
    </p:spTree>
    <p:extLst>
      <p:ext uri="{BB962C8B-B14F-4D97-AF65-F5344CB8AC3E}">
        <p14:creationId xmlns:p14="http://schemas.microsoft.com/office/powerpoint/2010/main" val="546550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variable influencing majorly to identify potential defaulters include the above 7 attributes. Understanding the factors we come out with appropriate options/solutions for customers to manage paying their premiums on time.</a:t>
            </a:r>
          </a:p>
        </p:txBody>
      </p:sp>
      <p:sp>
        <p:nvSpPr>
          <p:cNvPr id="4" name="Slide Number Placeholder 3"/>
          <p:cNvSpPr>
            <a:spLocks noGrp="1"/>
          </p:cNvSpPr>
          <p:nvPr>
            <p:ph type="sldNum" sz="quarter" idx="5"/>
          </p:nvPr>
        </p:nvSpPr>
        <p:spPr/>
        <p:txBody>
          <a:bodyPr/>
          <a:lstStyle/>
          <a:p>
            <a:fld id="{B3C91CE6-13A3-DD40-BCDC-BD71630CA18C}" type="slidenum">
              <a:rPr lang="en-US" smtClean="0"/>
              <a:t>14</a:t>
            </a:fld>
            <a:endParaRPr lang="en-US"/>
          </a:p>
        </p:txBody>
      </p:sp>
    </p:spTree>
    <p:extLst>
      <p:ext uri="{BB962C8B-B14F-4D97-AF65-F5344CB8AC3E}">
        <p14:creationId xmlns:p14="http://schemas.microsoft.com/office/powerpoint/2010/main" val="277694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C91CE6-13A3-DD40-BCDC-BD71630CA18C}" type="slidenum">
              <a:rPr lang="en-US" smtClean="0"/>
              <a:t>16</a:t>
            </a:fld>
            <a:endParaRPr lang="en-US"/>
          </a:p>
        </p:txBody>
      </p:sp>
    </p:spTree>
    <p:extLst>
      <p:ext uri="{BB962C8B-B14F-4D97-AF65-F5344CB8AC3E}">
        <p14:creationId xmlns:p14="http://schemas.microsoft.com/office/powerpoint/2010/main" val="1630270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1) </a:t>
            </a:r>
            <a:r>
              <a:rPr lang="en-US" sz="1200" b="1" dirty="0">
                <a:solidFill>
                  <a:schemeClr val="accent6">
                    <a:lumMod val="75000"/>
                  </a:schemeClr>
                </a:solidFill>
              </a:rPr>
              <a:t>A Vitality Fitness App to keep the user engaged with regards to his/her physical activities like walk, jog, sleep, etc. The App will calculate the fitness level of the user and accordingly offer incentives and offers like discounts &amp; freebies</a:t>
            </a:r>
          </a:p>
          <a:p>
            <a:pPr algn="l"/>
            <a:r>
              <a:rPr lang="en-US" dirty="0"/>
              <a:t>2) </a:t>
            </a:r>
            <a:r>
              <a:rPr lang="en-US" sz="1200" b="1" dirty="0">
                <a:solidFill>
                  <a:schemeClr val="accent6">
                    <a:lumMod val="75000"/>
                  </a:schemeClr>
                </a:solidFill>
              </a:rPr>
              <a:t>This screenshot shows the user being fit and active. Such result could be reasons to incentivize the user with a lesser premium amount by calculating their bio age fitness level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6">
                    <a:lumMod val="75000"/>
                  </a:schemeClr>
                </a:solidFill>
              </a:rPr>
              <a:t>3) Regular activity, monitoring and motivation encourages the user to stay involved and achieve better because the rewards and incentives on a regular basis is a significant gain plus staying in great shape keeps you positive to manage life.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6">
                    <a:lumMod val="75000"/>
                  </a:schemeClr>
                </a:solidFill>
              </a:rPr>
              <a:t>4) A healthy and active customer is something that an insurance company would like to keep insured and engaged </a:t>
            </a:r>
          </a:p>
          <a:p>
            <a:pPr algn="l"/>
            <a:endParaRPr lang="en-US" dirty="0"/>
          </a:p>
        </p:txBody>
      </p:sp>
      <p:sp>
        <p:nvSpPr>
          <p:cNvPr id="4" name="Slide Number Placeholder 3"/>
          <p:cNvSpPr>
            <a:spLocks noGrp="1"/>
          </p:cNvSpPr>
          <p:nvPr>
            <p:ph type="sldNum" sz="quarter" idx="5"/>
          </p:nvPr>
        </p:nvSpPr>
        <p:spPr/>
        <p:txBody>
          <a:bodyPr/>
          <a:lstStyle/>
          <a:p>
            <a:fld id="{B3C91CE6-13A3-DD40-BCDC-BD71630CA18C}" type="slidenum">
              <a:rPr lang="en-US" smtClean="0"/>
              <a:t>18</a:t>
            </a:fld>
            <a:endParaRPr lang="en-US"/>
          </a:p>
        </p:txBody>
      </p:sp>
    </p:spTree>
    <p:extLst>
      <p:ext uri="{BB962C8B-B14F-4D97-AF65-F5344CB8AC3E}">
        <p14:creationId xmlns:p14="http://schemas.microsoft.com/office/powerpoint/2010/main" val="1088235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itchFamily="2" charset="2"/>
              <a:buChar char="v"/>
            </a:pPr>
            <a:r>
              <a:rPr lang="en-US" sz="1200" b="1" dirty="0">
                <a:solidFill>
                  <a:schemeClr val="accent6">
                    <a:lumMod val="75000"/>
                  </a:schemeClr>
                </a:solidFill>
              </a:rPr>
              <a:t>Deferred period for payment of premium (insurer is flexible with a healthy insurer and can afford to provide options for payment)</a:t>
            </a:r>
          </a:p>
          <a:p>
            <a:endParaRPr lang="en-US" sz="1200" b="1" dirty="0">
              <a:solidFill>
                <a:schemeClr val="accent6">
                  <a:lumMod val="75000"/>
                </a:schemeClr>
              </a:solidFill>
            </a:endParaRPr>
          </a:p>
          <a:p>
            <a:pPr marL="285750" indent="-285750">
              <a:buFont typeface="Wingdings" pitchFamily="2" charset="2"/>
              <a:buChar char="v"/>
            </a:pPr>
            <a:r>
              <a:rPr lang="en-US" sz="1200" b="1" dirty="0">
                <a:solidFill>
                  <a:schemeClr val="accent6">
                    <a:lumMod val="75000"/>
                  </a:schemeClr>
                </a:solidFill>
              </a:rPr>
              <a:t>Rewarding with lesser premium for staying healthy and active . More active and healthy = more attractive offerings on premiums</a:t>
            </a:r>
          </a:p>
          <a:p>
            <a:endParaRPr lang="en-US" sz="1200" b="1" dirty="0">
              <a:solidFill>
                <a:schemeClr val="accent6">
                  <a:lumMod val="75000"/>
                </a:schemeClr>
              </a:solidFill>
            </a:endParaRPr>
          </a:p>
          <a:p>
            <a:pPr marL="285750" indent="-285750">
              <a:buFont typeface="Wingdings" pitchFamily="2" charset="2"/>
              <a:buChar char="v"/>
            </a:pPr>
            <a:r>
              <a:rPr lang="en-US" sz="1200" b="1" dirty="0">
                <a:solidFill>
                  <a:schemeClr val="accent6">
                    <a:lumMod val="75000"/>
                  </a:schemeClr>
                </a:solidFill>
              </a:rPr>
              <a:t>A healthy fitness score card shared by insurer with other service providers like financial institutions, education, jobs &amp; professional service . Such institutions would be more forthcoming to be engaged and offer services like loans etc. to a healthier customer as chances of recovering from a healthy person is always more and makes business sense.</a:t>
            </a:r>
          </a:p>
          <a:p>
            <a:pPr marL="285750" indent="-285750">
              <a:buFont typeface="Wingdings" pitchFamily="2" charset="2"/>
              <a:buChar char="v"/>
            </a:pPr>
            <a:endParaRPr lang="en-US" sz="1200" b="1" dirty="0">
              <a:solidFill>
                <a:schemeClr val="accent6">
                  <a:lumMod val="75000"/>
                </a:schemeClr>
              </a:solidFill>
            </a:endParaRPr>
          </a:p>
          <a:p>
            <a:pPr marL="285750" indent="-285750">
              <a:buFont typeface="Wingdings" pitchFamily="2" charset="2"/>
              <a:buChar char="v"/>
            </a:pPr>
            <a:r>
              <a:rPr lang="en-US" sz="1200" b="1" dirty="0">
                <a:solidFill>
                  <a:schemeClr val="accent6">
                    <a:lumMod val="75000"/>
                  </a:schemeClr>
                </a:solidFill>
              </a:rPr>
              <a:t>All stakeholder could come together to create a “Value proposition” by keeping the customer in the center of things and create offerings in such a fashion that the customer find ”value” in more more ways than one to stay active  and healthy</a:t>
            </a:r>
          </a:p>
          <a:p>
            <a:pPr marL="285750" indent="-285750">
              <a:buFont typeface="Wingdings" pitchFamily="2" charset="2"/>
              <a:buChar char="v"/>
            </a:pPr>
            <a:endParaRPr lang="en-US" sz="1200" b="1" dirty="0">
              <a:solidFill>
                <a:schemeClr val="accent6">
                  <a:lumMod val="75000"/>
                </a:schemeClr>
              </a:solidFill>
            </a:endParaRPr>
          </a:p>
          <a:p>
            <a:pPr algn="ctr"/>
            <a:endParaRPr lang="en-US" sz="1200" b="1" dirty="0">
              <a:solidFill>
                <a:schemeClr val="accent6">
                  <a:lumMod val="75000"/>
                </a:schemeClr>
              </a:solidFill>
            </a:endParaRPr>
          </a:p>
          <a:p>
            <a:pPr algn="ctr"/>
            <a:endParaRPr lang="en-US" sz="1200" b="1" dirty="0">
              <a:solidFill>
                <a:schemeClr val="accent6">
                  <a:lumMod val="75000"/>
                </a:schemeClr>
              </a:solidFill>
            </a:endParaRPr>
          </a:p>
          <a:p>
            <a:pPr algn="ctr"/>
            <a:endParaRPr lang="en-US" sz="1400" b="1" dirty="0">
              <a:solidFill>
                <a:schemeClr val="accent6">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B3C91CE6-13A3-DD40-BCDC-BD71630CA18C}" type="slidenum">
              <a:rPr lang="en-US" smtClean="0"/>
              <a:t>19</a:t>
            </a:fld>
            <a:endParaRPr lang="en-US"/>
          </a:p>
        </p:txBody>
      </p:sp>
    </p:spTree>
    <p:extLst>
      <p:ext uri="{BB962C8B-B14F-4D97-AF65-F5344CB8AC3E}">
        <p14:creationId xmlns:p14="http://schemas.microsoft.com/office/powerpoint/2010/main" val="2200451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15 variables which we need to explore and analyze </a:t>
            </a:r>
            <a:r>
              <a:rPr lang="en-US" dirty="0" err="1"/>
              <a:t>w.r.f</a:t>
            </a:r>
            <a:r>
              <a:rPr lang="en-US" dirty="0"/>
              <a:t>. to the dependent variable (Default). Of these variables 88% of data is continuous in nature. We will need to treat these variables accordingly to explore them to our requirement.</a:t>
            </a:r>
          </a:p>
        </p:txBody>
      </p:sp>
      <p:sp>
        <p:nvSpPr>
          <p:cNvPr id="4" name="Slide Number Placeholder 3"/>
          <p:cNvSpPr>
            <a:spLocks noGrp="1"/>
          </p:cNvSpPr>
          <p:nvPr>
            <p:ph type="sldNum" sz="quarter" idx="5"/>
          </p:nvPr>
        </p:nvSpPr>
        <p:spPr/>
        <p:txBody>
          <a:bodyPr/>
          <a:lstStyle/>
          <a:p>
            <a:fld id="{B3C91CE6-13A3-DD40-BCDC-BD71630CA18C}" type="slidenum">
              <a:rPr lang="en-US" smtClean="0"/>
              <a:t>2</a:t>
            </a:fld>
            <a:endParaRPr lang="en-US"/>
          </a:p>
        </p:txBody>
      </p:sp>
    </p:spTree>
    <p:extLst>
      <p:ext uri="{BB962C8B-B14F-4D97-AF65-F5344CB8AC3E}">
        <p14:creationId xmlns:p14="http://schemas.microsoft.com/office/powerpoint/2010/main" val="2461024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is unbalanced with regards to the dependent variable, i.e. only 6.25% of the cohorts are defaulters who have defaulted in their last premium payment. We have to compare this cohort with the previous default data and also understand how and when the delinquents convert to defaulters. Need to understand the influencers and factors for their behavior or lack of it to identify them appropriately and address their issues to have them as non-defaulters.</a:t>
            </a:r>
          </a:p>
        </p:txBody>
      </p:sp>
      <p:sp>
        <p:nvSpPr>
          <p:cNvPr id="4" name="Slide Number Placeholder 3"/>
          <p:cNvSpPr>
            <a:spLocks noGrp="1"/>
          </p:cNvSpPr>
          <p:nvPr>
            <p:ph type="sldNum" sz="quarter" idx="5"/>
          </p:nvPr>
        </p:nvSpPr>
        <p:spPr/>
        <p:txBody>
          <a:bodyPr/>
          <a:lstStyle/>
          <a:p>
            <a:fld id="{B3C91CE6-13A3-DD40-BCDC-BD71630CA18C}" type="slidenum">
              <a:rPr lang="en-US" smtClean="0"/>
              <a:t>3</a:t>
            </a:fld>
            <a:endParaRPr lang="en-US"/>
          </a:p>
        </p:txBody>
      </p:sp>
    </p:spTree>
    <p:extLst>
      <p:ext uri="{BB962C8B-B14F-4D97-AF65-F5344CB8AC3E}">
        <p14:creationId xmlns:p14="http://schemas.microsoft.com/office/powerpoint/2010/main" val="182366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C91CE6-13A3-DD40-BCDC-BD71630CA18C}" type="slidenum">
              <a:rPr lang="en-US" smtClean="0"/>
              <a:t>4</a:t>
            </a:fld>
            <a:endParaRPr lang="en-US"/>
          </a:p>
        </p:txBody>
      </p:sp>
    </p:spTree>
    <p:extLst>
      <p:ext uri="{BB962C8B-B14F-4D97-AF65-F5344CB8AC3E}">
        <p14:creationId xmlns:p14="http://schemas.microsoft.com/office/powerpoint/2010/main" val="3618945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C91CE6-13A3-DD40-BCDC-BD71630CA18C}" type="slidenum">
              <a:rPr lang="en-US" smtClean="0"/>
              <a:t>5</a:t>
            </a:fld>
            <a:endParaRPr lang="en-US"/>
          </a:p>
        </p:txBody>
      </p:sp>
    </p:spTree>
    <p:extLst>
      <p:ext uri="{BB962C8B-B14F-4D97-AF65-F5344CB8AC3E}">
        <p14:creationId xmlns:p14="http://schemas.microsoft.com/office/powerpoint/2010/main" val="3180274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Sourcing Channel A dominates among all Channels with more than double the counts of any other sources.</a:t>
            </a:r>
          </a:p>
        </p:txBody>
      </p:sp>
      <p:sp>
        <p:nvSpPr>
          <p:cNvPr id="4" name="Slide Number Placeholder 3"/>
          <p:cNvSpPr>
            <a:spLocks noGrp="1"/>
          </p:cNvSpPr>
          <p:nvPr>
            <p:ph type="sldNum" sz="quarter" idx="5"/>
          </p:nvPr>
        </p:nvSpPr>
        <p:spPr/>
        <p:txBody>
          <a:bodyPr/>
          <a:lstStyle/>
          <a:p>
            <a:fld id="{B3C91CE6-13A3-DD40-BCDC-BD71630CA18C}" type="slidenum">
              <a:rPr lang="en-US" smtClean="0"/>
              <a:t>6</a:t>
            </a:fld>
            <a:endParaRPr lang="en-US"/>
          </a:p>
        </p:txBody>
      </p:sp>
    </p:spTree>
    <p:extLst>
      <p:ext uri="{BB962C8B-B14F-4D97-AF65-F5344CB8AC3E}">
        <p14:creationId xmlns:p14="http://schemas.microsoft.com/office/powerpoint/2010/main" val="1132648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behavior of the </a:t>
            </a:r>
            <a:r>
              <a:rPr lang="en-US" dirty="0" err="1"/>
              <a:t>depeneant</a:t>
            </a:r>
            <a:r>
              <a:rPr lang="en-US" dirty="0"/>
              <a:t> variable seems almost similar with each categorical variable. Will need to explore and analyze it deeper.</a:t>
            </a:r>
          </a:p>
        </p:txBody>
      </p:sp>
      <p:sp>
        <p:nvSpPr>
          <p:cNvPr id="4" name="Slide Number Placeholder 3"/>
          <p:cNvSpPr>
            <a:spLocks noGrp="1"/>
          </p:cNvSpPr>
          <p:nvPr>
            <p:ph type="sldNum" sz="quarter" idx="5"/>
          </p:nvPr>
        </p:nvSpPr>
        <p:spPr/>
        <p:txBody>
          <a:bodyPr/>
          <a:lstStyle/>
          <a:p>
            <a:fld id="{B3C91CE6-13A3-DD40-BCDC-BD71630CA18C}" type="slidenum">
              <a:rPr lang="en-US" smtClean="0"/>
              <a:t>7</a:t>
            </a:fld>
            <a:endParaRPr lang="en-US"/>
          </a:p>
        </p:txBody>
      </p:sp>
    </p:spTree>
    <p:extLst>
      <p:ext uri="{BB962C8B-B14F-4D97-AF65-F5344CB8AC3E}">
        <p14:creationId xmlns:p14="http://schemas.microsoft.com/office/powerpoint/2010/main" val="776077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default variable showing similarities in the 3 to 6 and 6 to 12 cohorts. We will need to analyze deeper to see how these variable help identify a pattern and correlation with each other.</a:t>
            </a:r>
          </a:p>
        </p:txBody>
      </p:sp>
      <p:sp>
        <p:nvSpPr>
          <p:cNvPr id="4" name="Slide Number Placeholder 3"/>
          <p:cNvSpPr>
            <a:spLocks noGrp="1"/>
          </p:cNvSpPr>
          <p:nvPr>
            <p:ph type="sldNum" sz="quarter" idx="5"/>
          </p:nvPr>
        </p:nvSpPr>
        <p:spPr/>
        <p:txBody>
          <a:bodyPr/>
          <a:lstStyle/>
          <a:p>
            <a:fld id="{B3C91CE6-13A3-DD40-BCDC-BD71630CA18C}" type="slidenum">
              <a:rPr lang="en-US" smtClean="0"/>
              <a:t>8</a:t>
            </a:fld>
            <a:endParaRPr lang="en-US"/>
          </a:p>
        </p:txBody>
      </p:sp>
    </p:spTree>
    <p:extLst>
      <p:ext uri="{BB962C8B-B14F-4D97-AF65-F5344CB8AC3E}">
        <p14:creationId xmlns:p14="http://schemas.microsoft.com/office/powerpoint/2010/main" val="2505201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high correlation witnessed among any variables. Comparatively a correlation is seen between Income &amp; Premium followed by Premium Paid in Cash with all the 3 late counts for paying premiums, and between each of the three late premium payment variables. Age and Sourcing Channel A is showing some correlation as well.</a:t>
            </a:r>
          </a:p>
        </p:txBody>
      </p:sp>
      <p:sp>
        <p:nvSpPr>
          <p:cNvPr id="4" name="Slide Number Placeholder 3"/>
          <p:cNvSpPr>
            <a:spLocks noGrp="1"/>
          </p:cNvSpPr>
          <p:nvPr>
            <p:ph type="sldNum" sz="quarter" idx="5"/>
          </p:nvPr>
        </p:nvSpPr>
        <p:spPr/>
        <p:txBody>
          <a:bodyPr/>
          <a:lstStyle/>
          <a:p>
            <a:fld id="{B3C91CE6-13A3-DD40-BCDC-BD71630CA18C}" type="slidenum">
              <a:rPr lang="en-US" smtClean="0"/>
              <a:t>9</a:t>
            </a:fld>
            <a:endParaRPr lang="en-US"/>
          </a:p>
        </p:txBody>
      </p:sp>
    </p:spTree>
    <p:extLst>
      <p:ext uri="{BB962C8B-B14F-4D97-AF65-F5344CB8AC3E}">
        <p14:creationId xmlns:p14="http://schemas.microsoft.com/office/powerpoint/2010/main" val="36163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21991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hite Background Layout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92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09306871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775778"/>
          </a:xfrm>
          <a:solidFill>
            <a:schemeClr val="bg1">
              <a:lumMod val="85000"/>
            </a:schemeClr>
          </a:solidFill>
          <a:ln>
            <a:solidFill>
              <a:schemeClr val="tx1"/>
            </a:solidFill>
          </a:ln>
        </p:spPr>
        <p:txBody>
          <a:bodyPr/>
          <a:lstStyle/>
          <a:p>
            <a:r>
              <a:rPr lang="en-US" dirty="0">
                <a:solidFill>
                  <a:schemeClr val="accent6">
                    <a:lumMod val="75000"/>
                  </a:schemeClr>
                </a:solidFill>
              </a:rPr>
              <a:t>Overview</a:t>
            </a:r>
          </a:p>
        </p:txBody>
      </p:sp>
      <p:sp>
        <p:nvSpPr>
          <p:cNvPr id="53" name="Text Placeholder 52"/>
          <p:cNvSpPr>
            <a:spLocks noGrp="1"/>
          </p:cNvSpPr>
          <p:nvPr>
            <p:ph type="body" sz="quarter" idx="41"/>
          </p:nvPr>
        </p:nvSpPr>
        <p:spPr>
          <a:xfrm>
            <a:off x="227682" y="5726639"/>
            <a:ext cx="11810082" cy="882902"/>
          </a:xfrm>
        </p:spPr>
        <p:txBody>
          <a:bodyPr/>
          <a:lstStyle/>
          <a:p>
            <a:r>
              <a:rPr lang="en-SG" b="1" dirty="0">
                <a:solidFill>
                  <a:schemeClr val="accent1">
                    <a:lumMod val="75000"/>
                  </a:schemeClr>
                </a:solidFill>
              </a:rPr>
              <a:t>Explore the data to identify customers with the propensity to default on the </a:t>
            </a:r>
          </a:p>
          <a:p>
            <a:r>
              <a:rPr lang="en-SG" b="1" dirty="0">
                <a:solidFill>
                  <a:schemeClr val="accent1">
                    <a:lumMod val="75000"/>
                  </a:schemeClr>
                </a:solidFill>
              </a:rPr>
              <a:t>Premiums to be paid to the Insurance company.</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pic>
        <p:nvPicPr>
          <p:cNvPr id="2186" name="Picture 3" descr="D:\Fullppt\005-PNG이미지\magnifying-glass-189254.png">
            <a:extLst>
              <a:ext uri="{FF2B5EF4-FFF2-40B4-BE49-F238E27FC236}">
                <a16:creationId xmlns:a16="http://schemas.microsoft.com/office/drawing/2014/main" id="{6050204F-E867-4C14-BDD6-4D6C37D44C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848285" flipH="1">
            <a:off x="5163612" y="1988164"/>
            <a:ext cx="5119008" cy="5031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F085445-3236-6B43-BCB6-7C0EB82EC3A9}"/>
              </a:ext>
            </a:extLst>
          </p:cNvPr>
          <p:cNvSpPr/>
          <p:nvPr/>
        </p:nvSpPr>
        <p:spPr>
          <a:xfrm>
            <a:off x="227682" y="884602"/>
            <a:ext cx="11714602" cy="1569660"/>
          </a:xfrm>
          <a:prstGeom prst="rect">
            <a:avLst/>
          </a:prstGeom>
          <a:solidFill>
            <a:schemeClr val="bg2">
              <a:lumMod val="90000"/>
            </a:schemeClr>
          </a:solidFill>
          <a:ln>
            <a:solidFill>
              <a:schemeClr val="bg2">
                <a:lumMod val="75000"/>
              </a:schemeClr>
            </a:solidFill>
          </a:ln>
        </p:spPr>
        <p:txBody>
          <a:bodyPr wrap="square">
            <a:spAutoFit/>
          </a:bodyPr>
          <a:lstStyle/>
          <a:p>
            <a:pPr algn="just"/>
            <a:r>
              <a:rPr lang="en-US" sz="2400" b="1" dirty="0">
                <a:solidFill>
                  <a:schemeClr val="accent5">
                    <a:lumMod val="75000"/>
                  </a:schemeClr>
                </a:solidFill>
              </a:rPr>
              <a:t>Premium paid by the customer is the major revenue source for insurance companies. Default in premium payments results in significant revenue losses and hence insurance companies would like to know upfront which type of customers would default premium payments.</a:t>
            </a:r>
          </a:p>
        </p:txBody>
      </p:sp>
      <p:pic>
        <p:nvPicPr>
          <p:cNvPr id="5122" name="Picture 2" descr="Image result for defaulters images">
            <a:extLst>
              <a:ext uri="{FF2B5EF4-FFF2-40B4-BE49-F238E27FC236}">
                <a16:creationId xmlns:a16="http://schemas.microsoft.com/office/drawing/2014/main" id="{961A2616-4A05-5F46-8151-8F215B67B7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600951">
            <a:off x="717513" y="3074491"/>
            <a:ext cx="2573206" cy="192000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Loan Default">
            <a:extLst>
              <a:ext uri="{FF2B5EF4-FFF2-40B4-BE49-F238E27FC236}">
                <a16:creationId xmlns:a16="http://schemas.microsoft.com/office/drawing/2014/main" id="{0A1AF9F1-6C4F-D940-9204-749D9D4F51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7028" y="3397966"/>
            <a:ext cx="2238868" cy="1493270"/>
          </a:xfrm>
          <a:prstGeom prst="rect">
            <a:avLst/>
          </a:prstGeom>
          <a:solidFill>
            <a:schemeClr val="bg1"/>
          </a:solidFill>
        </p:spPr>
      </p:pic>
    </p:spTree>
    <p:extLst>
      <p:ext uri="{BB962C8B-B14F-4D97-AF65-F5344CB8AC3E}">
        <p14:creationId xmlns:p14="http://schemas.microsoft.com/office/powerpoint/2010/main" val="32587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72907"/>
          </a:xfrm>
          <a:solidFill>
            <a:schemeClr val="bg1">
              <a:lumMod val="85000"/>
            </a:schemeClr>
          </a:solidFill>
          <a:ln>
            <a:solidFill>
              <a:schemeClr val="bg2">
                <a:lumMod val="75000"/>
              </a:schemeClr>
            </a:solidFill>
          </a:ln>
        </p:spPr>
        <p:txBody>
          <a:bodyPr/>
          <a:lstStyle/>
          <a:p>
            <a:r>
              <a:rPr lang="en-US" dirty="0"/>
              <a:t>Analytical Models </a:t>
            </a:r>
          </a:p>
        </p:txBody>
      </p:sp>
      <p:sp>
        <p:nvSpPr>
          <p:cNvPr id="53" name="Text Placeholder 52"/>
          <p:cNvSpPr>
            <a:spLocks noGrp="1"/>
          </p:cNvSpPr>
          <p:nvPr>
            <p:ph type="body" sz="quarter" idx="41"/>
          </p:nvPr>
        </p:nvSpPr>
        <p:spPr>
          <a:xfrm>
            <a:off x="8855043" y="197370"/>
            <a:ext cx="3251777" cy="419379"/>
          </a:xfrm>
        </p:spPr>
        <p:txBody>
          <a:bodyPr/>
          <a:lstStyle/>
          <a:p>
            <a:r>
              <a:rPr lang="en-US" b="1" i="1" dirty="0"/>
              <a:t>Basic Models</a:t>
            </a:r>
          </a:p>
        </p:txBody>
      </p:sp>
      <p:sp>
        <p:nvSpPr>
          <p:cNvPr id="26" name="TextBox 25">
            <a:extLst>
              <a:ext uri="{FF2B5EF4-FFF2-40B4-BE49-F238E27FC236}">
                <a16:creationId xmlns:a16="http://schemas.microsoft.com/office/drawing/2014/main" id="{C6D77188-3269-4113-87FE-2ECA8B9389EE}"/>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extLst>
                    <a:ext uri="{A12FA001-AC4F-418D-AE19-62706E023703}">
                      <ahyp:hlinkClr xmlns:ahyp="http://schemas.microsoft.com/office/drawing/2018/hyperlinkcolor" val="tx"/>
                    </a:ext>
                  </a:extLst>
                </a:hlinkClick>
              </a:rPr>
              <a:t>www.free-powerpoint-templates-design.com</a:t>
            </a:r>
            <a:endParaRPr lang="ko-KR" altLang="en-US" sz="1000" dirty="0">
              <a:solidFill>
                <a:schemeClr val="bg1"/>
              </a:solidFill>
            </a:endParaRPr>
          </a:p>
        </p:txBody>
      </p:sp>
      <p:grpSp>
        <p:nvGrpSpPr>
          <p:cNvPr id="1876" name="Group 1875">
            <a:extLst>
              <a:ext uri="{FF2B5EF4-FFF2-40B4-BE49-F238E27FC236}">
                <a16:creationId xmlns:a16="http://schemas.microsoft.com/office/drawing/2014/main" id="{D4BD4E1E-789D-4862-8501-1F7C76083C6E}"/>
              </a:ext>
            </a:extLst>
          </p:cNvPr>
          <p:cNvGrpSpPr/>
          <p:nvPr/>
        </p:nvGrpSpPr>
        <p:grpSpPr>
          <a:xfrm>
            <a:off x="3337159" y="1619519"/>
            <a:ext cx="2296115" cy="2296114"/>
            <a:chOff x="664114" y="1809963"/>
            <a:chExt cx="1698539" cy="1698539"/>
          </a:xfrm>
        </p:grpSpPr>
        <p:sp>
          <p:nvSpPr>
            <p:cNvPr id="1877" name="Oval 70">
              <a:extLst>
                <a:ext uri="{FF2B5EF4-FFF2-40B4-BE49-F238E27FC236}">
                  <a16:creationId xmlns:a16="http://schemas.microsoft.com/office/drawing/2014/main" id="{27667D6D-4827-4D31-8822-A3CE61691BEE}"/>
                </a:ext>
              </a:extLst>
            </p:cNvPr>
            <p:cNvSpPr/>
            <p:nvPr/>
          </p:nvSpPr>
          <p:spPr>
            <a:xfrm>
              <a:off x="664114" y="1809963"/>
              <a:ext cx="1698539" cy="1698539"/>
            </a:xfrm>
            <a:prstGeom prst="diamond">
              <a:avLst/>
            </a:prstGeom>
            <a:no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78" name="Pie 23">
              <a:extLst>
                <a:ext uri="{FF2B5EF4-FFF2-40B4-BE49-F238E27FC236}">
                  <a16:creationId xmlns:a16="http://schemas.microsoft.com/office/drawing/2014/main" id="{39D02598-3367-471D-BEB4-012B9A2B49E9}"/>
                </a:ext>
              </a:extLst>
            </p:cNvPr>
            <p:cNvSpPr/>
            <p:nvPr/>
          </p:nvSpPr>
          <p:spPr>
            <a:xfrm rot="18900000">
              <a:off x="978597" y="2124446"/>
              <a:ext cx="1069572" cy="1069572"/>
            </a:xfrm>
            <a:prstGeom prst="rtTriangl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1879" name="Group 1878">
            <a:extLst>
              <a:ext uri="{FF2B5EF4-FFF2-40B4-BE49-F238E27FC236}">
                <a16:creationId xmlns:a16="http://schemas.microsoft.com/office/drawing/2014/main" id="{1C02F8A4-851D-41C3-A8E0-4AC2372923DD}"/>
              </a:ext>
            </a:extLst>
          </p:cNvPr>
          <p:cNvGrpSpPr/>
          <p:nvPr/>
        </p:nvGrpSpPr>
        <p:grpSpPr>
          <a:xfrm>
            <a:off x="5978204" y="1132886"/>
            <a:ext cx="2296115" cy="2296114"/>
            <a:chOff x="664114" y="1809963"/>
            <a:chExt cx="1698539" cy="1698539"/>
          </a:xfrm>
        </p:grpSpPr>
        <p:sp>
          <p:nvSpPr>
            <p:cNvPr id="1880" name="Oval 70">
              <a:extLst>
                <a:ext uri="{FF2B5EF4-FFF2-40B4-BE49-F238E27FC236}">
                  <a16:creationId xmlns:a16="http://schemas.microsoft.com/office/drawing/2014/main" id="{55B7DFBA-F3FE-4F8C-9CFC-9D976F23F3B6}"/>
                </a:ext>
              </a:extLst>
            </p:cNvPr>
            <p:cNvSpPr/>
            <p:nvPr/>
          </p:nvSpPr>
          <p:spPr>
            <a:xfrm>
              <a:off x="664114" y="1809963"/>
              <a:ext cx="1698539" cy="1698539"/>
            </a:xfrm>
            <a:prstGeom prst="diamond">
              <a:avLst/>
            </a:prstGeom>
            <a:no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81" name="Pie 23">
              <a:extLst>
                <a:ext uri="{FF2B5EF4-FFF2-40B4-BE49-F238E27FC236}">
                  <a16:creationId xmlns:a16="http://schemas.microsoft.com/office/drawing/2014/main" id="{808FCF7F-E150-497A-A552-9017385287C7}"/>
                </a:ext>
              </a:extLst>
            </p:cNvPr>
            <p:cNvSpPr/>
            <p:nvPr/>
          </p:nvSpPr>
          <p:spPr>
            <a:xfrm rot="18900000">
              <a:off x="978597" y="2124446"/>
              <a:ext cx="1069572" cy="1069572"/>
            </a:xfrm>
            <a:prstGeom prst="r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1882" name="Group 1881">
            <a:extLst>
              <a:ext uri="{FF2B5EF4-FFF2-40B4-BE49-F238E27FC236}">
                <a16:creationId xmlns:a16="http://schemas.microsoft.com/office/drawing/2014/main" id="{93EF357B-EED8-441D-99DF-0BAD4E039318}"/>
              </a:ext>
            </a:extLst>
          </p:cNvPr>
          <p:cNvGrpSpPr/>
          <p:nvPr/>
        </p:nvGrpSpPr>
        <p:grpSpPr>
          <a:xfrm>
            <a:off x="8743059" y="1550002"/>
            <a:ext cx="2296115" cy="2296114"/>
            <a:chOff x="664114" y="1809963"/>
            <a:chExt cx="1698539" cy="1698539"/>
          </a:xfrm>
        </p:grpSpPr>
        <p:sp>
          <p:nvSpPr>
            <p:cNvPr id="1883" name="Oval 70">
              <a:extLst>
                <a:ext uri="{FF2B5EF4-FFF2-40B4-BE49-F238E27FC236}">
                  <a16:creationId xmlns:a16="http://schemas.microsoft.com/office/drawing/2014/main" id="{A30681EB-2F23-4F61-9A24-40EA2C5FB474}"/>
                </a:ext>
              </a:extLst>
            </p:cNvPr>
            <p:cNvSpPr/>
            <p:nvPr/>
          </p:nvSpPr>
          <p:spPr>
            <a:xfrm>
              <a:off x="664114" y="1809963"/>
              <a:ext cx="1698539" cy="1698539"/>
            </a:xfrm>
            <a:prstGeom prst="diamond">
              <a:avLst/>
            </a:prstGeom>
            <a:no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84" name="Pie 23">
              <a:extLst>
                <a:ext uri="{FF2B5EF4-FFF2-40B4-BE49-F238E27FC236}">
                  <a16:creationId xmlns:a16="http://schemas.microsoft.com/office/drawing/2014/main" id="{B8870766-CE9C-4971-9950-76C466935ACC}"/>
                </a:ext>
              </a:extLst>
            </p:cNvPr>
            <p:cNvSpPr/>
            <p:nvPr/>
          </p:nvSpPr>
          <p:spPr>
            <a:xfrm rot="18900000">
              <a:off x="978597" y="2124446"/>
              <a:ext cx="1069572" cy="1069572"/>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1888" name="Group 1887">
            <a:extLst>
              <a:ext uri="{FF2B5EF4-FFF2-40B4-BE49-F238E27FC236}">
                <a16:creationId xmlns:a16="http://schemas.microsoft.com/office/drawing/2014/main" id="{B38BFC10-A3B1-4EB9-835E-BDA6F1D91156}"/>
              </a:ext>
            </a:extLst>
          </p:cNvPr>
          <p:cNvGrpSpPr/>
          <p:nvPr/>
        </p:nvGrpSpPr>
        <p:grpSpPr>
          <a:xfrm>
            <a:off x="388073" y="1108924"/>
            <a:ext cx="2296115" cy="2296114"/>
            <a:chOff x="664114" y="1809963"/>
            <a:chExt cx="1698539" cy="1698539"/>
          </a:xfrm>
        </p:grpSpPr>
        <p:sp>
          <p:nvSpPr>
            <p:cNvPr id="1889" name="Oval 70">
              <a:extLst>
                <a:ext uri="{FF2B5EF4-FFF2-40B4-BE49-F238E27FC236}">
                  <a16:creationId xmlns:a16="http://schemas.microsoft.com/office/drawing/2014/main" id="{0319CBD2-4E6D-4FE0-B81B-416BF4A91082}"/>
                </a:ext>
              </a:extLst>
            </p:cNvPr>
            <p:cNvSpPr/>
            <p:nvPr/>
          </p:nvSpPr>
          <p:spPr>
            <a:xfrm>
              <a:off x="664114" y="1809963"/>
              <a:ext cx="1698539" cy="1698539"/>
            </a:xfrm>
            <a:prstGeom prst="diamond">
              <a:avLst/>
            </a:prstGeom>
            <a:noFill/>
            <a:ln w="254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90" name="Pie 23">
              <a:extLst>
                <a:ext uri="{FF2B5EF4-FFF2-40B4-BE49-F238E27FC236}">
                  <a16:creationId xmlns:a16="http://schemas.microsoft.com/office/drawing/2014/main" id="{A1FF1824-7413-4A4A-9BD2-FCEA970E9B06}"/>
                </a:ext>
              </a:extLst>
            </p:cNvPr>
            <p:cNvSpPr/>
            <p:nvPr/>
          </p:nvSpPr>
          <p:spPr>
            <a:xfrm rot="18900000">
              <a:off x="978597" y="2124446"/>
              <a:ext cx="1069572" cy="1069572"/>
            </a:xfrm>
            <a:prstGeom prst="rtTriangl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sp>
        <p:nvSpPr>
          <p:cNvPr id="1891" name="TextBox 1890">
            <a:extLst>
              <a:ext uri="{FF2B5EF4-FFF2-40B4-BE49-F238E27FC236}">
                <a16:creationId xmlns:a16="http://schemas.microsoft.com/office/drawing/2014/main" id="{B1EC15EF-54ED-407F-979C-B87034802EE1}"/>
              </a:ext>
            </a:extLst>
          </p:cNvPr>
          <p:cNvSpPr txBox="1"/>
          <p:nvPr/>
        </p:nvSpPr>
        <p:spPr>
          <a:xfrm>
            <a:off x="1024771" y="2403777"/>
            <a:ext cx="820387"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CART</a:t>
            </a:r>
            <a:endParaRPr lang="ko-KR" altLang="en-US" sz="1600" b="1" dirty="0">
              <a:solidFill>
                <a:schemeClr val="bg1"/>
              </a:solidFill>
              <a:cs typeface="Arial" pitchFamily="34" charset="0"/>
            </a:endParaRPr>
          </a:p>
        </p:txBody>
      </p:sp>
      <p:sp>
        <p:nvSpPr>
          <p:cNvPr id="1892" name="TextBox 1891">
            <a:extLst>
              <a:ext uri="{FF2B5EF4-FFF2-40B4-BE49-F238E27FC236}">
                <a16:creationId xmlns:a16="http://schemas.microsoft.com/office/drawing/2014/main" id="{5A145559-B8F7-4CF8-8012-7760E568A229}"/>
              </a:ext>
            </a:extLst>
          </p:cNvPr>
          <p:cNvSpPr txBox="1"/>
          <p:nvPr/>
        </p:nvSpPr>
        <p:spPr>
          <a:xfrm>
            <a:off x="3727757" y="2852078"/>
            <a:ext cx="1437573" cy="461665"/>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Logistic </a:t>
            </a:r>
          </a:p>
          <a:p>
            <a:pPr algn="ctr"/>
            <a:r>
              <a:rPr lang="en-US" altLang="ko-KR" sz="1200" b="1" dirty="0">
                <a:solidFill>
                  <a:schemeClr val="bg1"/>
                </a:solidFill>
                <a:cs typeface="Arial" pitchFamily="34" charset="0"/>
              </a:rPr>
              <a:t>Regression</a:t>
            </a:r>
            <a:endParaRPr lang="ko-KR" altLang="en-US" sz="1200" b="1" dirty="0">
              <a:solidFill>
                <a:schemeClr val="bg1"/>
              </a:solidFill>
              <a:cs typeface="Arial" pitchFamily="34" charset="0"/>
            </a:endParaRPr>
          </a:p>
        </p:txBody>
      </p:sp>
      <p:sp>
        <p:nvSpPr>
          <p:cNvPr id="1893" name="TextBox 1892">
            <a:extLst>
              <a:ext uri="{FF2B5EF4-FFF2-40B4-BE49-F238E27FC236}">
                <a16:creationId xmlns:a16="http://schemas.microsoft.com/office/drawing/2014/main" id="{FC5EE09F-E688-4A39-93B9-9FD4B0171FC6}"/>
              </a:ext>
            </a:extLst>
          </p:cNvPr>
          <p:cNvSpPr txBox="1"/>
          <p:nvPr/>
        </p:nvSpPr>
        <p:spPr>
          <a:xfrm>
            <a:off x="6421346" y="2327770"/>
            <a:ext cx="1437571"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Naïve Bayes</a:t>
            </a:r>
            <a:endParaRPr lang="ko-KR" altLang="en-US" sz="1600" b="1" dirty="0">
              <a:solidFill>
                <a:schemeClr val="bg1"/>
              </a:solidFill>
              <a:cs typeface="Arial" pitchFamily="34" charset="0"/>
            </a:endParaRPr>
          </a:p>
        </p:txBody>
      </p:sp>
      <p:sp>
        <p:nvSpPr>
          <p:cNvPr id="1894" name="TextBox 1893">
            <a:extLst>
              <a:ext uri="{FF2B5EF4-FFF2-40B4-BE49-F238E27FC236}">
                <a16:creationId xmlns:a16="http://schemas.microsoft.com/office/drawing/2014/main" id="{257518BD-402B-4CF0-A41F-FBD8A67B92D0}"/>
              </a:ext>
            </a:extLst>
          </p:cNvPr>
          <p:cNvSpPr txBox="1"/>
          <p:nvPr/>
        </p:nvSpPr>
        <p:spPr>
          <a:xfrm>
            <a:off x="9578262" y="2744356"/>
            <a:ext cx="698055"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KNN</a:t>
            </a:r>
            <a:endParaRPr lang="ko-KR" altLang="en-US" sz="1600" b="1" dirty="0">
              <a:solidFill>
                <a:schemeClr val="bg1"/>
              </a:solidFill>
              <a:cs typeface="Arial" pitchFamily="34" charset="0"/>
            </a:endParaRPr>
          </a:p>
        </p:txBody>
      </p:sp>
      <p:sp>
        <p:nvSpPr>
          <p:cNvPr id="1896" name="TextBox 1895">
            <a:extLst>
              <a:ext uri="{FF2B5EF4-FFF2-40B4-BE49-F238E27FC236}">
                <a16:creationId xmlns:a16="http://schemas.microsoft.com/office/drawing/2014/main" id="{CD641DA0-E9A7-49E2-BA82-54DE7223E032}"/>
              </a:ext>
            </a:extLst>
          </p:cNvPr>
          <p:cNvSpPr txBox="1"/>
          <p:nvPr/>
        </p:nvSpPr>
        <p:spPr>
          <a:xfrm>
            <a:off x="953723" y="1666787"/>
            <a:ext cx="1107283" cy="461665"/>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Decision Tree</a:t>
            </a:r>
            <a:endParaRPr lang="ko-KR" altLang="en-US" sz="1200" dirty="0">
              <a:solidFill>
                <a:schemeClr val="tx1">
                  <a:lumMod val="65000"/>
                  <a:lumOff val="35000"/>
                </a:schemeClr>
              </a:solidFill>
              <a:cs typeface="Arial" pitchFamily="34" charset="0"/>
            </a:endParaRPr>
          </a:p>
        </p:txBody>
      </p:sp>
      <p:sp>
        <p:nvSpPr>
          <p:cNvPr id="1897" name="TextBox 1896">
            <a:extLst>
              <a:ext uri="{FF2B5EF4-FFF2-40B4-BE49-F238E27FC236}">
                <a16:creationId xmlns:a16="http://schemas.microsoft.com/office/drawing/2014/main" id="{4E02439F-CBE8-4D40-84B4-AE7F0F724F13}"/>
              </a:ext>
            </a:extLst>
          </p:cNvPr>
          <p:cNvSpPr txBox="1"/>
          <p:nvPr/>
        </p:nvSpPr>
        <p:spPr>
          <a:xfrm>
            <a:off x="3935553" y="2265277"/>
            <a:ext cx="1107283" cy="276999"/>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Regression </a:t>
            </a:r>
            <a:endParaRPr lang="ko-KR" altLang="en-US" sz="1200" dirty="0">
              <a:solidFill>
                <a:schemeClr val="tx1">
                  <a:lumMod val="65000"/>
                  <a:lumOff val="35000"/>
                </a:schemeClr>
              </a:solidFill>
              <a:cs typeface="Arial" pitchFamily="34" charset="0"/>
            </a:endParaRPr>
          </a:p>
        </p:txBody>
      </p:sp>
      <p:sp>
        <p:nvSpPr>
          <p:cNvPr id="1898" name="TextBox 1897">
            <a:extLst>
              <a:ext uri="{FF2B5EF4-FFF2-40B4-BE49-F238E27FC236}">
                <a16:creationId xmlns:a16="http://schemas.microsoft.com/office/drawing/2014/main" id="{8C8B6978-F081-4A05-9331-F4FE6F89B0A0}"/>
              </a:ext>
            </a:extLst>
          </p:cNvPr>
          <p:cNvSpPr txBox="1"/>
          <p:nvPr/>
        </p:nvSpPr>
        <p:spPr>
          <a:xfrm>
            <a:off x="6572619" y="1644359"/>
            <a:ext cx="1107283" cy="461665"/>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classification method</a:t>
            </a:r>
            <a:endParaRPr lang="ko-KR" altLang="en-US" sz="1200" dirty="0">
              <a:solidFill>
                <a:schemeClr val="tx1">
                  <a:lumMod val="65000"/>
                  <a:lumOff val="35000"/>
                </a:schemeClr>
              </a:solidFill>
              <a:cs typeface="Arial" pitchFamily="34" charset="0"/>
            </a:endParaRPr>
          </a:p>
        </p:txBody>
      </p:sp>
      <p:sp>
        <p:nvSpPr>
          <p:cNvPr id="1899" name="TextBox 1898">
            <a:extLst>
              <a:ext uri="{FF2B5EF4-FFF2-40B4-BE49-F238E27FC236}">
                <a16:creationId xmlns:a16="http://schemas.microsoft.com/office/drawing/2014/main" id="{14DD4E8D-B01B-4C86-80E3-13B43F220C33}"/>
              </a:ext>
            </a:extLst>
          </p:cNvPr>
          <p:cNvSpPr txBox="1"/>
          <p:nvPr/>
        </p:nvSpPr>
        <p:spPr>
          <a:xfrm>
            <a:off x="9373649" y="1900099"/>
            <a:ext cx="1107283" cy="461665"/>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Nearest neighbors</a:t>
            </a:r>
            <a:endParaRPr lang="ko-KR" altLang="en-US" sz="1200" dirty="0">
              <a:solidFill>
                <a:schemeClr val="tx1">
                  <a:lumMod val="65000"/>
                  <a:lumOff val="35000"/>
                </a:schemeClr>
              </a:solidFill>
              <a:cs typeface="Arial" pitchFamily="34" charset="0"/>
            </a:endParaRPr>
          </a:p>
        </p:txBody>
      </p:sp>
      <p:grpSp>
        <p:nvGrpSpPr>
          <p:cNvPr id="1901" name="Group 1900">
            <a:extLst>
              <a:ext uri="{FF2B5EF4-FFF2-40B4-BE49-F238E27FC236}">
                <a16:creationId xmlns:a16="http://schemas.microsoft.com/office/drawing/2014/main" id="{2C1DEEED-2062-47E0-AC33-E8FA44E50FFB}"/>
              </a:ext>
            </a:extLst>
          </p:cNvPr>
          <p:cNvGrpSpPr/>
          <p:nvPr/>
        </p:nvGrpSpPr>
        <p:grpSpPr>
          <a:xfrm>
            <a:off x="156971" y="3472208"/>
            <a:ext cx="2851040" cy="3001876"/>
            <a:chOff x="797491" y="4148449"/>
            <a:chExt cx="5108168" cy="3001876"/>
          </a:xfrm>
        </p:grpSpPr>
        <p:sp>
          <p:nvSpPr>
            <p:cNvPr id="1902" name="TextBox 1901">
              <a:extLst>
                <a:ext uri="{FF2B5EF4-FFF2-40B4-BE49-F238E27FC236}">
                  <a16:creationId xmlns:a16="http://schemas.microsoft.com/office/drawing/2014/main" id="{F9DFB291-F22C-44D7-AC51-B4CB35D716D0}"/>
                </a:ext>
              </a:extLst>
            </p:cNvPr>
            <p:cNvSpPr txBox="1"/>
            <p:nvPr/>
          </p:nvSpPr>
          <p:spPr>
            <a:xfrm>
              <a:off x="797491" y="4657335"/>
              <a:ext cx="4963265" cy="2492990"/>
            </a:xfrm>
            <a:prstGeom prst="rect">
              <a:avLst/>
            </a:prstGeom>
            <a:noFill/>
            <a:ln>
              <a:solidFill>
                <a:schemeClr val="bg2">
                  <a:lumMod val="75000"/>
                </a:schemeClr>
              </a:solidFill>
            </a:ln>
          </p:spPr>
          <p:txBody>
            <a:bodyPr wrap="square" rtlCol="0">
              <a:spAutoFit/>
            </a:bodyPr>
            <a:lstStyle/>
            <a:p>
              <a:pPr algn="ctr"/>
              <a:r>
                <a:rPr lang="en-US" altLang="ko-KR" sz="1200" dirty="0">
                  <a:solidFill>
                    <a:schemeClr val="tx1">
                      <a:lumMod val="65000"/>
                      <a:lumOff val="35000"/>
                    </a:schemeClr>
                  </a:solidFill>
                  <a:cs typeface="Arial" pitchFamily="34" charset="0"/>
                </a:rPr>
                <a:t> Built a CART model on the train data. -- create CART model 1 &amp; validate for accuracy.</a:t>
              </a:r>
            </a:p>
            <a:p>
              <a:pPr algn="ctr"/>
              <a:r>
                <a:rPr lang="en-US" altLang="ko-KR" sz="1200" dirty="0">
                  <a:solidFill>
                    <a:schemeClr val="tx1">
                      <a:lumMod val="65000"/>
                      <a:lumOff val="35000"/>
                    </a:schemeClr>
                  </a:solidFill>
                  <a:cs typeface="Arial" pitchFamily="34" charset="0"/>
                </a:rPr>
                <a:t>--    Tuning the model: further tune the model for further accuracy</a:t>
              </a:r>
            </a:p>
            <a:p>
              <a:pPr algn="ctr"/>
              <a:r>
                <a:rPr lang="en-US" altLang="ko-KR" sz="1200" dirty="0">
                  <a:solidFill>
                    <a:schemeClr val="tx1">
                      <a:lumMod val="65000"/>
                      <a:lumOff val="35000"/>
                    </a:schemeClr>
                  </a:solidFill>
                  <a:cs typeface="Arial" pitchFamily="34" charset="0"/>
                </a:rPr>
                <a:t>Model Validation: validate the new model</a:t>
              </a:r>
            </a:p>
            <a:p>
              <a:pPr algn="ctr"/>
              <a:r>
                <a:rPr lang="en-US" altLang="ko-KR" sz="1200" dirty="0">
                  <a:solidFill>
                    <a:schemeClr val="tx1">
                      <a:lumMod val="65000"/>
                      <a:lumOff val="35000"/>
                    </a:schemeClr>
                  </a:solidFill>
                  <a:cs typeface="Arial" pitchFamily="34" charset="0"/>
                </a:rPr>
                <a:t>   Model Evaluation: evaluate both the models on the test data &amp; compare their accuracy.</a:t>
              </a:r>
            </a:p>
            <a:p>
              <a:pPr algn="ctr"/>
              <a:r>
                <a:rPr lang="en-US" altLang="ko-KR" sz="1200" dirty="0">
                  <a:solidFill>
                    <a:schemeClr val="tx1">
                      <a:lumMod val="65000"/>
                      <a:lumOff val="35000"/>
                    </a:schemeClr>
                  </a:solidFill>
                  <a:cs typeface="Arial" pitchFamily="34" charset="0"/>
                </a:rPr>
                <a:t>    + Tune the model and prune the tree, if required.</a:t>
              </a:r>
            </a:p>
            <a:p>
              <a:pPr algn="ctr"/>
              <a:r>
                <a:rPr lang="en-US" altLang="ko-KR" sz="1200" dirty="0">
                  <a:solidFill>
                    <a:schemeClr val="tx1">
                      <a:lumMod val="65000"/>
                      <a:lumOff val="35000"/>
                    </a:schemeClr>
                  </a:solidFill>
                  <a:cs typeface="Arial" pitchFamily="34" charset="0"/>
                </a:rPr>
                <a:t>    + Test the data on test set.</a:t>
              </a:r>
            </a:p>
          </p:txBody>
        </p:sp>
        <p:sp>
          <p:nvSpPr>
            <p:cNvPr id="1903" name="TextBox 1902">
              <a:extLst>
                <a:ext uri="{FF2B5EF4-FFF2-40B4-BE49-F238E27FC236}">
                  <a16:creationId xmlns:a16="http://schemas.microsoft.com/office/drawing/2014/main" id="{754EA685-A9A0-461A-9165-5A3A6BF5D3E8}"/>
                </a:ext>
              </a:extLst>
            </p:cNvPr>
            <p:cNvSpPr txBox="1"/>
            <p:nvPr/>
          </p:nvSpPr>
          <p:spPr>
            <a:xfrm>
              <a:off x="797491" y="4148449"/>
              <a:ext cx="5108168" cy="523220"/>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Supervised Machine Learning Technique</a:t>
              </a:r>
              <a:endParaRPr lang="ko-KR" altLang="en-US" sz="1400" b="1" dirty="0">
                <a:solidFill>
                  <a:schemeClr val="tx1">
                    <a:lumMod val="65000"/>
                    <a:lumOff val="35000"/>
                  </a:schemeClr>
                </a:solidFill>
                <a:cs typeface="Arial" pitchFamily="34" charset="0"/>
              </a:endParaRPr>
            </a:p>
          </p:txBody>
        </p:sp>
      </p:grpSp>
      <p:grpSp>
        <p:nvGrpSpPr>
          <p:cNvPr id="1904" name="Group 1903">
            <a:extLst>
              <a:ext uri="{FF2B5EF4-FFF2-40B4-BE49-F238E27FC236}">
                <a16:creationId xmlns:a16="http://schemas.microsoft.com/office/drawing/2014/main" id="{B8069D9D-65C0-40AD-A660-C4C2181231C1}"/>
              </a:ext>
            </a:extLst>
          </p:cNvPr>
          <p:cNvGrpSpPr/>
          <p:nvPr/>
        </p:nvGrpSpPr>
        <p:grpSpPr>
          <a:xfrm>
            <a:off x="3372596" y="4056668"/>
            <a:ext cx="2534506" cy="1807338"/>
            <a:chOff x="1652478" y="4199174"/>
            <a:chExt cx="4541039" cy="1807338"/>
          </a:xfrm>
        </p:grpSpPr>
        <p:sp>
          <p:nvSpPr>
            <p:cNvPr id="1905" name="TextBox 1904">
              <a:extLst>
                <a:ext uri="{FF2B5EF4-FFF2-40B4-BE49-F238E27FC236}">
                  <a16:creationId xmlns:a16="http://schemas.microsoft.com/office/drawing/2014/main" id="{04C0B349-048A-420F-8B3D-9B9EADF53637}"/>
                </a:ext>
              </a:extLst>
            </p:cNvPr>
            <p:cNvSpPr txBox="1"/>
            <p:nvPr/>
          </p:nvSpPr>
          <p:spPr>
            <a:xfrm>
              <a:off x="2147713" y="4806183"/>
              <a:ext cx="3255730" cy="1200329"/>
            </a:xfrm>
            <a:prstGeom prst="rect">
              <a:avLst/>
            </a:prstGeom>
            <a:noFill/>
            <a:ln>
              <a:solidFill>
                <a:schemeClr val="bg2">
                  <a:lumMod val="75000"/>
                </a:schemeClr>
              </a:solidFill>
            </a:ln>
          </p:spPr>
          <p:txBody>
            <a:bodyPr wrap="square" rtlCol="0">
              <a:spAutoFit/>
            </a:bodyPr>
            <a:lstStyle/>
            <a:p>
              <a:pPr algn="ctr"/>
              <a:r>
                <a:rPr lang="en-US" altLang="ko-KR" sz="1200" dirty="0">
                  <a:solidFill>
                    <a:schemeClr val="tx1">
                      <a:lumMod val="65000"/>
                      <a:lumOff val="35000"/>
                    </a:schemeClr>
                  </a:solidFill>
                  <a:cs typeface="Arial" pitchFamily="34" charset="0"/>
                </a:rPr>
                <a:t>In the case of binary classification  the probability of defaulting premiums and not defaulting premiums will sum up to 1</a:t>
              </a:r>
            </a:p>
          </p:txBody>
        </p:sp>
        <p:sp>
          <p:nvSpPr>
            <p:cNvPr id="1906" name="TextBox 1905">
              <a:extLst>
                <a:ext uri="{FF2B5EF4-FFF2-40B4-BE49-F238E27FC236}">
                  <a16:creationId xmlns:a16="http://schemas.microsoft.com/office/drawing/2014/main" id="{36BC27DF-D11D-4B7E-8657-77175CE61505}"/>
                </a:ext>
              </a:extLst>
            </p:cNvPr>
            <p:cNvSpPr txBox="1"/>
            <p:nvPr/>
          </p:nvSpPr>
          <p:spPr>
            <a:xfrm>
              <a:off x="1652478" y="4199174"/>
              <a:ext cx="4541039" cy="523220"/>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Logistic function to model the conditional probability</a:t>
              </a:r>
              <a:endParaRPr lang="ko-KR" altLang="en-US" sz="1400" b="1" dirty="0">
                <a:solidFill>
                  <a:schemeClr val="tx1">
                    <a:lumMod val="65000"/>
                    <a:lumOff val="35000"/>
                  </a:schemeClr>
                </a:solidFill>
                <a:cs typeface="Arial" pitchFamily="34" charset="0"/>
              </a:endParaRPr>
            </a:p>
          </p:txBody>
        </p:sp>
      </p:grpSp>
      <p:grpSp>
        <p:nvGrpSpPr>
          <p:cNvPr id="1907" name="Group 1906">
            <a:extLst>
              <a:ext uri="{FF2B5EF4-FFF2-40B4-BE49-F238E27FC236}">
                <a16:creationId xmlns:a16="http://schemas.microsoft.com/office/drawing/2014/main" id="{CE36A31E-0003-449B-961F-B4F1937ECEDE}"/>
              </a:ext>
            </a:extLst>
          </p:cNvPr>
          <p:cNvGrpSpPr/>
          <p:nvPr/>
        </p:nvGrpSpPr>
        <p:grpSpPr>
          <a:xfrm>
            <a:off x="5696112" y="3387232"/>
            <a:ext cx="2964232" cy="1583840"/>
            <a:chOff x="976231" y="3966718"/>
            <a:chExt cx="5310973" cy="1583840"/>
          </a:xfrm>
        </p:grpSpPr>
        <p:sp>
          <p:nvSpPr>
            <p:cNvPr id="1908" name="TextBox 1907">
              <a:extLst>
                <a:ext uri="{FF2B5EF4-FFF2-40B4-BE49-F238E27FC236}">
                  <a16:creationId xmlns:a16="http://schemas.microsoft.com/office/drawing/2014/main" id="{AEFB096C-1BEE-495C-B36C-7B70FB3BCD8A}"/>
                </a:ext>
              </a:extLst>
            </p:cNvPr>
            <p:cNvSpPr txBox="1"/>
            <p:nvPr/>
          </p:nvSpPr>
          <p:spPr>
            <a:xfrm>
              <a:off x="2152383" y="4719561"/>
              <a:ext cx="3255730" cy="830997"/>
            </a:xfrm>
            <a:prstGeom prst="rect">
              <a:avLst/>
            </a:prstGeom>
            <a:noFill/>
            <a:ln>
              <a:solidFill>
                <a:schemeClr val="bg2">
                  <a:lumMod val="75000"/>
                </a:schemeClr>
              </a:solidFill>
            </a:ln>
          </p:spPr>
          <p:txBody>
            <a:bodyPr wrap="square" rtlCol="0">
              <a:spAutoFit/>
            </a:bodyPr>
            <a:lstStyle/>
            <a:p>
              <a:pPr algn="ctr"/>
              <a:r>
                <a:rPr lang="en-US" altLang="ko-KR" sz="1200" dirty="0">
                  <a:solidFill>
                    <a:schemeClr val="tx1">
                      <a:lumMod val="65000"/>
                      <a:lumOff val="35000"/>
                    </a:schemeClr>
                  </a:solidFill>
                  <a:cs typeface="Arial" pitchFamily="34" charset="0"/>
                </a:rPr>
                <a:t>the  algorithm expects the features to be independent which is not always is the case.</a:t>
              </a:r>
            </a:p>
          </p:txBody>
        </p:sp>
        <p:sp>
          <p:nvSpPr>
            <p:cNvPr id="1909" name="TextBox 1908">
              <a:extLst>
                <a:ext uri="{FF2B5EF4-FFF2-40B4-BE49-F238E27FC236}">
                  <a16:creationId xmlns:a16="http://schemas.microsoft.com/office/drawing/2014/main" id="{F21AFC29-0C71-47D7-A02F-17BCC0C9B273}"/>
                </a:ext>
              </a:extLst>
            </p:cNvPr>
            <p:cNvSpPr txBox="1"/>
            <p:nvPr/>
          </p:nvSpPr>
          <p:spPr>
            <a:xfrm>
              <a:off x="976231" y="3966718"/>
              <a:ext cx="5310973" cy="738664"/>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Probability of the given feature vector being  associated with a label</a:t>
              </a:r>
              <a:endParaRPr lang="ko-KR" altLang="en-US" sz="1400" b="1" dirty="0">
                <a:solidFill>
                  <a:schemeClr val="tx1">
                    <a:lumMod val="65000"/>
                    <a:lumOff val="35000"/>
                  </a:schemeClr>
                </a:solidFill>
                <a:cs typeface="Arial" pitchFamily="34" charset="0"/>
              </a:endParaRPr>
            </a:p>
          </p:txBody>
        </p:sp>
      </p:grpSp>
      <p:grpSp>
        <p:nvGrpSpPr>
          <p:cNvPr id="1910" name="Group 1909">
            <a:extLst>
              <a:ext uri="{FF2B5EF4-FFF2-40B4-BE49-F238E27FC236}">
                <a16:creationId xmlns:a16="http://schemas.microsoft.com/office/drawing/2014/main" id="{A0189811-CD6E-4350-AA7F-A64B44771497}"/>
              </a:ext>
            </a:extLst>
          </p:cNvPr>
          <p:cNvGrpSpPr/>
          <p:nvPr/>
        </p:nvGrpSpPr>
        <p:grpSpPr>
          <a:xfrm>
            <a:off x="8445500" y="3996183"/>
            <a:ext cx="3441699" cy="1960155"/>
            <a:chOff x="996546" y="4118556"/>
            <a:chExt cx="6166442" cy="1960155"/>
          </a:xfrm>
        </p:grpSpPr>
        <p:sp>
          <p:nvSpPr>
            <p:cNvPr id="1911" name="TextBox 1910">
              <a:extLst>
                <a:ext uri="{FF2B5EF4-FFF2-40B4-BE49-F238E27FC236}">
                  <a16:creationId xmlns:a16="http://schemas.microsoft.com/office/drawing/2014/main" id="{C68454E6-D247-47E3-B270-DCCB2493E919}"/>
                </a:ext>
              </a:extLst>
            </p:cNvPr>
            <p:cNvSpPr txBox="1"/>
            <p:nvPr/>
          </p:nvSpPr>
          <p:spPr>
            <a:xfrm>
              <a:off x="996546" y="4878382"/>
              <a:ext cx="6166442" cy="1200329"/>
            </a:xfrm>
            <a:prstGeom prst="rect">
              <a:avLst/>
            </a:prstGeom>
            <a:noFill/>
            <a:ln>
              <a:solidFill>
                <a:schemeClr val="bg2">
                  <a:lumMod val="75000"/>
                </a:schemeClr>
              </a:solidFill>
            </a:ln>
          </p:spPr>
          <p:txBody>
            <a:bodyPr wrap="square" rtlCol="0">
              <a:spAutoFit/>
            </a:bodyPr>
            <a:lstStyle/>
            <a:p>
              <a:pPr algn="ctr"/>
              <a:r>
                <a:rPr lang="en-US" altLang="ko-KR" sz="1200" dirty="0">
                  <a:solidFill>
                    <a:schemeClr val="tx1">
                      <a:lumMod val="65000"/>
                      <a:lumOff val="35000"/>
                    </a:schemeClr>
                  </a:solidFill>
                  <a:cs typeface="Arial" pitchFamily="34" charset="0"/>
                </a:rPr>
                <a:t>Classification is done by a majority vote to its neighbors. The data is assigned to the class which has the nearest neighbors. </a:t>
              </a:r>
            </a:p>
            <a:p>
              <a:pPr algn="ctr"/>
              <a:r>
                <a:rPr lang="en-US" altLang="ko-KR" sz="1200" dirty="0">
                  <a:solidFill>
                    <a:schemeClr val="tx1">
                      <a:lumMod val="65000"/>
                      <a:lumOff val="35000"/>
                    </a:schemeClr>
                  </a:solidFill>
                  <a:cs typeface="Arial" pitchFamily="34" charset="0"/>
                </a:rPr>
                <a:t>As you increase the number of nearest neighbors, the value of k, accuracy might increase.</a:t>
              </a:r>
            </a:p>
          </p:txBody>
        </p:sp>
        <p:sp>
          <p:nvSpPr>
            <p:cNvPr id="1912" name="TextBox 1911">
              <a:extLst>
                <a:ext uri="{FF2B5EF4-FFF2-40B4-BE49-F238E27FC236}">
                  <a16:creationId xmlns:a16="http://schemas.microsoft.com/office/drawing/2014/main" id="{4DC78CC6-D602-4D68-8779-722AA27C9129}"/>
                </a:ext>
              </a:extLst>
            </p:cNvPr>
            <p:cNvSpPr txBox="1"/>
            <p:nvPr/>
          </p:nvSpPr>
          <p:spPr>
            <a:xfrm>
              <a:off x="1795747" y="4118556"/>
              <a:ext cx="4323672" cy="738664"/>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classify new data points based on similarity measure</a:t>
              </a:r>
              <a:endParaRPr lang="ko-KR" altLang="en-US" sz="1400" b="1" dirty="0">
                <a:solidFill>
                  <a:schemeClr val="tx1">
                    <a:lumMod val="65000"/>
                    <a:lumOff val="35000"/>
                  </a:schemeClr>
                </a:solidFill>
                <a:cs typeface="Arial" pitchFamily="34" charset="0"/>
              </a:endParaRPr>
            </a:p>
          </p:txBody>
        </p:sp>
      </p:grpSp>
      <p:sp>
        <p:nvSpPr>
          <p:cNvPr id="3" name="TextBox 2">
            <a:extLst>
              <a:ext uri="{FF2B5EF4-FFF2-40B4-BE49-F238E27FC236}">
                <a16:creationId xmlns:a16="http://schemas.microsoft.com/office/drawing/2014/main" id="{7BD75E0E-66EF-244B-9606-F2DF228B0A20}"/>
              </a:ext>
            </a:extLst>
          </p:cNvPr>
          <p:cNvSpPr txBox="1"/>
          <p:nvPr/>
        </p:nvSpPr>
        <p:spPr>
          <a:xfrm>
            <a:off x="118266" y="785225"/>
            <a:ext cx="11719875" cy="369332"/>
          </a:xfrm>
          <a:prstGeom prst="rect">
            <a:avLst/>
          </a:prstGeom>
          <a:noFill/>
        </p:spPr>
        <p:txBody>
          <a:bodyPr wrap="none" rtlCol="0">
            <a:spAutoFit/>
          </a:bodyPr>
          <a:lstStyle/>
          <a:p>
            <a:pPr algn="ctr"/>
            <a:r>
              <a:rPr lang="en-US" b="1" i="1" dirty="0">
                <a:solidFill>
                  <a:schemeClr val="accent1">
                    <a:lumMod val="75000"/>
                  </a:schemeClr>
                </a:solidFill>
              </a:rPr>
              <a:t>Will apply a Supervised Machine Learning Technique for a Descriptive, Predictive &amp; Prescriptive Analysis</a:t>
            </a:r>
          </a:p>
        </p:txBody>
      </p:sp>
    </p:spTree>
    <p:extLst>
      <p:ext uri="{BB962C8B-B14F-4D97-AF65-F5344CB8AC3E}">
        <p14:creationId xmlns:p14="http://schemas.microsoft.com/office/powerpoint/2010/main" val="234084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6D77188-3269-4113-87FE-2ECA8B9389EE}"/>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2">
                  <a:extLst>
                    <a:ext uri="{A12FA001-AC4F-418D-AE19-62706E023703}">
                      <ahyp:hlinkClr xmlns:ahyp="http://schemas.microsoft.com/office/drawing/2018/hyperlinkcolor" val="tx"/>
                    </a:ext>
                  </a:extLst>
                </a:hlinkClick>
              </a:rPr>
              <a:t>www.free-powerpoint-templates-design.com</a:t>
            </a:r>
            <a:endParaRPr lang="ko-KR" altLang="en-US" sz="1000" dirty="0">
              <a:solidFill>
                <a:schemeClr val="bg1"/>
              </a:solidFill>
            </a:endParaRPr>
          </a:p>
        </p:txBody>
      </p:sp>
      <p:grpSp>
        <p:nvGrpSpPr>
          <p:cNvPr id="1876" name="Group 1875">
            <a:extLst>
              <a:ext uri="{FF2B5EF4-FFF2-40B4-BE49-F238E27FC236}">
                <a16:creationId xmlns:a16="http://schemas.microsoft.com/office/drawing/2014/main" id="{D4BD4E1E-789D-4862-8501-1F7C76083C6E}"/>
              </a:ext>
            </a:extLst>
          </p:cNvPr>
          <p:cNvGrpSpPr/>
          <p:nvPr/>
        </p:nvGrpSpPr>
        <p:grpSpPr>
          <a:xfrm>
            <a:off x="5201950" y="1417957"/>
            <a:ext cx="2296115" cy="2296114"/>
            <a:chOff x="664114" y="1809963"/>
            <a:chExt cx="1698539" cy="1698539"/>
          </a:xfrm>
        </p:grpSpPr>
        <p:sp>
          <p:nvSpPr>
            <p:cNvPr id="1877" name="Oval 70">
              <a:extLst>
                <a:ext uri="{FF2B5EF4-FFF2-40B4-BE49-F238E27FC236}">
                  <a16:creationId xmlns:a16="http://schemas.microsoft.com/office/drawing/2014/main" id="{27667D6D-4827-4D31-8822-A3CE61691BEE}"/>
                </a:ext>
              </a:extLst>
            </p:cNvPr>
            <p:cNvSpPr/>
            <p:nvPr/>
          </p:nvSpPr>
          <p:spPr>
            <a:xfrm>
              <a:off x="664114" y="1809963"/>
              <a:ext cx="1698539" cy="1698539"/>
            </a:xfrm>
            <a:prstGeom prst="diamond">
              <a:avLst/>
            </a:prstGeom>
            <a:no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78" name="Pie 23">
              <a:extLst>
                <a:ext uri="{FF2B5EF4-FFF2-40B4-BE49-F238E27FC236}">
                  <a16:creationId xmlns:a16="http://schemas.microsoft.com/office/drawing/2014/main" id="{39D02598-3367-471D-BEB4-012B9A2B49E9}"/>
                </a:ext>
              </a:extLst>
            </p:cNvPr>
            <p:cNvSpPr/>
            <p:nvPr/>
          </p:nvSpPr>
          <p:spPr>
            <a:xfrm rot="18900000">
              <a:off x="978597" y="2124446"/>
              <a:ext cx="1069572" cy="1069572"/>
            </a:xfrm>
            <a:prstGeom prst="rtTriangl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1879" name="Group 1878">
            <a:extLst>
              <a:ext uri="{FF2B5EF4-FFF2-40B4-BE49-F238E27FC236}">
                <a16:creationId xmlns:a16="http://schemas.microsoft.com/office/drawing/2014/main" id="{1C02F8A4-851D-41C3-A8E0-4AC2372923DD}"/>
              </a:ext>
            </a:extLst>
          </p:cNvPr>
          <p:cNvGrpSpPr/>
          <p:nvPr/>
        </p:nvGrpSpPr>
        <p:grpSpPr>
          <a:xfrm>
            <a:off x="8910092" y="2156402"/>
            <a:ext cx="2296115" cy="2296114"/>
            <a:chOff x="664114" y="1809963"/>
            <a:chExt cx="1698539" cy="1698539"/>
          </a:xfrm>
        </p:grpSpPr>
        <p:sp>
          <p:nvSpPr>
            <p:cNvPr id="1880" name="Oval 70">
              <a:extLst>
                <a:ext uri="{FF2B5EF4-FFF2-40B4-BE49-F238E27FC236}">
                  <a16:creationId xmlns:a16="http://schemas.microsoft.com/office/drawing/2014/main" id="{55B7DFBA-F3FE-4F8C-9CFC-9D976F23F3B6}"/>
                </a:ext>
              </a:extLst>
            </p:cNvPr>
            <p:cNvSpPr/>
            <p:nvPr/>
          </p:nvSpPr>
          <p:spPr>
            <a:xfrm>
              <a:off x="664114" y="1809963"/>
              <a:ext cx="1698539" cy="1698539"/>
            </a:xfrm>
            <a:prstGeom prst="diamond">
              <a:avLst/>
            </a:prstGeom>
            <a:no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81" name="Pie 23">
              <a:extLst>
                <a:ext uri="{FF2B5EF4-FFF2-40B4-BE49-F238E27FC236}">
                  <a16:creationId xmlns:a16="http://schemas.microsoft.com/office/drawing/2014/main" id="{808FCF7F-E150-497A-A552-9017385287C7}"/>
                </a:ext>
              </a:extLst>
            </p:cNvPr>
            <p:cNvSpPr/>
            <p:nvPr/>
          </p:nvSpPr>
          <p:spPr>
            <a:xfrm rot="18900000">
              <a:off x="978597" y="2124446"/>
              <a:ext cx="1069572" cy="1069572"/>
            </a:xfrm>
            <a:prstGeom prst="r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1885" name="Group 1884">
            <a:extLst>
              <a:ext uri="{FF2B5EF4-FFF2-40B4-BE49-F238E27FC236}">
                <a16:creationId xmlns:a16="http://schemas.microsoft.com/office/drawing/2014/main" id="{2425AD76-EEB8-4847-B513-3555C39BCCA2}"/>
              </a:ext>
            </a:extLst>
          </p:cNvPr>
          <p:cNvGrpSpPr/>
          <p:nvPr/>
        </p:nvGrpSpPr>
        <p:grpSpPr>
          <a:xfrm>
            <a:off x="860118" y="2156402"/>
            <a:ext cx="2296115" cy="2296114"/>
            <a:chOff x="664114" y="1809963"/>
            <a:chExt cx="1698539" cy="1698539"/>
          </a:xfrm>
        </p:grpSpPr>
        <p:sp>
          <p:nvSpPr>
            <p:cNvPr id="1886" name="Oval 70">
              <a:extLst>
                <a:ext uri="{FF2B5EF4-FFF2-40B4-BE49-F238E27FC236}">
                  <a16:creationId xmlns:a16="http://schemas.microsoft.com/office/drawing/2014/main" id="{8C52878E-3B09-47E5-AAD5-AF22463F14DA}"/>
                </a:ext>
              </a:extLst>
            </p:cNvPr>
            <p:cNvSpPr/>
            <p:nvPr/>
          </p:nvSpPr>
          <p:spPr>
            <a:xfrm>
              <a:off x="664114" y="1809963"/>
              <a:ext cx="1698539" cy="1698539"/>
            </a:xfrm>
            <a:prstGeom prst="diamond">
              <a:avLst/>
            </a:prstGeom>
            <a:no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87" name="Pie 23">
              <a:extLst>
                <a:ext uri="{FF2B5EF4-FFF2-40B4-BE49-F238E27FC236}">
                  <a16:creationId xmlns:a16="http://schemas.microsoft.com/office/drawing/2014/main" id="{96D83091-425D-41BB-B0B5-A5B064A99C74}"/>
                </a:ext>
              </a:extLst>
            </p:cNvPr>
            <p:cNvSpPr/>
            <p:nvPr/>
          </p:nvSpPr>
          <p:spPr>
            <a:xfrm rot="18900000">
              <a:off x="978597" y="2124446"/>
              <a:ext cx="1069572" cy="1069572"/>
            </a:xfrm>
            <a:prstGeom prst="r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sp>
        <p:nvSpPr>
          <p:cNvPr id="1892" name="TextBox 1891">
            <a:extLst>
              <a:ext uri="{FF2B5EF4-FFF2-40B4-BE49-F238E27FC236}">
                <a16:creationId xmlns:a16="http://schemas.microsoft.com/office/drawing/2014/main" id="{5A145559-B8F7-4CF8-8012-7760E568A229}"/>
              </a:ext>
            </a:extLst>
          </p:cNvPr>
          <p:cNvSpPr txBox="1"/>
          <p:nvPr/>
        </p:nvSpPr>
        <p:spPr>
          <a:xfrm>
            <a:off x="5631220" y="2608661"/>
            <a:ext cx="1437573" cy="523220"/>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Gradient</a:t>
            </a:r>
          </a:p>
          <a:p>
            <a:pPr algn="ctr"/>
            <a:r>
              <a:rPr lang="en-US" altLang="ko-KR" sz="1400" b="1" dirty="0">
                <a:solidFill>
                  <a:schemeClr val="bg1"/>
                </a:solidFill>
                <a:cs typeface="Arial" pitchFamily="34" charset="0"/>
              </a:rPr>
              <a:t>Boosting</a:t>
            </a:r>
            <a:endParaRPr lang="ko-KR" altLang="en-US" sz="1400" b="1" dirty="0">
              <a:solidFill>
                <a:schemeClr val="bg1"/>
              </a:solidFill>
              <a:cs typeface="Arial" pitchFamily="34" charset="0"/>
            </a:endParaRPr>
          </a:p>
        </p:txBody>
      </p:sp>
      <p:sp>
        <p:nvSpPr>
          <p:cNvPr id="1893" name="TextBox 1892">
            <a:extLst>
              <a:ext uri="{FF2B5EF4-FFF2-40B4-BE49-F238E27FC236}">
                <a16:creationId xmlns:a16="http://schemas.microsoft.com/office/drawing/2014/main" id="{FC5EE09F-E688-4A39-93B9-9FD4B0171FC6}"/>
              </a:ext>
            </a:extLst>
          </p:cNvPr>
          <p:cNvSpPr txBox="1"/>
          <p:nvPr/>
        </p:nvSpPr>
        <p:spPr>
          <a:xfrm>
            <a:off x="9370285" y="3370983"/>
            <a:ext cx="1437571"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X G Boost</a:t>
            </a:r>
            <a:endParaRPr lang="ko-KR" altLang="en-US" sz="1600" b="1" dirty="0">
              <a:solidFill>
                <a:schemeClr val="bg1"/>
              </a:solidFill>
              <a:cs typeface="Arial" pitchFamily="34" charset="0"/>
            </a:endParaRPr>
          </a:p>
        </p:txBody>
      </p:sp>
      <p:sp>
        <p:nvSpPr>
          <p:cNvPr id="1897" name="TextBox 1896">
            <a:extLst>
              <a:ext uri="{FF2B5EF4-FFF2-40B4-BE49-F238E27FC236}">
                <a16:creationId xmlns:a16="http://schemas.microsoft.com/office/drawing/2014/main" id="{4E02439F-CBE8-4D40-84B4-AE7F0F724F13}"/>
              </a:ext>
            </a:extLst>
          </p:cNvPr>
          <p:cNvSpPr txBox="1"/>
          <p:nvPr/>
        </p:nvSpPr>
        <p:spPr>
          <a:xfrm>
            <a:off x="5725759" y="2042752"/>
            <a:ext cx="1107283" cy="307777"/>
          </a:xfrm>
          <a:prstGeom prst="rect">
            <a:avLst/>
          </a:prstGeom>
          <a:noFill/>
        </p:spPr>
        <p:txBody>
          <a:bodyPr wrap="square" rtlCol="0">
            <a:spAutoFit/>
          </a:bodyPr>
          <a:lstStyle/>
          <a:p>
            <a:pPr algn="ctr"/>
            <a:r>
              <a:rPr lang="en-US" altLang="ko-KR" sz="1400" dirty="0">
                <a:solidFill>
                  <a:schemeClr val="tx1">
                    <a:lumMod val="65000"/>
                    <a:lumOff val="35000"/>
                  </a:schemeClr>
                </a:solidFill>
                <a:cs typeface="Arial" pitchFamily="34" charset="0"/>
              </a:rPr>
              <a:t>Boosting</a:t>
            </a:r>
            <a:endParaRPr lang="ko-KR" altLang="en-US" sz="1400" dirty="0">
              <a:solidFill>
                <a:schemeClr val="tx1">
                  <a:lumMod val="65000"/>
                  <a:lumOff val="35000"/>
                </a:schemeClr>
              </a:solidFill>
              <a:cs typeface="Arial" pitchFamily="34" charset="0"/>
            </a:endParaRPr>
          </a:p>
        </p:txBody>
      </p:sp>
      <p:sp>
        <p:nvSpPr>
          <p:cNvPr id="1898" name="TextBox 1897">
            <a:extLst>
              <a:ext uri="{FF2B5EF4-FFF2-40B4-BE49-F238E27FC236}">
                <a16:creationId xmlns:a16="http://schemas.microsoft.com/office/drawing/2014/main" id="{8C8B6978-F081-4A05-9331-F4FE6F89B0A0}"/>
              </a:ext>
            </a:extLst>
          </p:cNvPr>
          <p:cNvSpPr txBox="1"/>
          <p:nvPr/>
        </p:nvSpPr>
        <p:spPr>
          <a:xfrm>
            <a:off x="9535430" y="2780247"/>
            <a:ext cx="1107283" cy="307777"/>
          </a:xfrm>
          <a:prstGeom prst="rect">
            <a:avLst/>
          </a:prstGeom>
          <a:noFill/>
        </p:spPr>
        <p:txBody>
          <a:bodyPr wrap="square" rtlCol="0">
            <a:spAutoFit/>
          </a:bodyPr>
          <a:lstStyle/>
          <a:p>
            <a:pPr algn="ctr"/>
            <a:r>
              <a:rPr lang="en-US" altLang="ko-KR" sz="1400" dirty="0">
                <a:solidFill>
                  <a:schemeClr val="tx1">
                    <a:lumMod val="65000"/>
                    <a:lumOff val="35000"/>
                  </a:schemeClr>
                </a:solidFill>
                <a:cs typeface="Arial" pitchFamily="34" charset="0"/>
              </a:rPr>
              <a:t>Boosting</a:t>
            </a:r>
            <a:endParaRPr lang="ko-KR" altLang="en-US" sz="1400" dirty="0">
              <a:solidFill>
                <a:schemeClr val="tx1">
                  <a:lumMod val="65000"/>
                  <a:lumOff val="35000"/>
                </a:schemeClr>
              </a:solidFill>
              <a:cs typeface="Arial" pitchFamily="34" charset="0"/>
            </a:endParaRPr>
          </a:p>
        </p:txBody>
      </p:sp>
      <p:grpSp>
        <p:nvGrpSpPr>
          <p:cNvPr id="1904" name="Group 1903">
            <a:extLst>
              <a:ext uri="{FF2B5EF4-FFF2-40B4-BE49-F238E27FC236}">
                <a16:creationId xmlns:a16="http://schemas.microsoft.com/office/drawing/2014/main" id="{B8069D9D-65C0-40AD-A660-C4C2181231C1}"/>
              </a:ext>
            </a:extLst>
          </p:cNvPr>
          <p:cNvGrpSpPr/>
          <p:nvPr/>
        </p:nvGrpSpPr>
        <p:grpSpPr>
          <a:xfrm>
            <a:off x="5038548" y="3766939"/>
            <a:ext cx="2622921" cy="1594766"/>
            <a:chOff x="1494064" y="4199174"/>
            <a:chExt cx="4699451" cy="1594766"/>
          </a:xfrm>
        </p:grpSpPr>
        <p:sp>
          <p:nvSpPr>
            <p:cNvPr id="1905" name="TextBox 1904">
              <a:extLst>
                <a:ext uri="{FF2B5EF4-FFF2-40B4-BE49-F238E27FC236}">
                  <a16:creationId xmlns:a16="http://schemas.microsoft.com/office/drawing/2014/main" id="{04C0B349-048A-420F-8B3D-9B9EADF53637}"/>
                </a:ext>
              </a:extLst>
            </p:cNvPr>
            <p:cNvSpPr txBox="1"/>
            <p:nvPr/>
          </p:nvSpPr>
          <p:spPr>
            <a:xfrm>
              <a:off x="2233443" y="4593611"/>
              <a:ext cx="3255730" cy="1200329"/>
            </a:xfrm>
            <a:prstGeom prst="rect">
              <a:avLst/>
            </a:prstGeom>
            <a:noFill/>
            <a:ln>
              <a:solidFill>
                <a:schemeClr val="bg2">
                  <a:lumMod val="75000"/>
                </a:schemeClr>
              </a:solidFill>
            </a:ln>
          </p:spPr>
          <p:txBody>
            <a:bodyPr wrap="square" rtlCol="0">
              <a:spAutoFit/>
            </a:bodyPr>
            <a:lstStyle/>
            <a:p>
              <a:pPr algn="ctr"/>
              <a:r>
                <a:rPr lang="en-US" altLang="ko-KR" sz="1200" dirty="0">
                  <a:solidFill>
                    <a:schemeClr val="tx1">
                      <a:lumMod val="65000"/>
                      <a:lumOff val="35000"/>
                    </a:schemeClr>
                  </a:solidFill>
                  <a:cs typeface="Arial" pitchFamily="34" charset="0"/>
                </a:rPr>
                <a:t>It relies on the intuition that the best possible next model, when combined with previous models, minimizes the overall prediction error.</a:t>
              </a:r>
            </a:p>
          </p:txBody>
        </p:sp>
        <p:sp>
          <p:nvSpPr>
            <p:cNvPr id="1906" name="TextBox 1905">
              <a:extLst>
                <a:ext uri="{FF2B5EF4-FFF2-40B4-BE49-F238E27FC236}">
                  <a16:creationId xmlns:a16="http://schemas.microsoft.com/office/drawing/2014/main" id="{36BC27DF-D11D-4B7E-8657-77175CE61505}"/>
                </a:ext>
              </a:extLst>
            </p:cNvPr>
            <p:cNvSpPr txBox="1"/>
            <p:nvPr/>
          </p:nvSpPr>
          <p:spPr>
            <a:xfrm>
              <a:off x="1494064" y="4199174"/>
              <a:ext cx="4699451"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machine learning boosting</a:t>
              </a:r>
              <a:endParaRPr lang="ko-KR" altLang="en-US" sz="1400" b="1" dirty="0">
                <a:solidFill>
                  <a:schemeClr val="tx1">
                    <a:lumMod val="65000"/>
                    <a:lumOff val="35000"/>
                  </a:schemeClr>
                </a:solidFill>
                <a:cs typeface="Arial" pitchFamily="34" charset="0"/>
              </a:endParaRPr>
            </a:p>
          </p:txBody>
        </p:sp>
      </p:grpSp>
      <p:grpSp>
        <p:nvGrpSpPr>
          <p:cNvPr id="1907" name="Group 1906">
            <a:extLst>
              <a:ext uri="{FF2B5EF4-FFF2-40B4-BE49-F238E27FC236}">
                <a16:creationId xmlns:a16="http://schemas.microsoft.com/office/drawing/2014/main" id="{CE36A31E-0003-449B-961F-B4F1937ECEDE}"/>
              </a:ext>
            </a:extLst>
          </p:cNvPr>
          <p:cNvGrpSpPr/>
          <p:nvPr/>
        </p:nvGrpSpPr>
        <p:grpSpPr>
          <a:xfrm>
            <a:off x="8694415" y="4633102"/>
            <a:ext cx="3015555" cy="1860922"/>
            <a:chOff x="1674247" y="4199174"/>
            <a:chExt cx="5402927" cy="1860922"/>
          </a:xfrm>
        </p:grpSpPr>
        <p:sp>
          <p:nvSpPr>
            <p:cNvPr id="1908" name="TextBox 1907">
              <a:extLst>
                <a:ext uri="{FF2B5EF4-FFF2-40B4-BE49-F238E27FC236}">
                  <a16:creationId xmlns:a16="http://schemas.microsoft.com/office/drawing/2014/main" id="{AEFB096C-1BEE-495C-B36C-7B70FB3BCD8A}"/>
                </a:ext>
              </a:extLst>
            </p:cNvPr>
            <p:cNvSpPr txBox="1"/>
            <p:nvPr/>
          </p:nvSpPr>
          <p:spPr>
            <a:xfrm>
              <a:off x="1674247" y="4490436"/>
              <a:ext cx="4997576" cy="1569660"/>
            </a:xfrm>
            <a:prstGeom prst="rect">
              <a:avLst/>
            </a:prstGeom>
            <a:noFill/>
            <a:ln>
              <a:solidFill>
                <a:schemeClr val="bg2">
                  <a:lumMod val="75000"/>
                </a:schemeClr>
              </a:solidFill>
            </a:ln>
          </p:spPr>
          <p:txBody>
            <a:bodyPr wrap="square" rtlCol="0">
              <a:spAutoFit/>
            </a:bodyPr>
            <a:lstStyle/>
            <a:p>
              <a:pPr algn="ctr"/>
              <a:endParaRPr lang="en-US" altLang="ko-KR" sz="1200" dirty="0">
                <a:solidFill>
                  <a:schemeClr val="tx1">
                    <a:lumMod val="65000"/>
                    <a:lumOff val="35000"/>
                  </a:schemeClr>
                </a:solidFill>
                <a:cs typeface="Arial" pitchFamily="34" charset="0"/>
              </a:endParaRPr>
            </a:p>
            <a:p>
              <a:pPr algn="ctr"/>
              <a:r>
                <a:rPr lang="en-US" altLang="ko-KR" sz="1200" dirty="0">
                  <a:solidFill>
                    <a:schemeClr val="tx1">
                      <a:lumMod val="65000"/>
                      <a:lumOff val="35000"/>
                    </a:schemeClr>
                  </a:solidFill>
                  <a:cs typeface="Arial" pitchFamily="34" charset="0"/>
                </a:rPr>
                <a:t>  Extreme Gradient Boosting (XGBoost) is similar to gradient boosting framework but more efficient. It has both linear model solver and tree learning algorithms. What makes it fast is its capacity to do parallel computation on a single machine.. </a:t>
              </a:r>
            </a:p>
          </p:txBody>
        </p:sp>
        <p:sp>
          <p:nvSpPr>
            <p:cNvPr id="1909" name="TextBox 1908">
              <a:extLst>
                <a:ext uri="{FF2B5EF4-FFF2-40B4-BE49-F238E27FC236}">
                  <a16:creationId xmlns:a16="http://schemas.microsoft.com/office/drawing/2014/main" id="{F21AFC29-0C71-47D7-A02F-17BCC0C9B273}"/>
                </a:ext>
              </a:extLst>
            </p:cNvPr>
            <p:cNvSpPr txBox="1"/>
            <p:nvPr/>
          </p:nvSpPr>
          <p:spPr>
            <a:xfrm>
              <a:off x="1674247" y="4199174"/>
              <a:ext cx="5402927"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Efficient to the Gradient Boosting</a:t>
              </a:r>
              <a:endParaRPr lang="ko-KR" altLang="en-US" sz="1400" b="1" dirty="0">
                <a:solidFill>
                  <a:schemeClr val="tx1">
                    <a:lumMod val="65000"/>
                    <a:lumOff val="35000"/>
                  </a:schemeClr>
                </a:solidFill>
                <a:cs typeface="Arial" pitchFamily="34" charset="0"/>
              </a:endParaRPr>
            </a:p>
          </p:txBody>
        </p:sp>
      </p:grpSp>
      <p:grpSp>
        <p:nvGrpSpPr>
          <p:cNvPr id="1913" name="Group 1912">
            <a:extLst>
              <a:ext uri="{FF2B5EF4-FFF2-40B4-BE49-F238E27FC236}">
                <a16:creationId xmlns:a16="http://schemas.microsoft.com/office/drawing/2014/main" id="{D4A3967E-49A8-460D-ABF9-1C084AF4F4C6}"/>
              </a:ext>
            </a:extLst>
          </p:cNvPr>
          <p:cNvGrpSpPr/>
          <p:nvPr/>
        </p:nvGrpSpPr>
        <p:grpSpPr>
          <a:xfrm>
            <a:off x="104550" y="4505936"/>
            <a:ext cx="4381499" cy="1988088"/>
            <a:chOff x="-108905" y="3818001"/>
            <a:chExt cx="7850270" cy="1240150"/>
          </a:xfrm>
        </p:grpSpPr>
        <p:sp>
          <p:nvSpPr>
            <p:cNvPr id="1914" name="TextBox 1913">
              <a:extLst>
                <a:ext uri="{FF2B5EF4-FFF2-40B4-BE49-F238E27FC236}">
                  <a16:creationId xmlns:a16="http://schemas.microsoft.com/office/drawing/2014/main" id="{3E97AEB1-2DA3-476C-8FB2-D6EC51972A62}"/>
                </a:ext>
              </a:extLst>
            </p:cNvPr>
            <p:cNvSpPr txBox="1"/>
            <p:nvPr/>
          </p:nvSpPr>
          <p:spPr>
            <a:xfrm>
              <a:off x="-108905" y="4309397"/>
              <a:ext cx="7850270" cy="748754"/>
            </a:xfrm>
            <a:prstGeom prst="rect">
              <a:avLst/>
            </a:prstGeom>
            <a:noFill/>
            <a:ln>
              <a:solidFill>
                <a:schemeClr val="bg2">
                  <a:lumMod val="75000"/>
                </a:schemeClr>
              </a:solidFill>
            </a:ln>
          </p:spPr>
          <p:txBody>
            <a:bodyPr wrap="square" rtlCol="0">
              <a:spAutoFit/>
            </a:bodyPr>
            <a:lstStyle/>
            <a:p>
              <a:r>
                <a:rPr lang="en-US" altLang="ko-KR" sz="1200" dirty="0">
                  <a:solidFill>
                    <a:schemeClr val="tx1">
                      <a:lumMod val="65000"/>
                      <a:lumOff val="35000"/>
                    </a:schemeClr>
                  </a:solidFill>
                  <a:cs typeface="Arial" pitchFamily="34" charset="0"/>
                </a:rPr>
                <a:t> -- Incase there is no significant improvement in the CART model from the baseline model, we build the Random Forest.</a:t>
              </a:r>
            </a:p>
            <a:p>
              <a:r>
                <a:rPr lang="en-US" altLang="ko-KR" sz="1200" dirty="0">
                  <a:solidFill>
                    <a:schemeClr val="tx1">
                      <a:lumMod val="65000"/>
                      <a:lumOff val="35000"/>
                    </a:schemeClr>
                  </a:solidFill>
                  <a:cs typeface="Arial" pitchFamily="34" charset="0"/>
                </a:rPr>
                <a:t>      -- Tune the Model</a:t>
              </a:r>
            </a:p>
            <a:p>
              <a:r>
                <a:rPr lang="en-US" altLang="ko-KR" sz="1200" dirty="0">
                  <a:solidFill>
                    <a:schemeClr val="tx1">
                      <a:lumMod val="65000"/>
                      <a:lumOff val="35000"/>
                    </a:schemeClr>
                  </a:solidFill>
                  <a:cs typeface="Arial" pitchFamily="34" charset="0"/>
                </a:rPr>
                <a:t>      -- Model Validation: validate the new model</a:t>
              </a:r>
            </a:p>
            <a:p>
              <a:r>
                <a:rPr lang="en-US" altLang="ko-KR" sz="1200" dirty="0">
                  <a:solidFill>
                    <a:schemeClr val="tx1">
                      <a:lumMod val="65000"/>
                      <a:lumOff val="35000"/>
                    </a:schemeClr>
                  </a:solidFill>
                  <a:cs typeface="Arial" pitchFamily="34" charset="0"/>
                </a:rPr>
                <a:t>      -- Model Evaluation: evaluate both the models on the test data &amp; compare their accuracy.</a:t>
              </a:r>
            </a:p>
          </p:txBody>
        </p:sp>
        <p:sp>
          <p:nvSpPr>
            <p:cNvPr id="1915" name="TextBox 1914">
              <a:extLst>
                <a:ext uri="{FF2B5EF4-FFF2-40B4-BE49-F238E27FC236}">
                  <a16:creationId xmlns:a16="http://schemas.microsoft.com/office/drawing/2014/main" id="{447CF0FA-2E52-4C79-8E17-89A1F0A4266D}"/>
                </a:ext>
              </a:extLst>
            </p:cNvPr>
            <p:cNvSpPr txBox="1"/>
            <p:nvPr/>
          </p:nvSpPr>
          <p:spPr>
            <a:xfrm>
              <a:off x="-108905" y="3818001"/>
              <a:ext cx="7850270" cy="738664"/>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an ensemble method that trains several decision trees in parallel with bootstrapping followed by aggregation</a:t>
              </a:r>
              <a:endParaRPr lang="ko-KR" altLang="en-US" sz="1400" b="1" dirty="0">
                <a:solidFill>
                  <a:schemeClr val="tx1">
                    <a:lumMod val="65000"/>
                    <a:lumOff val="35000"/>
                  </a:schemeClr>
                </a:solidFill>
                <a:cs typeface="Arial" pitchFamily="34" charset="0"/>
              </a:endParaRPr>
            </a:p>
          </p:txBody>
        </p:sp>
      </p:grpSp>
      <p:sp>
        <p:nvSpPr>
          <p:cNvPr id="44" name="TextBox 43">
            <a:extLst>
              <a:ext uri="{FF2B5EF4-FFF2-40B4-BE49-F238E27FC236}">
                <a16:creationId xmlns:a16="http://schemas.microsoft.com/office/drawing/2014/main" id="{2C5F75B0-E596-4146-AE80-7622A00571EA}"/>
              </a:ext>
            </a:extLst>
          </p:cNvPr>
          <p:cNvSpPr txBox="1"/>
          <p:nvPr/>
        </p:nvSpPr>
        <p:spPr>
          <a:xfrm>
            <a:off x="1454533" y="2744255"/>
            <a:ext cx="1107283" cy="307777"/>
          </a:xfrm>
          <a:prstGeom prst="rect">
            <a:avLst/>
          </a:prstGeom>
          <a:noFill/>
        </p:spPr>
        <p:txBody>
          <a:bodyPr wrap="square" rtlCol="0">
            <a:spAutoFit/>
          </a:bodyPr>
          <a:lstStyle/>
          <a:p>
            <a:pPr algn="ctr"/>
            <a:r>
              <a:rPr lang="en-US" altLang="ko-KR" sz="1400" dirty="0">
                <a:solidFill>
                  <a:schemeClr val="tx1">
                    <a:lumMod val="65000"/>
                    <a:lumOff val="35000"/>
                  </a:schemeClr>
                </a:solidFill>
                <a:cs typeface="Arial" pitchFamily="34" charset="0"/>
              </a:rPr>
              <a:t>Bagging</a:t>
            </a:r>
            <a:endParaRPr lang="ko-KR" altLang="en-US" sz="1400" dirty="0">
              <a:solidFill>
                <a:schemeClr val="tx1">
                  <a:lumMod val="65000"/>
                  <a:lumOff val="35000"/>
                </a:schemeClr>
              </a:solidFill>
              <a:cs typeface="Arial" pitchFamily="34" charset="0"/>
            </a:endParaRPr>
          </a:p>
        </p:txBody>
      </p:sp>
      <p:sp>
        <p:nvSpPr>
          <p:cNvPr id="2" name="TextBox 1">
            <a:extLst>
              <a:ext uri="{FF2B5EF4-FFF2-40B4-BE49-F238E27FC236}">
                <a16:creationId xmlns:a16="http://schemas.microsoft.com/office/drawing/2014/main" id="{3BD3CF00-572C-AE4F-8590-E0998B1127C6}"/>
              </a:ext>
            </a:extLst>
          </p:cNvPr>
          <p:cNvSpPr txBox="1"/>
          <p:nvPr/>
        </p:nvSpPr>
        <p:spPr>
          <a:xfrm>
            <a:off x="1178548" y="3370869"/>
            <a:ext cx="1659254" cy="646331"/>
          </a:xfrm>
          <a:prstGeom prst="rect">
            <a:avLst/>
          </a:prstGeom>
          <a:noFill/>
        </p:spPr>
        <p:txBody>
          <a:bodyPr wrap="square" rtlCol="0">
            <a:spAutoFit/>
          </a:bodyPr>
          <a:lstStyle/>
          <a:p>
            <a:pPr algn="ctr"/>
            <a:r>
              <a:rPr lang="en-US" dirty="0"/>
              <a:t>Random</a:t>
            </a:r>
          </a:p>
          <a:p>
            <a:pPr algn="ctr"/>
            <a:r>
              <a:rPr lang="en-US" dirty="0"/>
              <a:t>Forest</a:t>
            </a:r>
          </a:p>
        </p:txBody>
      </p:sp>
      <p:sp>
        <p:nvSpPr>
          <p:cNvPr id="31" name="Title 3">
            <a:extLst>
              <a:ext uri="{FF2B5EF4-FFF2-40B4-BE49-F238E27FC236}">
                <a16:creationId xmlns:a16="http://schemas.microsoft.com/office/drawing/2014/main" id="{B7A0D590-76E9-214D-9253-095D66B42C5E}"/>
              </a:ext>
            </a:extLst>
          </p:cNvPr>
          <p:cNvSpPr>
            <a:spLocks noGrp="1"/>
          </p:cNvSpPr>
          <p:nvPr>
            <p:ph type="title"/>
          </p:nvPr>
        </p:nvSpPr>
        <p:spPr>
          <a:xfrm>
            <a:off x="0" y="-1"/>
            <a:ext cx="12192000" cy="772907"/>
          </a:xfrm>
          <a:solidFill>
            <a:schemeClr val="bg1">
              <a:lumMod val="85000"/>
            </a:schemeClr>
          </a:solidFill>
          <a:ln>
            <a:solidFill>
              <a:schemeClr val="bg2">
                <a:lumMod val="75000"/>
              </a:schemeClr>
            </a:solidFill>
          </a:ln>
        </p:spPr>
        <p:txBody>
          <a:bodyPr/>
          <a:lstStyle/>
          <a:p>
            <a:r>
              <a:rPr lang="en-US" dirty="0"/>
              <a:t>Analytical Models   </a:t>
            </a:r>
            <a:r>
              <a:rPr lang="en-US" sz="2400" i="1" dirty="0"/>
              <a:t>Bagging &amp; Boosting</a:t>
            </a:r>
            <a:r>
              <a:rPr lang="en-US" i="1" dirty="0"/>
              <a:t>   </a:t>
            </a:r>
          </a:p>
        </p:txBody>
      </p:sp>
      <p:sp>
        <p:nvSpPr>
          <p:cNvPr id="3" name="TextBox 2">
            <a:extLst>
              <a:ext uri="{FF2B5EF4-FFF2-40B4-BE49-F238E27FC236}">
                <a16:creationId xmlns:a16="http://schemas.microsoft.com/office/drawing/2014/main" id="{49CE67ED-D66C-5148-9ED3-4F0632B8115C}"/>
              </a:ext>
            </a:extLst>
          </p:cNvPr>
          <p:cNvSpPr txBox="1"/>
          <p:nvPr/>
        </p:nvSpPr>
        <p:spPr>
          <a:xfrm>
            <a:off x="0" y="772266"/>
            <a:ext cx="12087450" cy="646331"/>
          </a:xfrm>
          <a:prstGeom prst="rect">
            <a:avLst/>
          </a:prstGeom>
          <a:noFill/>
        </p:spPr>
        <p:txBody>
          <a:bodyPr wrap="square" rtlCol="0">
            <a:spAutoFit/>
          </a:bodyPr>
          <a:lstStyle/>
          <a:p>
            <a:pPr algn="ctr"/>
            <a:r>
              <a:rPr lang="en-US" b="1" i="1" dirty="0">
                <a:solidFill>
                  <a:schemeClr val="accent1">
                    <a:lumMod val="75000"/>
                  </a:schemeClr>
                </a:solidFill>
              </a:rPr>
              <a:t>Process will involve creating a Train &amp; Test Data set from the original data set. The training data set will be used to validate each model and the same will later be used to evaluate the model on the test data set.</a:t>
            </a:r>
          </a:p>
        </p:txBody>
      </p:sp>
    </p:spTree>
    <p:extLst>
      <p:ext uri="{BB962C8B-B14F-4D97-AF65-F5344CB8AC3E}">
        <p14:creationId xmlns:p14="http://schemas.microsoft.com/office/powerpoint/2010/main" val="163804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39613FD-C4FA-7E40-AF39-E928723C795F}"/>
              </a:ext>
            </a:extLst>
          </p:cNvPr>
          <p:cNvGraphicFramePr>
            <a:graphicFrameLocks noGrp="1"/>
          </p:cNvGraphicFramePr>
          <p:nvPr>
            <p:extLst>
              <p:ext uri="{D42A27DB-BD31-4B8C-83A1-F6EECF244321}">
                <p14:modId xmlns:p14="http://schemas.microsoft.com/office/powerpoint/2010/main" val="2254901533"/>
              </p:ext>
            </p:extLst>
          </p:nvPr>
        </p:nvGraphicFramePr>
        <p:xfrm>
          <a:off x="251638" y="1591339"/>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t>CART MODEL 1</a:t>
                      </a:r>
                    </a:p>
                  </a:txBody>
                  <a:tcPr>
                    <a:solidFill>
                      <a:srgbClr val="00B0F0"/>
                    </a:solidFill>
                  </a:tcPr>
                </a:tc>
                <a:tc>
                  <a:txBody>
                    <a:bodyPr/>
                    <a:lstStyle/>
                    <a:p>
                      <a:pPr algn="ctr"/>
                      <a:r>
                        <a:rPr lang="en-US" sz="1200" dirty="0"/>
                        <a:t>Defaulters</a:t>
                      </a:r>
                    </a:p>
                  </a:txBody>
                  <a:tcPr>
                    <a:solidFill>
                      <a:srgbClr val="00B0F0"/>
                    </a:solidFill>
                  </a:tcPr>
                </a:tc>
                <a:tc>
                  <a:txBody>
                    <a:bodyPr/>
                    <a:lstStyle/>
                    <a:p>
                      <a:pPr algn="ctr"/>
                      <a:r>
                        <a:rPr lang="en-US" sz="1200" dirty="0"/>
                        <a:t>Non-Defaulters</a:t>
                      </a:r>
                    </a:p>
                  </a:txBody>
                  <a:tcPr>
                    <a:solidFill>
                      <a:srgbClr val="00B0F0"/>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173</a:t>
                      </a:r>
                    </a:p>
                  </a:txBody>
                  <a:tcPr/>
                </a:tc>
                <a:tc>
                  <a:txBody>
                    <a:bodyPr/>
                    <a:lstStyle/>
                    <a:p>
                      <a:pPr algn="ctr"/>
                      <a:r>
                        <a:rPr lang="en-US" sz="1600" dirty="0"/>
                        <a:t>826</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218</a:t>
                      </a:r>
                    </a:p>
                  </a:txBody>
                  <a:tcPr/>
                </a:tc>
                <a:tc>
                  <a:txBody>
                    <a:bodyPr/>
                    <a:lstStyle/>
                    <a:p>
                      <a:pPr algn="ctr"/>
                      <a:r>
                        <a:rPr lang="en-US" sz="1600" dirty="0">
                          <a:highlight>
                            <a:srgbClr val="00FFFF"/>
                          </a:highlight>
                        </a:rPr>
                        <a:t>14753</a:t>
                      </a:r>
                    </a:p>
                  </a:txBody>
                  <a:tcPr/>
                </a:tc>
                <a:extLst>
                  <a:ext uri="{0D108BD9-81ED-4DB2-BD59-A6C34878D82A}">
                    <a16:rowId xmlns:a16="http://schemas.microsoft.com/office/drawing/2014/main" val="1600341290"/>
                  </a:ext>
                </a:extLst>
              </a:tr>
            </a:tbl>
          </a:graphicData>
        </a:graphic>
      </p:graphicFrame>
      <p:graphicFrame>
        <p:nvGraphicFramePr>
          <p:cNvPr id="4" name="Table 3">
            <a:extLst>
              <a:ext uri="{FF2B5EF4-FFF2-40B4-BE49-F238E27FC236}">
                <a16:creationId xmlns:a16="http://schemas.microsoft.com/office/drawing/2014/main" id="{0E3E55EE-06D0-104C-B0B1-FA06095965D4}"/>
              </a:ext>
            </a:extLst>
          </p:cNvPr>
          <p:cNvGraphicFramePr>
            <a:graphicFrameLocks noGrp="1"/>
          </p:cNvGraphicFramePr>
          <p:nvPr/>
        </p:nvGraphicFramePr>
        <p:xfrm>
          <a:off x="4105911" y="1591339"/>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solidFill>
                            <a:schemeClr val="tx1">
                              <a:lumMod val="75000"/>
                              <a:lumOff val="25000"/>
                            </a:schemeClr>
                          </a:solidFill>
                        </a:rPr>
                        <a:t>CART MODEL 2</a:t>
                      </a:r>
                    </a:p>
                  </a:txBody>
                  <a:tcPr>
                    <a:solidFill>
                      <a:schemeClr val="accent3">
                        <a:lumMod val="60000"/>
                        <a:lumOff val="40000"/>
                      </a:schemeClr>
                    </a:solidFill>
                  </a:tcPr>
                </a:tc>
                <a:tc>
                  <a:txBody>
                    <a:bodyPr/>
                    <a:lstStyle/>
                    <a:p>
                      <a:pPr algn="ctr"/>
                      <a:r>
                        <a:rPr lang="en-US" sz="1200" dirty="0">
                          <a:solidFill>
                            <a:schemeClr val="tx1">
                              <a:lumMod val="75000"/>
                              <a:lumOff val="25000"/>
                            </a:schemeClr>
                          </a:solidFill>
                        </a:rPr>
                        <a:t>Defaulters</a:t>
                      </a:r>
                    </a:p>
                  </a:txBody>
                  <a:tcPr>
                    <a:solidFill>
                      <a:schemeClr val="accent3">
                        <a:lumMod val="60000"/>
                        <a:lumOff val="40000"/>
                      </a:schemeClr>
                    </a:solidFill>
                  </a:tcPr>
                </a:tc>
                <a:tc>
                  <a:txBody>
                    <a:bodyPr/>
                    <a:lstStyle/>
                    <a:p>
                      <a:pPr algn="ctr"/>
                      <a:r>
                        <a:rPr lang="en-US" sz="1200" dirty="0">
                          <a:solidFill>
                            <a:schemeClr val="tx1">
                              <a:lumMod val="75000"/>
                              <a:lumOff val="25000"/>
                            </a:schemeClr>
                          </a:solidFill>
                        </a:rPr>
                        <a:t>Non-Defaulters</a:t>
                      </a:r>
                    </a:p>
                  </a:txBody>
                  <a:tcPr>
                    <a:solidFill>
                      <a:schemeClr val="accent3">
                        <a:lumMod val="60000"/>
                        <a:lumOff val="40000"/>
                      </a:schemeClr>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0</a:t>
                      </a:r>
                    </a:p>
                  </a:txBody>
                  <a:tcPr/>
                </a:tc>
                <a:tc>
                  <a:txBody>
                    <a:bodyPr/>
                    <a:lstStyle/>
                    <a:p>
                      <a:pPr algn="ctr"/>
                      <a:r>
                        <a:rPr lang="en-US" sz="1600" dirty="0"/>
                        <a:t>999</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0</a:t>
                      </a:r>
                    </a:p>
                  </a:txBody>
                  <a:tcPr/>
                </a:tc>
                <a:tc>
                  <a:txBody>
                    <a:bodyPr/>
                    <a:lstStyle/>
                    <a:p>
                      <a:pPr algn="ctr"/>
                      <a:r>
                        <a:rPr lang="en-US" sz="1600" dirty="0">
                          <a:highlight>
                            <a:srgbClr val="00FFFF"/>
                          </a:highlight>
                        </a:rPr>
                        <a:t>14971</a:t>
                      </a:r>
                    </a:p>
                  </a:txBody>
                  <a:tcPr/>
                </a:tc>
                <a:extLst>
                  <a:ext uri="{0D108BD9-81ED-4DB2-BD59-A6C34878D82A}">
                    <a16:rowId xmlns:a16="http://schemas.microsoft.com/office/drawing/2014/main" val="1600341290"/>
                  </a:ext>
                </a:extLst>
              </a:tr>
            </a:tbl>
          </a:graphicData>
        </a:graphic>
      </p:graphicFrame>
      <p:graphicFrame>
        <p:nvGraphicFramePr>
          <p:cNvPr id="5" name="Table 3">
            <a:extLst>
              <a:ext uri="{FF2B5EF4-FFF2-40B4-BE49-F238E27FC236}">
                <a16:creationId xmlns:a16="http://schemas.microsoft.com/office/drawing/2014/main" id="{D98FD8F3-AD1B-4C43-9D2C-6FD9C809CCBC}"/>
              </a:ext>
            </a:extLst>
          </p:cNvPr>
          <p:cNvGraphicFramePr>
            <a:graphicFrameLocks noGrp="1"/>
          </p:cNvGraphicFramePr>
          <p:nvPr/>
        </p:nvGraphicFramePr>
        <p:xfrm>
          <a:off x="8190615" y="1591339"/>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47331">
                <a:tc>
                  <a:txBody>
                    <a:bodyPr/>
                    <a:lstStyle/>
                    <a:p>
                      <a:pPr algn="ctr"/>
                      <a:r>
                        <a:rPr lang="en-US" sz="1200" dirty="0">
                          <a:solidFill>
                            <a:schemeClr val="tx1">
                              <a:lumMod val="75000"/>
                              <a:lumOff val="25000"/>
                            </a:schemeClr>
                          </a:solidFill>
                        </a:rPr>
                        <a:t>Naïve </a:t>
                      </a:r>
                    </a:p>
                    <a:p>
                      <a:pPr algn="ctr"/>
                      <a:r>
                        <a:rPr lang="en-US" sz="1200" dirty="0">
                          <a:solidFill>
                            <a:schemeClr val="tx1">
                              <a:lumMod val="75000"/>
                              <a:lumOff val="25000"/>
                            </a:schemeClr>
                          </a:solidFill>
                        </a:rPr>
                        <a:t>Bayes</a:t>
                      </a:r>
                    </a:p>
                  </a:txBody>
                  <a:tcPr>
                    <a:solidFill>
                      <a:schemeClr val="accent5">
                        <a:lumMod val="40000"/>
                        <a:lumOff val="60000"/>
                      </a:schemeClr>
                    </a:solidFill>
                  </a:tcPr>
                </a:tc>
                <a:tc>
                  <a:txBody>
                    <a:bodyPr/>
                    <a:lstStyle/>
                    <a:p>
                      <a:pPr algn="ctr"/>
                      <a:r>
                        <a:rPr lang="en-US" sz="1200" dirty="0">
                          <a:solidFill>
                            <a:schemeClr val="tx1">
                              <a:lumMod val="75000"/>
                              <a:lumOff val="25000"/>
                            </a:schemeClr>
                          </a:solidFill>
                        </a:rPr>
                        <a:t>Defaulters</a:t>
                      </a:r>
                    </a:p>
                  </a:txBody>
                  <a:tcPr>
                    <a:solidFill>
                      <a:schemeClr val="accent5">
                        <a:lumMod val="40000"/>
                        <a:lumOff val="60000"/>
                      </a:schemeClr>
                    </a:solidFill>
                  </a:tcPr>
                </a:tc>
                <a:tc>
                  <a:txBody>
                    <a:bodyPr/>
                    <a:lstStyle/>
                    <a:p>
                      <a:pPr algn="ctr"/>
                      <a:r>
                        <a:rPr lang="en-US" sz="1200" dirty="0">
                          <a:solidFill>
                            <a:schemeClr val="tx1">
                              <a:lumMod val="75000"/>
                              <a:lumOff val="25000"/>
                            </a:schemeClr>
                          </a:solidFill>
                        </a:rPr>
                        <a:t>Non-Defaulters</a:t>
                      </a:r>
                    </a:p>
                  </a:txBody>
                  <a:tcPr>
                    <a:solidFill>
                      <a:schemeClr val="accent5">
                        <a:lumMod val="40000"/>
                        <a:lumOff val="60000"/>
                      </a:schemeClr>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0</a:t>
                      </a:r>
                    </a:p>
                  </a:txBody>
                  <a:tcPr/>
                </a:tc>
                <a:tc>
                  <a:txBody>
                    <a:bodyPr/>
                    <a:lstStyle/>
                    <a:p>
                      <a:pPr algn="ctr"/>
                      <a:r>
                        <a:rPr lang="en-US" sz="1600" dirty="0"/>
                        <a:t>3</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999</a:t>
                      </a:r>
                    </a:p>
                  </a:txBody>
                  <a:tcPr/>
                </a:tc>
                <a:tc>
                  <a:txBody>
                    <a:bodyPr/>
                    <a:lstStyle/>
                    <a:p>
                      <a:pPr algn="ctr"/>
                      <a:r>
                        <a:rPr lang="en-US" sz="1600" dirty="0">
                          <a:highlight>
                            <a:srgbClr val="00FFFF"/>
                          </a:highlight>
                        </a:rPr>
                        <a:t>14968</a:t>
                      </a:r>
                    </a:p>
                  </a:txBody>
                  <a:tcPr/>
                </a:tc>
                <a:extLst>
                  <a:ext uri="{0D108BD9-81ED-4DB2-BD59-A6C34878D82A}">
                    <a16:rowId xmlns:a16="http://schemas.microsoft.com/office/drawing/2014/main" val="1600341290"/>
                  </a:ext>
                </a:extLst>
              </a:tr>
            </a:tbl>
          </a:graphicData>
        </a:graphic>
      </p:graphicFrame>
      <p:graphicFrame>
        <p:nvGraphicFramePr>
          <p:cNvPr id="6" name="Table 3">
            <a:extLst>
              <a:ext uri="{FF2B5EF4-FFF2-40B4-BE49-F238E27FC236}">
                <a16:creationId xmlns:a16="http://schemas.microsoft.com/office/drawing/2014/main" id="{EB5521BB-740F-BE49-B452-094F37AFDDBB}"/>
              </a:ext>
            </a:extLst>
          </p:cNvPr>
          <p:cNvGraphicFramePr>
            <a:graphicFrameLocks noGrp="1"/>
          </p:cNvGraphicFramePr>
          <p:nvPr/>
        </p:nvGraphicFramePr>
        <p:xfrm>
          <a:off x="8190615" y="3374463"/>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t>Gradient</a:t>
                      </a:r>
                    </a:p>
                    <a:p>
                      <a:pPr algn="ctr"/>
                      <a:r>
                        <a:rPr lang="en-US" sz="1200" dirty="0"/>
                        <a:t>Boosting</a:t>
                      </a:r>
                    </a:p>
                  </a:txBody>
                  <a:tcPr>
                    <a:solidFill>
                      <a:schemeClr val="accent5"/>
                    </a:solidFill>
                  </a:tcPr>
                </a:tc>
                <a:tc>
                  <a:txBody>
                    <a:bodyPr/>
                    <a:lstStyle/>
                    <a:p>
                      <a:pPr algn="ctr"/>
                      <a:r>
                        <a:rPr lang="en-US" sz="1200" dirty="0"/>
                        <a:t>Defaulters</a:t>
                      </a:r>
                    </a:p>
                  </a:txBody>
                  <a:tcPr>
                    <a:solidFill>
                      <a:schemeClr val="accent5"/>
                    </a:solidFill>
                  </a:tcPr>
                </a:tc>
                <a:tc>
                  <a:txBody>
                    <a:bodyPr/>
                    <a:lstStyle/>
                    <a:p>
                      <a:pPr algn="ctr"/>
                      <a:r>
                        <a:rPr lang="en-US" sz="1200" dirty="0"/>
                        <a:t>Non-Defaulters</a:t>
                      </a:r>
                    </a:p>
                  </a:txBody>
                  <a:tcPr>
                    <a:solidFill>
                      <a:schemeClr val="accent5"/>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147</a:t>
                      </a:r>
                    </a:p>
                  </a:txBody>
                  <a:tcPr/>
                </a:tc>
                <a:tc>
                  <a:txBody>
                    <a:bodyPr/>
                    <a:lstStyle/>
                    <a:p>
                      <a:pPr algn="ctr"/>
                      <a:r>
                        <a:rPr lang="en-US" sz="1600" dirty="0"/>
                        <a:t>852</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126</a:t>
                      </a:r>
                    </a:p>
                  </a:txBody>
                  <a:tcPr/>
                </a:tc>
                <a:tc>
                  <a:txBody>
                    <a:bodyPr/>
                    <a:lstStyle/>
                    <a:p>
                      <a:pPr algn="ctr"/>
                      <a:r>
                        <a:rPr lang="en-US" sz="1600" dirty="0">
                          <a:highlight>
                            <a:srgbClr val="00FFFF"/>
                          </a:highlight>
                        </a:rPr>
                        <a:t>14845</a:t>
                      </a:r>
                    </a:p>
                  </a:txBody>
                  <a:tcPr/>
                </a:tc>
                <a:extLst>
                  <a:ext uri="{0D108BD9-81ED-4DB2-BD59-A6C34878D82A}">
                    <a16:rowId xmlns:a16="http://schemas.microsoft.com/office/drawing/2014/main" val="1600341290"/>
                  </a:ext>
                </a:extLst>
              </a:tr>
            </a:tbl>
          </a:graphicData>
        </a:graphic>
      </p:graphicFrame>
      <p:graphicFrame>
        <p:nvGraphicFramePr>
          <p:cNvPr id="7" name="Table 3">
            <a:extLst>
              <a:ext uri="{FF2B5EF4-FFF2-40B4-BE49-F238E27FC236}">
                <a16:creationId xmlns:a16="http://schemas.microsoft.com/office/drawing/2014/main" id="{2805317F-9321-5D46-A9EA-36F414A6B277}"/>
              </a:ext>
            </a:extLst>
          </p:cNvPr>
          <p:cNvGraphicFramePr>
            <a:graphicFrameLocks noGrp="1"/>
          </p:cNvGraphicFramePr>
          <p:nvPr/>
        </p:nvGraphicFramePr>
        <p:xfrm>
          <a:off x="8190615" y="4867939"/>
          <a:ext cx="3255306" cy="119244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t>XG Boost</a:t>
                      </a:r>
                    </a:p>
                  </a:txBody>
                  <a:tcPr>
                    <a:solidFill>
                      <a:srgbClr val="0070C0"/>
                    </a:solidFill>
                  </a:tcPr>
                </a:tc>
                <a:tc>
                  <a:txBody>
                    <a:bodyPr/>
                    <a:lstStyle/>
                    <a:p>
                      <a:pPr algn="ctr"/>
                      <a:r>
                        <a:rPr lang="en-US" sz="1200" dirty="0"/>
                        <a:t>Defaulters</a:t>
                      </a:r>
                    </a:p>
                  </a:txBody>
                  <a:tcPr>
                    <a:solidFill>
                      <a:srgbClr val="0070C0"/>
                    </a:solidFill>
                  </a:tcPr>
                </a:tc>
                <a:tc>
                  <a:txBody>
                    <a:bodyPr/>
                    <a:lstStyle/>
                    <a:p>
                      <a:pPr algn="ctr"/>
                      <a:r>
                        <a:rPr lang="en-US" sz="1200" dirty="0"/>
                        <a:t>Non-Defaulters</a:t>
                      </a:r>
                    </a:p>
                  </a:txBody>
                  <a:tcPr>
                    <a:solidFill>
                      <a:srgbClr val="0070C0"/>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113</a:t>
                      </a:r>
                    </a:p>
                  </a:txBody>
                  <a:tcPr/>
                </a:tc>
                <a:tc>
                  <a:txBody>
                    <a:bodyPr/>
                    <a:lstStyle/>
                    <a:p>
                      <a:pPr algn="ctr"/>
                      <a:r>
                        <a:rPr lang="en-US" sz="1600" dirty="0"/>
                        <a:t>886</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81</a:t>
                      </a:r>
                    </a:p>
                  </a:txBody>
                  <a:tcPr/>
                </a:tc>
                <a:tc>
                  <a:txBody>
                    <a:bodyPr/>
                    <a:lstStyle/>
                    <a:p>
                      <a:pPr algn="ctr"/>
                      <a:r>
                        <a:rPr lang="en-US" sz="1600" dirty="0">
                          <a:highlight>
                            <a:srgbClr val="00FFFF"/>
                          </a:highlight>
                        </a:rPr>
                        <a:t>14890</a:t>
                      </a:r>
                    </a:p>
                  </a:txBody>
                  <a:tcPr/>
                </a:tc>
                <a:extLst>
                  <a:ext uri="{0D108BD9-81ED-4DB2-BD59-A6C34878D82A}">
                    <a16:rowId xmlns:a16="http://schemas.microsoft.com/office/drawing/2014/main" val="1600341290"/>
                  </a:ext>
                </a:extLst>
              </a:tr>
            </a:tbl>
          </a:graphicData>
        </a:graphic>
      </p:graphicFrame>
      <p:graphicFrame>
        <p:nvGraphicFramePr>
          <p:cNvPr id="8" name="Table 3">
            <a:extLst>
              <a:ext uri="{FF2B5EF4-FFF2-40B4-BE49-F238E27FC236}">
                <a16:creationId xmlns:a16="http://schemas.microsoft.com/office/drawing/2014/main" id="{8345EAB7-278E-EA4E-9CC3-4A5CBFF2F900}"/>
              </a:ext>
            </a:extLst>
          </p:cNvPr>
          <p:cNvGraphicFramePr>
            <a:graphicFrameLocks noGrp="1"/>
          </p:cNvGraphicFramePr>
          <p:nvPr/>
        </p:nvGraphicFramePr>
        <p:xfrm>
          <a:off x="4105911" y="3374464"/>
          <a:ext cx="3255306" cy="119244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solidFill>
                            <a:schemeClr val="tx1">
                              <a:lumMod val="75000"/>
                              <a:lumOff val="25000"/>
                            </a:schemeClr>
                          </a:solidFill>
                        </a:rPr>
                        <a:t>KNN</a:t>
                      </a:r>
                    </a:p>
                  </a:txBody>
                  <a:tcPr>
                    <a:solidFill>
                      <a:schemeClr val="accent4"/>
                    </a:solidFill>
                  </a:tcPr>
                </a:tc>
                <a:tc>
                  <a:txBody>
                    <a:bodyPr/>
                    <a:lstStyle/>
                    <a:p>
                      <a:pPr algn="ctr"/>
                      <a:r>
                        <a:rPr lang="en-US" sz="1200" dirty="0">
                          <a:solidFill>
                            <a:schemeClr val="tx1">
                              <a:lumMod val="75000"/>
                              <a:lumOff val="25000"/>
                            </a:schemeClr>
                          </a:solidFill>
                        </a:rPr>
                        <a:t>Defaulters</a:t>
                      </a:r>
                    </a:p>
                  </a:txBody>
                  <a:tcPr>
                    <a:solidFill>
                      <a:schemeClr val="accent4"/>
                    </a:solidFill>
                  </a:tcPr>
                </a:tc>
                <a:tc>
                  <a:txBody>
                    <a:bodyPr/>
                    <a:lstStyle/>
                    <a:p>
                      <a:pPr algn="ctr"/>
                      <a:r>
                        <a:rPr lang="en-US" sz="1200" dirty="0">
                          <a:solidFill>
                            <a:schemeClr val="tx1">
                              <a:lumMod val="75000"/>
                              <a:lumOff val="25000"/>
                            </a:schemeClr>
                          </a:solidFill>
                        </a:rPr>
                        <a:t>Non-Defaulters</a:t>
                      </a:r>
                    </a:p>
                  </a:txBody>
                  <a:tcPr>
                    <a:solidFill>
                      <a:schemeClr val="accent4"/>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98</a:t>
                      </a:r>
                    </a:p>
                  </a:txBody>
                  <a:tcPr/>
                </a:tc>
                <a:tc>
                  <a:txBody>
                    <a:bodyPr/>
                    <a:lstStyle/>
                    <a:p>
                      <a:pPr algn="ctr"/>
                      <a:r>
                        <a:rPr lang="en-US" sz="1600" dirty="0"/>
                        <a:t>901</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103</a:t>
                      </a:r>
                    </a:p>
                  </a:txBody>
                  <a:tcPr/>
                </a:tc>
                <a:tc>
                  <a:txBody>
                    <a:bodyPr/>
                    <a:lstStyle/>
                    <a:p>
                      <a:pPr algn="ctr"/>
                      <a:r>
                        <a:rPr lang="en-US" sz="1600" dirty="0">
                          <a:highlight>
                            <a:srgbClr val="00FFFF"/>
                          </a:highlight>
                        </a:rPr>
                        <a:t>14868</a:t>
                      </a:r>
                    </a:p>
                  </a:txBody>
                  <a:tcPr/>
                </a:tc>
                <a:extLst>
                  <a:ext uri="{0D108BD9-81ED-4DB2-BD59-A6C34878D82A}">
                    <a16:rowId xmlns:a16="http://schemas.microsoft.com/office/drawing/2014/main" val="1600341290"/>
                  </a:ext>
                </a:extLst>
              </a:tr>
            </a:tbl>
          </a:graphicData>
        </a:graphic>
      </p:graphicFrame>
      <p:graphicFrame>
        <p:nvGraphicFramePr>
          <p:cNvPr id="9" name="Table 3">
            <a:extLst>
              <a:ext uri="{FF2B5EF4-FFF2-40B4-BE49-F238E27FC236}">
                <a16:creationId xmlns:a16="http://schemas.microsoft.com/office/drawing/2014/main" id="{B195821E-E125-DE45-97B9-CC73DB553051}"/>
              </a:ext>
            </a:extLst>
          </p:cNvPr>
          <p:cNvGraphicFramePr>
            <a:graphicFrameLocks noGrp="1"/>
          </p:cNvGraphicFramePr>
          <p:nvPr/>
        </p:nvGraphicFramePr>
        <p:xfrm>
          <a:off x="4105911" y="4867940"/>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solidFill>
                            <a:schemeClr val="tx1">
                              <a:lumMod val="75000"/>
                              <a:lumOff val="25000"/>
                            </a:schemeClr>
                          </a:solidFill>
                        </a:rPr>
                        <a:t>Random Forest 1</a:t>
                      </a:r>
                    </a:p>
                  </a:txBody>
                  <a:tcPr>
                    <a:solidFill>
                      <a:srgbClr val="F5E901"/>
                    </a:solidFill>
                  </a:tcPr>
                </a:tc>
                <a:tc>
                  <a:txBody>
                    <a:bodyPr/>
                    <a:lstStyle/>
                    <a:p>
                      <a:pPr algn="ctr"/>
                      <a:r>
                        <a:rPr lang="en-US" sz="1200" dirty="0">
                          <a:solidFill>
                            <a:schemeClr val="tx1">
                              <a:lumMod val="75000"/>
                              <a:lumOff val="25000"/>
                            </a:schemeClr>
                          </a:solidFill>
                        </a:rPr>
                        <a:t>Defaulters</a:t>
                      </a:r>
                    </a:p>
                  </a:txBody>
                  <a:tcPr>
                    <a:solidFill>
                      <a:srgbClr val="F5E901"/>
                    </a:solidFill>
                  </a:tcPr>
                </a:tc>
                <a:tc>
                  <a:txBody>
                    <a:bodyPr/>
                    <a:lstStyle/>
                    <a:p>
                      <a:pPr algn="ctr"/>
                      <a:r>
                        <a:rPr lang="en-US" sz="1200" dirty="0">
                          <a:solidFill>
                            <a:schemeClr val="tx1">
                              <a:lumMod val="75000"/>
                              <a:lumOff val="25000"/>
                            </a:schemeClr>
                          </a:solidFill>
                        </a:rPr>
                        <a:t>Non-Defaulters</a:t>
                      </a:r>
                    </a:p>
                  </a:txBody>
                  <a:tcPr>
                    <a:solidFill>
                      <a:srgbClr val="F5E901"/>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2</a:t>
                      </a:r>
                    </a:p>
                  </a:txBody>
                  <a:tcPr/>
                </a:tc>
                <a:tc>
                  <a:txBody>
                    <a:bodyPr/>
                    <a:lstStyle/>
                    <a:p>
                      <a:pPr algn="ctr"/>
                      <a:r>
                        <a:rPr lang="en-US" sz="1600" dirty="0"/>
                        <a:t>997</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0</a:t>
                      </a:r>
                    </a:p>
                  </a:txBody>
                  <a:tcPr/>
                </a:tc>
                <a:tc>
                  <a:txBody>
                    <a:bodyPr/>
                    <a:lstStyle/>
                    <a:p>
                      <a:pPr algn="ctr"/>
                      <a:r>
                        <a:rPr lang="en-US" sz="1600" dirty="0">
                          <a:highlight>
                            <a:srgbClr val="00FFFF"/>
                          </a:highlight>
                        </a:rPr>
                        <a:t>14971</a:t>
                      </a:r>
                    </a:p>
                  </a:txBody>
                  <a:tcPr/>
                </a:tc>
                <a:extLst>
                  <a:ext uri="{0D108BD9-81ED-4DB2-BD59-A6C34878D82A}">
                    <a16:rowId xmlns:a16="http://schemas.microsoft.com/office/drawing/2014/main" val="1600341290"/>
                  </a:ext>
                </a:extLst>
              </a:tr>
            </a:tbl>
          </a:graphicData>
        </a:graphic>
      </p:graphicFrame>
      <p:graphicFrame>
        <p:nvGraphicFramePr>
          <p:cNvPr id="10" name="Table 3">
            <a:extLst>
              <a:ext uri="{FF2B5EF4-FFF2-40B4-BE49-F238E27FC236}">
                <a16:creationId xmlns:a16="http://schemas.microsoft.com/office/drawing/2014/main" id="{8AABFBA2-C385-FB45-8179-723264FE5640}"/>
              </a:ext>
            </a:extLst>
          </p:cNvPr>
          <p:cNvGraphicFramePr>
            <a:graphicFrameLocks noGrp="1"/>
          </p:cNvGraphicFramePr>
          <p:nvPr/>
        </p:nvGraphicFramePr>
        <p:xfrm>
          <a:off x="251638" y="3375663"/>
          <a:ext cx="3609341" cy="1277505"/>
        </p:xfrm>
        <a:graphic>
          <a:graphicData uri="http://schemas.openxmlformats.org/drawingml/2006/table">
            <a:tbl>
              <a:tblPr firstRow="1" bandRow="1">
                <a:tableStyleId>{5C22544A-7EE6-4342-B048-85BDC9FD1C3A}</a:tableStyleId>
              </a:tblPr>
              <a:tblGrid>
                <a:gridCol w="1045534">
                  <a:extLst>
                    <a:ext uri="{9D8B030D-6E8A-4147-A177-3AD203B41FA5}">
                      <a16:colId xmlns:a16="http://schemas.microsoft.com/office/drawing/2014/main" val="1007190677"/>
                    </a:ext>
                  </a:extLst>
                </a:gridCol>
                <a:gridCol w="1255389">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t>Logistic</a:t>
                      </a:r>
                    </a:p>
                    <a:p>
                      <a:pPr algn="ctr"/>
                      <a:r>
                        <a:rPr lang="en-US" sz="1200" dirty="0"/>
                        <a:t>Regression</a:t>
                      </a:r>
                    </a:p>
                  </a:txBody>
                  <a:tcPr>
                    <a:solidFill>
                      <a:schemeClr val="bg2">
                        <a:lumMod val="50000"/>
                      </a:schemeClr>
                    </a:solidFill>
                  </a:tcPr>
                </a:tc>
                <a:tc>
                  <a:txBody>
                    <a:bodyPr/>
                    <a:lstStyle/>
                    <a:p>
                      <a:pPr algn="ctr"/>
                      <a:r>
                        <a:rPr lang="en-US" sz="1200" dirty="0"/>
                        <a:t>Defaulters</a:t>
                      </a:r>
                    </a:p>
                  </a:txBody>
                  <a:tcPr>
                    <a:solidFill>
                      <a:schemeClr val="bg2">
                        <a:lumMod val="50000"/>
                      </a:schemeClr>
                    </a:solidFill>
                  </a:tcPr>
                </a:tc>
                <a:tc>
                  <a:txBody>
                    <a:bodyPr/>
                    <a:lstStyle/>
                    <a:p>
                      <a:pPr algn="ctr"/>
                      <a:r>
                        <a:rPr lang="en-US" sz="1200" dirty="0"/>
                        <a:t>Non-Defaulters</a:t>
                      </a:r>
                    </a:p>
                  </a:txBody>
                  <a:tcPr>
                    <a:solidFill>
                      <a:schemeClr val="bg2">
                        <a:lumMod val="50000"/>
                      </a:schemeClr>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122</a:t>
                      </a:r>
                    </a:p>
                  </a:txBody>
                  <a:tcPr/>
                </a:tc>
                <a:tc>
                  <a:txBody>
                    <a:bodyPr/>
                    <a:lstStyle/>
                    <a:p>
                      <a:pPr algn="ctr"/>
                      <a:r>
                        <a:rPr lang="en-US" sz="1600" dirty="0"/>
                        <a:t>96</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877</a:t>
                      </a:r>
                    </a:p>
                  </a:txBody>
                  <a:tcPr/>
                </a:tc>
                <a:tc>
                  <a:txBody>
                    <a:bodyPr/>
                    <a:lstStyle/>
                    <a:p>
                      <a:pPr algn="ctr"/>
                      <a:r>
                        <a:rPr lang="en-US" sz="1600" dirty="0">
                          <a:highlight>
                            <a:srgbClr val="00FFFF"/>
                          </a:highlight>
                        </a:rPr>
                        <a:t>14875</a:t>
                      </a:r>
                    </a:p>
                  </a:txBody>
                  <a:tcPr/>
                </a:tc>
                <a:extLst>
                  <a:ext uri="{0D108BD9-81ED-4DB2-BD59-A6C34878D82A}">
                    <a16:rowId xmlns:a16="http://schemas.microsoft.com/office/drawing/2014/main" val="1600341290"/>
                  </a:ext>
                </a:extLst>
              </a:tr>
            </a:tbl>
          </a:graphicData>
        </a:graphic>
      </p:graphicFrame>
      <p:graphicFrame>
        <p:nvGraphicFramePr>
          <p:cNvPr id="11" name="Table 3">
            <a:extLst>
              <a:ext uri="{FF2B5EF4-FFF2-40B4-BE49-F238E27FC236}">
                <a16:creationId xmlns:a16="http://schemas.microsoft.com/office/drawing/2014/main" id="{B3ABEB5E-A2D3-AA42-8D92-276BC638E24D}"/>
              </a:ext>
            </a:extLst>
          </p:cNvPr>
          <p:cNvGraphicFramePr>
            <a:graphicFrameLocks noGrp="1"/>
          </p:cNvGraphicFramePr>
          <p:nvPr/>
        </p:nvGraphicFramePr>
        <p:xfrm>
          <a:off x="251638" y="4883089"/>
          <a:ext cx="3255306" cy="1277505"/>
        </p:xfrm>
        <a:graphic>
          <a:graphicData uri="http://schemas.openxmlformats.org/drawingml/2006/table">
            <a:tbl>
              <a:tblPr firstRow="1" bandRow="1">
                <a:tableStyleId>{5C22544A-7EE6-4342-B048-85BDC9FD1C3A}</a:tableStyleId>
              </a:tblPr>
              <a:tblGrid>
                <a:gridCol w="978195">
                  <a:extLst>
                    <a:ext uri="{9D8B030D-6E8A-4147-A177-3AD203B41FA5}">
                      <a16:colId xmlns:a16="http://schemas.microsoft.com/office/drawing/2014/main" val="1007190677"/>
                    </a:ext>
                  </a:extLst>
                </a:gridCol>
                <a:gridCol w="968693">
                  <a:extLst>
                    <a:ext uri="{9D8B030D-6E8A-4147-A177-3AD203B41FA5}">
                      <a16:colId xmlns:a16="http://schemas.microsoft.com/office/drawing/2014/main" val="285059319"/>
                    </a:ext>
                  </a:extLst>
                </a:gridCol>
                <a:gridCol w="1308418">
                  <a:extLst>
                    <a:ext uri="{9D8B030D-6E8A-4147-A177-3AD203B41FA5}">
                      <a16:colId xmlns:a16="http://schemas.microsoft.com/office/drawing/2014/main" val="379268510"/>
                    </a:ext>
                  </a:extLst>
                </a:gridCol>
              </a:tblGrid>
              <a:tr h="372140">
                <a:tc>
                  <a:txBody>
                    <a:bodyPr/>
                    <a:lstStyle/>
                    <a:p>
                      <a:pPr algn="ctr"/>
                      <a:r>
                        <a:rPr lang="en-US" sz="1200" dirty="0"/>
                        <a:t>Random Forest 1</a:t>
                      </a:r>
                    </a:p>
                  </a:txBody>
                  <a:tcPr>
                    <a:solidFill>
                      <a:schemeClr val="accent6">
                        <a:lumMod val="60000"/>
                        <a:lumOff val="40000"/>
                      </a:schemeClr>
                    </a:solidFill>
                  </a:tcPr>
                </a:tc>
                <a:tc>
                  <a:txBody>
                    <a:bodyPr/>
                    <a:lstStyle/>
                    <a:p>
                      <a:pPr algn="ctr"/>
                      <a:r>
                        <a:rPr lang="en-US" sz="1200" dirty="0"/>
                        <a:t>Defaulters</a:t>
                      </a:r>
                    </a:p>
                  </a:txBody>
                  <a:tcPr>
                    <a:solidFill>
                      <a:schemeClr val="accent6">
                        <a:lumMod val="60000"/>
                        <a:lumOff val="40000"/>
                      </a:schemeClr>
                    </a:solidFill>
                  </a:tcPr>
                </a:tc>
                <a:tc>
                  <a:txBody>
                    <a:bodyPr/>
                    <a:lstStyle/>
                    <a:p>
                      <a:pPr algn="ctr"/>
                      <a:r>
                        <a:rPr lang="en-US" sz="1200" dirty="0"/>
                        <a:t>Non-Defaulters</a:t>
                      </a:r>
                    </a:p>
                  </a:txBody>
                  <a:tcPr>
                    <a:solidFill>
                      <a:schemeClr val="accent6">
                        <a:lumMod val="60000"/>
                        <a:lumOff val="40000"/>
                      </a:schemeClr>
                    </a:solidFill>
                  </a:tcPr>
                </a:tc>
                <a:extLst>
                  <a:ext uri="{0D108BD9-81ED-4DB2-BD59-A6C34878D82A}">
                    <a16:rowId xmlns:a16="http://schemas.microsoft.com/office/drawing/2014/main" val="2356957115"/>
                  </a:ext>
                </a:extLst>
              </a:tr>
              <a:tr h="363105">
                <a:tc>
                  <a:txBody>
                    <a:bodyPr/>
                    <a:lstStyle/>
                    <a:p>
                      <a:pPr algn="ctr"/>
                      <a:r>
                        <a:rPr lang="en-US" sz="1200" dirty="0"/>
                        <a:t>Defaulters</a:t>
                      </a:r>
                    </a:p>
                  </a:txBody>
                  <a:tcPr/>
                </a:tc>
                <a:tc>
                  <a:txBody>
                    <a:bodyPr/>
                    <a:lstStyle/>
                    <a:p>
                      <a:pPr algn="ctr"/>
                      <a:r>
                        <a:rPr lang="en-US" sz="1600" dirty="0">
                          <a:highlight>
                            <a:srgbClr val="00FF00"/>
                          </a:highlight>
                        </a:rPr>
                        <a:t>159</a:t>
                      </a:r>
                    </a:p>
                  </a:txBody>
                  <a:tcPr/>
                </a:tc>
                <a:tc>
                  <a:txBody>
                    <a:bodyPr/>
                    <a:lstStyle/>
                    <a:p>
                      <a:pPr algn="ctr"/>
                      <a:r>
                        <a:rPr lang="en-US" sz="1600" dirty="0"/>
                        <a:t>840</a:t>
                      </a:r>
                    </a:p>
                  </a:txBody>
                  <a:tcPr/>
                </a:tc>
                <a:extLst>
                  <a:ext uri="{0D108BD9-81ED-4DB2-BD59-A6C34878D82A}">
                    <a16:rowId xmlns:a16="http://schemas.microsoft.com/office/drawing/2014/main" val="162795207"/>
                  </a:ext>
                </a:extLst>
              </a:tr>
              <a:tr h="447664">
                <a:tc>
                  <a:txBody>
                    <a:bodyPr/>
                    <a:lstStyle/>
                    <a:p>
                      <a:pPr algn="ctr"/>
                      <a:r>
                        <a:rPr lang="en-US" sz="1200" dirty="0"/>
                        <a:t>Non - Defaulters</a:t>
                      </a:r>
                    </a:p>
                  </a:txBody>
                  <a:tcPr/>
                </a:tc>
                <a:tc>
                  <a:txBody>
                    <a:bodyPr/>
                    <a:lstStyle/>
                    <a:p>
                      <a:pPr algn="ctr"/>
                      <a:r>
                        <a:rPr lang="en-US" sz="1600" dirty="0"/>
                        <a:t>154</a:t>
                      </a:r>
                    </a:p>
                  </a:txBody>
                  <a:tcPr/>
                </a:tc>
                <a:tc>
                  <a:txBody>
                    <a:bodyPr/>
                    <a:lstStyle/>
                    <a:p>
                      <a:pPr algn="ctr"/>
                      <a:r>
                        <a:rPr lang="en-US" sz="1600" dirty="0">
                          <a:highlight>
                            <a:srgbClr val="00FFFF"/>
                          </a:highlight>
                        </a:rPr>
                        <a:t>14817</a:t>
                      </a:r>
                    </a:p>
                  </a:txBody>
                  <a:tcPr/>
                </a:tc>
                <a:extLst>
                  <a:ext uri="{0D108BD9-81ED-4DB2-BD59-A6C34878D82A}">
                    <a16:rowId xmlns:a16="http://schemas.microsoft.com/office/drawing/2014/main" val="1600341290"/>
                  </a:ext>
                </a:extLst>
              </a:tr>
            </a:tbl>
          </a:graphicData>
        </a:graphic>
      </p:graphicFrame>
      <p:sp>
        <p:nvSpPr>
          <p:cNvPr id="17" name="Doughnut 16">
            <a:extLst>
              <a:ext uri="{FF2B5EF4-FFF2-40B4-BE49-F238E27FC236}">
                <a16:creationId xmlns:a16="http://schemas.microsoft.com/office/drawing/2014/main" id="{8C503A52-7403-7C46-B4DA-D57B166F99F8}"/>
              </a:ext>
            </a:extLst>
          </p:cNvPr>
          <p:cNvSpPr/>
          <p:nvPr/>
        </p:nvSpPr>
        <p:spPr>
          <a:xfrm>
            <a:off x="-1" y="1384003"/>
            <a:ext cx="3860979" cy="1689429"/>
          </a:xfrm>
          <a:prstGeom prst="donut">
            <a:avLst>
              <a:gd name="adj" fmla="val 1314"/>
            </a:avLst>
          </a:prstGeom>
          <a:noFill/>
          <a:ln w="381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rgbClr val="FF0000"/>
              </a:solidFill>
            </a:endParaRPr>
          </a:p>
        </p:txBody>
      </p:sp>
      <p:sp>
        <p:nvSpPr>
          <p:cNvPr id="18" name="Doughnut 17">
            <a:extLst>
              <a:ext uri="{FF2B5EF4-FFF2-40B4-BE49-F238E27FC236}">
                <a16:creationId xmlns:a16="http://schemas.microsoft.com/office/drawing/2014/main" id="{FD51CB7C-91F0-524E-8E74-0731CD27BA0F}"/>
              </a:ext>
            </a:extLst>
          </p:cNvPr>
          <p:cNvSpPr/>
          <p:nvPr/>
        </p:nvSpPr>
        <p:spPr>
          <a:xfrm>
            <a:off x="10604" y="4677126"/>
            <a:ext cx="3860979" cy="1689429"/>
          </a:xfrm>
          <a:prstGeom prst="donut">
            <a:avLst>
              <a:gd name="adj" fmla="val 1314"/>
            </a:avLst>
          </a:prstGeom>
          <a:noFill/>
          <a:ln w="381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rgbClr val="FF0000"/>
              </a:solidFill>
            </a:endParaRPr>
          </a:p>
        </p:txBody>
      </p:sp>
      <p:sp>
        <p:nvSpPr>
          <p:cNvPr id="19" name="Title 3">
            <a:extLst>
              <a:ext uri="{FF2B5EF4-FFF2-40B4-BE49-F238E27FC236}">
                <a16:creationId xmlns:a16="http://schemas.microsoft.com/office/drawing/2014/main" id="{11B2D99A-AFE6-4A41-8C4E-B2C7BD32D497}"/>
              </a:ext>
            </a:extLst>
          </p:cNvPr>
          <p:cNvSpPr txBox="1">
            <a:spLocks/>
          </p:cNvSpPr>
          <p:nvPr/>
        </p:nvSpPr>
        <p:spPr>
          <a:xfrm>
            <a:off x="0" y="0"/>
            <a:ext cx="12192000" cy="944218"/>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1">
                    <a:lumMod val="65000"/>
                    <a:lumOff val="35000"/>
                  </a:schemeClr>
                </a:solidFill>
              </a:rPr>
              <a:t>Confusion Matrix </a:t>
            </a:r>
          </a:p>
          <a:p>
            <a:pPr algn="ctr"/>
            <a:r>
              <a:rPr lang="en-US" sz="2000" b="1" i="1" dirty="0">
                <a:solidFill>
                  <a:schemeClr val="tx1">
                    <a:lumMod val="50000"/>
                    <a:lumOff val="50000"/>
                  </a:schemeClr>
                </a:solidFill>
              </a:rPr>
              <a:t>Indication towards extracting “defaulters’ &amp; ‘non-defaulters</a:t>
            </a:r>
            <a:endParaRPr lang="en-US" dirty="0">
              <a:solidFill>
                <a:schemeClr val="tx1">
                  <a:lumMod val="50000"/>
                  <a:lumOff val="50000"/>
                </a:schemeClr>
              </a:solidFill>
            </a:endParaRPr>
          </a:p>
          <a:p>
            <a:pPr algn="ctr"/>
            <a:endParaRPr lang="en-US" b="1" dirty="0">
              <a:solidFill>
                <a:schemeClr val="tx1">
                  <a:lumMod val="65000"/>
                  <a:lumOff val="35000"/>
                </a:schemeClr>
              </a:solidFill>
            </a:endParaRPr>
          </a:p>
        </p:txBody>
      </p:sp>
      <p:sp>
        <p:nvSpPr>
          <p:cNvPr id="20" name="Doughnut 19">
            <a:extLst>
              <a:ext uri="{FF2B5EF4-FFF2-40B4-BE49-F238E27FC236}">
                <a16:creationId xmlns:a16="http://schemas.microsoft.com/office/drawing/2014/main" id="{3AC8A049-FC62-284D-9699-715A7B2EE69F}"/>
              </a:ext>
            </a:extLst>
          </p:cNvPr>
          <p:cNvSpPr/>
          <p:nvPr/>
        </p:nvSpPr>
        <p:spPr>
          <a:xfrm>
            <a:off x="7744904" y="3144442"/>
            <a:ext cx="3860979" cy="1689429"/>
          </a:xfrm>
          <a:prstGeom prst="donut">
            <a:avLst>
              <a:gd name="adj" fmla="val 1314"/>
            </a:avLst>
          </a:prstGeom>
          <a:noFill/>
          <a:ln w="381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6078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7BA44AC-2A57-344D-BDF0-CC0767B526C6}"/>
              </a:ext>
            </a:extLst>
          </p:cNvPr>
          <p:cNvGraphicFramePr>
            <a:graphicFrameLocks noGrp="1"/>
          </p:cNvGraphicFramePr>
          <p:nvPr>
            <p:extLst>
              <p:ext uri="{D42A27DB-BD31-4B8C-83A1-F6EECF244321}">
                <p14:modId xmlns:p14="http://schemas.microsoft.com/office/powerpoint/2010/main" val="2557950415"/>
              </p:ext>
            </p:extLst>
          </p:nvPr>
        </p:nvGraphicFramePr>
        <p:xfrm>
          <a:off x="371583" y="1127052"/>
          <a:ext cx="11448833" cy="5448890"/>
        </p:xfrm>
        <a:graphic>
          <a:graphicData uri="http://schemas.openxmlformats.org/drawingml/2006/table">
            <a:tbl>
              <a:tblPr firstRow="1" bandRow="1">
                <a:tableStyleId>{5C22544A-7EE6-4342-B048-85BDC9FD1C3A}</a:tableStyleId>
              </a:tblPr>
              <a:tblGrid>
                <a:gridCol w="1681800">
                  <a:extLst>
                    <a:ext uri="{9D8B030D-6E8A-4147-A177-3AD203B41FA5}">
                      <a16:colId xmlns:a16="http://schemas.microsoft.com/office/drawing/2014/main" val="1179762067"/>
                    </a:ext>
                  </a:extLst>
                </a:gridCol>
                <a:gridCol w="1147903">
                  <a:extLst>
                    <a:ext uri="{9D8B030D-6E8A-4147-A177-3AD203B41FA5}">
                      <a16:colId xmlns:a16="http://schemas.microsoft.com/office/drawing/2014/main" val="2353134532"/>
                    </a:ext>
                  </a:extLst>
                </a:gridCol>
                <a:gridCol w="1248210">
                  <a:extLst>
                    <a:ext uri="{9D8B030D-6E8A-4147-A177-3AD203B41FA5}">
                      <a16:colId xmlns:a16="http://schemas.microsoft.com/office/drawing/2014/main" val="632357188"/>
                    </a:ext>
                  </a:extLst>
                </a:gridCol>
                <a:gridCol w="1248210">
                  <a:extLst>
                    <a:ext uri="{9D8B030D-6E8A-4147-A177-3AD203B41FA5}">
                      <a16:colId xmlns:a16="http://schemas.microsoft.com/office/drawing/2014/main" val="1227112239"/>
                    </a:ext>
                  </a:extLst>
                </a:gridCol>
                <a:gridCol w="1151916">
                  <a:extLst>
                    <a:ext uri="{9D8B030D-6E8A-4147-A177-3AD203B41FA5}">
                      <a16:colId xmlns:a16="http://schemas.microsoft.com/office/drawing/2014/main" val="2331027365"/>
                    </a:ext>
                  </a:extLst>
                </a:gridCol>
                <a:gridCol w="1136851">
                  <a:extLst>
                    <a:ext uri="{9D8B030D-6E8A-4147-A177-3AD203B41FA5}">
                      <a16:colId xmlns:a16="http://schemas.microsoft.com/office/drawing/2014/main" val="2859907026"/>
                    </a:ext>
                  </a:extLst>
                </a:gridCol>
                <a:gridCol w="1159460">
                  <a:extLst>
                    <a:ext uri="{9D8B030D-6E8A-4147-A177-3AD203B41FA5}">
                      <a16:colId xmlns:a16="http://schemas.microsoft.com/office/drawing/2014/main" val="2029803502"/>
                    </a:ext>
                  </a:extLst>
                </a:gridCol>
                <a:gridCol w="1159460">
                  <a:extLst>
                    <a:ext uri="{9D8B030D-6E8A-4147-A177-3AD203B41FA5}">
                      <a16:colId xmlns:a16="http://schemas.microsoft.com/office/drawing/2014/main" val="3831685210"/>
                    </a:ext>
                  </a:extLst>
                </a:gridCol>
                <a:gridCol w="1515023">
                  <a:extLst>
                    <a:ext uri="{9D8B030D-6E8A-4147-A177-3AD203B41FA5}">
                      <a16:colId xmlns:a16="http://schemas.microsoft.com/office/drawing/2014/main" val="3007619730"/>
                    </a:ext>
                  </a:extLst>
                </a:gridCol>
              </a:tblGrid>
              <a:tr h="538001">
                <a:tc>
                  <a:txBody>
                    <a:bodyPr/>
                    <a:lstStyle/>
                    <a:p>
                      <a:pPr algn="ctr" latinLnBrk="1"/>
                      <a:r>
                        <a:rPr lang="en-US" altLang="ko-KR" sz="1600" dirty="0">
                          <a:solidFill>
                            <a:schemeClr val="bg1"/>
                          </a:solidFill>
                          <a:latin typeface="+mn-lt"/>
                          <a:cs typeface="Arial" pitchFamily="34" charset="0"/>
                        </a:rPr>
                        <a:t>Models</a:t>
                      </a:r>
                      <a:endParaRPr lang="ko-KR" altLang="en-US" sz="1600" dirty="0">
                        <a:solidFill>
                          <a:schemeClr val="bg1"/>
                        </a:solidFill>
                        <a:latin typeface="+mn-lt"/>
                        <a:cs typeface="Arial" pitchFamily="34" charset="0"/>
                      </a:endParaRPr>
                    </a:p>
                  </a:txBody>
                  <a:tcPr marL="90000" anchor="ctr">
                    <a:solidFill>
                      <a:schemeClr val="bg1">
                        <a:lumMod val="50000"/>
                      </a:schemeClr>
                    </a:solidFill>
                  </a:tcPr>
                </a:tc>
                <a:tc>
                  <a:txBody>
                    <a:bodyPr/>
                    <a:lstStyle/>
                    <a:p>
                      <a:pPr algn="ctr"/>
                      <a:r>
                        <a:rPr lang="en-US" sz="1400" dirty="0"/>
                        <a:t>Accuracy</a:t>
                      </a:r>
                    </a:p>
                  </a:txBody>
                  <a:tcPr marL="90000">
                    <a:solidFill>
                      <a:schemeClr val="bg1">
                        <a:lumMod val="50000"/>
                      </a:schemeClr>
                    </a:solidFill>
                  </a:tcPr>
                </a:tc>
                <a:tc>
                  <a:txBody>
                    <a:bodyPr/>
                    <a:lstStyle/>
                    <a:p>
                      <a:pPr algn="ctr"/>
                      <a:r>
                        <a:rPr lang="en-US" sz="1400" dirty="0"/>
                        <a:t>Sensitivity</a:t>
                      </a:r>
                    </a:p>
                  </a:txBody>
                  <a:tcPr marL="90000">
                    <a:solidFill>
                      <a:schemeClr val="bg1">
                        <a:lumMod val="50000"/>
                      </a:schemeClr>
                    </a:solidFill>
                  </a:tcPr>
                </a:tc>
                <a:tc>
                  <a:txBody>
                    <a:bodyPr/>
                    <a:lstStyle/>
                    <a:p>
                      <a:pPr algn="ctr"/>
                      <a:r>
                        <a:rPr lang="en-US" sz="1400" dirty="0"/>
                        <a:t>Specificity</a:t>
                      </a:r>
                    </a:p>
                    <a:p>
                      <a:pPr algn="ctr"/>
                      <a:endParaRPr lang="en-US" sz="1400" dirty="0"/>
                    </a:p>
                  </a:txBody>
                  <a:tcPr marL="90000">
                    <a:solidFill>
                      <a:schemeClr val="bg1">
                        <a:lumMod val="50000"/>
                      </a:schemeClr>
                    </a:solidFill>
                  </a:tcPr>
                </a:tc>
                <a:tc>
                  <a:txBody>
                    <a:bodyPr/>
                    <a:lstStyle/>
                    <a:p>
                      <a:pPr algn="ctr"/>
                      <a:r>
                        <a:rPr lang="en-US" sz="1400" dirty="0"/>
                        <a:t>Precision</a:t>
                      </a:r>
                    </a:p>
                  </a:txBody>
                  <a:tcPr marL="90000">
                    <a:solidFill>
                      <a:schemeClr val="bg1">
                        <a:lumMod val="50000"/>
                      </a:schemeClr>
                    </a:solidFill>
                  </a:tcPr>
                </a:tc>
                <a:tc>
                  <a:txBody>
                    <a:bodyPr/>
                    <a:lstStyle/>
                    <a:p>
                      <a:pPr algn="ctr"/>
                      <a:r>
                        <a:rPr lang="en-US" sz="1400" dirty="0"/>
                        <a:t>KS</a:t>
                      </a:r>
                    </a:p>
                  </a:txBody>
                  <a:tcPr marL="90000">
                    <a:solidFill>
                      <a:schemeClr val="bg1">
                        <a:lumMod val="50000"/>
                      </a:schemeClr>
                    </a:solidFill>
                  </a:tcPr>
                </a:tc>
                <a:tc>
                  <a:txBody>
                    <a:bodyPr/>
                    <a:lstStyle/>
                    <a:p>
                      <a:pPr algn="ctr"/>
                      <a:r>
                        <a:rPr lang="en-US" sz="1400" dirty="0"/>
                        <a:t>AUC</a:t>
                      </a:r>
                    </a:p>
                  </a:txBody>
                  <a:tcPr marL="90000">
                    <a:solidFill>
                      <a:schemeClr val="bg1">
                        <a:lumMod val="50000"/>
                      </a:schemeClr>
                    </a:solidFill>
                  </a:tcPr>
                </a:tc>
                <a:tc>
                  <a:txBody>
                    <a:bodyPr/>
                    <a:lstStyle/>
                    <a:p>
                      <a:pPr algn="ctr"/>
                      <a:r>
                        <a:rPr lang="en-US" sz="1400" dirty="0"/>
                        <a:t>Gini</a:t>
                      </a:r>
                    </a:p>
                  </a:txBody>
                  <a:tcPr marL="90000">
                    <a:solidFill>
                      <a:schemeClr val="bg1">
                        <a:lumMod val="50000"/>
                      </a:schemeClr>
                    </a:solidFill>
                  </a:tcPr>
                </a:tc>
                <a:tc>
                  <a:txBody>
                    <a:bodyPr/>
                    <a:lstStyle/>
                    <a:p>
                      <a:pPr algn="ctr"/>
                      <a:r>
                        <a:rPr lang="en-US" sz="1400" dirty="0"/>
                        <a:t>Concordance</a:t>
                      </a:r>
                    </a:p>
                  </a:txBody>
                  <a:tcPr marL="90000">
                    <a:solidFill>
                      <a:schemeClr val="bg1">
                        <a:lumMod val="50000"/>
                      </a:schemeClr>
                    </a:solidFill>
                  </a:tcPr>
                </a:tc>
                <a:extLst>
                  <a:ext uri="{0D108BD9-81ED-4DB2-BD59-A6C34878D82A}">
                    <a16:rowId xmlns:a16="http://schemas.microsoft.com/office/drawing/2014/main" val="1719023025"/>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Cart Model 1</a:t>
                      </a:r>
                      <a:endParaRPr lang="ko-KR" altLang="en-US" sz="1200" dirty="0">
                        <a:solidFill>
                          <a:schemeClr val="bg1"/>
                        </a:solidFill>
                        <a:latin typeface="+mn-lt"/>
                        <a:cs typeface="Arial" pitchFamily="34" charset="0"/>
                      </a:endParaRPr>
                    </a:p>
                  </a:txBody>
                  <a:tcPr marL="90000" anchor="ctr">
                    <a:solidFill>
                      <a:schemeClr val="accent3"/>
                    </a:solidFill>
                  </a:tcPr>
                </a:tc>
                <a:tc>
                  <a:txBody>
                    <a:bodyPr/>
                    <a:lstStyle/>
                    <a:p>
                      <a:pPr algn="ctr"/>
                      <a:r>
                        <a:rPr lang="en-US" dirty="0">
                          <a:solidFill>
                            <a:schemeClr val="tx1"/>
                          </a:solidFill>
                        </a:rPr>
                        <a:t>0.93</a:t>
                      </a:r>
                    </a:p>
                  </a:txBody>
                  <a:tcPr marL="90000">
                    <a:solidFill>
                      <a:schemeClr val="accent3">
                        <a:lumMod val="20000"/>
                        <a:lumOff val="80000"/>
                      </a:schemeClr>
                    </a:solidFill>
                  </a:tcPr>
                </a:tc>
                <a:tc>
                  <a:txBody>
                    <a:bodyPr/>
                    <a:lstStyle/>
                    <a:p>
                      <a:pPr algn="ctr"/>
                      <a:r>
                        <a:rPr lang="en-US" dirty="0">
                          <a:solidFill>
                            <a:schemeClr val="tx1"/>
                          </a:solidFill>
                          <a:highlight>
                            <a:srgbClr val="E5AEE9"/>
                          </a:highlight>
                        </a:rPr>
                        <a:t>0.92</a:t>
                      </a:r>
                    </a:p>
                  </a:txBody>
                  <a:tcPr marL="90000">
                    <a:solidFill>
                      <a:schemeClr val="accent3">
                        <a:lumMod val="20000"/>
                        <a:lumOff val="80000"/>
                      </a:schemeClr>
                    </a:solidFill>
                  </a:tcPr>
                </a:tc>
                <a:tc>
                  <a:txBody>
                    <a:bodyPr/>
                    <a:lstStyle/>
                    <a:p>
                      <a:pPr algn="ctr"/>
                      <a:r>
                        <a:rPr lang="en-US" dirty="0">
                          <a:solidFill>
                            <a:schemeClr val="tx1"/>
                          </a:solidFill>
                          <a:highlight>
                            <a:srgbClr val="00FFFF"/>
                          </a:highlight>
                        </a:rPr>
                        <a:t>0.01</a:t>
                      </a:r>
                    </a:p>
                  </a:txBody>
                  <a:tcPr marL="90000">
                    <a:solidFill>
                      <a:schemeClr val="accent3">
                        <a:lumMod val="20000"/>
                        <a:lumOff val="80000"/>
                      </a:schemeClr>
                    </a:solidFill>
                  </a:tcPr>
                </a:tc>
                <a:tc>
                  <a:txBody>
                    <a:bodyPr/>
                    <a:lstStyle/>
                    <a:p>
                      <a:pPr algn="ctr"/>
                      <a:r>
                        <a:rPr lang="en-US" dirty="0">
                          <a:solidFill>
                            <a:schemeClr val="tx1"/>
                          </a:solidFill>
                        </a:rPr>
                        <a:t>0.92</a:t>
                      </a:r>
                    </a:p>
                  </a:txBody>
                  <a:tcPr marL="90000">
                    <a:solidFill>
                      <a:schemeClr val="accent3">
                        <a:lumMod val="20000"/>
                        <a:lumOff val="80000"/>
                      </a:schemeClr>
                    </a:solidFill>
                  </a:tcPr>
                </a:tc>
                <a:tc>
                  <a:txBody>
                    <a:bodyPr/>
                    <a:lstStyle/>
                    <a:p>
                      <a:pPr algn="ctr"/>
                      <a:r>
                        <a:rPr lang="en-US" dirty="0">
                          <a:solidFill>
                            <a:schemeClr val="tx1"/>
                          </a:solidFill>
                        </a:rPr>
                        <a:t>0.5</a:t>
                      </a:r>
                    </a:p>
                  </a:txBody>
                  <a:tcPr marL="90000">
                    <a:solidFill>
                      <a:schemeClr val="accent3">
                        <a:lumMod val="20000"/>
                        <a:lumOff val="80000"/>
                      </a:schemeClr>
                    </a:solidFill>
                  </a:tcPr>
                </a:tc>
                <a:tc>
                  <a:txBody>
                    <a:bodyPr/>
                    <a:lstStyle/>
                    <a:p>
                      <a:pPr algn="ctr"/>
                      <a:r>
                        <a:rPr lang="en-US" dirty="0">
                          <a:solidFill>
                            <a:schemeClr val="tx1"/>
                          </a:solidFill>
                        </a:rPr>
                        <a:t>0.80</a:t>
                      </a:r>
                    </a:p>
                  </a:txBody>
                  <a:tcPr marL="90000">
                    <a:solidFill>
                      <a:schemeClr val="accent3">
                        <a:lumMod val="20000"/>
                        <a:lumOff val="80000"/>
                      </a:schemeClr>
                    </a:solidFill>
                  </a:tcPr>
                </a:tc>
                <a:tc>
                  <a:txBody>
                    <a:bodyPr/>
                    <a:lstStyle/>
                    <a:p>
                      <a:pPr algn="ctr"/>
                      <a:r>
                        <a:rPr lang="en-US" dirty="0">
                          <a:solidFill>
                            <a:schemeClr val="tx1"/>
                          </a:solidFill>
                        </a:rPr>
                        <a:t>0.03</a:t>
                      </a:r>
                    </a:p>
                  </a:txBody>
                  <a:tcPr marL="90000">
                    <a:solidFill>
                      <a:schemeClr val="accent3">
                        <a:lumMod val="20000"/>
                        <a:lumOff val="80000"/>
                      </a:schemeClr>
                    </a:solidFill>
                  </a:tcPr>
                </a:tc>
                <a:tc>
                  <a:txBody>
                    <a:bodyPr/>
                    <a:lstStyle/>
                    <a:p>
                      <a:pPr algn="ctr"/>
                      <a:r>
                        <a:rPr lang="en-US" dirty="0">
                          <a:solidFill>
                            <a:schemeClr val="tx1"/>
                          </a:solidFill>
                        </a:rPr>
                        <a:t>0.17</a:t>
                      </a:r>
                    </a:p>
                  </a:txBody>
                  <a:tcPr marL="90000">
                    <a:solidFill>
                      <a:schemeClr val="accent3">
                        <a:lumMod val="20000"/>
                        <a:lumOff val="80000"/>
                      </a:schemeClr>
                    </a:solidFill>
                  </a:tcPr>
                </a:tc>
                <a:extLst>
                  <a:ext uri="{0D108BD9-81ED-4DB2-BD59-A6C34878D82A}">
                    <a16:rowId xmlns:a16="http://schemas.microsoft.com/office/drawing/2014/main" val="1982317666"/>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Cart Model 2</a:t>
                      </a:r>
                      <a:endParaRPr lang="ko-KR" altLang="en-US" sz="1200" dirty="0">
                        <a:solidFill>
                          <a:schemeClr val="bg1"/>
                        </a:solidFill>
                        <a:latin typeface="+mn-lt"/>
                        <a:cs typeface="Arial" pitchFamily="34" charset="0"/>
                      </a:endParaRPr>
                    </a:p>
                  </a:txBody>
                  <a:tcPr marL="90000" anchor="ctr">
                    <a:solidFill>
                      <a:schemeClr val="accent5">
                        <a:lumMod val="75000"/>
                      </a:schemeClr>
                    </a:solidFill>
                  </a:tcPr>
                </a:tc>
                <a:tc>
                  <a:txBody>
                    <a:bodyPr/>
                    <a:lstStyle/>
                    <a:p>
                      <a:pPr algn="ctr"/>
                      <a:r>
                        <a:rPr lang="en-US" sz="1200" dirty="0">
                          <a:solidFill>
                            <a:schemeClr val="tx1"/>
                          </a:solidFill>
                        </a:rPr>
                        <a:t>9.374452e-01</a:t>
                      </a:r>
                    </a:p>
                  </a:txBody>
                  <a:tcPr marL="90000">
                    <a:solidFill>
                      <a:schemeClr val="accent5">
                        <a:lumMod val="20000"/>
                        <a:lumOff val="80000"/>
                      </a:schemeClr>
                    </a:solidFill>
                  </a:tcPr>
                </a:tc>
                <a:tc>
                  <a:txBody>
                    <a:bodyPr/>
                    <a:lstStyle/>
                    <a:p>
                      <a:pPr algn="ctr"/>
                      <a:r>
                        <a:rPr lang="en-US" sz="1200" dirty="0">
                          <a:solidFill>
                            <a:schemeClr val="tx1"/>
                          </a:solidFill>
                        </a:rPr>
                        <a:t>9.374452e-01</a:t>
                      </a:r>
                    </a:p>
                  </a:txBody>
                  <a:tcPr marL="90000">
                    <a:solidFill>
                      <a:schemeClr val="accent5">
                        <a:lumMod val="20000"/>
                        <a:lumOff val="80000"/>
                      </a:schemeClr>
                    </a:solidFill>
                  </a:tcPr>
                </a:tc>
                <a:tc>
                  <a:txBody>
                    <a:bodyPr/>
                    <a:lstStyle/>
                    <a:p>
                      <a:pPr algn="ctr"/>
                      <a:r>
                        <a:rPr lang="en-US" dirty="0">
                          <a:solidFill>
                            <a:schemeClr val="tx1"/>
                          </a:solidFill>
                        </a:rPr>
                        <a:t>0.00</a:t>
                      </a:r>
                    </a:p>
                  </a:txBody>
                  <a:tcPr marL="90000">
                    <a:solidFill>
                      <a:schemeClr val="accent5">
                        <a:lumMod val="20000"/>
                        <a:lumOff val="80000"/>
                      </a:schemeClr>
                    </a:solidFill>
                  </a:tcPr>
                </a:tc>
                <a:tc>
                  <a:txBody>
                    <a:bodyPr/>
                    <a:lstStyle/>
                    <a:p>
                      <a:pPr algn="ctr"/>
                      <a:r>
                        <a:rPr lang="en-US" sz="1200" dirty="0">
                          <a:solidFill>
                            <a:schemeClr val="tx1"/>
                          </a:solidFill>
                        </a:rPr>
                        <a:t>9.374452e-01</a:t>
                      </a:r>
                    </a:p>
                  </a:txBody>
                  <a:tcPr marL="90000">
                    <a:solidFill>
                      <a:schemeClr val="accent5">
                        <a:lumMod val="20000"/>
                        <a:lumOff val="80000"/>
                      </a:schemeClr>
                    </a:solidFill>
                  </a:tcPr>
                </a:tc>
                <a:tc>
                  <a:txBody>
                    <a:bodyPr/>
                    <a:lstStyle/>
                    <a:p>
                      <a:pPr algn="ctr"/>
                      <a:r>
                        <a:rPr lang="en-US" dirty="0">
                          <a:solidFill>
                            <a:schemeClr val="tx1"/>
                          </a:solidFill>
                        </a:rPr>
                        <a:t>0.00</a:t>
                      </a:r>
                    </a:p>
                  </a:txBody>
                  <a:tcPr marL="90000">
                    <a:solidFill>
                      <a:schemeClr val="accent5">
                        <a:lumMod val="20000"/>
                        <a:lumOff val="80000"/>
                      </a:schemeClr>
                    </a:solidFill>
                  </a:tcPr>
                </a:tc>
                <a:tc>
                  <a:txBody>
                    <a:bodyPr/>
                    <a:lstStyle/>
                    <a:p>
                      <a:pPr algn="ctr"/>
                      <a:r>
                        <a:rPr lang="en-US" dirty="0">
                          <a:solidFill>
                            <a:schemeClr val="tx1"/>
                          </a:solidFill>
                        </a:rPr>
                        <a:t>5.0</a:t>
                      </a:r>
                    </a:p>
                  </a:txBody>
                  <a:tcPr marL="90000">
                    <a:solidFill>
                      <a:schemeClr val="accent5">
                        <a:lumMod val="20000"/>
                        <a:lumOff val="80000"/>
                      </a:schemeClr>
                    </a:solidFill>
                  </a:tcPr>
                </a:tc>
                <a:tc>
                  <a:txBody>
                    <a:bodyPr/>
                    <a:lstStyle/>
                    <a:p>
                      <a:pPr algn="ctr"/>
                      <a:r>
                        <a:rPr lang="en-US" dirty="0">
                          <a:solidFill>
                            <a:schemeClr val="tx1"/>
                          </a:solidFill>
                        </a:rPr>
                        <a:t>-2.27</a:t>
                      </a:r>
                    </a:p>
                  </a:txBody>
                  <a:tcPr marL="90000">
                    <a:solidFill>
                      <a:schemeClr val="accent5">
                        <a:lumMod val="20000"/>
                        <a:lumOff val="80000"/>
                      </a:schemeClr>
                    </a:solidFill>
                  </a:tcPr>
                </a:tc>
                <a:tc>
                  <a:txBody>
                    <a:bodyPr/>
                    <a:lstStyle/>
                    <a:p>
                      <a:pPr algn="ctr"/>
                      <a:r>
                        <a:rPr lang="en-US" dirty="0">
                          <a:solidFill>
                            <a:schemeClr val="tx1"/>
                          </a:solidFill>
                        </a:rPr>
                        <a:t>0.00</a:t>
                      </a:r>
                    </a:p>
                  </a:txBody>
                  <a:tcPr marL="90000">
                    <a:solidFill>
                      <a:schemeClr val="accent5">
                        <a:lumMod val="20000"/>
                        <a:lumOff val="80000"/>
                      </a:schemeClr>
                    </a:solidFill>
                  </a:tcPr>
                </a:tc>
                <a:extLst>
                  <a:ext uri="{0D108BD9-81ED-4DB2-BD59-A6C34878D82A}">
                    <a16:rowId xmlns:a16="http://schemas.microsoft.com/office/drawing/2014/main" val="789144505"/>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Random Forest 1</a:t>
                      </a:r>
                      <a:endParaRPr lang="ko-KR" altLang="en-US" sz="1200" dirty="0">
                        <a:solidFill>
                          <a:schemeClr val="bg1"/>
                        </a:solidFill>
                        <a:latin typeface="+mn-lt"/>
                        <a:cs typeface="Arial" pitchFamily="34" charset="0"/>
                      </a:endParaRPr>
                    </a:p>
                  </a:txBody>
                  <a:tcPr marL="90000" anchor="ctr">
                    <a:solidFill>
                      <a:schemeClr val="accent1">
                        <a:lumMod val="75000"/>
                      </a:schemeClr>
                    </a:solidFill>
                  </a:tcPr>
                </a:tc>
                <a:tc>
                  <a:txBody>
                    <a:bodyPr/>
                    <a:lstStyle/>
                    <a:p>
                      <a:pPr algn="ctr"/>
                      <a:r>
                        <a:rPr lang="en-US" dirty="0">
                          <a:solidFill>
                            <a:schemeClr val="tx1"/>
                          </a:solidFill>
                        </a:rPr>
                        <a:t>0.93</a:t>
                      </a:r>
                    </a:p>
                  </a:txBody>
                  <a:tcPr marL="90000">
                    <a:solidFill>
                      <a:schemeClr val="accent1">
                        <a:lumMod val="20000"/>
                        <a:lumOff val="80000"/>
                      </a:schemeClr>
                    </a:solidFill>
                  </a:tcPr>
                </a:tc>
                <a:tc>
                  <a:txBody>
                    <a:bodyPr/>
                    <a:lstStyle/>
                    <a:p>
                      <a:pPr algn="ctr"/>
                      <a:r>
                        <a:rPr lang="en-US" dirty="0">
                          <a:solidFill>
                            <a:schemeClr val="tx1"/>
                          </a:solidFill>
                        </a:rPr>
                        <a:t>0.92</a:t>
                      </a:r>
                    </a:p>
                  </a:txBody>
                  <a:tcPr marL="90000">
                    <a:solidFill>
                      <a:schemeClr val="accent1">
                        <a:lumMod val="20000"/>
                        <a:lumOff val="80000"/>
                      </a:schemeClr>
                    </a:solidFill>
                  </a:tcPr>
                </a:tc>
                <a:tc>
                  <a:txBody>
                    <a:bodyPr/>
                    <a:lstStyle/>
                    <a:p>
                      <a:pPr algn="ctr"/>
                      <a:r>
                        <a:rPr lang="en-US" dirty="0">
                          <a:solidFill>
                            <a:schemeClr val="tx1"/>
                          </a:solidFill>
                        </a:rPr>
                        <a:t>.009</a:t>
                      </a:r>
                    </a:p>
                  </a:txBody>
                  <a:tcPr marL="90000">
                    <a:solidFill>
                      <a:schemeClr val="accent1">
                        <a:lumMod val="20000"/>
                        <a:lumOff val="80000"/>
                      </a:schemeClr>
                    </a:solidFill>
                  </a:tcPr>
                </a:tc>
                <a:tc>
                  <a:txBody>
                    <a:bodyPr/>
                    <a:lstStyle/>
                    <a:p>
                      <a:pPr algn="ctr"/>
                      <a:r>
                        <a:rPr lang="en-US" dirty="0">
                          <a:solidFill>
                            <a:schemeClr val="tx1"/>
                          </a:solidFill>
                        </a:rPr>
                        <a:t>47.33</a:t>
                      </a:r>
                    </a:p>
                  </a:txBody>
                  <a:tcPr marL="90000">
                    <a:solidFill>
                      <a:schemeClr val="accent1">
                        <a:lumMod val="20000"/>
                        <a:lumOff val="80000"/>
                      </a:schemeClr>
                    </a:solidFill>
                  </a:tcPr>
                </a:tc>
                <a:tc>
                  <a:txBody>
                    <a:bodyPr/>
                    <a:lstStyle/>
                    <a:p>
                      <a:pPr algn="ctr"/>
                      <a:r>
                        <a:rPr lang="en-US" dirty="0">
                          <a:solidFill>
                            <a:schemeClr val="tx1"/>
                          </a:solidFill>
                        </a:rPr>
                        <a:t>0.50</a:t>
                      </a:r>
                    </a:p>
                  </a:txBody>
                  <a:tcPr marL="90000">
                    <a:solidFill>
                      <a:schemeClr val="accent1">
                        <a:lumMod val="20000"/>
                        <a:lumOff val="80000"/>
                      </a:schemeClr>
                    </a:solidFill>
                  </a:tcPr>
                </a:tc>
                <a:tc>
                  <a:txBody>
                    <a:bodyPr/>
                    <a:lstStyle/>
                    <a:p>
                      <a:pPr algn="ctr"/>
                      <a:r>
                        <a:rPr lang="en-US" dirty="0">
                          <a:solidFill>
                            <a:schemeClr val="tx1"/>
                          </a:solidFill>
                        </a:rPr>
                        <a:t>0.81</a:t>
                      </a:r>
                    </a:p>
                  </a:txBody>
                  <a:tcPr marL="90000">
                    <a:solidFill>
                      <a:schemeClr val="accent1">
                        <a:lumMod val="20000"/>
                        <a:lumOff val="80000"/>
                      </a:schemeClr>
                    </a:solidFill>
                  </a:tcPr>
                </a:tc>
                <a:tc>
                  <a:txBody>
                    <a:bodyPr/>
                    <a:lstStyle/>
                    <a:p>
                      <a:pPr algn="ctr"/>
                      <a:r>
                        <a:rPr lang="en-US" dirty="0">
                          <a:solidFill>
                            <a:schemeClr val="tx1"/>
                          </a:solidFill>
                        </a:rPr>
                        <a:t>0.05</a:t>
                      </a:r>
                    </a:p>
                  </a:txBody>
                  <a:tcPr marL="90000">
                    <a:solidFill>
                      <a:schemeClr val="accent1">
                        <a:lumMod val="20000"/>
                        <a:lumOff val="80000"/>
                      </a:schemeClr>
                    </a:solidFill>
                  </a:tcPr>
                </a:tc>
                <a:tc>
                  <a:txBody>
                    <a:bodyPr/>
                    <a:lstStyle/>
                    <a:p>
                      <a:pPr algn="ctr"/>
                      <a:r>
                        <a:rPr lang="en-US" dirty="0" err="1">
                          <a:solidFill>
                            <a:schemeClr val="tx1"/>
                          </a:solidFill>
                        </a:rPr>
                        <a:t>NaN</a:t>
                      </a:r>
                      <a:endParaRPr lang="en-US" dirty="0">
                        <a:solidFill>
                          <a:schemeClr val="tx1"/>
                        </a:solidFill>
                      </a:endParaRPr>
                    </a:p>
                  </a:txBody>
                  <a:tcPr marL="90000">
                    <a:solidFill>
                      <a:schemeClr val="accent1">
                        <a:lumMod val="20000"/>
                        <a:lumOff val="80000"/>
                      </a:schemeClr>
                    </a:solidFill>
                  </a:tcPr>
                </a:tc>
                <a:extLst>
                  <a:ext uri="{0D108BD9-81ED-4DB2-BD59-A6C34878D82A}">
                    <a16:rowId xmlns:a16="http://schemas.microsoft.com/office/drawing/2014/main" val="570209975"/>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Random Forest 2</a:t>
                      </a:r>
                      <a:endParaRPr lang="ko-KR" altLang="en-US" sz="1200" dirty="0">
                        <a:solidFill>
                          <a:schemeClr val="bg1"/>
                        </a:solidFill>
                        <a:latin typeface="+mn-lt"/>
                        <a:cs typeface="Arial" pitchFamily="34" charset="0"/>
                      </a:endParaRPr>
                    </a:p>
                  </a:txBody>
                  <a:tcPr marL="90000" anchor="ctr">
                    <a:solidFill>
                      <a:schemeClr val="accent4">
                        <a:lumMod val="75000"/>
                      </a:schemeClr>
                    </a:solidFill>
                  </a:tcPr>
                </a:tc>
                <a:tc>
                  <a:txBody>
                    <a:bodyPr/>
                    <a:lstStyle/>
                    <a:p>
                      <a:pPr algn="ctr"/>
                      <a:r>
                        <a:rPr lang="en-US" sz="1200" dirty="0">
                          <a:solidFill>
                            <a:schemeClr val="tx1"/>
                          </a:solidFill>
                        </a:rPr>
                        <a:t>9.375704e-01</a:t>
                      </a:r>
                    </a:p>
                  </a:txBody>
                  <a:tcPr marL="90000">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9.375704e-01</a:t>
                      </a:r>
                    </a:p>
                  </a:txBody>
                  <a:tcPr marL="90000">
                    <a:solidFill>
                      <a:schemeClr val="accent4">
                        <a:lumMod val="20000"/>
                        <a:lumOff val="80000"/>
                      </a:schemeClr>
                    </a:solidFill>
                  </a:tcPr>
                </a:tc>
                <a:tc>
                  <a:txBody>
                    <a:bodyPr/>
                    <a:lstStyle/>
                    <a:p>
                      <a:pPr algn="ctr"/>
                      <a:r>
                        <a:rPr lang="en-US" sz="1200" dirty="0">
                          <a:solidFill>
                            <a:schemeClr val="tx1"/>
                          </a:solidFill>
                        </a:rPr>
                        <a:t>1.252348e-04</a:t>
                      </a:r>
                    </a:p>
                  </a:txBody>
                  <a:tcPr marL="90000">
                    <a:solidFill>
                      <a:schemeClr val="accent4">
                        <a:lumMod val="20000"/>
                        <a:lumOff val="80000"/>
                      </a:schemeClr>
                    </a:solidFill>
                  </a:tcPr>
                </a:tc>
                <a:tc>
                  <a:txBody>
                    <a:bodyPr/>
                    <a:lstStyle/>
                    <a:p>
                      <a:pPr algn="ctr"/>
                      <a:r>
                        <a:rPr lang="en-US" sz="1200" dirty="0">
                          <a:solidFill>
                            <a:schemeClr val="tx1"/>
                          </a:solidFill>
                        </a:rPr>
                        <a:t>7.48</a:t>
                      </a:r>
                    </a:p>
                  </a:txBody>
                  <a:tcPr marL="90000">
                    <a:solidFill>
                      <a:schemeClr val="accent4">
                        <a:lumMod val="20000"/>
                        <a:lumOff val="80000"/>
                      </a:schemeClr>
                    </a:solidFill>
                  </a:tcPr>
                </a:tc>
                <a:tc>
                  <a:txBody>
                    <a:bodyPr/>
                    <a:lstStyle/>
                    <a:p>
                      <a:pPr algn="ctr"/>
                      <a:r>
                        <a:rPr lang="en-US" sz="1200" dirty="0">
                          <a:solidFill>
                            <a:schemeClr val="tx1"/>
                          </a:solidFill>
                        </a:rPr>
                        <a:t>5.111567e-01</a:t>
                      </a:r>
                    </a:p>
                  </a:txBody>
                  <a:tcPr marL="90000">
                    <a:solidFill>
                      <a:schemeClr val="accent4">
                        <a:lumMod val="20000"/>
                        <a:lumOff val="80000"/>
                      </a:schemeClr>
                    </a:solidFill>
                  </a:tcPr>
                </a:tc>
                <a:tc>
                  <a:txBody>
                    <a:bodyPr/>
                    <a:lstStyle/>
                    <a:p>
                      <a:pPr algn="ctr"/>
                      <a:r>
                        <a:rPr lang="en-US" sz="1200" dirty="0">
                          <a:solidFill>
                            <a:schemeClr val="tx1"/>
                          </a:solidFill>
                        </a:rPr>
                        <a:t>8.177137e-01</a:t>
                      </a:r>
                    </a:p>
                  </a:txBody>
                  <a:tcPr marL="90000">
                    <a:solidFill>
                      <a:schemeClr val="accent4">
                        <a:lumMod val="20000"/>
                        <a:lumOff val="80000"/>
                      </a:schemeClr>
                    </a:solidFill>
                  </a:tcPr>
                </a:tc>
                <a:tc>
                  <a:txBody>
                    <a:bodyPr/>
                    <a:lstStyle/>
                    <a:p>
                      <a:pPr algn="ctr"/>
                      <a:r>
                        <a:rPr lang="en-US" sz="1200" dirty="0">
                          <a:solidFill>
                            <a:schemeClr val="tx1"/>
                          </a:solidFill>
                        </a:rPr>
                        <a:t>1.159270e-02</a:t>
                      </a:r>
                    </a:p>
                  </a:txBody>
                  <a:tcPr marL="90000">
                    <a:solidFill>
                      <a:schemeClr val="accent4">
                        <a:lumMod val="20000"/>
                        <a:lumOff val="80000"/>
                      </a:schemeClr>
                    </a:solidFill>
                  </a:tcPr>
                </a:tc>
                <a:tc>
                  <a:txBody>
                    <a:bodyPr/>
                    <a:lstStyle/>
                    <a:p>
                      <a:pPr algn="ctr"/>
                      <a:r>
                        <a:rPr lang="en-US" dirty="0" err="1">
                          <a:solidFill>
                            <a:schemeClr val="tx1"/>
                          </a:solidFill>
                        </a:rPr>
                        <a:t>NaN</a:t>
                      </a:r>
                      <a:endParaRPr lang="en-US" dirty="0">
                        <a:solidFill>
                          <a:schemeClr val="tx1"/>
                        </a:solidFill>
                      </a:endParaRPr>
                    </a:p>
                  </a:txBody>
                  <a:tcPr marL="90000">
                    <a:solidFill>
                      <a:schemeClr val="accent4">
                        <a:lumMod val="20000"/>
                        <a:lumOff val="80000"/>
                      </a:schemeClr>
                    </a:solidFill>
                  </a:tcPr>
                </a:tc>
                <a:extLst>
                  <a:ext uri="{0D108BD9-81ED-4DB2-BD59-A6C34878D82A}">
                    <a16:rowId xmlns:a16="http://schemas.microsoft.com/office/drawing/2014/main" val="3360911506"/>
                  </a:ext>
                </a:extLst>
              </a:tr>
              <a:tr h="606881">
                <a:tc>
                  <a:txBody>
                    <a:bodyPr/>
                    <a:lstStyle/>
                    <a:p>
                      <a:pPr algn="ctr" latinLnBrk="1"/>
                      <a:r>
                        <a:rPr lang="en-US" altLang="ko-KR" sz="1200" b="1" dirty="0">
                          <a:solidFill>
                            <a:schemeClr val="bg1"/>
                          </a:solidFill>
                          <a:latin typeface="+mn-lt"/>
                          <a:cs typeface="Arial" pitchFamily="34" charset="0"/>
                        </a:rPr>
                        <a:t>Logistic Regression</a:t>
                      </a:r>
                      <a:endParaRPr lang="ko-KR" altLang="en-US" sz="1200" b="1" dirty="0">
                        <a:solidFill>
                          <a:schemeClr val="bg1"/>
                        </a:solidFill>
                        <a:latin typeface="+mn-lt"/>
                        <a:cs typeface="Arial" pitchFamily="34" charset="0"/>
                      </a:endParaRPr>
                    </a:p>
                  </a:txBody>
                  <a:tcPr marL="90000" anchor="ctr">
                    <a:solidFill>
                      <a:srgbClr val="7030A0"/>
                    </a:solidFill>
                  </a:tcPr>
                </a:tc>
                <a:tc>
                  <a:txBody>
                    <a:bodyPr/>
                    <a:lstStyle/>
                    <a:p>
                      <a:pPr algn="ctr"/>
                      <a:r>
                        <a:rPr lang="en-US" dirty="0">
                          <a:solidFill>
                            <a:schemeClr val="tx1"/>
                          </a:solidFill>
                        </a:rPr>
                        <a:t>0.93</a:t>
                      </a:r>
                    </a:p>
                  </a:txBody>
                  <a:tcPr marL="90000">
                    <a:solidFill>
                      <a:srgbClr val="E5AEE9"/>
                    </a:solidFill>
                  </a:tcPr>
                </a:tc>
                <a:tc>
                  <a:txBody>
                    <a:bodyPr/>
                    <a:lstStyle/>
                    <a:p>
                      <a:pPr algn="ctr"/>
                      <a:r>
                        <a:rPr lang="en-US" dirty="0">
                          <a:solidFill>
                            <a:schemeClr val="tx1"/>
                          </a:solidFill>
                        </a:rPr>
                        <a:t>0.93</a:t>
                      </a:r>
                    </a:p>
                  </a:txBody>
                  <a:tcPr marL="90000">
                    <a:solidFill>
                      <a:srgbClr val="E5AEE9"/>
                    </a:solidFill>
                  </a:tcPr>
                </a:tc>
                <a:tc>
                  <a:txBody>
                    <a:bodyPr/>
                    <a:lstStyle/>
                    <a:p>
                      <a:pPr algn="ctr"/>
                      <a:r>
                        <a:rPr lang="en-US" dirty="0">
                          <a:solidFill>
                            <a:schemeClr val="tx1"/>
                          </a:solidFill>
                        </a:rPr>
                        <a:t>0.007</a:t>
                      </a:r>
                    </a:p>
                  </a:txBody>
                  <a:tcPr marL="90000">
                    <a:solidFill>
                      <a:srgbClr val="E5AEE9"/>
                    </a:solidFill>
                  </a:tcPr>
                </a:tc>
                <a:tc>
                  <a:txBody>
                    <a:bodyPr/>
                    <a:lstStyle/>
                    <a:p>
                      <a:pPr algn="ctr"/>
                      <a:r>
                        <a:rPr lang="en-US" dirty="0">
                          <a:solidFill>
                            <a:schemeClr val="tx1"/>
                          </a:solidFill>
                        </a:rPr>
                        <a:t>0.93</a:t>
                      </a:r>
                    </a:p>
                  </a:txBody>
                  <a:tcPr marL="90000">
                    <a:solidFill>
                      <a:srgbClr val="E5AEE9"/>
                    </a:solidFill>
                  </a:tcPr>
                </a:tc>
                <a:tc>
                  <a:txBody>
                    <a:bodyPr/>
                    <a:lstStyle/>
                    <a:p>
                      <a:pPr algn="ctr"/>
                      <a:r>
                        <a:rPr lang="en-US" dirty="0">
                          <a:solidFill>
                            <a:schemeClr val="tx1"/>
                          </a:solidFill>
                        </a:rPr>
                        <a:t>0.5</a:t>
                      </a:r>
                    </a:p>
                  </a:txBody>
                  <a:tcPr marL="90000">
                    <a:solidFill>
                      <a:srgbClr val="E5AEE9"/>
                    </a:solidFill>
                  </a:tcPr>
                </a:tc>
                <a:tc>
                  <a:txBody>
                    <a:bodyPr/>
                    <a:lstStyle/>
                    <a:p>
                      <a:pPr algn="ctr"/>
                      <a:r>
                        <a:rPr lang="en-US" dirty="0">
                          <a:solidFill>
                            <a:schemeClr val="tx1"/>
                          </a:solidFill>
                        </a:rPr>
                        <a:t>NA</a:t>
                      </a:r>
                    </a:p>
                  </a:txBody>
                  <a:tcPr marL="90000">
                    <a:solidFill>
                      <a:srgbClr val="E5AEE9"/>
                    </a:solidFill>
                  </a:tcPr>
                </a:tc>
                <a:tc>
                  <a:txBody>
                    <a:bodyPr/>
                    <a:lstStyle/>
                    <a:p>
                      <a:pPr algn="ctr"/>
                      <a:r>
                        <a:rPr lang="en-US" dirty="0">
                          <a:solidFill>
                            <a:schemeClr val="tx1"/>
                          </a:solidFill>
                        </a:rPr>
                        <a:t>0.03</a:t>
                      </a:r>
                    </a:p>
                  </a:txBody>
                  <a:tcPr marL="90000">
                    <a:solidFill>
                      <a:srgbClr val="E5AEE9"/>
                    </a:solidFill>
                  </a:tcPr>
                </a:tc>
                <a:tc>
                  <a:txBody>
                    <a:bodyPr/>
                    <a:lstStyle/>
                    <a:p>
                      <a:pPr algn="ctr"/>
                      <a:r>
                        <a:rPr lang="en-US" dirty="0" err="1">
                          <a:solidFill>
                            <a:schemeClr val="tx1"/>
                          </a:solidFill>
                        </a:rPr>
                        <a:t>NaN</a:t>
                      </a:r>
                      <a:endParaRPr lang="en-US" dirty="0">
                        <a:solidFill>
                          <a:schemeClr val="tx1"/>
                        </a:solidFill>
                      </a:endParaRPr>
                    </a:p>
                  </a:txBody>
                  <a:tcPr marL="90000">
                    <a:solidFill>
                      <a:srgbClr val="E5AEE9"/>
                    </a:solidFill>
                  </a:tcPr>
                </a:tc>
                <a:extLst>
                  <a:ext uri="{0D108BD9-81ED-4DB2-BD59-A6C34878D82A}">
                    <a16:rowId xmlns:a16="http://schemas.microsoft.com/office/drawing/2014/main" val="59499695"/>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latin typeface="+mn-lt"/>
                          <a:cs typeface="Arial" pitchFamily="34" charset="0"/>
                        </a:rPr>
                        <a:t>Naïve Bayes</a:t>
                      </a:r>
                      <a:endParaRPr lang="ko-KR" altLang="en-US" sz="1200" dirty="0">
                        <a:solidFill>
                          <a:schemeClr val="tx1"/>
                        </a:solidFill>
                        <a:latin typeface="+mn-lt"/>
                        <a:cs typeface="Arial" pitchFamily="34" charset="0"/>
                      </a:endParaRPr>
                    </a:p>
                  </a:txBody>
                  <a:tcPr marL="90000" anchor="ctr">
                    <a:solidFill>
                      <a:srgbClr val="F5E901"/>
                    </a:solidFill>
                  </a:tcPr>
                </a:tc>
                <a:tc>
                  <a:txBody>
                    <a:bodyPr/>
                    <a:lstStyle/>
                    <a:p>
                      <a:pPr algn="ctr"/>
                      <a:r>
                        <a:rPr lang="en-US" dirty="0">
                          <a:solidFill>
                            <a:schemeClr val="tx1"/>
                          </a:solidFill>
                        </a:rPr>
                        <a:t>0.93</a:t>
                      </a:r>
                    </a:p>
                  </a:txBody>
                  <a:tcPr marL="90000">
                    <a:solidFill>
                      <a:srgbClr val="F2F5A3"/>
                    </a:solidFill>
                  </a:tcPr>
                </a:tc>
                <a:tc>
                  <a:txBody>
                    <a:bodyPr/>
                    <a:lstStyle/>
                    <a:p>
                      <a:pPr algn="ctr"/>
                      <a:r>
                        <a:rPr lang="en-US" dirty="0">
                          <a:solidFill>
                            <a:schemeClr val="tx1"/>
                          </a:solidFill>
                        </a:rPr>
                        <a:t>0.93</a:t>
                      </a:r>
                    </a:p>
                  </a:txBody>
                  <a:tcPr marL="90000">
                    <a:solidFill>
                      <a:srgbClr val="F2F5A3"/>
                    </a:solidFill>
                  </a:tcPr>
                </a:tc>
                <a:tc>
                  <a:txBody>
                    <a:bodyPr/>
                    <a:lstStyle/>
                    <a:p>
                      <a:pPr algn="ctr"/>
                      <a:r>
                        <a:rPr lang="en-US" dirty="0">
                          <a:solidFill>
                            <a:schemeClr val="tx1"/>
                          </a:solidFill>
                        </a:rPr>
                        <a:t>0.00</a:t>
                      </a:r>
                    </a:p>
                  </a:txBody>
                  <a:tcPr marL="90000">
                    <a:solidFill>
                      <a:srgbClr val="F2F5A3"/>
                    </a:solidFill>
                  </a:tcPr>
                </a:tc>
                <a:tc>
                  <a:txBody>
                    <a:bodyPr/>
                    <a:lstStyle/>
                    <a:p>
                      <a:pPr algn="ctr"/>
                      <a:r>
                        <a:rPr lang="en-US" dirty="0">
                          <a:solidFill>
                            <a:schemeClr val="tx1"/>
                          </a:solidFill>
                        </a:rPr>
                        <a:t>0.93</a:t>
                      </a:r>
                    </a:p>
                  </a:txBody>
                  <a:tcPr marL="90000">
                    <a:solidFill>
                      <a:srgbClr val="F2F5A3"/>
                    </a:solidFill>
                  </a:tcPr>
                </a:tc>
                <a:tc>
                  <a:txBody>
                    <a:bodyPr/>
                    <a:lstStyle/>
                    <a:p>
                      <a:pPr algn="ctr"/>
                      <a:r>
                        <a:rPr lang="en-US" dirty="0">
                          <a:solidFill>
                            <a:schemeClr val="tx1"/>
                          </a:solidFill>
                        </a:rPr>
                        <a:t>0.51</a:t>
                      </a:r>
                    </a:p>
                  </a:txBody>
                  <a:tcPr marL="90000">
                    <a:solidFill>
                      <a:srgbClr val="F2F5A3"/>
                    </a:solidFill>
                  </a:tcPr>
                </a:tc>
                <a:tc>
                  <a:txBody>
                    <a:bodyPr/>
                    <a:lstStyle/>
                    <a:p>
                      <a:pPr algn="ctr"/>
                      <a:r>
                        <a:rPr lang="en-US" dirty="0">
                          <a:solidFill>
                            <a:schemeClr val="tx1"/>
                          </a:solidFill>
                        </a:rPr>
                        <a:t>NA</a:t>
                      </a:r>
                    </a:p>
                  </a:txBody>
                  <a:tcPr marL="90000">
                    <a:solidFill>
                      <a:srgbClr val="F2F5A3"/>
                    </a:solidFill>
                  </a:tcPr>
                </a:tc>
                <a:tc>
                  <a:txBody>
                    <a:bodyPr/>
                    <a:lstStyle/>
                    <a:p>
                      <a:pPr algn="ctr"/>
                      <a:r>
                        <a:rPr lang="en-US" dirty="0">
                          <a:solidFill>
                            <a:schemeClr val="tx1"/>
                          </a:solidFill>
                        </a:rPr>
                        <a:t>0.0001</a:t>
                      </a:r>
                    </a:p>
                  </a:txBody>
                  <a:tcPr marL="90000">
                    <a:solidFill>
                      <a:srgbClr val="F2F5A3"/>
                    </a:solidFill>
                  </a:tcPr>
                </a:tc>
                <a:tc>
                  <a:txBody>
                    <a:bodyPr/>
                    <a:lstStyle/>
                    <a:p>
                      <a:pPr algn="ctr"/>
                      <a:r>
                        <a:rPr lang="en-US" dirty="0" err="1">
                          <a:solidFill>
                            <a:schemeClr val="tx1"/>
                          </a:solidFill>
                        </a:rPr>
                        <a:t>NaN</a:t>
                      </a:r>
                      <a:endParaRPr lang="en-US" dirty="0">
                        <a:solidFill>
                          <a:schemeClr val="tx1"/>
                        </a:solidFill>
                      </a:endParaRPr>
                    </a:p>
                  </a:txBody>
                  <a:tcPr marL="90000">
                    <a:solidFill>
                      <a:srgbClr val="F2F5A3"/>
                    </a:solidFill>
                  </a:tcPr>
                </a:tc>
                <a:extLst>
                  <a:ext uri="{0D108BD9-81ED-4DB2-BD59-A6C34878D82A}">
                    <a16:rowId xmlns:a16="http://schemas.microsoft.com/office/drawing/2014/main" val="2974944981"/>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KNN</a:t>
                      </a:r>
                      <a:endParaRPr lang="ko-KR" altLang="en-US" sz="1200" b="1" dirty="0">
                        <a:solidFill>
                          <a:schemeClr val="bg1"/>
                        </a:solidFill>
                        <a:latin typeface="+mn-lt"/>
                        <a:cs typeface="Arial" pitchFamily="34" charset="0"/>
                      </a:endParaRPr>
                    </a:p>
                  </a:txBody>
                  <a:tcPr marL="90000" anchor="ctr">
                    <a:solidFill>
                      <a:schemeClr val="bg2">
                        <a:lumMod val="50000"/>
                      </a:schemeClr>
                    </a:solidFill>
                  </a:tcPr>
                </a:tc>
                <a:tc>
                  <a:txBody>
                    <a:bodyPr/>
                    <a:lstStyle/>
                    <a:p>
                      <a:pPr algn="ctr"/>
                      <a:r>
                        <a:rPr lang="en-US" dirty="0">
                          <a:solidFill>
                            <a:schemeClr val="tx1"/>
                          </a:solidFill>
                        </a:rPr>
                        <a:t>0.93</a:t>
                      </a:r>
                    </a:p>
                  </a:txBody>
                  <a:tcPr marL="90000">
                    <a:solidFill>
                      <a:schemeClr val="bg2">
                        <a:lumMod val="90000"/>
                      </a:schemeClr>
                    </a:solidFill>
                  </a:tcPr>
                </a:tc>
                <a:tc>
                  <a:txBody>
                    <a:bodyPr/>
                    <a:lstStyle/>
                    <a:p>
                      <a:pPr algn="ctr"/>
                      <a:r>
                        <a:rPr lang="en-US" dirty="0">
                          <a:solidFill>
                            <a:schemeClr val="tx1"/>
                          </a:solidFill>
                        </a:rPr>
                        <a:t>0.93</a:t>
                      </a:r>
                    </a:p>
                  </a:txBody>
                  <a:tcPr marL="90000">
                    <a:solidFill>
                      <a:schemeClr val="bg2">
                        <a:lumMod val="90000"/>
                      </a:schemeClr>
                    </a:solidFill>
                  </a:tcPr>
                </a:tc>
                <a:tc>
                  <a:txBody>
                    <a:bodyPr/>
                    <a:lstStyle/>
                    <a:p>
                      <a:pPr algn="ctr"/>
                      <a:r>
                        <a:rPr lang="en-US" dirty="0">
                          <a:solidFill>
                            <a:schemeClr val="tx1"/>
                          </a:solidFill>
                        </a:rPr>
                        <a:t>0.006</a:t>
                      </a:r>
                    </a:p>
                  </a:txBody>
                  <a:tcPr marL="90000">
                    <a:solidFill>
                      <a:schemeClr val="bg2">
                        <a:lumMod val="90000"/>
                      </a:schemeClr>
                    </a:solidFill>
                  </a:tcPr>
                </a:tc>
                <a:tc>
                  <a:txBody>
                    <a:bodyPr/>
                    <a:lstStyle/>
                    <a:p>
                      <a:pPr algn="ctr"/>
                      <a:r>
                        <a:rPr lang="en-US" dirty="0">
                          <a:solidFill>
                            <a:schemeClr val="tx1"/>
                          </a:solidFill>
                        </a:rPr>
                        <a:t>73.97</a:t>
                      </a:r>
                    </a:p>
                  </a:txBody>
                  <a:tcPr marL="90000">
                    <a:solidFill>
                      <a:schemeClr val="bg2">
                        <a:lumMod val="90000"/>
                      </a:schemeClr>
                    </a:solidFill>
                  </a:tcPr>
                </a:tc>
                <a:tc>
                  <a:txBody>
                    <a:bodyPr/>
                    <a:lstStyle/>
                    <a:p>
                      <a:pPr algn="ctr"/>
                      <a:r>
                        <a:rPr lang="en-US" dirty="0">
                          <a:solidFill>
                            <a:schemeClr val="tx1"/>
                          </a:solidFill>
                        </a:rPr>
                        <a:t>0.39</a:t>
                      </a:r>
                    </a:p>
                  </a:txBody>
                  <a:tcPr marL="90000">
                    <a:solidFill>
                      <a:schemeClr val="bg2">
                        <a:lumMod val="90000"/>
                      </a:schemeClr>
                    </a:solidFill>
                  </a:tcPr>
                </a:tc>
                <a:tc>
                  <a:txBody>
                    <a:bodyPr/>
                    <a:lstStyle/>
                    <a:p>
                      <a:pPr algn="ctr"/>
                      <a:r>
                        <a:rPr lang="en-US" dirty="0">
                          <a:solidFill>
                            <a:schemeClr val="tx1"/>
                          </a:solidFill>
                        </a:rPr>
                        <a:t>0.72</a:t>
                      </a:r>
                    </a:p>
                  </a:txBody>
                  <a:tcPr marL="90000">
                    <a:solidFill>
                      <a:schemeClr val="bg2">
                        <a:lumMod val="90000"/>
                      </a:schemeClr>
                    </a:solidFill>
                  </a:tcPr>
                </a:tc>
                <a:tc>
                  <a:txBody>
                    <a:bodyPr/>
                    <a:lstStyle/>
                    <a:p>
                      <a:pPr algn="ctr"/>
                      <a:r>
                        <a:rPr lang="en-US" dirty="0">
                          <a:solidFill>
                            <a:schemeClr val="tx1"/>
                          </a:solidFill>
                        </a:rPr>
                        <a:t>0.043</a:t>
                      </a:r>
                    </a:p>
                  </a:txBody>
                  <a:tcPr marL="90000">
                    <a:solidFill>
                      <a:schemeClr val="bg2">
                        <a:lumMod val="90000"/>
                      </a:schemeClr>
                    </a:solidFill>
                  </a:tcPr>
                </a:tc>
                <a:tc>
                  <a:txBody>
                    <a:bodyPr/>
                    <a:lstStyle/>
                    <a:p>
                      <a:pPr algn="ctr"/>
                      <a:r>
                        <a:rPr lang="en-US" dirty="0" err="1">
                          <a:solidFill>
                            <a:schemeClr val="tx1"/>
                          </a:solidFill>
                        </a:rPr>
                        <a:t>NaN</a:t>
                      </a:r>
                      <a:endParaRPr lang="en-US" dirty="0">
                        <a:solidFill>
                          <a:schemeClr val="tx1"/>
                        </a:solidFill>
                      </a:endParaRPr>
                    </a:p>
                  </a:txBody>
                  <a:tcPr marL="90000">
                    <a:solidFill>
                      <a:schemeClr val="bg2">
                        <a:lumMod val="90000"/>
                      </a:schemeClr>
                    </a:solidFill>
                  </a:tcPr>
                </a:tc>
                <a:extLst>
                  <a:ext uri="{0D108BD9-81ED-4DB2-BD59-A6C34878D82A}">
                    <a16:rowId xmlns:a16="http://schemas.microsoft.com/office/drawing/2014/main" val="938449633"/>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Gradient Boost</a:t>
                      </a:r>
                      <a:endParaRPr lang="ko-KR" altLang="en-US" sz="1200" dirty="0">
                        <a:solidFill>
                          <a:schemeClr val="bg1"/>
                        </a:solidFill>
                        <a:latin typeface="+mn-lt"/>
                        <a:cs typeface="Arial" pitchFamily="34" charset="0"/>
                      </a:endParaRPr>
                    </a:p>
                  </a:txBody>
                  <a:tcPr marL="90000" anchor="ctr">
                    <a:solidFill>
                      <a:schemeClr val="accent5"/>
                    </a:solidFill>
                  </a:tcPr>
                </a:tc>
                <a:tc>
                  <a:txBody>
                    <a:bodyPr/>
                    <a:lstStyle/>
                    <a:p>
                      <a:pPr algn="ctr"/>
                      <a:r>
                        <a:rPr lang="en-US" dirty="0">
                          <a:solidFill>
                            <a:schemeClr val="tx1"/>
                          </a:solidFill>
                        </a:rPr>
                        <a:t>0.93</a:t>
                      </a:r>
                    </a:p>
                  </a:txBody>
                  <a:tcPr marL="90000">
                    <a:solidFill>
                      <a:srgbClr val="DD8780"/>
                    </a:solidFill>
                  </a:tcPr>
                </a:tc>
                <a:tc>
                  <a:txBody>
                    <a:bodyPr/>
                    <a:lstStyle/>
                    <a:p>
                      <a:pPr algn="ctr"/>
                      <a:r>
                        <a:rPr lang="en-US" dirty="0">
                          <a:solidFill>
                            <a:schemeClr val="tx1"/>
                          </a:solidFill>
                        </a:rPr>
                        <a:t>0.92</a:t>
                      </a:r>
                    </a:p>
                  </a:txBody>
                  <a:tcPr marL="90000">
                    <a:solidFill>
                      <a:srgbClr val="DD8780"/>
                    </a:solidFill>
                  </a:tcPr>
                </a:tc>
                <a:tc>
                  <a:txBody>
                    <a:bodyPr/>
                    <a:lstStyle/>
                    <a:p>
                      <a:pPr algn="ctr"/>
                      <a:r>
                        <a:rPr lang="en-US" dirty="0">
                          <a:solidFill>
                            <a:schemeClr val="tx1"/>
                          </a:solidFill>
                        </a:rPr>
                        <a:t>0.009</a:t>
                      </a:r>
                    </a:p>
                  </a:txBody>
                  <a:tcPr marL="90000">
                    <a:solidFill>
                      <a:srgbClr val="DD8780"/>
                    </a:solidFill>
                  </a:tcPr>
                </a:tc>
                <a:tc>
                  <a:txBody>
                    <a:bodyPr/>
                    <a:lstStyle/>
                    <a:p>
                      <a:pPr algn="ctr"/>
                      <a:r>
                        <a:rPr lang="en-US" dirty="0">
                          <a:solidFill>
                            <a:schemeClr val="tx1"/>
                          </a:solidFill>
                        </a:rPr>
                        <a:t>0.92</a:t>
                      </a:r>
                    </a:p>
                  </a:txBody>
                  <a:tcPr marL="90000">
                    <a:solidFill>
                      <a:srgbClr val="DD8780"/>
                    </a:solidFill>
                  </a:tcPr>
                </a:tc>
                <a:tc>
                  <a:txBody>
                    <a:bodyPr/>
                    <a:lstStyle/>
                    <a:p>
                      <a:pPr algn="ctr"/>
                      <a:r>
                        <a:rPr lang="en-US" dirty="0">
                          <a:solidFill>
                            <a:schemeClr val="tx1"/>
                          </a:solidFill>
                        </a:rPr>
                        <a:t>NA</a:t>
                      </a:r>
                    </a:p>
                  </a:txBody>
                  <a:tcPr marL="90000">
                    <a:solidFill>
                      <a:srgbClr val="DD8780"/>
                    </a:solidFill>
                  </a:tcPr>
                </a:tc>
                <a:tc>
                  <a:txBody>
                    <a:bodyPr/>
                    <a:lstStyle/>
                    <a:p>
                      <a:pPr algn="ctr"/>
                      <a:r>
                        <a:rPr lang="en-US" dirty="0">
                          <a:solidFill>
                            <a:schemeClr val="tx1"/>
                          </a:solidFill>
                        </a:rPr>
                        <a:t>0.82</a:t>
                      </a:r>
                    </a:p>
                  </a:txBody>
                  <a:tcPr marL="90000">
                    <a:solidFill>
                      <a:srgbClr val="DD8780"/>
                    </a:solidFill>
                  </a:tcPr>
                </a:tc>
                <a:tc>
                  <a:txBody>
                    <a:bodyPr/>
                    <a:lstStyle/>
                    <a:p>
                      <a:pPr algn="ctr"/>
                      <a:r>
                        <a:rPr lang="en-US" dirty="0">
                          <a:solidFill>
                            <a:schemeClr val="tx1"/>
                          </a:solidFill>
                        </a:rPr>
                        <a:t>NA</a:t>
                      </a:r>
                    </a:p>
                  </a:txBody>
                  <a:tcPr marL="90000">
                    <a:solidFill>
                      <a:srgbClr val="DD8780"/>
                    </a:solidFill>
                  </a:tcPr>
                </a:tc>
                <a:tc>
                  <a:txBody>
                    <a:bodyPr/>
                    <a:lstStyle/>
                    <a:p>
                      <a:pPr algn="ctr"/>
                      <a:r>
                        <a:rPr lang="en-US" dirty="0" err="1">
                          <a:solidFill>
                            <a:schemeClr val="tx1"/>
                          </a:solidFill>
                        </a:rPr>
                        <a:t>NaN</a:t>
                      </a:r>
                      <a:endParaRPr lang="en-US" dirty="0">
                        <a:solidFill>
                          <a:schemeClr val="tx1"/>
                        </a:solidFill>
                      </a:endParaRPr>
                    </a:p>
                  </a:txBody>
                  <a:tcPr marL="90000">
                    <a:solidFill>
                      <a:srgbClr val="DD8780"/>
                    </a:solidFill>
                  </a:tcPr>
                </a:tc>
                <a:extLst>
                  <a:ext uri="{0D108BD9-81ED-4DB2-BD59-A6C34878D82A}">
                    <a16:rowId xmlns:a16="http://schemas.microsoft.com/office/drawing/2014/main" val="3378751782"/>
                  </a:ext>
                </a:extLst>
              </a:tr>
              <a:tr h="5380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X G Boost</a:t>
                      </a:r>
                      <a:endParaRPr lang="ko-KR" altLang="en-US" sz="1200" dirty="0">
                        <a:solidFill>
                          <a:schemeClr val="bg1"/>
                        </a:solidFill>
                        <a:latin typeface="+mn-lt"/>
                        <a:cs typeface="Arial" pitchFamily="34" charset="0"/>
                      </a:endParaRPr>
                    </a:p>
                  </a:txBody>
                  <a:tcPr marL="90000" anchor="ctr">
                    <a:solidFill>
                      <a:schemeClr val="accent2">
                        <a:lumMod val="75000"/>
                      </a:schemeClr>
                    </a:solidFill>
                  </a:tcPr>
                </a:tc>
                <a:tc>
                  <a:txBody>
                    <a:bodyPr/>
                    <a:lstStyle/>
                    <a:p>
                      <a:pPr algn="ctr"/>
                      <a:r>
                        <a:rPr lang="en-US" dirty="0">
                          <a:solidFill>
                            <a:schemeClr val="tx1"/>
                          </a:solidFill>
                        </a:rPr>
                        <a:t>0.93</a:t>
                      </a:r>
                    </a:p>
                  </a:txBody>
                  <a:tcPr marL="90000">
                    <a:solidFill>
                      <a:schemeClr val="accent2">
                        <a:lumMod val="20000"/>
                        <a:lumOff val="80000"/>
                      </a:schemeClr>
                    </a:solidFill>
                  </a:tcPr>
                </a:tc>
                <a:tc>
                  <a:txBody>
                    <a:bodyPr/>
                    <a:lstStyle/>
                    <a:p>
                      <a:pPr algn="ctr"/>
                      <a:r>
                        <a:rPr lang="en-US" dirty="0">
                          <a:solidFill>
                            <a:schemeClr val="tx1"/>
                          </a:solidFill>
                        </a:rPr>
                        <a:t>0.93</a:t>
                      </a:r>
                    </a:p>
                  </a:txBody>
                  <a:tcPr marL="90000">
                    <a:solidFill>
                      <a:schemeClr val="accent2">
                        <a:lumMod val="20000"/>
                        <a:lumOff val="80000"/>
                      </a:schemeClr>
                    </a:solidFill>
                  </a:tcPr>
                </a:tc>
                <a:tc>
                  <a:txBody>
                    <a:bodyPr/>
                    <a:lstStyle/>
                    <a:p>
                      <a:pPr algn="ctr"/>
                      <a:r>
                        <a:rPr lang="en-US" dirty="0">
                          <a:solidFill>
                            <a:schemeClr val="tx1"/>
                          </a:solidFill>
                        </a:rPr>
                        <a:t>0.007</a:t>
                      </a:r>
                    </a:p>
                  </a:txBody>
                  <a:tcPr marL="90000">
                    <a:solidFill>
                      <a:schemeClr val="accent2">
                        <a:lumMod val="20000"/>
                        <a:lumOff val="80000"/>
                      </a:schemeClr>
                    </a:solidFill>
                  </a:tcPr>
                </a:tc>
                <a:tc>
                  <a:txBody>
                    <a:bodyPr/>
                    <a:lstStyle/>
                    <a:p>
                      <a:pPr algn="ctr"/>
                      <a:r>
                        <a:rPr lang="en-US" dirty="0">
                          <a:solidFill>
                            <a:schemeClr val="tx1"/>
                          </a:solidFill>
                        </a:rPr>
                        <a:t>0.93</a:t>
                      </a:r>
                    </a:p>
                  </a:txBody>
                  <a:tcPr marL="90000">
                    <a:solidFill>
                      <a:schemeClr val="accent2">
                        <a:lumMod val="20000"/>
                        <a:lumOff val="80000"/>
                      </a:schemeClr>
                    </a:solidFill>
                  </a:tcPr>
                </a:tc>
                <a:tc>
                  <a:txBody>
                    <a:bodyPr/>
                    <a:lstStyle/>
                    <a:p>
                      <a:pPr algn="ctr"/>
                      <a:r>
                        <a:rPr lang="en-US" dirty="0">
                          <a:solidFill>
                            <a:schemeClr val="tx1"/>
                          </a:solidFill>
                        </a:rPr>
                        <a:t>0.51</a:t>
                      </a:r>
                    </a:p>
                  </a:txBody>
                  <a:tcPr marL="90000">
                    <a:solidFill>
                      <a:schemeClr val="accent2">
                        <a:lumMod val="20000"/>
                        <a:lumOff val="80000"/>
                      </a:schemeClr>
                    </a:solidFill>
                  </a:tcPr>
                </a:tc>
                <a:tc>
                  <a:txBody>
                    <a:bodyPr/>
                    <a:lstStyle/>
                    <a:p>
                      <a:pPr algn="ctr"/>
                      <a:r>
                        <a:rPr lang="en-US" dirty="0">
                          <a:solidFill>
                            <a:schemeClr val="tx1"/>
                          </a:solidFill>
                        </a:rPr>
                        <a:t>0.82</a:t>
                      </a:r>
                    </a:p>
                  </a:txBody>
                  <a:tcPr marL="90000">
                    <a:solidFill>
                      <a:schemeClr val="accent2">
                        <a:lumMod val="20000"/>
                        <a:lumOff val="80000"/>
                      </a:schemeClr>
                    </a:solidFill>
                  </a:tcPr>
                </a:tc>
                <a:tc>
                  <a:txBody>
                    <a:bodyPr/>
                    <a:lstStyle/>
                    <a:p>
                      <a:pPr algn="ctr"/>
                      <a:r>
                        <a:rPr lang="en-US" dirty="0">
                          <a:solidFill>
                            <a:schemeClr val="tx1"/>
                          </a:solidFill>
                        </a:rPr>
                        <a:t>0.02</a:t>
                      </a:r>
                    </a:p>
                  </a:txBody>
                  <a:tcPr marL="90000">
                    <a:solidFill>
                      <a:schemeClr val="accent2">
                        <a:lumMod val="20000"/>
                        <a:lumOff val="80000"/>
                      </a:schemeClr>
                    </a:solidFill>
                  </a:tcPr>
                </a:tc>
                <a:tc>
                  <a:txBody>
                    <a:bodyPr/>
                    <a:lstStyle/>
                    <a:p>
                      <a:pPr algn="ctr"/>
                      <a:r>
                        <a:rPr lang="en-US" dirty="0" err="1">
                          <a:solidFill>
                            <a:schemeClr val="tx1"/>
                          </a:solidFill>
                        </a:rPr>
                        <a:t>NaN</a:t>
                      </a:r>
                      <a:endParaRPr lang="en-US" dirty="0">
                        <a:solidFill>
                          <a:schemeClr val="tx1"/>
                        </a:solidFill>
                      </a:endParaRPr>
                    </a:p>
                  </a:txBody>
                  <a:tcPr marL="90000">
                    <a:solidFill>
                      <a:schemeClr val="accent2">
                        <a:lumMod val="20000"/>
                        <a:lumOff val="80000"/>
                      </a:schemeClr>
                    </a:solidFill>
                  </a:tcPr>
                </a:tc>
                <a:extLst>
                  <a:ext uri="{0D108BD9-81ED-4DB2-BD59-A6C34878D82A}">
                    <a16:rowId xmlns:a16="http://schemas.microsoft.com/office/drawing/2014/main" val="3839112032"/>
                  </a:ext>
                </a:extLst>
              </a:tr>
            </a:tbl>
          </a:graphicData>
        </a:graphic>
      </p:graphicFrame>
      <p:sp>
        <p:nvSpPr>
          <p:cNvPr id="6" name="Doughnut 5">
            <a:extLst>
              <a:ext uri="{FF2B5EF4-FFF2-40B4-BE49-F238E27FC236}">
                <a16:creationId xmlns:a16="http://schemas.microsoft.com/office/drawing/2014/main" id="{633018B4-1C8A-7D42-BAA0-C2B97E809167}"/>
              </a:ext>
            </a:extLst>
          </p:cNvPr>
          <p:cNvSpPr/>
          <p:nvPr/>
        </p:nvSpPr>
        <p:spPr>
          <a:xfrm>
            <a:off x="1902672" y="1541722"/>
            <a:ext cx="9917744" cy="606056"/>
          </a:xfrm>
          <a:prstGeom prst="donut">
            <a:avLst>
              <a:gd name="adj" fmla="val 1314"/>
            </a:avLst>
          </a:prstGeom>
          <a:noFill/>
          <a:ln w="381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rgbClr val="FF0000"/>
              </a:solidFill>
            </a:endParaRPr>
          </a:p>
        </p:txBody>
      </p:sp>
      <p:sp>
        <p:nvSpPr>
          <p:cNvPr id="9" name="Title 3">
            <a:extLst>
              <a:ext uri="{FF2B5EF4-FFF2-40B4-BE49-F238E27FC236}">
                <a16:creationId xmlns:a16="http://schemas.microsoft.com/office/drawing/2014/main" id="{B4FC0EB3-81E1-4F47-BA18-C58A690B47AA}"/>
              </a:ext>
            </a:extLst>
          </p:cNvPr>
          <p:cNvSpPr txBox="1">
            <a:spLocks/>
          </p:cNvSpPr>
          <p:nvPr/>
        </p:nvSpPr>
        <p:spPr>
          <a:xfrm>
            <a:off x="-1" y="0"/>
            <a:ext cx="12192001" cy="775778"/>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65000"/>
                    <a:lumOff val="35000"/>
                  </a:schemeClr>
                </a:solidFill>
              </a:rPr>
              <a:t>Overview: Models Analysis</a:t>
            </a:r>
          </a:p>
        </p:txBody>
      </p:sp>
    </p:spTree>
    <p:extLst>
      <p:ext uri="{BB962C8B-B14F-4D97-AF65-F5344CB8AC3E}">
        <p14:creationId xmlns:p14="http://schemas.microsoft.com/office/powerpoint/2010/main" val="265701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3665"/>
            <a:ext cx="12192000" cy="831930"/>
          </a:xfrm>
          <a:solidFill>
            <a:schemeClr val="bg1">
              <a:lumMod val="85000"/>
            </a:schemeClr>
          </a:solidFill>
          <a:ln>
            <a:solidFill>
              <a:schemeClr val="bg2">
                <a:lumMod val="75000"/>
              </a:schemeClr>
            </a:solidFill>
          </a:ln>
        </p:spPr>
        <p:txBody>
          <a:bodyPr/>
          <a:lstStyle/>
          <a:p>
            <a:r>
              <a:rPr lang="en-US" dirty="0"/>
              <a:t>Most Important &amp; Influencer variables</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sp>
        <p:nvSpPr>
          <p:cNvPr id="1993" name="Freeform 17">
            <a:extLst>
              <a:ext uri="{FF2B5EF4-FFF2-40B4-BE49-F238E27FC236}">
                <a16:creationId xmlns:a16="http://schemas.microsoft.com/office/drawing/2014/main" id="{98EAD7E0-0EBE-4822-9C3D-A456F409E286}"/>
              </a:ext>
            </a:extLst>
          </p:cNvPr>
          <p:cNvSpPr/>
          <p:nvPr/>
        </p:nvSpPr>
        <p:spPr>
          <a:xfrm>
            <a:off x="3486876" y="2610323"/>
            <a:ext cx="6588900" cy="3533918"/>
          </a:xfrm>
          <a:custGeom>
            <a:avLst/>
            <a:gdLst>
              <a:gd name="connsiteX0" fmla="*/ 0 w 4637314"/>
              <a:gd name="connsiteY0" fmla="*/ 468086 h 2906486"/>
              <a:gd name="connsiteX1" fmla="*/ 65314 w 4637314"/>
              <a:gd name="connsiteY1" fmla="*/ 2906486 h 2906486"/>
              <a:gd name="connsiteX2" fmla="*/ 4637314 w 4637314"/>
              <a:gd name="connsiteY2" fmla="*/ 2862943 h 2906486"/>
              <a:gd name="connsiteX3" fmla="*/ 729343 w 4637314"/>
              <a:gd name="connsiteY3" fmla="*/ 0 h 2906486"/>
              <a:gd name="connsiteX4" fmla="*/ 141514 w 4637314"/>
              <a:gd name="connsiteY4" fmla="*/ 304800 h 2906486"/>
              <a:gd name="connsiteX5" fmla="*/ 0 w 4637314"/>
              <a:gd name="connsiteY5" fmla="*/ 468086 h 290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7314" h="2906486">
                <a:moveTo>
                  <a:pt x="0" y="468086"/>
                </a:moveTo>
                <a:lnTo>
                  <a:pt x="65314" y="2906486"/>
                </a:lnTo>
                <a:lnTo>
                  <a:pt x="4637314" y="2862943"/>
                </a:lnTo>
                <a:lnTo>
                  <a:pt x="729343" y="0"/>
                </a:lnTo>
                <a:lnTo>
                  <a:pt x="141514" y="304800"/>
                </a:lnTo>
                <a:lnTo>
                  <a:pt x="0" y="468086"/>
                </a:lnTo>
                <a:close/>
              </a:path>
            </a:pathLst>
          </a:custGeom>
          <a:gradFill>
            <a:gsLst>
              <a:gs pos="0">
                <a:schemeClr val="bg1">
                  <a:alpha val="20000"/>
                </a:schemeClr>
              </a:gs>
              <a:gs pos="27000">
                <a:schemeClr val="bg1">
                  <a:alpha val="80000"/>
                </a:schemeClr>
              </a:gs>
              <a:gs pos="100000">
                <a:schemeClr val="bg1">
                  <a:lumMod val="9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94" name="Group 1993">
            <a:extLst>
              <a:ext uri="{FF2B5EF4-FFF2-40B4-BE49-F238E27FC236}">
                <a16:creationId xmlns:a16="http://schemas.microsoft.com/office/drawing/2014/main" id="{FAE8F020-6394-4788-9CF5-69A2C952820E}"/>
              </a:ext>
            </a:extLst>
          </p:cNvPr>
          <p:cNvGrpSpPr/>
          <p:nvPr/>
        </p:nvGrpSpPr>
        <p:grpSpPr>
          <a:xfrm>
            <a:off x="250827" y="1941688"/>
            <a:ext cx="4192130" cy="4118048"/>
            <a:chOff x="435640" y="1356998"/>
            <a:chExt cx="3123898" cy="3291702"/>
          </a:xfrm>
        </p:grpSpPr>
        <p:grpSp>
          <p:nvGrpSpPr>
            <p:cNvPr id="1995" name="Group 1994">
              <a:extLst>
                <a:ext uri="{FF2B5EF4-FFF2-40B4-BE49-F238E27FC236}">
                  <a16:creationId xmlns:a16="http://schemas.microsoft.com/office/drawing/2014/main" id="{874E7A76-F381-46F9-ADDC-14BC053E6874}"/>
                </a:ext>
              </a:extLst>
            </p:cNvPr>
            <p:cNvGrpSpPr/>
            <p:nvPr/>
          </p:nvGrpSpPr>
          <p:grpSpPr>
            <a:xfrm rot="3660000">
              <a:off x="1915710" y="1176300"/>
              <a:ext cx="197023" cy="1802702"/>
              <a:chOff x="1115616" y="2490394"/>
              <a:chExt cx="197023" cy="1802702"/>
            </a:xfrm>
          </p:grpSpPr>
          <p:sp>
            <p:nvSpPr>
              <p:cNvPr id="2004" name="Rectangle 2003">
                <a:extLst>
                  <a:ext uri="{FF2B5EF4-FFF2-40B4-BE49-F238E27FC236}">
                    <a16:creationId xmlns:a16="http://schemas.microsoft.com/office/drawing/2014/main" id="{DB5B4120-6A1C-45BD-89FA-E1960B6A4AA0}"/>
                  </a:ext>
                </a:extLst>
              </p:cNvPr>
              <p:cNvSpPr/>
              <p:nvPr/>
            </p:nvSpPr>
            <p:spPr>
              <a:xfrm>
                <a:off x="1115616" y="2492896"/>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05" name="Rectangle 2004">
                <a:extLst>
                  <a:ext uri="{FF2B5EF4-FFF2-40B4-BE49-F238E27FC236}">
                    <a16:creationId xmlns:a16="http://schemas.microsoft.com/office/drawing/2014/main" id="{4E373013-BEB0-42CC-97EF-E171919647A5}"/>
                  </a:ext>
                </a:extLst>
              </p:cNvPr>
              <p:cNvSpPr/>
              <p:nvPr/>
            </p:nvSpPr>
            <p:spPr>
              <a:xfrm>
                <a:off x="1240631" y="2490394"/>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996" name="Group 1995">
              <a:extLst>
                <a:ext uri="{FF2B5EF4-FFF2-40B4-BE49-F238E27FC236}">
                  <a16:creationId xmlns:a16="http://schemas.microsoft.com/office/drawing/2014/main" id="{59A46ED3-E1CE-4368-A28A-764070FB7426}"/>
                </a:ext>
              </a:extLst>
            </p:cNvPr>
            <p:cNvGrpSpPr/>
            <p:nvPr/>
          </p:nvGrpSpPr>
          <p:grpSpPr>
            <a:xfrm>
              <a:off x="1142119" y="2490394"/>
              <a:ext cx="197023" cy="1802702"/>
              <a:chOff x="1115616" y="2490394"/>
              <a:chExt cx="197023" cy="1802702"/>
            </a:xfrm>
          </p:grpSpPr>
          <p:sp>
            <p:nvSpPr>
              <p:cNvPr id="2002" name="Rectangle 2001">
                <a:extLst>
                  <a:ext uri="{FF2B5EF4-FFF2-40B4-BE49-F238E27FC236}">
                    <a16:creationId xmlns:a16="http://schemas.microsoft.com/office/drawing/2014/main" id="{5EA26684-0FFD-4593-83B0-B59090F948AC}"/>
                  </a:ext>
                </a:extLst>
              </p:cNvPr>
              <p:cNvSpPr/>
              <p:nvPr/>
            </p:nvSpPr>
            <p:spPr>
              <a:xfrm>
                <a:off x="1115616" y="2492896"/>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03" name="Rectangle 2002">
                <a:extLst>
                  <a:ext uri="{FF2B5EF4-FFF2-40B4-BE49-F238E27FC236}">
                    <a16:creationId xmlns:a16="http://schemas.microsoft.com/office/drawing/2014/main" id="{DAA161B9-56CF-41B6-A49F-E1A61BEAB5F2}"/>
                  </a:ext>
                </a:extLst>
              </p:cNvPr>
              <p:cNvSpPr/>
              <p:nvPr/>
            </p:nvSpPr>
            <p:spPr>
              <a:xfrm>
                <a:off x="1240631" y="2490394"/>
                <a:ext cx="72008" cy="18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997" name="Group 1996">
              <a:extLst>
                <a:ext uri="{FF2B5EF4-FFF2-40B4-BE49-F238E27FC236}">
                  <a16:creationId xmlns:a16="http://schemas.microsoft.com/office/drawing/2014/main" id="{DB8BBE81-7767-4EB7-A965-B693FA9C9042}"/>
                </a:ext>
              </a:extLst>
            </p:cNvPr>
            <p:cNvGrpSpPr/>
            <p:nvPr/>
          </p:nvGrpSpPr>
          <p:grpSpPr>
            <a:xfrm>
              <a:off x="1004052" y="2253815"/>
              <a:ext cx="473157" cy="473157"/>
              <a:chOff x="3275856" y="4077072"/>
              <a:chExt cx="504056" cy="504056"/>
            </a:xfrm>
          </p:grpSpPr>
          <p:sp>
            <p:nvSpPr>
              <p:cNvPr id="2000" name="Oval 1999">
                <a:extLst>
                  <a:ext uri="{FF2B5EF4-FFF2-40B4-BE49-F238E27FC236}">
                    <a16:creationId xmlns:a16="http://schemas.microsoft.com/office/drawing/2014/main" id="{B0DBBF09-2EDA-44B8-90CD-CF92029312D2}"/>
                  </a:ext>
                </a:extLst>
              </p:cNvPr>
              <p:cNvSpPr/>
              <p:nvPr/>
            </p:nvSpPr>
            <p:spPr>
              <a:xfrm>
                <a:off x="3275856" y="4077072"/>
                <a:ext cx="504056" cy="5040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01" name="Oval 2000">
                <a:extLst>
                  <a:ext uri="{FF2B5EF4-FFF2-40B4-BE49-F238E27FC236}">
                    <a16:creationId xmlns:a16="http://schemas.microsoft.com/office/drawing/2014/main" id="{A622E206-29D5-4A49-9E26-F643A1641E26}"/>
                  </a:ext>
                </a:extLst>
              </p:cNvPr>
              <p:cNvSpPr/>
              <p:nvPr/>
            </p:nvSpPr>
            <p:spPr>
              <a:xfrm>
                <a:off x="3375484" y="4176700"/>
                <a:ext cx="304800" cy="30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998" name="Oval 12">
              <a:extLst>
                <a:ext uri="{FF2B5EF4-FFF2-40B4-BE49-F238E27FC236}">
                  <a16:creationId xmlns:a16="http://schemas.microsoft.com/office/drawing/2014/main" id="{4603992D-6735-4844-AB01-47043F9D54F2}"/>
                </a:ext>
              </a:extLst>
            </p:cNvPr>
            <p:cNvSpPr/>
            <p:nvPr/>
          </p:nvSpPr>
          <p:spPr>
            <a:xfrm>
              <a:off x="435640" y="4221088"/>
              <a:ext cx="1609980" cy="427612"/>
            </a:xfrm>
            <a:custGeom>
              <a:avLst/>
              <a:gdLst/>
              <a:ahLst/>
              <a:cxnLst/>
              <a:rect l="l" t="t" r="r" b="b"/>
              <a:pathLst>
                <a:path w="1534063" h="407449">
                  <a:moveTo>
                    <a:pt x="767031" y="0"/>
                  </a:moveTo>
                  <a:cubicBezTo>
                    <a:pt x="1137209" y="0"/>
                    <a:pt x="1448077" y="173138"/>
                    <a:pt x="1534063" y="407449"/>
                  </a:cubicBezTo>
                  <a:lnTo>
                    <a:pt x="0" y="407449"/>
                  </a:lnTo>
                  <a:cubicBezTo>
                    <a:pt x="85986" y="173138"/>
                    <a:pt x="396854" y="0"/>
                    <a:pt x="767031"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99" name="Rounded Rectangle 14">
              <a:extLst>
                <a:ext uri="{FF2B5EF4-FFF2-40B4-BE49-F238E27FC236}">
                  <a16:creationId xmlns:a16="http://schemas.microsoft.com/office/drawing/2014/main" id="{7078CA51-8831-480A-9C70-5FC20379BC49}"/>
                </a:ext>
              </a:extLst>
            </p:cNvPr>
            <p:cNvSpPr/>
            <p:nvPr/>
          </p:nvSpPr>
          <p:spPr>
            <a:xfrm rot="19800000">
              <a:off x="2546102" y="1356998"/>
              <a:ext cx="1013436" cy="790340"/>
            </a:xfrm>
            <a:custGeom>
              <a:avLst/>
              <a:gdLst/>
              <a:ahLst/>
              <a:cxnLst/>
              <a:rect l="l" t="t" r="r" b="b"/>
              <a:pathLst>
                <a:path w="4593188" h="2986373">
                  <a:moveTo>
                    <a:pt x="1308312" y="0"/>
                  </a:moveTo>
                  <a:lnTo>
                    <a:pt x="3212995" y="0"/>
                  </a:lnTo>
                  <a:cubicBezTo>
                    <a:pt x="3328954" y="0"/>
                    <a:pt x="3422957" y="94003"/>
                    <a:pt x="3422957" y="209962"/>
                  </a:cubicBezTo>
                  <a:lnTo>
                    <a:pt x="3422957" y="967743"/>
                  </a:lnTo>
                  <a:lnTo>
                    <a:pt x="3424105" y="967743"/>
                  </a:lnTo>
                  <a:lnTo>
                    <a:pt x="4593188" y="2964572"/>
                  </a:lnTo>
                  <a:lnTo>
                    <a:pt x="0" y="2986373"/>
                  </a:lnTo>
                  <a:lnTo>
                    <a:pt x="1092932" y="967743"/>
                  </a:lnTo>
                  <a:lnTo>
                    <a:pt x="1098350" y="967743"/>
                  </a:lnTo>
                  <a:lnTo>
                    <a:pt x="1098350" y="209962"/>
                  </a:lnTo>
                  <a:cubicBezTo>
                    <a:pt x="1098350" y="94003"/>
                    <a:pt x="1192353" y="0"/>
                    <a:pt x="1308312"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006" name="Oval 2005">
            <a:extLst>
              <a:ext uri="{FF2B5EF4-FFF2-40B4-BE49-F238E27FC236}">
                <a16:creationId xmlns:a16="http://schemas.microsoft.com/office/drawing/2014/main" id="{E5A7C22C-C346-4EB2-A7ED-770256940BA5}"/>
              </a:ext>
            </a:extLst>
          </p:cNvPr>
          <p:cNvSpPr/>
          <p:nvPr/>
        </p:nvSpPr>
        <p:spPr>
          <a:xfrm>
            <a:off x="3449679" y="4194157"/>
            <a:ext cx="1672155" cy="17482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b="1" dirty="0">
              <a:solidFill>
                <a:schemeClr val="tx1">
                  <a:lumMod val="75000"/>
                  <a:lumOff val="25000"/>
                </a:schemeClr>
              </a:solidFill>
              <a:latin typeface="Arial" pitchFamily="34" charset="0"/>
              <a:cs typeface="Arial" pitchFamily="34" charset="0"/>
            </a:endParaRPr>
          </a:p>
          <a:p>
            <a:pPr algn="ctr"/>
            <a:endParaRPr lang="en-US" altLang="ko-KR" sz="1200" b="1" dirty="0">
              <a:solidFill>
                <a:schemeClr val="tx1">
                  <a:lumMod val="75000"/>
                  <a:lumOff val="25000"/>
                </a:schemeClr>
              </a:solidFill>
              <a:latin typeface="Arial" pitchFamily="34" charset="0"/>
              <a:cs typeface="Arial" pitchFamily="34" charset="0"/>
            </a:endParaRPr>
          </a:p>
          <a:p>
            <a:pPr algn="ctr"/>
            <a:r>
              <a:rPr lang="en-US" altLang="ko-KR" sz="1400" b="1" dirty="0">
                <a:solidFill>
                  <a:schemeClr val="tx1">
                    <a:lumMod val="75000"/>
                    <a:lumOff val="25000"/>
                  </a:schemeClr>
                </a:solidFill>
                <a:latin typeface="Arial" pitchFamily="34" charset="0"/>
                <a:cs typeface="Arial" pitchFamily="34" charset="0"/>
              </a:rPr>
              <a:t>Late in Payment of Premiums</a:t>
            </a:r>
            <a:endParaRPr lang="ko-KR" altLang="en-US" sz="1400" b="1" dirty="0">
              <a:solidFill>
                <a:schemeClr val="tx1">
                  <a:lumMod val="75000"/>
                  <a:lumOff val="25000"/>
                </a:schemeClr>
              </a:solidFill>
              <a:latin typeface="Arial" pitchFamily="34" charset="0"/>
              <a:cs typeface="Arial" pitchFamily="34" charset="0"/>
            </a:endParaRPr>
          </a:p>
          <a:p>
            <a:pPr algn="ctr"/>
            <a:endParaRPr lang="ko-KR" altLang="en-US" sz="2700" dirty="0"/>
          </a:p>
        </p:txBody>
      </p:sp>
      <p:sp>
        <p:nvSpPr>
          <p:cNvPr id="2007" name="Oval 2006">
            <a:extLst>
              <a:ext uri="{FF2B5EF4-FFF2-40B4-BE49-F238E27FC236}">
                <a16:creationId xmlns:a16="http://schemas.microsoft.com/office/drawing/2014/main" id="{05FA08D8-31E9-4229-A584-D3AAFA9B90C2}"/>
              </a:ext>
            </a:extLst>
          </p:cNvPr>
          <p:cNvSpPr/>
          <p:nvPr/>
        </p:nvSpPr>
        <p:spPr>
          <a:xfrm>
            <a:off x="5418358" y="4243201"/>
            <a:ext cx="1672156" cy="17496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b="1" dirty="0">
              <a:solidFill>
                <a:schemeClr val="tx1">
                  <a:lumMod val="75000"/>
                  <a:lumOff val="25000"/>
                </a:schemeClr>
              </a:solidFill>
              <a:latin typeface="Arial" pitchFamily="34" charset="0"/>
              <a:cs typeface="Arial" pitchFamily="34" charset="0"/>
            </a:endParaRPr>
          </a:p>
          <a:p>
            <a:pPr algn="ctr"/>
            <a:r>
              <a:rPr lang="en-US" altLang="ko-KR" sz="1400" b="1" dirty="0">
                <a:solidFill>
                  <a:schemeClr val="tx1">
                    <a:lumMod val="75000"/>
                    <a:lumOff val="25000"/>
                  </a:schemeClr>
                </a:solidFill>
                <a:latin typeface="Arial" pitchFamily="34" charset="0"/>
                <a:cs typeface="Arial" pitchFamily="34" charset="0"/>
              </a:rPr>
              <a:t>Paying Premium in Cash</a:t>
            </a:r>
            <a:endParaRPr lang="ko-KR" altLang="en-US" sz="1400" b="1" dirty="0">
              <a:solidFill>
                <a:schemeClr val="tx1">
                  <a:lumMod val="75000"/>
                  <a:lumOff val="25000"/>
                </a:schemeClr>
              </a:solidFill>
              <a:latin typeface="Arial" pitchFamily="34" charset="0"/>
              <a:cs typeface="Arial" pitchFamily="34" charset="0"/>
            </a:endParaRPr>
          </a:p>
          <a:p>
            <a:pPr algn="ctr"/>
            <a:endParaRPr lang="ko-KR" altLang="en-US" sz="2700" dirty="0"/>
          </a:p>
        </p:txBody>
      </p:sp>
      <p:sp>
        <p:nvSpPr>
          <p:cNvPr id="2008" name="Oval 2007">
            <a:extLst>
              <a:ext uri="{FF2B5EF4-FFF2-40B4-BE49-F238E27FC236}">
                <a16:creationId xmlns:a16="http://schemas.microsoft.com/office/drawing/2014/main" id="{C1494090-B942-4D2F-BF43-610C6B26554F}"/>
              </a:ext>
            </a:extLst>
          </p:cNvPr>
          <p:cNvSpPr/>
          <p:nvPr/>
        </p:nvSpPr>
        <p:spPr>
          <a:xfrm>
            <a:off x="7387038" y="4329809"/>
            <a:ext cx="1676203" cy="15757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lumMod val="75000"/>
                    <a:lumOff val="25000"/>
                  </a:schemeClr>
                </a:solidFill>
                <a:latin typeface="Arial" pitchFamily="34" charset="0"/>
                <a:cs typeface="Arial" pitchFamily="34" charset="0"/>
              </a:rPr>
              <a:t>Risk Score</a:t>
            </a:r>
            <a:endParaRPr lang="ko-KR" altLang="en-US" sz="1400" b="1" dirty="0">
              <a:solidFill>
                <a:schemeClr val="tx1">
                  <a:lumMod val="75000"/>
                  <a:lumOff val="25000"/>
                </a:schemeClr>
              </a:solidFill>
              <a:latin typeface="Arial" pitchFamily="34" charset="0"/>
              <a:cs typeface="Arial" pitchFamily="34" charset="0"/>
            </a:endParaRPr>
          </a:p>
        </p:txBody>
      </p:sp>
      <p:sp>
        <p:nvSpPr>
          <p:cNvPr id="2009" name="Oval 2008">
            <a:extLst>
              <a:ext uri="{FF2B5EF4-FFF2-40B4-BE49-F238E27FC236}">
                <a16:creationId xmlns:a16="http://schemas.microsoft.com/office/drawing/2014/main" id="{8D95977F-71ED-41F9-9634-03B3D01E8E51}"/>
              </a:ext>
            </a:extLst>
          </p:cNvPr>
          <p:cNvSpPr/>
          <p:nvPr/>
        </p:nvSpPr>
        <p:spPr>
          <a:xfrm>
            <a:off x="9371058" y="4349386"/>
            <a:ext cx="1676203" cy="15757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lumMod val="75000"/>
                    <a:lumOff val="25000"/>
                  </a:schemeClr>
                </a:solidFill>
                <a:latin typeface="Arial" pitchFamily="34" charset="0"/>
                <a:cs typeface="Arial" pitchFamily="34" charset="0"/>
              </a:rPr>
              <a:t>Income</a:t>
            </a:r>
            <a:endParaRPr lang="ko-KR" altLang="en-US" sz="1400" b="1" dirty="0">
              <a:solidFill>
                <a:schemeClr val="tx1">
                  <a:lumMod val="75000"/>
                  <a:lumOff val="25000"/>
                </a:schemeClr>
              </a:solidFill>
              <a:latin typeface="Arial" pitchFamily="34" charset="0"/>
              <a:cs typeface="Arial" pitchFamily="34" charset="0"/>
            </a:endParaRPr>
          </a:p>
        </p:txBody>
      </p:sp>
      <p:grpSp>
        <p:nvGrpSpPr>
          <p:cNvPr id="2010" name="Group 2009">
            <a:extLst>
              <a:ext uri="{FF2B5EF4-FFF2-40B4-BE49-F238E27FC236}">
                <a16:creationId xmlns:a16="http://schemas.microsoft.com/office/drawing/2014/main" id="{9DE179C8-3F48-42D4-BF5E-149252BA56C2}"/>
              </a:ext>
            </a:extLst>
          </p:cNvPr>
          <p:cNvGrpSpPr/>
          <p:nvPr/>
        </p:nvGrpSpPr>
        <p:grpSpPr>
          <a:xfrm>
            <a:off x="6096000" y="1020789"/>
            <a:ext cx="5121555" cy="942893"/>
            <a:chOff x="270024" y="1545317"/>
            <a:chExt cx="3384594" cy="925693"/>
          </a:xfrm>
        </p:grpSpPr>
        <p:sp>
          <p:nvSpPr>
            <p:cNvPr id="2011" name="TextBox 2010">
              <a:extLst>
                <a:ext uri="{FF2B5EF4-FFF2-40B4-BE49-F238E27FC236}">
                  <a16:creationId xmlns:a16="http://schemas.microsoft.com/office/drawing/2014/main" id="{A2627DBF-A29F-4C9C-A14C-6BB3C8EA0EA7}"/>
                </a:ext>
              </a:extLst>
            </p:cNvPr>
            <p:cNvSpPr txBox="1"/>
            <p:nvPr/>
          </p:nvSpPr>
          <p:spPr>
            <a:xfrm>
              <a:off x="270024" y="1818216"/>
              <a:ext cx="3384593" cy="652794"/>
            </a:xfrm>
            <a:prstGeom prst="rect">
              <a:avLst/>
            </a:prstGeom>
            <a:noFill/>
          </p:spPr>
          <p:txBody>
            <a:bodyPr wrap="square" rtlCol="0" anchor="ctr">
              <a:spAutoFit/>
            </a:bodyPr>
            <a:lstStyle/>
            <a:p>
              <a:pPr marL="171450" indent="-171450">
                <a:buFont typeface="Arial" panose="020B0604020202020204" pitchFamily="34" charset="0"/>
                <a:buChar char="•"/>
              </a:pPr>
              <a:r>
                <a:rPr lang="en-US" altLang="ko-KR" sz="1200" b="1" dirty="0">
                  <a:solidFill>
                    <a:schemeClr val="tx1">
                      <a:lumMod val="75000"/>
                      <a:lumOff val="25000"/>
                    </a:schemeClr>
                  </a:solidFill>
                  <a:cs typeface="Arial" pitchFamily="34" charset="0"/>
                </a:rPr>
                <a:t>Late by 3 to 6 Months</a:t>
              </a:r>
            </a:p>
            <a:p>
              <a:pPr marL="171450" indent="-171450">
                <a:buFont typeface="Arial" panose="020B0604020202020204" pitchFamily="34" charset="0"/>
                <a:buChar char="•"/>
              </a:pPr>
              <a:r>
                <a:rPr lang="en-US" altLang="ko-KR" sz="1200" b="1" dirty="0">
                  <a:solidFill>
                    <a:schemeClr val="tx1">
                      <a:lumMod val="75000"/>
                      <a:lumOff val="25000"/>
                    </a:schemeClr>
                  </a:solidFill>
                  <a:cs typeface="Arial" pitchFamily="34" charset="0"/>
                </a:rPr>
                <a:t>Late by 6 to 12 months</a:t>
              </a:r>
            </a:p>
            <a:p>
              <a:pPr marL="171450" indent="-171450">
                <a:buFont typeface="Arial" panose="020B0604020202020204" pitchFamily="34" charset="0"/>
                <a:buChar char="•"/>
              </a:pPr>
              <a:r>
                <a:rPr lang="en-US" altLang="ko-KR" sz="1200" b="1" dirty="0">
                  <a:solidFill>
                    <a:schemeClr val="tx1">
                      <a:lumMod val="75000"/>
                      <a:lumOff val="25000"/>
                    </a:schemeClr>
                  </a:solidFill>
                  <a:cs typeface="Arial" pitchFamily="34" charset="0"/>
                </a:rPr>
                <a:t>Late by more than 12 months</a:t>
              </a:r>
              <a:endParaRPr lang="ko-KR" altLang="en-US" sz="1200" b="1" dirty="0">
                <a:solidFill>
                  <a:schemeClr val="tx1">
                    <a:lumMod val="75000"/>
                    <a:lumOff val="25000"/>
                  </a:schemeClr>
                </a:solidFill>
                <a:cs typeface="Arial" pitchFamily="34" charset="0"/>
              </a:endParaRPr>
            </a:p>
          </p:txBody>
        </p:sp>
        <p:sp>
          <p:nvSpPr>
            <p:cNvPr id="2012" name="TextBox 2011">
              <a:extLst>
                <a:ext uri="{FF2B5EF4-FFF2-40B4-BE49-F238E27FC236}">
                  <a16:creationId xmlns:a16="http://schemas.microsoft.com/office/drawing/2014/main" id="{A29BBB48-9B1E-4100-A0BF-D07E4BBF8161}"/>
                </a:ext>
              </a:extLst>
            </p:cNvPr>
            <p:cNvSpPr txBox="1"/>
            <p:nvPr/>
          </p:nvSpPr>
          <p:spPr>
            <a:xfrm>
              <a:off x="270024" y="1545317"/>
              <a:ext cx="3384594" cy="332378"/>
            </a:xfrm>
            <a:prstGeom prst="rect">
              <a:avLst/>
            </a:prstGeom>
            <a:noFill/>
          </p:spPr>
          <p:txBody>
            <a:bodyPr wrap="square" rtlCol="0" anchor="ctr">
              <a:spAutoFit/>
            </a:bodyPr>
            <a:lstStyle/>
            <a:p>
              <a:r>
                <a:rPr lang="en-US" altLang="ko-KR" sz="1600" b="1" dirty="0">
                  <a:solidFill>
                    <a:schemeClr val="accent1"/>
                  </a:solidFill>
                  <a:cs typeface="Arial" pitchFamily="34" charset="0"/>
                </a:rPr>
                <a:t>Late in Payment of Premiums</a:t>
              </a:r>
              <a:endParaRPr lang="ko-KR" altLang="en-US" sz="1600" b="1" dirty="0">
                <a:solidFill>
                  <a:schemeClr val="accent1"/>
                </a:solidFill>
                <a:cs typeface="Arial" pitchFamily="34" charset="0"/>
              </a:endParaRPr>
            </a:p>
          </p:txBody>
        </p:sp>
      </p:grpSp>
      <p:grpSp>
        <p:nvGrpSpPr>
          <p:cNvPr id="2013" name="Group 2012">
            <a:extLst>
              <a:ext uri="{FF2B5EF4-FFF2-40B4-BE49-F238E27FC236}">
                <a16:creationId xmlns:a16="http://schemas.microsoft.com/office/drawing/2014/main" id="{E983BAA1-DD18-4E58-BB0C-A36C40580624}"/>
              </a:ext>
            </a:extLst>
          </p:cNvPr>
          <p:cNvGrpSpPr/>
          <p:nvPr/>
        </p:nvGrpSpPr>
        <p:grpSpPr>
          <a:xfrm>
            <a:off x="5920405" y="2226191"/>
            <a:ext cx="5569440" cy="572143"/>
            <a:chOff x="147931" y="1655762"/>
            <a:chExt cx="3680579" cy="577864"/>
          </a:xfrm>
        </p:grpSpPr>
        <p:sp>
          <p:nvSpPr>
            <p:cNvPr id="2014" name="TextBox 2013">
              <a:extLst>
                <a:ext uri="{FF2B5EF4-FFF2-40B4-BE49-F238E27FC236}">
                  <a16:creationId xmlns:a16="http://schemas.microsoft.com/office/drawing/2014/main" id="{248DD031-9DC7-42E9-8F63-DD8075B44992}"/>
                </a:ext>
              </a:extLst>
            </p:cNvPr>
            <p:cNvSpPr txBox="1"/>
            <p:nvPr/>
          </p:nvSpPr>
          <p:spPr>
            <a:xfrm>
              <a:off x="147931" y="1953857"/>
              <a:ext cx="3680579" cy="27976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   </a:t>
              </a:r>
              <a:r>
                <a:rPr lang="en-US" altLang="ko-KR" sz="1200" b="1" dirty="0">
                  <a:solidFill>
                    <a:schemeClr val="tx1">
                      <a:lumMod val="75000"/>
                      <a:lumOff val="25000"/>
                    </a:schemeClr>
                  </a:solidFill>
                  <a:cs typeface="Arial" pitchFamily="34" charset="0"/>
                </a:rPr>
                <a:t>Cash in hand to pay Premium is a major attribute for paying Premiums</a:t>
              </a:r>
              <a:endParaRPr lang="ko-KR" altLang="en-US" sz="1200" b="1" dirty="0">
                <a:solidFill>
                  <a:schemeClr val="tx1">
                    <a:lumMod val="75000"/>
                    <a:lumOff val="25000"/>
                  </a:schemeClr>
                </a:solidFill>
                <a:cs typeface="Arial" pitchFamily="34" charset="0"/>
              </a:endParaRPr>
            </a:p>
          </p:txBody>
        </p:sp>
        <p:sp>
          <p:nvSpPr>
            <p:cNvPr id="2015" name="TextBox 2014">
              <a:extLst>
                <a:ext uri="{FF2B5EF4-FFF2-40B4-BE49-F238E27FC236}">
                  <a16:creationId xmlns:a16="http://schemas.microsoft.com/office/drawing/2014/main" id="{306FC8E3-488E-40C0-AD0B-804953E02508}"/>
                </a:ext>
              </a:extLst>
            </p:cNvPr>
            <p:cNvSpPr txBox="1"/>
            <p:nvPr/>
          </p:nvSpPr>
          <p:spPr>
            <a:xfrm>
              <a:off x="270023" y="1655762"/>
              <a:ext cx="3384594" cy="341939"/>
            </a:xfrm>
            <a:prstGeom prst="rect">
              <a:avLst/>
            </a:prstGeom>
            <a:noFill/>
          </p:spPr>
          <p:txBody>
            <a:bodyPr wrap="square" rtlCol="0" anchor="ctr">
              <a:spAutoFit/>
            </a:bodyPr>
            <a:lstStyle/>
            <a:p>
              <a:r>
                <a:rPr lang="en-US" altLang="ko-KR" sz="1600" b="1" dirty="0">
                  <a:solidFill>
                    <a:schemeClr val="accent2"/>
                  </a:solidFill>
                  <a:cs typeface="Arial" pitchFamily="34" charset="0"/>
                </a:rPr>
                <a:t>Paying Premiums in Cash Credit</a:t>
              </a:r>
              <a:endParaRPr lang="ko-KR" altLang="en-US" sz="1600" b="1" dirty="0">
                <a:solidFill>
                  <a:schemeClr val="accent2"/>
                </a:solidFill>
                <a:cs typeface="Arial" pitchFamily="34" charset="0"/>
              </a:endParaRPr>
            </a:p>
          </p:txBody>
        </p:sp>
      </p:grpSp>
      <p:grpSp>
        <p:nvGrpSpPr>
          <p:cNvPr id="2016" name="Group 2015">
            <a:extLst>
              <a:ext uri="{FF2B5EF4-FFF2-40B4-BE49-F238E27FC236}">
                <a16:creationId xmlns:a16="http://schemas.microsoft.com/office/drawing/2014/main" id="{92206A55-BEB3-4623-AB35-4AD2E6BE05FA}"/>
              </a:ext>
            </a:extLst>
          </p:cNvPr>
          <p:cNvGrpSpPr/>
          <p:nvPr/>
        </p:nvGrpSpPr>
        <p:grpSpPr>
          <a:xfrm>
            <a:off x="6144347" y="2858400"/>
            <a:ext cx="5121557" cy="545787"/>
            <a:chOff x="270023" y="1655761"/>
            <a:chExt cx="3384594" cy="551245"/>
          </a:xfrm>
        </p:grpSpPr>
        <p:sp>
          <p:nvSpPr>
            <p:cNvPr id="2017" name="TextBox 2016">
              <a:extLst>
                <a:ext uri="{FF2B5EF4-FFF2-40B4-BE49-F238E27FC236}">
                  <a16:creationId xmlns:a16="http://schemas.microsoft.com/office/drawing/2014/main" id="{23AF1418-96CE-4A79-B6F9-73708C0469DC}"/>
                </a:ext>
              </a:extLst>
            </p:cNvPr>
            <p:cNvSpPr txBox="1"/>
            <p:nvPr/>
          </p:nvSpPr>
          <p:spPr>
            <a:xfrm>
              <a:off x="270024" y="1927237"/>
              <a:ext cx="3384593" cy="27976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High Income = High Risk -Score = Low Defaulters </a:t>
              </a:r>
              <a:endParaRPr lang="ko-KR" altLang="en-US" sz="1200" b="1" dirty="0">
                <a:solidFill>
                  <a:schemeClr val="tx1">
                    <a:lumMod val="75000"/>
                    <a:lumOff val="25000"/>
                  </a:schemeClr>
                </a:solidFill>
                <a:cs typeface="Arial" pitchFamily="34" charset="0"/>
              </a:endParaRPr>
            </a:p>
          </p:txBody>
        </p:sp>
        <p:sp>
          <p:nvSpPr>
            <p:cNvPr id="2018" name="TextBox 2017">
              <a:extLst>
                <a:ext uri="{FF2B5EF4-FFF2-40B4-BE49-F238E27FC236}">
                  <a16:creationId xmlns:a16="http://schemas.microsoft.com/office/drawing/2014/main" id="{A45838BD-CA69-45E5-A67A-C5B7EE497AE3}"/>
                </a:ext>
              </a:extLst>
            </p:cNvPr>
            <p:cNvSpPr txBox="1"/>
            <p:nvPr/>
          </p:nvSpPr>
          <p:spPr>
            <a:xfrm>
              <a:off x="270023" y="1655761"/>
              <a:ext cx="3384594" cy="341940"/>
            </a:xfrm>
            <a:prstGeom prst="rect">
              <a:avLst/>
            </a:prstGeom>
            <a:noFill/>
          </p:spPr>
          <p:txBody>
            <a:bodyPr wrap="square" rtlCol="0" anchor="ctr">
              <a:spAutoFit/>
            </a:bodyPr>
            <a:lstStyle/>
            <a:p>
              <a:r>
                <a:rPr lang="en-US" altLang="ko-KR" sz="1600" b="1" dirty="0">
                  <a:solidFill>
                    <a:schemeClr val="accent3"/>
                  </a:solidFill>
                  <a:cs typeface="Arial" pitchFamily="34" charset="0"/>
                </a:rPr>
                <a:t>Risk Score</a:t>
              </a:r>
              <a:endParaRPr lang="ko-KR" altLang="en-US" sz="1600" b="1" dirty="0">
                <a:solidFill>
                  <a:schemeClr val="accent3"/>
                </a:solidFill>
                <a:cs typeface="Arial" pitchFamily="34" charset="0"/>
              </a:endParaRPr>
            </a:p>
          </p:txBody>
        </p:sp>
      </p:grpSp>
      <p:grpSp>
        <p:nvGrpSpPr>
          <p:cNvPr id="2019" name="Group 2018">
            <a:extLst>
              <a:ext uri="{FF2B5EF4-FFF2-40B4-BE49-F238E27FC236}">
                <a16:creationId xmlns:a16="http://schemas.microsoft.com/office/drawing/2014/main" id="{BF6EA9CB-AA73-49A0-ADEE-A7C3F37DDAD5}"/>
              </a:ext>
            </a:extLst>
          </p:cNvPr>
          <p:cNvGrpSpPr/>
          <p:nvPr/>
        </p:nvGrpSpPr>
        <p:grpSpPr>
          <a:xfrm>
            <a:off x="4722090" y="3534521"/>
            <a:ext cx="6573596" cy="557832"/>
            <a:chOff x="-686974" y="1594030"/>
            <a:chExt cx="4344178" cy="563410"/>
          </a:xfrm>
        </p:grpSpPr>
        <p:sp>
          <p:nvSpPr>
            <p:cNvPr id="2020" name="TextBox 2019">
              <a:extLst>
                <a:ext uri="{FF2B5EF4-FFF2-40B4-BE49-F238E27FC236}">
                  <a16:creationId xmlns:a16="http://schemas.microsoft.com/office/drawing/2014/main" id="{6DF711FD-3650-45FB-992C-EEDB7B91E22F}"/>
                </a:ext>
              </a:extLst>
            </p:cNvPr>
            <p:cNvSpPr txBox="1"/>
            <p:nvPr/>
          </p:nvSpPr>
          <p:spPr>
            <a:xfrm>
              <a:off x="-686974" y="1877671"/>
              <a:ext cx="3384593" cy="27976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  High Income = Low Defaulte</a:t>
              </a:r>
              <a:r>
                <a:rPr lang="en-US" altLang="ko-KR" sz="1200" dirty="0">
                  <a:solidFill>
                    <a:schemeClr val="tx1">
                      <a:lumMod val="75000"/>
                      <a:lumOff val="25000"/>
                    </a:schemeClr>
                  </a:solidFill>
                  <a:cs typeface="Arial" pitchFamily="34" charset="0"/>
                </a:rPr>
                <a:t>rs</a:t>
              </a:r>
              <a:endParaRPr lang="ko-KR" altLang="en-US" sz="1200" dirty="0">
                <a:solidFill>
                  <a:schemeClr val="tx1">
                    <a:lumMod val="75000"/>
                    <a:lumOff val="25000"/>
                  </a:schemeClr>
                </a:solidFill>
                <a:cs typeface="Arial" pitchFamily="34" charset="0"/>
              </a:endParaRPr>
            </a:p>
          </p:txBody>
        </p:sp>
        <p:sp>
          <p:nvSpPr>
            <p:cNvPr id="2021" name="TextBox 2020">
              <a:extLst>
                <a:ext uri="{FF2B5EF4-FFF2-40B4-BE49-F238E27FC236}">
                  <a16:creationId xmlns:a16="http://schemas.microsoft.com/office/drawing/2014/main" id="{C803FB7A-B834-4033-A12C-60FD5C2A4FC2}"/>
                </a:ext>
              </a:extLst>
            </p:cNvPr>
            <p:cNvSpPr txBox="1"/>
            <p:nvPr/>
          </p:nvSpPr>
          <p:spPr>
            <a:xfrm>
              <a:off x="272610" y="1594030"/>
              <a:ext cx="3384594" cy="341939"/>
            </a:xfrm>
            <a:prstGeom prst="rect">
              <a:avLst/>
            </a:prstGeom>
            <a:noFill/>
          </p:spPr>
          <p:txBody>
            <a:bodyPr wrap="square" rtlCol="0" anchor="ctr">
              <a:spAutoFit/>
            </a:bodyPr>
            <a:lstStyle/>
            <a:p>
              <a:r>
                <a:rPr lang="en-US" altLang="ko-KR" sz="1600" b="1" dirty="0">
                  <a:solidFill>
                    <a:schemeClr val="accent4"/>
                  </a:solidFill>
                  <a:cs typeface="Arial" pitchFamily="34" charset="0"/>
                </a:rPr>
                <a:t>Income</a:t>
              </a:r>
              <a:endParaRPr lang="ko-KR" altLang="en-US" sz="1600" b="1" dirty="0">
                <a:solidFill>
                  <a:schemeClr val="accent4"/>
                </a:solidFill>
                <a:cs typeface="Arial" pitchFamily="34" charset="0"/>
              </a:endParaRPr>
            </a:p>
          </p:txBody>
        </p:sp>
      </p:grpSp>
      <p:sp>
        <p:nvSpPr>
          <p:cNvPr id="2022" name="TextBox 2021">
            <a:extLst>
              <a:ext uri="{FF2B5EF4-FFF2-40B4-BE49-F238E27FC236}">
                <a16:creationId xmlns:a16="http://schemas.microsoft.com/office/drawing/2014/main" id="{11156D35-9383-407B-BE06-5BC9E29D10D7}"/>
              </a:ext>
            </a:extLst>
          </p:cNvPr>
          <p:cNvSpPr txBox="1"/>
          <p:nvPr/>
        </p:nvSpPr>
        <p:spPr>
          <a:xfrm>
            <a:off x="221504" y="1533881"/>
            <a:ext cx="3807431" cy="1384995"/>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Important</a:t>
            </a:r>
          </a:p>
          <a:p>
            <a:r>
              <a:rPr lang="en-US" altLang="ko-KR" sz="2800" b="1" dirty="0">
                <a:solidFill>
                  <a:schemeClr val="tx1">
                    <a:lumMod val="75000"/>
                    <a:lumOff val="25000"/>
                  </a:schemeClr>
                </a:solidFill>
                <a:cs typeface="Arial" pitchFamily="34" charset="0"/>
              </a:rPr>
              <a:t>Influencing</a:t>
            </a:r>
          </a:p>
          <a:p>
            <a:r>
              <a:rPr lang="en-US" altLang="ko-KR" sz="2800" b="1" dirty="0">
                <a:solidFill>
                  <a:schemeClr val="tx1">
                    <a:lumMod val="75000"/>
                    <a:lumOff val="25000"/>
                  </a:schemeClr>
                </a:solidFill>
                <a:cs typeface="Arial" pitchFamily="34" charset="0"/>
              </a:rPr>
              <a:t>Variable to deep dive</a:t>
            </a:r>
          </a:p>
        </p:txBody>
      </p:sp>
      <p:cxnSp>
        <p:nvCxnSpPr>
          <p:cNvPr id="2023" name="Straight Connector 2022">
            <a:extLst>
              <a:ext uri="{FF2B5EF4-FFF2-40B4-BE49-F238E27FC236}">
                <a16:creationId xmlns:a16="http://schemas.microsoft.com/office/drawing/2014/main" id="{5B57FF07-C9DF-44DE-8789-60DE74902FF0}"/>
              </a:ext>
            </a:extLst>
          </p:cNvPr>
          <p:cNvCxnSpPr>
            <a:cxnSpLocks/>
          </p:cNvCxnSpPr>
          <p:nvPr/>
        </p:nvCxnSpPr>
        <p:spPr>
          <a:xfrm flipV="1">
            <a:off x="1063870" y="6052926"/>
            <a:ext cx="10075985" cy="10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34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610"/>
            <a:ext cx="12192000" cy="809096"/>
          </a:xfrm>
          <a:solidFill>
            <a:schemeClr val="bg1">
              <a:lumMod val="85000"/>
            </a:schemeClr>
          </a:solidFill>
          <a:ln>
            <a:solidFill>
              <a:schemeClr val="bg2">
                <a:lumMod val="75000"/>
              </a:schemeClr>
            </a:solidFill>
          </a:ln>
        </p:spPr>
        <p:txBody>
          <a:bodyPr/>
          <a:lstStyle/>
          <a:p>
            <a:r>
              <a:rPr lang="en-US" dirty="0"/>
              <a:t>Key Findings</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2"/>
              </a:rPr>
              <a:t>www.free-powerpoint-templates-design.com</a:t>
            </a:r>
            <a:endParaRPr lang="ko-KR" altLang="en-US" sz="1000" dirty="0">
              <a:solidFill>
                <a:schemeClr val="bg1"/>
              </a:solidFill>
            </a:endParaRPr>
          </a:p>
        </p:txBody>
      </p:sp>
      <p:sp>
        <p:nvSpPr>
          <p:cNvPr id="359" name="Oval 10">
            <a:extLst>
              <a:ext uri="{FF2B5EF4-FFF2-40B4-BE49-F238E27FC236}">
                <a16:creationId xmlns:a16="http://schemas.microsoft.com/office/drawing/2014/main" id="{B26239F0-7AB3-44BD-8C45-9FE2FDB8D893}"/>
              </a:ext>
            </a:extLst>
          </p:cNvPr>
          <p:cNvSpPr/>
          <p:nvPr/>
        </p:nvSpPr>
        <p:spPr>
          <a:xfrm>
            <a:off x="550512" y="1333475"/>
            <a:ext cx="532746" cy="532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0" name="Oval 13">
            <a:extLst>
              <a:ext uri="{FF2B5EF4-FFF2-40B4-BE49-F238E27FC236}">
                <a16:creationId xmlns:a16="http://schemas.microsoft.com/office/drawing/2014/main" id="{8ED5AAF1-E56B-4E9D-BFB9-F4A6CAEB6501}"/>
              </a:ext>
            </a:extLst>
          </p:cNvPr>
          <p:cNvSpPr/>
          <p:nvPr/>
        </p:nvSpPr>
        <p:spPr>
          <a:xfrm>
            <a:off x="521264" y="2517691"/>
            <a:ext cx="532746" cy="532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1" name="Oval 16">
            <a:extLst>
              <a:ext uri="{FF2B5EF4-FFF2-40B4-BE49-F238E27FC236}">
                <a16:creationId xmlns:a16="http://schemas.microsoft.com/office/drawing/2014/main" id="{B6833875-8DD5-463A-B70E-C02FF45738C1}"/>
              </a:ext>
            </a:extLst>
          </p:cNvPr>
          <p:cNvSpPr/>
          <p:nvPr/>
        </p:nvSpPr>
        <p:spPr>
          <a:xfrm>
            <a:off x="524794" y="3465766"/>
            <a:ext cx="532746" cy="532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2" name="Oval 19">
            <a:extLst>
              <a:ext uri="{FF2B5EF4-FFF2-40B4-BE49-F238E27FC236}">
                <a16:creationId xmlns:a16="http://schemas.microsoft.com/office/drawing/2014/main" id="{17619E80-3488-4B1E-A758-5A99E4CB8344}"/>
              </a:ext>
            </a:extLst>
          </p:cNvPr>
          <p:cNvSpPr/>
          <p:nvPr/>
        </p:nvSpPr>
        <p:spPr>
          <a:xfrm>
            <a:off x="519291" y="4483196"/>
            <a:ext cx="532746" cy="5327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highlight>
                <a:srgbClr val="FF0000"/>
              </a:highlight>
            </a:endParaRPr>
          </a:p>
        </p:txBody>
      </p:sp>
      <p:sp>
        <p:nvSpPr>
          <p:cNvPr id="363" name="TextBox 362">
            <a:extLst>
              <a:ext uri="{FF2B5EF4-FFF2-40B4-BE49-F238E27FC236}">
                <a16:creationId xmlns:a16="http://schemas.microsoft.com/office/drawing/2014/main" id="{5645CA79-F57A-41F6-8129-FBDCBEBFB0B6}"/>
              </a:ext>
            </a:extLst>
          </p:cNvPr>
          <p:cNvSpPr txBox="1"/>
          <p:nvPr/>
        </p:nvSpPr>
        <p:spPr>
          <a:xfrm>
            <a:off x="560090" y="1388083"/>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01</a:t>
            </a:r>
            <a:endParaRPr lang="ko-KR" altLang="en-US" sz="2000" b="1" dirty="0">
              <a:ln w="12700">
                <a:solidFill>
                  <a:schemeClr val="bg1"/>
                </a:solidFill>
              </a:ln>
              <a:solidFill>
                <a:schemeClr val="bg1"/>
              </a:solidFill>
              <a:cs typeface="Arial" pitchFamily="34" charset="0"/>
            </a:endParaRPr>
          </a:p>
        </p:txBody>
      </p:sp>
      <p:sp>
        <p:nvSpPr>
          <p:cNvPr id="365" name="TextBox 364">
            <a:extLst>
              <a:ext uri="{FF2B5EF4-FFF2-40B4-BE49-F238E27FC236}">
                <a16:creationId xmlns:a16="http://schemas.microsoft.com/office/drawing/2014/main" id="{A6D44EA0-D7CE-4C68-9011-8AB0E3508D50}"/>
              </a:ext>
            </a:extLst>
          </p:cNvPr>
          <p:cNvSpPr txBox="1"/>
          <p:nvPr/>
        </p:nvSpPr>
        <p:spPr>
          <a:xfrm>
            <a:off x="1230364" y="1310910"/>
            <a:ext cx="10142617" cy="523220"/>
          </a:xfrm>
          <a:prstGeom prst="rect">
            <a:avLst/>
          </a:prstGeom>
          <a:noFill/>
        </p:spPr>
        <p:txBody>
          <a:bodyPr wrap="square" rtlCol="0">
            <a:spAutoFit/>
          </a:bodyPr>
          <a:lstStyle/>
          <a:p>
            <a:r>
              <a:rPr lang="en-US" altLang="ko-KR" sz="1400" b="1" dirty="0">
                <a:solidFill>
                  <a:schemeClr val="accent4">
                    <a:lumMod val="75000"/>
                  </a:schemeClr>
                </a:solidFill>
                <a:cs typeface="Arial" pitchFamily="34" charset="0"/>
              </a:rPr>
              <a:t>Looking at customers who are late in paying premiums in all 3 categories. They seem to follow a common pattern. Also,  the risk score is a good indicator here as low risk score customer tend to have defaulted on the payments</a:t>
            </a:r>
            <a:r>
              <a:rPr lang="en-US" altLang="ko-KR" sz="1200" b="1" dirty="0">
                <a:solidFill>
                  <a:schemeClr val="accent4">
                    <a:lumMod val="75000"/>
                  </a:schemeClr>
                </a:solidFill>
                <a:cs typeface="Arial" pitchFamily="34" charset="0"/>
              </a:rPr>
              <a:t>.</a:t>
            </a:r>
            <a:endParaRPr lang="ko-KR" altLang="en-US" sz="1200" b="1" dirty="0">
              <a:solidFill>
                <a:schemeClr val="accent4">
                  <a:lumMod val="75000"/>
                </a:schemeClr>
              </a:solidFill>
              <a:cs typeface="Arial" pitchFamily="34" charset="0"/>
            </a:endParaRPr>
          </a:p>
        </p:txBody>
      </p:sp>
      <p:sp>
        <p:nvSpPr>
          <p:cNvPr id="368" name="TextBox 367">
            <a:extLst>
              <a:ext uri="{FF2B5EF4-FFF2-40B4-BE49-F238E27FC236}">
                <a16:creationId xmlns:a16="http://schemas.microsoft.com/office/drawing/2014/main" id="{EAEE8341-0F6C-480D-B1BF-F395A7EB0CDF}"/>
              </a:ext>
            </a:extLst>
          </p:cNvPr>
          <p:cNvSpPr txBox="1"/>
          <p:nvPr/>
        </p:nvSpPr>
        <p:spPr>
          <a:xfrm>
            <a:off x="1195685" y="4519565"/>
            <a:ext cx="4943747" cy="307777"/>
          </a:xfrm>
          <a:prstGeom prst="rect">
            <a:avLst/>
          </a:prstGeom>
          <a:noFill/>
        </p:spPr>
        <p:txBody>
          <a:bodyPr wrap="square" rtlCol="0">
            <a:spAutoFit/>
          </a:bodyPr>
          <a:lstStyle/>
          <a:p>
            <a:r>
              <a:rPr lang="en-US" altLang="ko-KR" sz="1400" b="1" dirty="0">
                <a:solidFill>
                  <a:schemeClr val="accent5"/>
                </a:solidFill>
                <a:cs typeface="Arial" pitchFamily="34" charset="0"/>
              </a:rPr>
              <a:t>Interactive – Engaging – Incentive based options</a:t>
            </a:r>
            <a:r>
              <a:rPr lang="en-US" altLang="ko-KR" sz="1200" b="1" dirty="0">
                <a:solidFill>
                  <a:schemeClr val="accent5"/>
                </a:solidFill>
                <a:cs typeface="Arial" pitchFamily="34" charset="0"/>
              </a:rPr>
              <a:t> </a:t>
            </a:r>
            <a:endParaRPr lang="ko-KR" altLang="en-US" sz="1200" b="1" dirty="0">
              <a:solidFill>
                <a:schemeClr val="accent5"/>
              </a:solidFill>
              <a:cs typeface="Arial" pitchFamily="34" charset="0"/>
            </a:endParaRPr>
          </a:p>
        </p:txBody>
      </p:sp>
      <p:sp>
        <p:nvSpPr>
          <p:cNvPr id="371" name="TextBox 370">
            <a:extLst>
              <a:ext uri="{FF2B5EF4-FFF2-40B4-BE49-F238E27FC236}">
                <a16:creationId xmlns:a16="http://schemas.microsoft.com/office/drawing/2014/main" id="{40B2B0DC-24A8-465D-843B-FF68D1C51A5C}"/>
              </a:ext>
            </a:extLst>
          </p:cNvPr>
          <p:cNvSpPr txBox="1"/>
          <p:nvPr/>
        </p:nvSpPr>
        <p:spPr>
          <a:xfrm>
            <a:off x="1125172" y="2495094"/>
            <a:ext cx="9967784" cy="523220"/>
          </a:xfrm>
          <a:prstGeom prst="rect">
            <a:avLst/>
          </a:prstGeom>
          <a:noFill/>
        </p:spPr>
        <p:txBody>
          <a:bodyPr wrap="square" rtlCol="0">
            <a:spAutoFit/>
          </a:bodyPr>
          <a:lstStyle/>
          <a:p>
            <a:r>
              <a:rPr lang="en-US" altLang="ko-KR" sz="1400" b="1" dirty="0">
                <a:solidFill>
                  <a:schemeClr val="accent3">
                    <a:lumMod val="75000"/>
                  </a:schemeClr>
                </a:solidFill>
                <a:cs typeface="Arial" pitchFamily="34" charset="0"/>
              </a:rPr>
              <a:t>Paying Premiums in Cash Credit seems like a stumbling block for some customers. Look at solutions to manage this issue by creating options towards offering insurance types and subsequent premiu</a:t>
            </a:r>
            <a:r>
              <a:rPr lang="en-US" altLang="ko-KR" sz="1200" b="1" dirty="0">
                <a:solidFill>
                  <a:schemeClr val="accent3">
                    <a:lumMod val="75000"/>
                  </a:schemeClr>
                </a:solidFill>
                <a:cs typeface="Arial" pitchFamily="34" charset="0"/>
              </a:rPr>
              <a:t>ms</a:t>
            </a:r>
            <a:r>
              <a:rPr lang="en-US" altLang="ko-KR" sz="1200" b="1" dirty="0">
                <a:solidFill>
                  <a:schemeClr val="accent3"/>
                </a:solidFill>
                <a:cs typeface="Arial" pitchFamily="34" charset="0"/>
              </a:rPr>
              <a:t>.</a:t>
            </a:r>
            <a:endParaRPr lang="ko-KR" altLang="en-US" sz="1200" b="1" dirty="0">
              <a:solidFill>
                <a:schemeClr val="accent3"/>
              </a:solidFill>
              <a:cs typeface="Arial" pitchFamily="34" charset="0"/>
            </a:endParaRPr>
          </a:p>
        </p:txBody>
      </p:sp>
      <p:sp>
        <p:nvSpPr>
          <p:cNvPr id="374" name="TextBox 373">
            <a:extLst>
              <a:ext uri="{FF2B5EF4-FFF2-40B4-BE49-F238E27FC236}">
                <a16:creationId xmlns:a16="http://schemas.microsoft.com/office/drawing/2014/main" id="{2595365E-78DA-4C39-860D-818D810ED127}"/>
              </a:ext>
            </a:extLst>
          </p:cNvPr>
          <p:cNvSpPr txBox="1"/>
          <p:nvPr/>
        </p:nvSpPr>
        <p:spPr>
          <a:xfrm>
            <a:off x="1152219" y="3535082"/>
            <a:ext cx="6790404" cy="523220"/>
          </a:xfrm>
          <a:prstGeom prst="rect">
            <a:avLst/>
          </a:prstGeom>
          <a:noFill/>
        </p:spPr>
        <p:txBody>
          <a:bodyPr wrap="square" rtlCol="0">
            <a:spAutoFit/>
          </a:bodyPr>
          <a:lstStyle/>
          <a:p>
            <a:r>
              <a:rPr lang="en-US" altLang="ko-KR" sz="1400" b="1" dirty="0">
                <a:solidFill>
                  <a:schemeClr val="accent2">
                    <a:lumMod val="75000"/>
                  </a:schemeClr>
                </a:solidFill>
                <a:cs typeface="Arial" pitchFamily="34" charset="0"/>
              </a:rPr>
              <a:t>Income seems an influencing factor. We comparatively see lesser defaulters amidst the higher income bracket</a:t>
            </a:r>
            <a:endParaRPr lang="ko-KR" altLang="en-US" sz="1200" b="1" dirty="0">
              <a:solidFill>
                <a:schemeClr val="accent2">
                  <a:lumMod val="75000"/>
                </a:schemeClr>
              </a:solidFill>
              <a:cs typeface="Arial" pitchFamily="34" charset="0"/>
            </a:endParaRPr>
          </a:p>
        </p:txBody>
      </p:sp>
      <p:sp>
        <p:nvSpPr>
          <p:cNvPr id="376" name="TextBox 375">
            <a:extLst>
              <a:ext uri="{FF2B5EF4-FFF2-40B4-BE49-F238E27FC236}">
                <a16:creationId xmlns:a16="http://schemas.microsoft.com/office/drawing/2014/main" id="{62F31E12-6FF8-455E-ADDA-20F7B45C04CF}"/>
              </a:ext>
            </a:extLst>
          </p:cNvPr>
          <p:cNvSpPr txBox="1"/>
          <p:nvPr/>
        </p:nvSpPr>
        <p:spPr>
          <a:xfrm>
            <a:off x="528869" y="2550288"/>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02</a:t>
            </a:r>
            <a:endParaRPr lang="ko-KR" altLang="en-US" sz="2000" b="1" dirty="0">
              <a:ln w="12700">
                <a:solidFill>
                  <a:schemeClr val="bg1"/>
                </a:solidFill>
              </a:ln>
              <a:solidFill>
                <a:schemeClr val="bg1"/>
              </a:solidFill>
              <a:cs typeface="Arial" pitchFamily="34" charset="0"/>
            </a:endParaRPr>
          </a:p>
        </p:txBody>
      </p:sp>
      <p:sp>
        <p:nvSpPr>
          <p:cNvPr id="377" name="TextBox 376">
            <a:extLst>
              <a:ext uri="{FF2B5EF4-FFF2-40B4-BE49-F238E27FC236}">
                <a16:creationId xmlns:a16="http://schemas.microsoft.com/office/drawing/2014/main" id="{E4F0FFD7-86BB-4488-8B7A-5D1F7C63B918}"/>
              </a:ext>
            </a:extLst>
          </p:cNvPr>
          <p:cNvSpPr txBox="1"/>
          <p:nvPr/>
        </p:nvSpPr>
        <p:spPr>
          <a:xfrm>
            <a:off x="501067" y="3538834"/>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03</a:t>
            </a:r>
            <a:endParaRPr lang="ko-KR" altLang="en-US" sz="2000" b="1" dirty="0">
              <a:ln w="12700">
                <a:solidFill>
                  <a:schemeClr val="bg1"/>
                </a:solidFill>
              </a:ln>
              <a:solidFill>
                <a:schemeClr val="bg1"/>
              </a:solidFill>
              <a:cs typeface="Arial" pitchFamily="34" charset="0"/>
            </a:endParaRPr>
          </a:p>
        </p:txBody>
      </p:sp>
      <p:sp>
        <p:nvSpPr>
          <p:cNvPr id="378" name="TextBox 377">
            <a:extLst>
              <a:ext uri="{FF2B5EF4-FFF2-40B4-BE49-F238E27FC236}">
                <a16:creationId xmlns:a16="http://schemas.microsoft.com/office/drawing/2014/main" id="{94E91F02-541A-498A-A9B5-58893E75A0FC}"/>
              </a:ext>
            </a:extLst>
          </p:cNvPr>
          <p:cNvSpPr txBox="1"/>
          <p:nvPr/>
        </p:nvSpPr>
        <p:spPr>
          <a:xfrm>
            <a:off x="527427" y="4549558"/>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04</a:t>
            </a:r>
            <a:endParaRPr lang="ko-KR" altLang="en-US" sz="2000" b="1" dirty="0">
              <a:ln w="12700">
                <a:solidFill>
                  <a:schemeClr val="bg1"/>
                </a:solidFill>
              </a:ln>
              <a:solidFill>
                <a:schemeClr val="bg1"/>
              </a:solidFill>
              <a:cs typeface="Arial" pitchFamily="34" charset="0"/>
            </a:endParaRPr>
          </a:p>
        </p:txBody>
      </p:sp>
      <p:sp>
        <p:nvSpPr>
          <p:cNvPr id="379" name="자유형: 도형 24">
            <a:extLst>
              <a:ext uri="{FF2B5EF4-FFF2-40B4-BE49-F238E27FC236}">
                <a16:creationId xmlns:a16="http://schemas.microsoft.com/office/drawing/2014/main" id="{22C8A77B-38F0-482B-8B6D-B7B13EF72A98}"/>
              </a:ext>
            </a:extLst>
          </p:cNvPr>
          <p:cNvSpPr/>
          <p:nvPr/>
        </p:nvSpPr>
        <p:spPr>
          <a:xfrm>
            <a:off x="1" y="1925094"/>
            <a:ext cx="12218126" cy="4397829"/>
          </a:xfrm>
          <a:custGeom>
            <a:avLst/>
            <a:gdLst>
              <a:gd name="connsiteX0" fmla="*/ 0 w 12209417"/>
              <a:gd name="connsiteY0" fmla="*/ 4284617 h 4284617"/>
              <a:gd name="connsiteX1" fmla="*/ 7977051 w 12209417"/>
              <a:gd name="connsiteY1" fmla="*/ 4284617 h 4284617"/>
              <a:gd name="connsiteX2" fmla="*/ 8342811 w 12209417"/>
              <a:gd name="connsiteY2" fmla="*/ 3579223 h 4284617"/>
              <a:gd name="connsiteX3" fmla="*/ 9448800 w 12209417"/>
              <a:gd name="connsiteY3" fmla="*/ 2725783 h 4284617"/>
              <a:gd name="connsiteX4" fmla="*/ 9657806 w 12209417"/>
              <a:gd name="connsiteY4" fmla="*/ 2063932 h 4284617"/>
              <a:gd name="connsiteX5" fmla="*/ 10755086 w 12209417"/>
              <a:gd name="connsiteY5" fmla="*/ 905692 h 4284617"/>
              <a:gd name="connsiteX6" fmla="*/ 11695611 w 12209417"/>
              <a:gd name="connsiteY6" fmla="*/ 644434 h 4284617"/>
              <a:gd name="connsiteX7" fmla="*/ 12209417 w 12209417"/>
              <a:gd name="connsiteY7" fmla="*/ 0 h 4284617"/>
              <a:gd name="connsiteX0" fmla="*/ 0 w 12583885"/>
              <a:gd name="connsiteY0" fmla="*/ 4354286 h 4354286"/>
              <a:gd name="connsiteX1" fmla="*/ 7977051 w 12583885"/>
              <a:gd name="connsiteY1" fmla="*/ 4354286 h 4354286"/>
              <a:gd name="connsiteX2" fmla="*/ 8342811 w 12583885"/>
              <a:gd name="connsiteY2" fmla="*/ 3648892 h 4354286"/>
              <a:gd name="connsiteX3" fmla="*/ 9448800 w 12583885"/>
              <a:gd name="connsiteY3" fmla="*/ 2795452 h 4354286"/>
              <a:gd name="connsiteX4" fmla="*/ 9657806 w 12583885"/>
              <a:gd name="connsiteY4" fmla="*/ 2133601 h 4354286"/>
              <a:gd name="connsiteX5" fmla="*/ 10755086 w 12583885"/>
              <a:gd name="connsiteY5" fmla="*/ 975361 h 4354286"/>
              <a:gd name="connsiteX6" fmla="*/ 11695611 w 12583885"/>
              <a:gd name="connsiteY6" fmla="*/ 714103 h 4354286"/>
              <a:gd name="connsiteX7" fmla="*/ 12583885 w 12583885"/>
              <a:gd name="connsiteY7" fmla="*/ 0 h 4354286"/>
              <a:gd name="connsiteX0" fmla="*/ 0 w 12653554"/>
              <a:gd name="connsiteY0" fmla="*/ 4371703 h 4371703"/>
              <a:gd name="connsiteX1" fmla="*/ 7977051 w 12653554"/>
              <a:gd name="connsiteY1" fmla="*/ 4371703 h 4371703"/>
              <a:gd name="connsiteX2" fmla="*/ 8342811 w 12653554"/>
              <a:gd name="connsiteY2" fmla="*/ 3666309 h 4371703"/>
              <a:gd name="connsiteX3" fmla="*/ 9448800 w 12653554"/>
              <a:gd name="connsiteY3" fmla="*/ 2812869 h 4371703"/>
              <a:gd name="connsiteX4" fmla="*/ 9657806 w 12653554"/>
              <a:gd name="connsiteY4" fmla="*/ 2151018 h 4371703"/>
              <a:gd name="connsiteX5" fmla="*/ 10755086 w 12653554"/>
              <a:gd name="connsiteY5" fmla="*/ 992778 h 4371703"/>
              <a:gd name="connsiteX6" fmla="*/ 11695611 w 12653554"/>
              <a:gd name="connsiteY6" fmla="*/ 731520 h 4371703"/>
              <a:gd name="connsiteX7" fmla="*/ 12653554 w 12653554"/>
              <a:gd name="connsiteY7" fmla="*/ 0 h 4371703"/>
              <a:gd name="connsiteX0" fmla="*/ 0 w 12218126"/>
              <a:gd name="connsiteY0" fmla="*/ 4397829 h 4397829"/>
              <a:gd name="connsiteX1" fmla="*/ 7541623 w 12218126"/>
              <a:gd name="connsiteY1" fmla="*/ 4371703 h 4397829"/>
              <a:gd name="connsiteX2" fmla="*/ 7907383 w 12218126"/>
              <a:gd name="connsiteY2" fmla="*/ 3666309 h 4397829"/>
              <a:gd name="connsiteX3" fmla="*/ 9013372 w 12218126"/>
              <a:gd name="connsiteY3" fmla="*/ 2812869 h 4397829"/>
              <a:gd name="connsiteX4" fmla="*/ 9222378 w 12218126"/>
              <a:gd name="connsiteY4" fmla="*/ 2151018 h 4397829"/>
              <a:gd name="connsiteX5" fmla="*/ 10319658 w 12218126"/>
              <a:gd name="connsiteY5" fmla="*/ 992778 h 4397829"/>
              <a:gd name="connsiteX6" fmla="*/ 11260183 w 12218126"/>
              <a:gd name="connsiteY6" fmla="*/ 731520 h 4397829"/>
              <a:gd name="connsiteX7" fmla="*/ 12218126 w 12218126"/>
              <a:gd name="connsiteY7" fmla="*/ 0 h 43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8126" h="4397829">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0" name="자유형: 도형 25">
            <a:extLst>
              <a:ext uri="{FF2B5EF4-FFF2-40B4-BE49-F238E27FC236}">
                <a16:creationId xmlns:a16="http://schemas.microsoft.com/office/drawing/2014/main" id="{357111A9-9F66-47CD-88FB-033EAEF42C6B}"/>
              </a:ext>
            </a:extLst>
          </p:cNvPr>
          <p:cNvSpPr/>
          <p:nvPr/>
        </p:nvSpPr>
        <p:spPr>
          <a:xfrm>
            <a:off x="8372732" y="3163274"/>
            <a:ext cx="3124897" cy="3159649"/>
          </a:xfrm>
          <a:custGeom>
            <a:avLst/>
            <a:gdLst>
              <a:gd name="connsiteX0" fmla="*/ 3039292 w 3039292"/>
              <a:gd name="connsiteY0" fmla="*/ 0 h 2917371"/>
              <a:gd name="connsiteX1" fmla="*/ 2081349 w 3039292"/>
              <a:gd name="connsiteY1" fmla="*/ 174171 h 2917371"/>
              <a:gd name="connsiteX2" fmla="*/ 1419497 w 3039292"/>
              <a:gd name="connsiteY2" fmla="*/ 975360 h 2917371"/>
              <a:gd name="connsiteX3" fmla="*/ 1271452 w 3039292"/>
              <a:gd name="connsiteY3" fmla="*/ 1628503 h 2917371"/>
              <a:gd name="connsiteX4" fmla="*/ 165463 w 3039292"/>
              <a:gd name="connsiteY4" fmla="*/ 2386149 h 2917371"/>
              <a:gd name="connsiteX5" fmla="*/ 0 w 3039292"/>
              <a:gd name="connsiteY5" fmla="*/ 2917371 h 2917371"/>
              <a:gd name="connsiteX6" fmla="*/ 2891246 w 3039292"/>
              <a:gd name="connsiteY6" fmla="*/ 2917371 h 2917371"/>
              <a:gd name="connsiteX7" fmla="*/ 3039292 w 3039292"/>
              <a:gd name="connsiteY7" fmla="*/ 0 h 2917371"/>
              <a:gd name="connsiteX0" fmla="*/ 2934789 w 2934789"/>
              <a:gd name="connsiteY0" fmla="*/ 0 h 2969622"/>
              <a:gd name="connsiteX1" fmla="*/ 2081349 w 2934789"/>
              <a:gd name="connsiteY1" fmla="*/ 226422 h 2969622"/>
              <a:gd name="connsiteX2" fmla="*/ 1419497 w 2934789"/>
              <a:gd name="connsiteY2" fmla="*/ 1027611 h 2969622"/>
              <a:gd name="connsiteX3" fmla="*/ 1271452 w 2934789"/>
              <a:gd name="connsiteY3" fmla="*/ 1680754 h 2969622"/>
              <a:gd name="connsiteX4" fmla="*/ 165463 w 2934789"/>
              <a:gd name="connsiteY4" fmla="*/ 2438400 h 2969622"/>
              <a:gd name="connsiteX5" fmla="*/ 0 w 2934789"/>
              <a:gd name="connsiteY5" fmla="*/ 2969622 h 2969622"/>
              <a:gd name="connsiteX6" fmla="*/ 2891246 w 2934789"/>
              <a:gd name="connsiteY6" fmla="*/ 2969622 h 2969622"/>
              <a:gd name="connsiteX7" fmla="*/ 2934789 w 2934789"/>
              <a:gd name="connsiteY7" fmla="*/ 0 h 2969622"/>
              <a:gd name="connsiteX0" fmla="*/ 2934789 w 2934789"/>
              <a:gd name="connsiteY0" fmla="*/ 0 h 2969622"/>
              <a:gd name="connsiteX1" fmla="*/ 2081349 w 2934789"/>
              <a:gd name="connsiteY1" fmla="*/ 226422 h 2969622"/>
              <a:gd name="connsiteX2" fmla="*/ 1419497 w 2934789"/>
              <a:gd name="connsiteY2" fmla="*/ 1027611 h 2969622"/>
              <a:gd name="connsiteX3" fmla="*/ 1271452 w 2934789"/>
              <a:gd name="connsiteY3" fmla="*/ 1680754 h 2969622"/>
              <a:gd name="connsiteX4" fmla="*/ 165463 w 2934789"/>
              <a:gd name="connsiteY4" fmla="*/ 2438400 h 2969622"/>
              <a:gd name="connsiteX5" fmla="*/ 0 w 2934789"/>
              <a:gd name="connsiteY5" fmla="*/ 2969622 h 2969622"/>
              <a:gd name="connsiteX6" fmla="*/ 2891246 w 2934789"/>
              <a:gd name="connsiteY6" fmla="*/ 2969622 h 2969622"/>
              <a:gd name="connsiteX7" fmla="*/ 2934789 w 2934789"/>
              <a:gd name="connsiteY7" fmla="*/ 0 h 2969622"/>
              <a:gd name="connsiteX0" fmla="*/ 2934789 w 2936960"/>
              <a:gd name="connsiteY0" fmla="*/ 0 h 2969622"/>
              <a:gd name="connsiteX1" fmla="*/ 2081349 w 2936960"/>
              <a:gd name="connsiteY1" fmla="*/ 226422 h 2969622"/>
              <a:gd name="connsiteX2" fmla="*/ 1419497 w 2936960"/>
              <a:gd name="connsiteY2" fmla="*/ 1027611 h 2969622"/>
              <a:gd name="connsiteX3" fmla="*/ 1271452 w 2936960"/>
              <a:gd name="connsiteY3" fmla="*/ 1680754 h 2969622"/>
              <a:gd name="connsiteX4" fmla="*/ 165463 w 2936960"/>
              <a:gd name="connsiteY4" fmla="*/ 2438400 h 2969622"/>
              <a:gd name="connsiteX5" fmla="*/ 0 w 2936960"/>
              <a:gd name="connsiteY5" fmla="*/ 2969622 h 2969622"/>
              <a:gd name="connsiteX6" fmla="*/ 2936960 w 2936960"/>
              <a:gd name="connsiteY6" fmla="*/ 2969622 h 2969622"/>
              <a:gd name="connsiteX7" fmla="*/ 2934789 w 2936960"/>
              <a:gd name="connsiteY7" fmla="*/ 0 h 296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6960" h="2969622">
                <a:moveTo>
                  <a:pt x="2934789" y="0"/>
                </a:moveTo>
                <a:lnTo>
                  <a:pt x="2081349" y="226422"/>
                </a:lnTo>
                <a:lnTo>
                  <a:pt x="1419497" y="1027611"/>
                </a:lnTo>
                <a:lnTo>
                  <a:pt x="1271452" y="1680754"/>
                </a:lnTo>
                <a:lnTo>
                  <a:pt x="165463" y="2438400"/>
                </a:lnTo>
                <a:lnTo>
                  <a:pt x="0" y="2969622"/>
                </a:lnTo>
                <a:lnTo>
                  <a:pt x="2936960" y="2969622"/>
                </a:lnTo>
                <a:cubicBezTo>
                  <a:pt x="2936236" y="1979748"/>
                  <a:pt x="2935513" y="989874"/>
                  <a:pt x="293478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81" name="그룹 33">
            <a:extLst>
              <a:ext uri="{FF2B5EF4-FFF2-40B4-BE49-F238E27FC236}">
                <a16:creationId xmlns:a16="http://schemas.microsoft.com/office/drawing/2014/main" id="{FEE51624-8A45-4B65-84B5-58124727BB4C}"/>
              </a:ext>
            </a:extLst>
          </p:cNvPr>
          <p:cNvGrpSpPr/>
          <p:nvPr/>
        </p:nvGrpSpPr>
        <p:grpSpPr>
          <a:xfrm rot="4118366">
            <a:off x="7586520" y="3590894"/>
            <a:ext cx="1225212" cy="1396825"/>
            <a:chOff x="6816663" y="3559142"/>
            <a:chExt cx="1225212" cy="1396825"/>
          </a:xfrm>
        </p:grpSpPr>
        <p:sp>
          <p:nvSpPr>
            <p:cNvPr id="382" name="사각형: 둥근 모서리 27">
              <a:extLst>
                <a:ext uri="{FF2B5EF4-FFF2-40B4-BE49-F238E27FC236}">
                  <a16:creationId xmlns:a16="http://schemas.microsoft.com/office/drawing/2014/main" id="{A58F00B5-3347-4173-A13A-DDB85770AB2D}"/>
                </a:ext>
              </a:extLst>
            </p:cNvPr>
            <p:cNvSpPr/>
            <p:nvPr/>
          </p:nvSpPr>
          <p:spPr>
            <a:xfrm rot="19820467">
              <a:off x="7603145" y="3621314"/>
              <a:ext cx="99159" cy="1334653"/>
            </a:xfrm>
            <a:prstGeom prst="roundRect">
              <a:avLst>
                <a:gd name="adj" fmla="val 33702"/>
              </a:avLst>
            </a:prstGeom>
            <a:gradFill>
              <a:gsLst>
                <a:gs pos="0">
                  <a:schemeClr val="accent4">
                    <a:lumMod val="80000"/>
                  </a:schemeClr>
                </a:gs>
                <a:gs pos="100000">
                  <a:schemeClr val="accent4">
                    <a:lumMod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3" name="사각형: 둥근 모서리 29">
              <a:extLst>
                <a:ext uri="{FF2B5EF4-FFF2-40B4-BE49-F238E27FC236}">
                  <a16:creationId xmlns:a16="http://schemas.microsoft.com/office/drawing/2014/main" id="{E4B50E08-5D6F-4C76-B620-3B096F4D3391}"/>
                </a:ext>
              </a:extLst>
            </p:cNvPr>
            <p:cNvSpPr/>
            <p:nvPr/>
          </p:nvSpPr>
          <p:spPr>
            <a:xfrm rot="19820467">
              <a:off x="7299763" y="3749789"/>
              <a:ext cx="176582" cy="156543"/>
            </a:xfrm>
            <a:prstGeom prst="roundRect">
              <a:avLst>
                <a:gd name="adj" fmla="val 275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4" name="이등변 삼각형 31">
              <a:extLst>
                <a:ext uri="{FF2B5EF4-FFF2-40B4-BE49-F238E27FC236}">
                  <a16:creationId xmlns:a16="http://schemas.microsoft.com/office/drawing/2014/main" id="{73684398-AE6D-4480-85E8-E351E1148412}"/>
                </a:ext>
              </a:extLst>
            </p:cNvPr>
            <p:cNvSpPr/>
            <p:nvPr/>
          </p:nvSpPr>
          <p:spPr>
            <a:xfrm rot="3412889">
              <a:off x="7609207" y="3406218"/>
              <a:ext cx="279743" cy="585592"/>
            </a:xfrm>
            <a:custGeom>
              <a:avLst/>
              <a:gdLst>
                <a:gd name="connsiteX0" fmla="*/ 0 w 110689"/>
                <a:gd name="connsiteY0" fmla="*/ 572947 h 572947"/>
                <a:gd name="connsiteX1" fmla="*/ 55345 w 110689"/>
                <a:gd name="connsiteY1" fmla="*/ 0 h 572947"/>
                <a:gd name="connsiteX2" fmla="*/ 110689 w 110689"/>
                <a:gd name="connsiteY2" fmla="*/ 572947 h 572947"/>
                <a:gd name="connsiteX3" fmla="*/ 0 w 110689"/>
                <a:gd name="connsiteY3" fmla="*/ 572947 h 572947"/>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228 w 279731"/>
                <a:gd name="connsiteY0" fmla="*/ 585592 h 585592"/>
                <a:gd name="connsiteX1" fmla="*/ 279731 w 279731"/>
                <a:gd name="connsiteY1" fmla="*/ 0 h 585592"/>
                <a:gd name="connsiteX2" fmla="*/ 110917 w 279731"/>
                <a:gd name="connsiteY2" fmla="*/ 585592 h 585592"/>
                <a:gd name="connsiteX3" fmla="*/ 228 w 279731"/>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240 w 279743"/>
                <a:gd name="connsiteY0" fmla="*/ 585592 h 585592"/>
                <a:gd name="connsiteX1" fmla="*/ 279743 w 279743"/>
                <a:gd name="connsiteY1" fmla="*/ 0 h 585592"/>
                <a:gd name="connsiteX2" fmla="*/ 110929 w 279743"/>
                <a:gd name="connsiteY2" fmla="*/ 585592 h 585592"/>
                <a:gd name="connsiteX3" fmla="*/ 240 w 279743"/>
                <a:gd name="connsiteY3" fmla="*/ 585592 h 585592"/>
              </a:gdLst>
              <a:ahLst/>
              <a:cxnLst>
                <a:cxn ang="0">
                  <a:pos x="connsiteX0" y="connsiteY0"/>
                </a:cxn>
                <a:cxn ang="0">
                  <a:pos x="connsiteX1" y="connsiteY1"/>
                </a:cxn>
                <a:cxn ang="0">
                  <a:pos x="connsiteX2" y="connsiteY2"/>
                </a:cxn>
                <a:cxn ang="0">
                  <a:pos x="connsiteX3" y="connsiteY3"/>
                </a:cxn>
              </a:cxnLst>
              <a:rect l="l" t="t" r="r" b="b"/>
              <a:pathLst>
                <a:path w="279743" h="585592">
                  <a:moveTo>
                    <a:pt x="240" y="585592"/>
                  </a:moveTo>
                  <a:cubicBezTo>
                    <a:pt x="-2898" y="444351"/>
                    <a:pt x="21192" y="186437"/>
                    <a:pt x="279743" y="0"/>
                  </a:cubicBezTo>
                  <a:cubicBezTo>
                    <a:pt x="102058" y="325112"/>
                    <a:pt x="129667" y="454175"/>
                    <a:pt x="110929" y="585592"/>
                  </a:cubicBezTo>
                  <a:lnTo>
                    <a:pt x="240" y="585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5" name="이등변 삼각형 31">
              <a:extLst>
                <a:ext uri="{FF2B5EF4-FFF2-40B4-BE49-F238E27FC236}">
                  <a16:creationId xmlns:a16="http://schemas.microsoft.com/office/drawing/2014/main" id="{5649F660-BC43-42E5-B311-B8733F5B80A9}"/>
                </a:ext>
              </a:extLst>
            </p:cNvPr>
            <p:cNvSpPr/>
            <p:nvPr/>
          </p:nvSpPr>
          <p:spPr>
            <a:xfrm rot="14422253" flipH="1">
              <a:off x="6969587" y="3789364"/>
              <a:ext cx="279743" cy="585592"/>
            </a:xfrm>
            <a:custGeom>
              <a:avLst/>
              <a:gdLst>
                <a:gd name="connsiteX0" fmla="*/ 0 w 110689"/>
                <a:gd name="connsiteY0" fmla="*/ 572947 h 572947"/>
                <a:gd name="connsiteX1" fmla="*/ 55345 w 110689"/>
                <a:gd name="connsiteY1" fmla="*/ 0 h 572947"/>
                <a:gd name="connsiteX2" fmla="*/ 110689 w 110689"/>
                <a:gd name="connsiteY2" fmla="*/ 572947 h 572947"/>
                <a:gd name="connsiteX3" fmla="*/ 0 w 110689"/>
                <a:gd name="connsiteY3" fmla="*/ 572947 h 572947"/>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228 w 279731"/>
                <a:gd name="connsiteY0" fmla="*/ 585592 h 585592"/>
                <a:gd name="connsiteX1" fmla="*/ 279731 w 279731"/>
                <a:gd name="connsiteY1" fmla="*/ 0 h 585592"/>
                <a:gd name="connsiteX2" fmla="*/ 110917 w 279731"/>
                <a:gd name="connsiteY2" fmla="*/ 585592 h 585592"/>
                <a:gd name="connsiteX3" fmla="*/ 228 w 279731"/>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240 w 279743"/>
                <a:gd name="connsiteY0" fmla="*/ 585592 h 585592"/>
                <a:gd name="connsiteX1" fmla="*/ 279743 w 279743"/>
                <a:gd name="connsiteY1" fmla="*/ 0 h 585592"/>
                <a:gd name="connsiteX2" fmla="*/ 110929 w 279743"/>
                <a:gd name="connsiteY2" fmla="*/ 585592 h 585592"/>
                <a:gd name="connsiteX3" fmla="*/ 240 w 279743"/>
                <a:gd name="connsiteY3" fmla="*/ 585592 h 585592"/>
              </a:gdLst>
              <a:ahLst/>
              <a:cxnLst>
                <a:cxn ang="0">
                  <a:pos x="connsiteX0" y="connsiteY0"/>
                </a:cxn>
                <a:cxn ang="0">
                  <a:pos x="connsiteX1" y="connsiteY1"/>
                </a:cxn>
                <a:cxn ang="0">
                  <a:pos x="connsiteX2" y="connsiteY2"/>
                </a:cxn>
                <a:cxn ang="0">
                  <a:pos x="connsiteX3" y="connsiteY3"/>
                </a:cxn>
              </a:cxnLst>
              <a:rect l="l" t="t" r="r" b="b"/>
              <a:pathLst>
                <a:path w="279743" h="585592">
                  <a:moveTo>
                    <a:pt x="240" y="585592"/>
                  </a:moveTo>
                  <a:cubicBezTo>
                    <a:pt x="-2898" y="444351"/>
                    <a:pt x="21192" y="186437"/>
                    <a:pt x="279743" y="0"/>
                  </a:cubicBezTo>
                  <a:cubicBezTo>
                    <a:pt x="102058" y="325112"/>
                    <a:pt x="129667" y="454175"/>
                    <a:pt x="110929" y="585592"/>
                  </a:cubicBezTo>
                  <a:lnTo>
                    <a:pt x="240" y="585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86" name="그룹 41">
            <a:extLst>
              <a:ext uri="{FF2B5EF4-FFF2-40B4-BE49-F238E27FC236}">
                <a16:creationId xmlns:a16="http://schemas.microsoft.com/office/drawing/2014/main" id="{ABFF2CB1-BF8B-4320-ACE4-BF6CB07AC52C}"/>
              </a:ext>
            </a:extLst>
          </p:cNvPr>
          <p:cNvGrpSpPr/>
          <p:nvPr/>
        </p:nvGrpSpPr>
        <p:grpSpPr>
          <a:xfrm>
            <a:off x="6707479" y="4185762"/>
            <a:ext cx="1290857" cy="2174487"/>
            <a:chOff x="6707479" y="4133010"/>
            <a:chExt cx="1290857" cy="2174487"/>
          </a:xfrm>
        </p:grpSpPr>
        <p:sp>
          <p:nvSpPr>
            <p:cNvPr id="387" name="자유형: 도형 39">
              <a:extLst>
                <a:ext uri="{FF2B5EF4-FFF2-40B4-BE49-F238E27FC236}">
                  <a16:creationId xmlns:a16="http://schemas.microsoft.com/office/drawing/2014/main" id="{D7011C24-367A-4E12-8A09-6F28D4C31A30}"/>
                </a:ext>
              </a:extLst>
            </p:cNvPr>
            <p:cNvSpPr/>
            <p:nvPr/>
          </p:nvSpPr>
          <p:spPr>
            <a:xfrm rot="826668" flipH="1">
              <a:off x="6707479" y="4133010"/>
              <a:ext cx="913301" cy="2174487"/>
            </a:xfrm>
            <a:custGeom>
              <a:avLst/>
              <a:gdLst>
                <a:gd name="connsiteX0" fmla="*/ 598044 w 913301"/>
                <a:gd name="connsiteY0" fmla="*/ 438167 h 2174487"/>
                <a:gd name="connsiteX1" fmla="*/ 425445 w 913301"/>
                <a:gd name="connsiteY1" fmla="*/ 481991 h 2174487"/>
                <a:gd name="connsiteX2" fmla="*/ 417947 w 913301"/>
                <a:gd name="connsiteY2" fmla="*/ 494619 h 2174487"/>
                <a:gd name="connsiteX3" fmla="*/ 474774 w 913301"/>
                <a:gd name="connsiteY3" fmla="*/ 474487 h 2174487"/>
                <a:gd name="connsiteX4" fmla="*/ 657885 w 913301"/>
                <a:gd name="connsiteY4" fmla="*/ 561804 h 2174487"/>
                <a:gd name="connsiteX5" fmla="*/ 570565 w 913301"/>
                <a:gd name="connsiteY5" fmla="*/ 744915 h 2174487"/>
                <a:gd name="connsiteX6" fmla="*/ 284541 w 913301"/>
                <a:gd name="connsiteY6" fmla="*/ 846235 h 2174487"/>
                <a:gd name="connsiteX7" fmla="*/ 207052 w 913301"/>
                <a:gd name="connsiteY7" fmla="*/ 1067613 h 2174487"/>
                <a:gd name="connsiteX8" fmla="*/ 201389 w 913301"/>
                <a:gd name="connsiteY8" fmla="*/ 1097609 h 2174487"/>
                <a:gd name="connsiteX9" fmla="*/ 199968 w 913301"/>
                <a:gd name="connsiteY9" fmla="*/ 1099058 h 2174487"/>
                <a:gd name="connsiteX10" fmla="*/ 15086 w 913301"/>
                <a:gd name="connsiteY10" fmla="*/ 1383405 h 2174487"/>
                <a:gd name="connsiteX11" fmla="*/ 272 w 913301"/>
                <a:gd name="connsiteY11" fmla="*/ 1420786 h 2174487"/>
                <a:gd name="connsiteX12" fmla="*/ 854 w 913301"/>
                <a:gd name="connsiteY12" fmla="*/ 1455662 h 2174487"/>
                <a:gd name="connsiteX13" fmla="*/ 1 w 913301"/>
                <a:gd name="connsiteY13" fmla="*/ 1459892 h 2174487"/>
                <a:gd name="connsiteX14" fmla="*/ 1 w 913301"/>
                <a:gd name="connsiteY14" fmla="*/ 1929005 h 2174487"/>
                <a:gd name="connsiteX15" fmla="*/ 101254 w 913301"/>
                <a:gd name="connsiteY15" fmla="*/ 2030258 h 2174487"/>
                <a:gd name="connsiteX16" fmla="*/ 202507 w 913301"/>
                <a:gd name="connsiteY16" fmla="*/ 1929005 h 2174487"/>
                <a:gd name="connsiteX17" fmla="*/ 202507 w 913301"/>
                <a:gd name="connsiteY17" fmla="*/ 1466652 h 2174487"/>
                <a:gd name="connsiteX18" fmla="*/ 298815 w 913301"/>
                <a:gd name="connsiteY18" fmla="*/ 1318528 h 2174487"/>
                <a:gd name="connsiteX19" fmla="*/ 337331 w 913301"/>
                <a:gd name="connsiteY19" fmla="*/ 1549805 h 2174487"/>
                <a:gd name="connsiteX20" fmla="*/ 356460 w 913301"/>
                <a:gd name="connsiteY20" fmla="*/ 1580473 h 2174487"/>
                <a:gd name="connsiteX21" fmla="*/ 355627 w 913301"/>
                <a:gd name="connsiteY21" fmla="*/ 1585783 h 2174487"/>
                <a:gd name="connsiteX22" fmla="*/ 364676 w 913301"/>
                <a:gd name="connsiteY22" fmla="*/ 1622996 h 2174487"/>
                <a:gd name="connsiteX23" fmla="*/ 596773 w 913301"/>
                <a:gd name="connsiteY23" fmla="*/ 2118901 h 2174487"/>
                <a:gd name="connsiteX24" fmla="*/ 725008 w 913301"/>
                <a:gd name="connsiteY24" fmla="*/ 2165371 h 2174487"/>
                <a:gd name="connsiteX25" fmla="*/ 733716 w 913301"/>
                <a:gd name="connsiteY25" fmla="*/ 2161296 h 2174487"/>
                <a:gd name="connsiteX26" fmla="*/ 780185 w 913301"/>
                <a:gd name="connsiteY26" fmla="*/ 2033061 h 2174487"/>
                <a:gd name="connsiteX27" fmla="*/ 548089 w 913301"/>
                <a:gd name="connsiteY27" fmla="*/ 1537156 h 2174487"/>
                <a:gd name="connsiteX28" fmla="*/ 536735 w 913301"/>
                <a:gd name="connsiteY28" fmla="*/ 1526783 h 2174487"/>
                <a:gd name="connsiteX29" fmla="*/ 537086 w 913301"/>
                <a:gd name="connsiteY29" fmla="*/ 1516540 h 2174487"/>
                <a:gd name="connsiteX30" fmla="*/ 491160 w 913301"/>
                <a:gd name="connsiteY30" fmla="*/ 1240771 h 2174487"/>
                <a:gd name="connsiteX31" fmla="*/ 481099 w 913301"/>
                <a:gd name="connsiteY31" fmla="*/ 1224638 h 2174487"/>
                <a:gd name="connsiteX32" fmla="*/ 511141 w 913301"/>
                <a:gd name="connsiteY32" fmla="*/ 1174053 h 2174487"/>
                <a:gd name="connsiteX33" fmla="*/ 696871 w 913301"/>
                <a:gd name="connsiteY33" fmla="*/ 643431 h 2174487"/>
                <a:gd name="connsiteX34" fmla="*/ 598044 w 913301"/>
                <a:gd name="connsiteY34" fmla="*/ 438167 h 2174487"/>
                <a:gd name="connsiteX35" fmla="*/ 747565 w 913301"/>
                <a:gd name="connsiteY35" fmla="*/ 6308 h 2174487"/>
                <a:gd name="connsiteX36" fmla="*/ 484549 w 913301"/>
                <a:gd name="connsiteY36" fmla="*/ 165736 h 2174487"/>
                <a:gd name="connsiteX37" fmla="*/ 643978 w 913301"/>
                <a:gd name="connsiteY37" fmla="*/ 428754 h 2174487"/>
                <a:gd name="connsiteX38" fmla="*/ 906993 w 913301"/>
                <a:gd name="connsiteY38" fmla="*/ 269326 h 2174487"/>
                <a:gd name="connsiteX39" fmla="*/ 747565 w 913301"/>
                <a:gd name="connsiteY39" fmla="*/ 6308 h 217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3301" h="2174487">
                  <a:moveTo>
                    <a:pt x="598044" y="438167"/>
                  </a:moveTo>
                  <a:cubicBezTo>
                    <a:pt x="535065" y="416124"/>
                    <a:pt x="467628" y="435501"/>
                    <a:pt x="425445" y="481991"/>
                  </a:cubicBezTo>
                  <a:lnTo>
                    <a:pt x="417947" y="494619"/>
                  </a:lnTo>
                  <a:lnTo>
                    <a:pt x="474774" y="474487"/>
                  </a:lnTo>
                  <a:cubicBezTo>
                    <a:pt x="549448" y="448035"/>
                    <a:pt x="631431" y="487126"/>
                    <a:pt x="657885" y="561804"/>
                  </a:cubicBezTo>
                  <a:cubicBezTo>
                    <a:pt x="684334" y="636480"/>
                    <a:pt x="645243" y="718462"/>
                    <a:pt x="570565" y="744915"/>
                  </a:cubicBezTo>
                  <a:lnTo>
                    <a:pt x="284541" y="846235"/>
                  </a:lnTo>
                  <a:lnTo>
                    <a:pt x="207052" y="1067613"/>
                  </a:lnTo>
                  <a:lnTo>
                    <a:pt x="201389" y="1097609"/>
                  </a:lnTo>
                  <a:lnTo>
                    <a:pt x="199968" y="1099058"/>
                  </a:lnTo>
                  <a:lnTo>
                    <a:pt x="15086" y="1383405"/>
                  </a:lnTo>
                  <a:cubicBezTo>
                    <a:pt x="7465" y="1395126"/>
                    <a:pt x="2579" y="1407835"/>
                    <a:pt x="272" y="1420786"/>
                  </a:cubicBezTo>
                  <a:cubicBezTo>
                    <a:pt x="466" y="1432411"/>
                    <a:pt x="661" y="1444036"/>
                    <a:pt x="854" y="1455662"/>
                  </a:cubicBezTo>
                  <a:cubicBezTo>
                    <a:pt x="569" y="1457072"/>
                    <a:pt x="286" y="1458482"/>
                    <a:pt x="1" y="1459892"/>
                  </a:cubicBezTo>
                  <a:lnTo>
                    <a:pt x="1" y="1929005"/>
                  </a:lnTo>
                  <a:cubicBezTo>
                    <a:pt x="0" y="1984924"/>
                    <a:pt x="45334" y="2030258"/>
                    <a:pt x="101254" y="2030258"/>
                  </a:cubicBezTo>
                  <a:cubicBezTo>
                    <a:pt x="157173" y="2030258"/>
                    <a:pt x="202507" y="1984925"/>
                    <a:pt x="202507" y="1929005"/>
                  </a:cubicBezTo>
                  <a:lnTo>
                    <a:pt x="202507" y="1466652"/>
                  </a:lnTo>
                  <a:lnTo>
                    <a:pt x="298815" y="1318528"/>
                  </a:lnTo>
                  <a:lnTo>
                    <a:pt x="337331" y="1549805"/>
                  </a:lnTo>
                  <a:lnTo>
                    <a:pt x="356460" y="1580473"/>
                  </a:lnTo>
                  <a:lnTo>
                    <a:pt x="355627" y="1585783"/>
                  </a:lnTo>
                  <a:cubicBezTo>
                    <a:pt x="356100" y="1598301"/>
                    <a:pt x="359033" y="1610935"/>
                    <a:pt x="364676" y="1622996"/>
                  </a:cubicBezTo>
                  <a:lnTo>
                    <a:pt x="596773" y="2118901"/>
                  </a:lnTo>
                  <a:cubicBezTo>
                    <a:pt x="619352" y="2167144"/>
                    <a:pt x="676765" y="2187950"/>
                    <a:pt x="725008" y="2165371"/>
                  </a:cubicBezTo>
                  <a:lnTo>
                    <a:pt x="733716" y="2161296"/>
                  </a:lnTo>
                  <a:cubicBezTo>
                    <a:pt x="781959" y="2138716"/>
                    <a:pt x="802762" y="2081302"/>
                    <a:pt x="780185" y="2033061"/>
                  </a:cubicBezTo>
                  <a:lnTo>
                    <a:pt x="548089" y="1537156"/>
                  </a:lnTo>
                  <a:lnTo>
                    <a:pt x="536735" y="1526783"/>
                  </a:lnTo>
                  <a:cubicBezTo>
                    <a:pt x="536852" y="1523368"/>
                    <a:pt x="536970" y="1519954"/>
                    <a:pt x="537086" y="1516540"/>
                  </a:cubicBezTo>
                  <a:lnTo>
                    <a:pt x="491160" y="1240771"/>
                  </a:lnTo>
                  <a:lnTo>
                    <a:pt x="481099" y="1224638"/>
                  </a:lnTo>
                  <a:lnTo>
                    <a:pt x="511141" y="1174053"/>
                  </a:lnTo>
                  <a:lnTo>
                    <a:pt x="696871" y="643431"/>
                  </a:lnTo>
                  <a:cubicBezTo>
                    <a:pt x="726262" y="559458"/>
                    <a:pt x="682016" y="467558"/>
                    <a:pt x="598044" y="438167"/>
                  </a:cubicBezTo>
                  <a:close/>
                  <a:moveTo>
                    <a:pt x="747565" y="6308"/>
                  </a:moveTo>
                  <a:cubicBezTo>
                    <a:pt x="630910" y="-22296"/>
                    <a:pt x="513153" y="49082"/>
                    <a:pt x="484549" y="165736"/>
                  </a:cubicBezTo>
                  <a:cubicBezTo>
                    <a:pt x="455943" y="282391"/>
                    <a:pt x="527323" y="400148"/>
                    <a:pt x="643978" y="428754"/>
                  </a:cubicBezTo>
                  <a:cubicBezTo>
                    <a:pt x="760630" y="457358"/>
                    <a:pt x="878388" y="385980"/>
                    <a:pt x="906993" y="269326"/>
                  </a:cubicBezTo>
                  <a:cubicBezTo>
                    <a:pt x="935599" y="152671"/>
                    <a:pt x="864219" y="34914"/>
                    <a:pt x="747565" y="630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388" name="사각형: 둥근 모서리 38">
              <a:extLst>
                <a:ext uri="{FF2B5EF4-FFF2-40B4-BE49-F238E27FC236}">
                  <a16:creationId xmlns:a16="http://schemas.microsoft.com/office/drawing/2014/main" id="{195E9CEA-ADCE-4065-806F-00D8F58E6508}"/>
                </a:ext>
              </a:extLst>
            </p:cNvPr>
            <p:cNvSpPr/>
            <p:nvPr/>
          </p:nvSpPr>
          <p:spPr>
            <a:xfrm rot="18162989">
              <a:off x="7251630" y="4555333"/>
              <a:ext cx="211547" cy="55876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9" name="사각형: 둥근 모서리 40">
              <a:extLst>
                <a:ext uri="{FF2B5EF4-FFF2-40B4-BE49-F238E27FC236}">
                  <a16:creationId xmlns:a16="http://schemas.microsoft.com/office/drawing/2014/main" id="{C0BCF71E-58FF-467B-BFE8-35CA878FC51A}"/>
                </a:ext>
              </a:extLst>
            </p:cNvPr>
            <p:cNvSpPr/>
            <p:nvPr/>
          </p:nvSpPr>
          <p:spPr>
            <a:xfrm rot="15304124">
              <a:off x="7633046" y="4614399"/>
              <a:ext cx="171813" cy="55876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90" name="그룹 59">
            <a:extLst>
              <a:ext uri="{FF2B5EF4-FFF2-40B4-BE49-F238E27FC236}">
                <a16:creationId xmlns:a16="http://schemas.microsoft.com/office/drawing/2014/main" id="{55546150-7B1C-4955-BCF0-36DDD3A256CE}"/>
              </a:ext>
            </a:extLst>
          </p:cNvPr>
          <p:cNvGrpSpPr>
            <a:grpSpLocks noChangeAspect="1"/>
          </p:cNvGrpSpPr>
          <p:nvPr/>
        </p:nvGrpSpPr>
        <p:grpSpPr>
          <a:xfrm>
            <a:off x="9478498" y="5987749"/>
            <a:ext cx="1008000" cy="107803"/>
            <a:chOff x="9071572" y="5941778"/>
            <a:chExt cx="1177490" cy="125929"/>
          </a:xfrm>
        </p:grpSpPr>
        <p:sp>
          <p:nvSpPr>
            <p:cNvPr id="391" name="사각형: 둥근 모서리 45">
              <a:extLst>
                <a:ext uri="{FF2B5EF4-FFF2-40B4-BE49-F238E27FC236}">
                  <a16:creationId xmlns:a16="http://schemas.microsoft.com/office/drawing/2014/main" id="{CAF8EFE4-61D4-47D5-9DA4-EA63906E9574}"/>
                </a:ext>
              </a:extLst>
            </p:cNvPr>
            <p:cNvSpPr/>
            <p:nvPr/>
          </p:nvSpPr>
          <p:spPr>
            <a:xfrm>
              <a:off x="9071572" y="5941778"/>
              <a:ext cx="1177490" cy="125929"/>
            </a:xfrm>
            <a:prstGeom prst="roundRect">
              <a:avLst>
                <a:gd name="adj" fmla="val 204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2" name="사각형: 둥근 모서리 46">
              <a:extLst>
                <a:ext uri="{FF2B5EF4-FFF2-40B4-BE49-F238E27FC236}">
                  <a16:creationId xmlns:a16="http://schemas.microsoft.com/office/drawing/2014/main" id="{5290A21C-028B-456B-8059-2715978DB6F1}"/>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3" name="사각형: 둥근 모서리 47">
              <a:extLst>
                <a:ext uri="{FF2B5EF4-FFF2-40B4-BE49-F238E27FC236}">
                  <a16:creationId xmlns:a16="http://schemas.microsoft.com/office/drawing/2014/main" id="{972B2586-3411-48F5-BEE1-A39FF9E736B0}"/>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4" name="사각형: 둥근 모서리 48">
              <a:extLst>
                <a:ext uri="{FF2B5EF4-FFF2-40B4-BE49-F238E27FC236}">
                  <a16:creationId xmlns:a16="http://schemas.microsoft.com/office/drawing/2014/main" id="{1EA71C94-17C1-4B7C-91D7-BBF02829EDAA}"/>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5" name="사각형: 둥근 모서리 49">
              <a:extLst>
                <a:ext uri="{FF2B5EF4-FFF2-40B4-BE49-F238E27FC236}">
                  <a16:creationId xmlns:a16="http://schemas.microsoft.com/office/drawing/2014/main" id="{59E03BE4-A32A-49AD-8394-879938206691}"/>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6" name="사각형: 둥근 모서리 50">
              <a:extLst>
                <a:ext uri="{FF2B5EF4-FFF2-40B4-BE49-F238E27FC236}">
                  <a16:creationId xmlns:a16="http://schemas.microsoft.com/office/drawing/2014/main" id="{0A75AB86-499E-49F2-9731-F2860BDA76E4}"/>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7" name="사각형: 둥근 모서리 51">
              <a:extLst>
                <a:ext uri="{FF2B5EF4-FFF2-40B4-BE49-F238E27FC236}">
                  <a16:creationId xmlns:a16="http://schemas.microsoft.com/office/drawing/2014/main" id="{563E01F2-ACC8-4911-9B77-6FE0750DA1BF}"/>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8" name="사각형: 둥근 모서리 52">
              <a:extLst>
                <a:ext uri="{FF2B5EF4-FFF2-40B4-BE49-F238E27FC236}">
                  <a16:creationId xmlns:a16="http://schemas.microsoft.com/office/drawing/2014/main" id="{D2A0B2C7-327C-4DF0-A10F-1E4B2500B478}"/>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9" name="사각형: 둥근 모서리 53">
              <a:extLst>
                <a:ext uri="{FF2B5EF4-FFF2-40B4-BE49-F238E27FC236}">
                  <a16:creationId xmlns:a16="http://schemas.microsoft.com/office/drawing/2014/main" id="{7A52176E-FDE0-4DD1-8158-077E7749641A}"/>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0" name="사각형: 둥근 모서리 54">
              <a:extLst>
                <a:ext uri="{FF2B5EF4-FFF2-40B4-BE49-F238E27FC236}">
                  <a16:creationId xmlns:a16="http://schemas.microsoft.com/office/drawing/2014/main" id="{E86F3786-67BC-4E22-A952-98CC4C569A0D}"/>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1" name="사각형: 둥근 모서리 55">
              <a:extLst>
                <a:ext uri="{FF2B5EF4-FFF2-40B4-BE49-F238E27FC236}">
                  <a16:creationId xmlns:a16="http://schemas.microsoft.com/office/drawing/2014/main" id="{87A913F6-6737-42CE-9AA2-8038251F6646}"/>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2" name="사각형: 둥근 모서리 56">
              <a:extLst>
                <a:ext uri="{FF2B5EF4-FFF2-40B4-BE49-F238E27FC236}">
                  <a16:creationId xmlns:a16="http://schemas.microsoft.com/office/drawing/2014/main" id="{EDB53824-3207-43DE-9C05-BCF7EC136817}"/>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3" name="사각형: 둥근 모서리 57">
              <a:extLst>
                <a:ext uri="{FF2B5EF4-FFF2-40B4-BE49-F238E27FC236}">
                  <a16:creationId xmlns:a16="http://schemas.microsoft.com/office/drawing/2014/main" id="{EDC078FD-DEEA-4819-B0C2-3EFF30EDB3B0}"/>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4" name="사각형: 둥근 모서리 58">
              <a:extLst>
                <a:ext uri="{FF2B5EF4-FFF2-40B4-BE49-F238E27FC236}">
                  <a16:creationId xmlns:a16="http://schemas.microsoft.com/office/drawing/2014/main" id="{69592E3E-CD0B-460B-9921-5FBBCD6391F8}"/>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5" name="그룹 60">
            <a:extLst>
              <a:ext uri="{FF2B5EF4-FFF2-40B4-BE49-F238E27FC236}">
                <a16:creationId xmlns:a16="http://schemas.microsoft.com/office/drawing/2014/main" id="{DD1092CB-3A30-4264-B5A4-CD28A25D42F1}"/>
              </a:ext>
            </a:extLst>
          </p:cNvPr>
          <p:cNvGrpSpPr>
            <a:grpSpLocks noChangeAspect="1"/>
          </p:cNvGrpSpPr>
          <p:nvPr/>
        </p:nvGrpSpPr>
        <p:grpSpPr>
          <a:xfrm>
            <a:off x="9478498" y="5809987"/>
            <a:ext cx="1008000" cy="107803"/>
            <a:chOff x="9071572" y="5941778"/>
            <a:chExt cx="1177490" cy="125929"/>
          </a:xfrm>
        </p:grpSpPr>
        <p:sp>
          <p:nvSpPr>
            <p:cNvPr id="406" name="사각형: 둥근 모서리 61">
              <a:extLst>
                <a:ext uri="{FF2B5EF4-FFF2-40B4-BE49-F238E27FC236}">
                  <a16:creationId xmlns:a16="http://schemas.microsoft.com/office/drawing/2014/main" id="{5D5D2D64-6CDD-4A9B-A4CF-DC7EF44099D3}"/>
                </a:ext>
              </a:extLst>
            </p:cNvPr>
            <p:cNvSpPr/>
            <p:nvPr/>
          </p:nvSpPr>
          <p:spPr>
            <a:xfrm>
              <a:off x="9071572" y="5941778"/>
              <a:ext cx="1177490" cy="125929"/>
            </a:xfrm>
            <a:prstGeom prst="roundRect">
              <a:avLst>
                <a:gd name="adj" fmla="val 204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7" name="사각형: 둥근 모서리 62">
              <a:extLst>
                <a:ext uri="{FF2B5EF4-FFF2-40B4-BE49-F238E27FC236}">
                  <a16:creationId xmlns:a16="http://schemas.microsoft.com/office/drawing/2014/main" id="{F9F10173-F28B-4741-9148-9606D9878FCF}"/>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8" name="사각형: 둥근 모서리 63">
              <a:extLst>
                <a:ext uri="{FF2B5EF4-FFF2-40B4-BE49-F238E27FC236}">
                  <a16:creationId xmlns:a16="http://schemas.microsoft.com/office/drawing/2014/main" id="{2BC30366-AFD9-4E46-A95C-D632FF86B6B1}"/>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9" name="사각형: 둥근 모서리 64">
              <a:extLst>
                <a:ext uri="{FF2B5EF4-FFF2-40B4-BE49-F238E27FC236}">
                  <a16:creationId xmlns:a16="http://schemas.microsoft.com/office/drawing/2014/main" id="{055C46EC-46C8-4920-AF9A-CD2217F8C1A5}"/>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0" name="사각형: 둥근 모서리 65">
              <a:extLst>
                <a:ext uri="{FF2B5EF4-FFF2-40B4-BE49-F238E27FC236}">
                  <a16:creationId xmlns:a16="http://schemas.microsoft.com/office/drawing/2014/main" id="{3DD4DFBD-3142-420E-A946-6D0A9212AB9F}"/>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1" name="사각형: 둥근 모서리 66">
              <a:extLst>
                <a:ext uri="{FF2B5EF4-FFF2-40B4-BE49-F238E27FC236}">
                  <a16:creationId xmlns:a16="http://schemas.microsoft.com/office/drawing/2014/main" id="{45C8A91D-B704-4018-9CDB-842A388A93AC}"/>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2" name="사각형: 둥근 모서리 67">
              <a:extLst>
                <a:ext uri="{FF2B5EF4-FFF2-40B4-BE49-F238E27FC236}">
                  <a16:creationId xmlns:a16="http://schemas.microsoft.com/office/drawing/2014/main" id="{4199B097-007C-42B6-8A07-E6C43E4D171C}"/>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3" name="사각형: 둥근 모서리 68">
              <a:extLst>
                <a:ext uri="{FF2B5EF4-FFF2-40B4-BE49-F238E27FC236}">
                  <a16:creationId xmlns:a16="http://schemas.microsoft.com/office/drawing/2014/main" id="{9D4E9E28-8C4D-4EC3-88E4-95170FA5383F}"/>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4" name="사각형: 둥근 모서리 69">
              <a:extLst>
                <a:ext uri="{FF2B5EF4-FFF2-40B4-BE49-F238E27FC236}">
                  <a16:creationId xmlns:a16="http://schemas.microsoft.com/office/drawing/2014/main" id="{F795C579-568C-423C-8EA5-319346EE52E1}"/>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5" name="사각형: 둥근 모서리 70">
              <a:extLst>
                <a:ext uri="{FF2B5EF4-FFF2-40B4-BE49-F238E27FC236}">
                  <a16:creationId xmlns:a16="http://schemas.microsoft.com/office/drawing/2014/main" id="{4E4BC559-9F43-4999-954E-5E80A0630260}"/>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6" name="사각형: 둥근 모서리 71">
              <a:extLst>
                <a:ext uri="{FF2B5EF4-FFF2-40B4-BE49-F238E27FC236}">
                  <a16:creationId xmlns:a16="http://schemas.microsoft.com/office/drawing/2014/main" id="{D6D30B13-1CE9-4CD2-B2BF-5855CCFAE1EE}"/>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7" name="사각형: 둥근 모서리 72">
              <a:extLst>
                <a:ext uri="{FF2B5EF4-FFF2-40B4-BE49-F238E27FC236}">
                  <a16:creationId xmlns:a16="http://schemas.microsoft.com/office/drawing/2014/main" id="{A407B467-5EC5-4CF9-981F-A70E268F62F9}"/>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8" name="사각형: 둥근 모서리 73">
              <a:extLst>
                <a:ext uri="{FF2B5EF4-FFF2-40B4-BE49-F238E27FC236}">
                  <a16:creationId xmlns:a16="http://schemas.microsoft.com/office/drawing/2014/main" id="{264B4FEB-008E-4C4F-B0F0-7D5E5C335F95}"/>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9" name="사각형: 둥근 모서리 74">
              <a:extLst>
                <a:ext uri="{FF2B5EF4-FFF2-40B4-BE49-F238E27FC236}">
                  <a16:creationId xmlns:a16="http://schemas.microsoft.com/office/drawing/2014/main" id="{E2B17002-77D0-47A0-821B-2615010FD092}"/>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0" name="그룹 75">
            <a:extLst>
              <a:ext uri="{FF2B5EF4-FFF2-40B4-BE49-F238E27FC236}">
                <a16:creationId xmlns:a16="http://schemas.microsoft.com/office/drawing/2014/main" id="{17D4A39B-5F5D-47A9-8DD4-BD844604DDC1}"/>
              </a:ext>
            </a:extLst>
          </p:cNvPr>
          <p:cNvGrpSpPr>
            <a:grpSpLocks noChangeAspect="1"/>
          </p:cNvGrpSpPr>
          <p:nvPr/>
        </p:nvGrpSpPr>
        <p:grpSpPr>
          <a:xfrm>
            <a:off x="9478498" y="5632225"/>
            <a:ext cx="1008000" cy="107803"/>
            <a:chOff x="9071572" y="5941778"/>
            <a:chExt cx="1177490" cy="125929"/>
          </a:xfrm>
        </p:grpSpPr>
        <p:sp>
          <p:nvSpPr>
            <p:cNvPr id="421" name="사각형: 둥근 모서리 76">
              <a:extLst>
                <a:ext uri="{FF2B5EF4-FFF2-40B4-BE49-F238E27FC236}">
                  <a16:creationId xmlns:a16="http://schemas.microsoft.com/office/drawing/2014/main" id="{425241A4-FF36-446E-8F11-66C48D1FA3F9}"/>
                </a:ext>
              </a:extLst>
            </p:cNvPr>
            <p:cNvSpPr/>
            <p:nvPr/>
          </p:nvSpPr>
          <p:spPr>
            <a:xfrm>
              <a:off x="9071572" y="5941778"/>
              <a:ext cx="1177490" cy="125929"/>
            </a:xfrm>
            <a:prstGeom prst="roundRect">
              <a:avLst>
                <a:gd name="adj" fmla="val 204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2" name="사각형: 둥근 모서리 77">
              <a:extLst>
                <a:ext uri="{FF2B5EF4-FFF2-40B4-BE49-F238E27FC236}">
                  <a16:creationId xmlns:a16="http://schemas.microsoft.com/office/drawing/2014/main" id="{7A4C7063-8574-4306-BE98-2AE388EB65DC}"/>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3" name="사각형: 둥근 모서리 78">
              <a:extLst>
                <a:ext uri="{FF2B5EF4-FFF2-40B4-BE49-F238E27FC236}">
                  <a16:creationId xmlns:a16="http://schemas.microsoft.com/office/drawing/2014/main" id="{4B2693DF-0EEF-4873-9EFD-FE6F206EB162}"/>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4" name="사각형: 둥근 모서리 79">
              <a:extLst>
                <a:ext uri="{FF2B5EF4-FFF2-40B4-BE49-F238E27FC236}">
                  <a16:creationId xmlns:a16="http://schemas.microsoft.com/office/drawing/2014/main" id="{C8B67C44-D201-4460-B0A4-89A8990884FC}"/>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5" name="사각형: 둥근 모서리 80">
              <a:extLst>
                <a:ext uri="{FF2B5EF4-FFF2-40B4-BE49-F238E27FC236}">
                  <a16:creationId xmlns:a16="http://schemas.microsoft.com/office/drawing/2014/main" id="{19EDD84C-B134-4178-A6AA-DCEE2BF29103}"/>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6" name="사각형: 둥근 모서리 81">
              <a:extLst>
                <a:ext uri="{FF2B5EF4-FFF2-40B4-BE49-F238E27FC236}">
                  <a16:creationId xmlns:a16="http://schemas.microsoft.com/office/drawing/2014/main" id="{122BB96F-1C75-4DE1-B9D3-FF7B066D1B3D}"/>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7" name="사각형: 둥근 모서리 82">
              <a:extLst>
                <a:ext uri="{FF2B5EF4-FFF2-40B4-BE49-F238E27FC236}">
                  <a16:creationId xmlns:a16="http://schemas.microsoft.com/office/drawing/2014/main" id="{E98B1D6C-9B1C-4BED-9E91-CF93E54BF0A2}"/>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8" name="사각형: 둥근 모서리 83">
              <a:extLst>
                <a:ext uri="{FF2B5EF4-FFF2-40B4-BE49-F238E27FC236}">
                  <a16:creationId xmlns:a16="http://schemas.microsoft.com/office/drawing/2014/main" id="{4AE205BD-D7FA-4C5A-93BA-D490E3DD76FF}"/>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9" name="사각형: 둥근 모서리 84">
              <a:extLst>
                <a:ext uri="{FF2B5EF4-FFF2-40B4-BE49-F238E27FC236}">
                  <a16:creationId xmlns:a16="http://schemas.microsoft.com/office/drawing/2014/main" id="{8540F98C-4D5C-4E84-B6DC-92D0FA51C676}"/>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0" name="사각형: 둥근 모서리 85">
              <a:extLst>
                <a:ext uri="{FF2B5EF4-FFF2-40B4-BE49-F238E27FC236}">
                  <a16:creationId xmlns:a16="http://schemas.microsoft.com/office/drawing/2014/main" id="{60320861-5887-412D-9E23-50FBCD38037B}"/>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1" name="사각형: 둥근 모서리 86">
              <a:extLst>
                <a:ext uri="{FF2B5EF4-FFF2-40B4-BE49-F238E27FC236}">
                  <a16:creationId xmlns:a16="http://schemas.microsoft.com/office/drawing/2014/main" id="{24A444CB-278D-4FE1-9077-3DD60233DF8C}"/>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2" name="사각형: 둥근 모서리 87">
              <a:extLst>
                <a:ext uri="{FF2B5EF4-FFF2-40B4-BE49-F238E27FC236}">
                  <a16:creationId xmlns:a16="http://schemas.microsoft.com/office/drawing/2014/main" id="{4ADDA415-E86D-49E5-90E6-205234A0F3BA}"/>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3" name="사각형: 둥근 모서리 88">
              <a:extLst>
                <a:ext uri="{FF2B5EF4-FFF2-40B4-BE49-F238E27FC236}">
                  <a16:creationId xmlns:a16="http://schemas.microsoft.com/office/drawing/2014/main" id="{B37F1CBF-2A32-4B37-BB23-E85ED8CED977}"/>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4" name="사각형: 둥근 모서리 89">
              <a:extLst>
                <a:ext uri="{FF2B5EF4-FFF2-40B4-BE49-F238E27FC236}">
                  <a16:creationId xmlns:a16="http://schemas.microsoft.com/office/drawing/2014/main" id="{EA5023E7-8454-4D21-AF39-91B71D4947B2}"/>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35" name="그룹 90">
            <a:extLst>
              <a:ext uri="{FF2B5EF4-FFF2-40B4-BE49-F238E27FC236}">
                <a16:creationId xmlns:a16="http://schemas.microsoft.com/office/drawing/2014/main" id="{C0D8CEC4-D726-4160-8891-85BBE27D2FA2}"/>
              </a:ext>
            </a:extLst>
          </p:cNvPr>
          <p:cNvGrpSpPr>
            <a:grpSpLocks noChangeAspect="1"/>
          </p:cNvGrpSpPr>
          <p:nvPr/>
        </p:nvGrpSpPr>
        <p:grpSpPr>
          <a:xfrm>
            <a:off x="9478498" y="5454463"/>
            <a:ext cx="1008000" cy="107803"/>
            <a:chOff x="9071572" y="5941778"/>
            <a:chExt cx="1177490" cy="125929"/>
          </a:xfrm>
        </p:grpSpPr>
        <p:sp>
          <p:nvSpPr>
            <p:cNvPr id="436" name="사각형: 둥근 모서리 91">
              <a:extLst>
                <a:ext uri="{FF2B5EF4-FFF2-40B4-BE49-F238E27FC236}">
                  <a16:creationId xmlns:a16="http://schemas.microsoft.com/office/drawing/2014/main" id="{E9FFD87F-FDE0-431B-83DC-61B76E1AC79B}"/>
                </a:ext>
              </a:extLst>
            </p:cNvPr>
            <p:cNvSpPr/>
            <p:nvPr/>
          </p:nvSpPr>
          <p:spPr>
            <a:xfrm>
              <a:off x="9071572" y="5941778"/>
              <a:ext cx="1177490" cy="125929"/>
            </a:xfrm>
            <a:prstGeom prst="roundRect">
              <a:avLst>
                <a:gd name="adj" fmla="val 204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7" name="사각형: 둥근 모서리 92">
              <a:extLst>
                <a:ext uri="{FF2B5EF4-FFF2-40B4-BE49-F238E27FC236}">
                  <a16:creationId xmlns:a16="http://schemas.microsoft.com/office/drawing/2014/main" id="{917725AF-3BE1-4705-B0C5-15250A9C7331}"/>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8" name="사각형: 둥근 모서리 93">
              <a:extLst>
                <a:ext uri="{FF2B5EF4-FFF2-40B4-BE49-F238E27FC236}">
                  <a16:creationId xmlns:a16="http://schemas.microsoft.com/office/drawing/2014/main" id="{DFEFB2FC-0BE1-4256-BFFA-020AC3E2B0E9}"/>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9" name="사각형: 둥근 모서리 94">
              <a:extLst>
                <a:ext uri="{FF2B5EF4-FFF2-40B4-BE49-F238E27FC236}">
                  <a16:creationId xmlns:a16="http://schemas.microsoft.com/office/drawing/2014/main" id="{52295CEA-3BA1-4F66-8411-46364026672A}"/>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0" name="사각형: 둥근 모서리 95">
              <a:extLst>
                <a:ext uri="{FF2B5EF4-FFF2-40B4-BE49-F238E27FC236}">
                  <a16:creationId xmlns:a16="http://schemas.microsoft.com/office/drawing/2014/main" id="{D1B7A219-76B6-4528-ACD6-F950292E7FA7}"/>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1" name="사각형: 둥근 모서리 96">
              <a:extLst>
                <a:ext uri="{FF2B5EF4-FFF2-40B4-BE49-F238E27FC236}">
                  <a16:creationId xmlns:a16="http://schemas.microsoft.com/office/drawing/2014/main" id="{A37733C4-8C30-4F9F-94AE-03595E5B719C}"/>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2" name="사각형: 둥근 모서리 97">
              <a:extLst>
                <a:ext uri="{FF2B5EF4-FFF2-40B4-BE49-F238E27FC236}">
                  <a16:creationId xmlns:a16="http://schemas.microsoft.com/office/drawing/2014/main" id="{9516C34F-465E-4E16-A548-7FE15EA81439}"/>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3" name="사각형: 둥근 모서리 98">
              <a:extLst>
                <a:ext uri="{FF2B5EF4-FFF2-40B4-BE49-F238E27FC236}">
                  <a16:creationId xmlns:a16="http://schemas.microsoft.com/office/drawing/2014/main" id="{40FC6285-FB3A-4649-81B8-35507C284D19}"/>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4" name="사각형: 둥근 모서리 99">
              <a:extLst>
                <a:ext uri="{FF2B5EF4-FFF2-40B4-BE49-F238E27FC236}">
                  <a16:creationId xmlns:a16="http://schemas.microsoft.com/office/drawing/2014/main" id="{420CEC55-A58A-41D7-B9D9-720B36E81852}"/>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5" name="사각형: 둥근 모서리 100">
              <a:extLst>
                <a:ext uri="{FF2B5EF4-FFF2-40B4-BE49-F238E27FC236}">
                  <a16:creationId xmlns:a16="http://schemas.microsoft.com/office/drawing/2014/main" id="{C34EC9BC-0001-4785-8C13-8B888AC7B7C8}"/>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6" name="사각형: 둥근 모서리 101">
              <a:extLst>
                <a:ext uri="{FF2B5EF4-FFF2-40B4-BE49-F238E27FC236}">
                  <a16:creationId xmlns:a16="http://schemas.microsoft.com/office/drawing/2014/main" id="{3D4B59D7-C4A9-4E2E-9E81-4590EBCA9D44}"/>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7" name="사각형: 둥근 모서리 102">
              <a:extLst>
                <a:ext uri="{FF2B5EF4-FFF2-40B4-BE49-F238E27FC236}">
                  <a16:creationId xmlns:a16="http://schemas.microsoft.com/office/drawing/2014/main" id="{02EC5C09-6094-42B5-8A95-7E1A0FCD62BE}"/>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8" name="사각형: 둥근 모서리 103">
              <a:extLst>
                <a:ext uri="{FF2B5EF4-FFF2-40B4-BE49-F238E27FC236}">
                  <a16:creationId xmlns:a16="http://schemas.microsoft.com/office/drawing/2014/main" id="{7E462805-623D-4193-8650-4F82344CF507}"/>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9" name="사각형: 둥근 모서리 104">
              <a:extLst>
                <a:ext uri="{FF2B5EF4-FFF2-40B4-BE49-F238E27FC236}">
                  <a16:creationId xmlns:a16="http://schemas.microsoft.com/office/drawing/2014/main" id="{36549977-6543-476E-B10E-15FA3BD03BF4}"/>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53" name="이등변 삼각형 117">
            <a:extLst>
              <a:ext uri="{FF2B5EF4-FFF2-40B4-BE49-F238E27FC236}">
                <a16:creationId xmlns:a16="http://schemas.microsoft.com/office/drawing/2014/main" id="{FED5854F-CF49-4E6D-A679-70D69C7DD8C9}"/>
              </a:ext>
            </a:extLst>
          </p:cNvPr>
          <p:cNvSpPr/>
          <p:nvPr/>
        </p:nvSpPr>
        <p:spPr>
          <a:xfrm rot="2958608">
            <a:off x="8594759" y="4649494"/>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4" name="이등변 삼각형 118">
            <a:extLst>
              <a:ext uri="{FF2B5EF4-FFF2-40B4-BE49-F238E27FC236}">
                <a16:creationId xmlns:a16="http://schemas.microsoft.com/office/drawing/2014/main" id="{030F0972-FD78-43D3-9DEA-3AB480FC5533}"/>
              </a:ext>
            </a:extLst>
          </p:cNvPr>
          <p:cNvSpPr/>
          <p:nvPr/>
        </p:nvSpPr>
        <p:spPr>
          <a:xfrm rot="5400000">
            <a:off x="8545076" y="4419157"/>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5" name="이등변 삼각형 119">
            <a:extLst>
              <a:ext uri="{FF2B5EF4-FFF2-40B4-BE49-F238E27FC236}">
                <a16:creationId xmlns:a16="http://schemas.microsoft.com/office/drawing/2014/main" id="{90F6DB6C-7DFD-49C7-BDBD-FB6560E102B4}"/>
              </a:ext>
            </a:extLst>
          </p:cNvPr>
          <p:cNvSpPr/>
          <p:nvPr/>
        </p:nvSpPr>
        <p:spPr>
          <a:xfrm rot="9900000">
            <a:off x="8831846" y="3803897"/>
            <a:ext cx="129306" cy="27010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6" name="이등변 삼각형 120">
            <a:extLst>
              <a:ext uri="{FF2B5EF4-FFF2-40B4-BE49-F238E27FC236}">
                <a16:creationId xmlns:a16="http://schemas.microsoft.com/office/drawing/2014/main" id="{3A555149-5606-471D-8003-4A6A4D773A2F}"/>
              </a:ext>
            </a:extLst>
          </p:cNvPr>
          <p:cNvSpPr/>
          <p:nvPr/>
        </p:nvSpPr>
        <p:spPr>
          <a:xfrm rot="12063492">
            <a:off x="9083086" y="3812669"/>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4" name="Picture 2" descr="Image result for delay my premium">
            <a:extLst>
              <a:ext uri="{FF2B5EF4-FFF2-40B4-BE49-F238E27FC236}">
                <a16:creationId xmlns:a16="http://schemas.microsoft.com/office/drawing/2014/main" id="{9070A3DD-101B-7546-8B0A-93F20597F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7574" y="5212755"/>
            <a:ext cx="1974059" cy="105454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covid 19">
            <a:extLst>
              <a:ext uri="{FF2B5EF4-FFF2-40B4-BE49-F238E27FC236}">
                <a16:creationId xmlns:a16="http://schemas.microsoft.com/office/drawing/2014/main" id="{59C59E31-09B7-A24F-8E38-E864D4686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4502" y="4151988"/>
            <a:ext cx="1481623" cy="752096"/>
          </a:xfrm>
          <a:prstGeom prst="rect">
            <a:avLst/>
          </a:prstGeom>
          <a:noFill/>
          <a:extLst>
            <a:ext uri="{909E8E84-426E-40DD-AFC4-6F175D3DCCD1}">
              <a14:hiddenFill xmlns:a14="http://schemas.microsoft.com/office/drawing/2010/main">
                <a:solidFill>
                  <a:srgbClr val="FFFFFF"/>
                </a:solidFill>
              </a14:hiddenFill>
            </a:ext>
          </a:extLst>
        </p:spPr>
      </p:pic>
      <p:sp>
        <p:nvSpPr>
          <p:cNvPr id="105" name="Oval 19">
            <a:extLst>
              <a:ext uri="{FF2B5EF4-FFF2-40B4-BE49-F238E27FC236}">
                <a16:creationId xmlns:a16="http://schemas.microsoft.com/office/drawing/2014/main" id="{6A4CB7C3-9364-B24E-8E1F-F80DB2CB2399}"/>
              </a:ext>
            </a:extLst>
          </p:cNvPr>
          <p:cNvSpPr/>
          <p:nvPr/>
        </p:nvSpPr>
        <p:spPr>
          <a:xfrm>
            <a:off x="528869" y="5391006"/>
            <a:ext cx="532746" cy="53274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highlight>
                <a:srgbClr val="FF0000"/>
              </a:highlight>
            </a:endParaRPr>
          </a:p>
        </p:txBody>
      </p:sp>
      <p:sp>
        <p:nvSpPr>
          <p:cNvPr id="106" name="TextBox 105">
            <a:extLst>
              <a:ext uri="{FF2B5EF4-FFF2-40B4-BE49-F238E27FC236}">
                <a16:creationId xmlns:a16="http://schemas.microsoft.com/office/drawing/2014/main" id="{49152B3F-A3B7-FD46-BF89-D99FF4B0E97F}"/>
              </a:ext>
            </a:extLst>
          </p:cNvPr>
          <p:cNvSpPr txBox="1"/>
          <p:nvPr/>
        </p:nvSpPr>
        <p:spPr>
          <a:xfrm>
            <a:off x="546529" y="5440178"/>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05</a:t>
            </a:r>
            <a:endParaRPr lang="ko-KR" altLang="en-US" sz="2000" b="1" dirty="0">
              <a:ln w="12700">
                <a:solidFill>
                  <a:schemeClr val="bg1"/>
                </a:solidFill>
              </a:ln>
              <a:solidFill>
                <a:schemeClr val="bg1"/>
              </a:solidFill>
              <a:cs typeface="Arial" pitchFamily="34" charset="0"/>
            </a:endParaRPr>
          </a:p>
        </p:txBody>
      </p:sp>
      <p:sp>
        <p:nvSpPr>
          <p:cNvPr id="2" name="TextBox 1">
            <a:extLst>
              <a:ext uri="{FF2B5EF4-FFF2-40B4-BE49-F238E27FC236}">
                <a16:creationId xmlns:a16="http://schemas.microsoft.com/office/drawing/2014/main" id="{96EE87EC-C7A8-7241-9B2D-FB723C1A12AF}"/>
              </a:ext>
            </a:extLst>
          </p:cNvPr>
          <p:cNvSpPr txBox="1"/>
          <p:nvPr/>
        </p:nvSpPr>
        <p:spPr>
          <a:xfrm>
            <a:off x="1160472" y="5454463"/>
            <a:ext cx="6130720" cy="307777"/>
          </a:xfrm>
          <a:prstGeom prst="rect">
            <a:avLst/>
          </a:prstGeom>
          <a:noFill/>
        </p:spPr>
        <p:txBody>
          <a:bodyPr wrap="square" rtlCol="0">
            <a:spAutoFit/>
          </a:bodyPr>
          <a:lstStyle/>
          <a:p>
            <a:r>
              <a:rPr lang="en-US" sz="1400" b="1" dirty="0">
                <a:solidFill>
                  <a:srgbClr val="7030A0"/>
                </a:solidFill>
              </a:rPr>
              <a:t>Flexible, customized, tailored payment options for eligible customers</a:t>
            </a:r>
          </a:p>
        </p:txBody>
      </p:sp>
    </p:spTree>
    <p:extLst>
      <p:ext uri="{BB962C8B-B14F-4D97-AF65-F5344CB8AC3E}">
        <p14:creationId xmlns:p14="http://schemas.microsoft.com/office/powerpoint/2010/main" val="3464362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52"/>
          <p:cNvSpPr>
            <a:spLocks noGrp="1"/>
          </p:cNvSpPr>
          <p:nvPr>
            <p:ph type="body" sz="quarter" idx="41"/>
          </p:nvPr>
        </p:nvSpPr>
        <p:spPr>
          <a:xfrm>
            <a:off x="139700" y="1005381"/>
            <a:ext cx="12052300" cy="419379"/>
          </a:xfrm>
        </p:spPr>
        <p:txBody>
          <a:bodyPr/>
          <a:lstStyle/>
          <a:p>
            <a:r>
              <a:rPr lang="en-US" dirty="0"/>
              <a:t>You can download professional PowerPoint diagrams for free</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graphicFrame>
        <p:nvGraphicFramePr>
          <p:cNvPr id="73" name="Chart 72">
            <a:extLst>
              <a:ext uri="{FF2B5EF4-FFF2-40B4-BE49-F238E27FC236}">
                <a16:creationId xmlns:a16="http://schemas.microsoft.com/office/drawing/2014/main" id="{0A1C50CA-51DC-42D6-8359-7BDF006CAB04}"/>
              </a:ext>
            </a:extLst>
          </p:cNvPr>
          <p:cNvGraphicFramePr/>
          <p:nvPr/>
        </p:nvGraphicFramePr>
        <p:xfrm>
          <a:off x="2488223" y="1873908"/>
          <a:ext cx="3006968" cy="2975806"/>
        </p:xfrm>
        <a:graphic>
          <a:graphicData uri="http://schemas.openxmlformats.org/drawingml/2006/chart">
            <c:chart xmlns:c="http://schemas.openxmlformats.org/drawingml/2006/chart" xmlns:r="http://schemas.openxmlformats.org/officeDocument/2006/relationships" r:id="rId4"/>
          </a:graphicData>
        </a:graphic>
      </p:graphicFrame>
      <p:sp>
        <p:nvSpPr>
          <p:cNvPr id="74" name="Oval 2">
            <a:extLst>
              <a:ext uri="{FF2B5EF4-FFF2-40B4-BE49-F238E27FC236}">
                <a16:creationId xmlns:a16="http://schemas.microsoft.com/office/drawing/2014/main" id="{336A98B9-68AF-4945-9ED1-483D581101AD}"/>
              </a:ext>
            </a:extLst>
          </p:cNvPr>
          <p:cNvSpPr/>
          <p:nvPr/>
        </p:nvSpPr>
        <p:spPr>
          <a:xfrm>
            <a:off x="1190893" y="4254548"/>
            <a:ext cx="4456591" cy="1205708"/>
          </a:xfrm>
          <a:custGeom>
            <a:avLst/>
            <a:gdLst/>
            <a:ahLst/>
            <a:cxnLst/>
            <a:rect l="l" t="t" r="r" b="b"/>
            <a:pathLst>
              <a:path w="3459684" h="936000">
                <a:moveTo>
                  <a:pt x="247924" y="360000"/>
                </a:moveTo>
                <a:cubicBezTo>
                  <a:pt x="188277" y="360000"/>
                  <a:pt x="139924" y="408353"/>
                  <a:pt x="139924" y="468000"/>
                </a:cubicBezTo>
                <a:cubicBezTo>
                  <a:pt x="139924" y="527647"/>
                  <a:pt x="188277" y="576000"/>
                  <a:pt x="247924" y="576000"/>
                </a:cubicBezTo>
                <a:cubicBezTo>
                  <a:pt x="307571" y="576000"/>
                  <a:pt x="355924" y="527647"/>
                  <a:pt x="355924" y="468000"/>
                </a:cubicBezTo>
                <a:cubicBezTo>
                  <a:pt x="355924" y="408353"/>
                  <a:pt x="307571" y="360000"/>
                  <a:pt x="247924" y="360000"/>
                </a:cubicBezTo>
                <a:close/>
                <a:moveTo>
                  <a:pt x="468000" y="0"/>
                </a:moveTo>
                <a:cubicBezTo>
                  <a:pt x="662652" y="0"/>
                  <a:pt x="829548" y="118836"/>
                  <a:pt x="899895" y="288000"/>
                </a:cubicBezTo>
                <a:lnTo>
                  <a:pt x="999563" y="288000"/>
                </a:lnTo>
                <a:cubicBezTo>
                  <a:pt x="1026073" y="288000"/>
                  <a:pt x="1047564" y="309491"/>
                  <a:pt x="1047564" y="336001"/>
                </a:cubicBezTo>
                <a:lnTo>
                  <a:pt x="1047564" y="322950"/>
                </a:lnTo>
                <a:lnTo>
                  <a:pt x="3315684" y="322950"/>
                </a:lnTo>
                <a:cubicBezTo>
                  <a:pt x="3395213" y="322950"/>
                  <a:pt x="3459684" y="387421"/>
                  <a:pt x="3459684" y="466950"/>
                </a:cubicBezTo>
                <a:cubicBezTo>
                  <a:pt x="3459684" y="546479"/>
                  <a:pt x="3395213" y="610950"/>
                  <a:pt x="3315684" y="610950"/>
                </a:cubicBezTo>
                <a:lnTo>
                  <a:pt x="1047564" y="610950"/>
                </a:lnTo>
                <a:lnTo>
                  <a:pt x="1047564" y="599999"/>
                </a:lnTo>
                <a:cubicBezTo>
                  <a:pt x="1047564" y="626509"/>
                  <a:pt x="1026073" y="648000"/>
                  <a:pt x="999563" y="648000"/>
                </a:cubicBezTo>
                <a:lnTo>
                  <a:pt x="899895" y="648000"/>
                </a:lnTo>
                <a:cubicBezTo>
                  <a:pt x="829548" y="817164"/>
                  <a:pt x="662652" y="936000"/>
                  <a:pt x="468000" y="936000"/>
                </a:cubicBezTo>
                <a:cubicBezTo>
                  <a:pt x="209531" y="936000"/>
                  <a:pt x="0" y="726469"/>
                  <a:pt x="0" y="468000"/>
                </a:cubicBezTo>
                <a:cubicBezTo>
                  <a:pt x="0" y="209531"/>
                  <a:pt x="209531" y="0"/>
                  <a:pt x="4680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5" name="Isosceles Triangle 74">
            <a:extLst>
              <a:ext uri="{FF2B5EF4-FFF2-40B4-BE49-F238E27FC236}">
                <a16:creationId xmlns:a16="http://schemas.microsoft.com/office/drawing/2014/main" id="{E6A7FD1E-968C-45E8-B062-9BAB748E6983}"/>
              </a:ext>
            </a:extLst>
          </p:cNvPr>
          <p:cNvSpPr/>
          <p:nvPr/>
        </p:nvSpPr>
        <p:spPr>
          <a:xfrm>
            <a:off x="2716927" y="3522941"/>
            <a:ext cx="433673" cy="37385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6" name="Isosceles Triangle 75">
            <a:extLst>
              <a:ext uri="{FF2B5EF4-FFF2-40B4-BE49-F238E27FC236}">
                <a16:creationId xmlns:a16="http://schemas.microsoft.com/office/drawing/2014/main" id="{3C2F7D63-3D2F-4DEB-9206-A46340B11A07}"/>
              </a:ext>
            </a:extLst>
          </p:cNvPr>
          <p:cNvSpPr/>
          <p:nvPr/>
        </p:nvSpPr>
        <p:spPr>
          <a:xfrm>
            <a:off x="3438137" y="2971410"/>
            <a:ext cx="433673" cy="37385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7" name="Isosceles Triangle 76">
            <a:extLst>
              <a:ext uri="{FF2B5EF4-FFF2-40B4-BE49-F238E27FC236}">
                <a16:creationId xmlns:a16="http://schemas.microsoft.com/office/drawing/2014/main" id="{20F598ED-E67B-4E4C-A418-7ABF9F921096}"/>
              </a:ext>
            </a:extLst>
          </p:cNvPr>
          <p:cNvSpPr/>
          <p:nvPr/>
        </p:nvSpPr>
        <p:spPr>
          <a:xfrm>
            <a:off x="4150556" y="2427422"/>
            <a:ext cx="433673" cy="3738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8" name="Isosceles Triangle 77">
            <a:extLst>
              <a:ext uri="{FF2B5EF4-FFF2-40B4-BE49-F238E27FC236}">
                <a16:creationId xmlns:a16="http://schemas.microsoft.com/office/drawing/2014/main" id="{BEEE2224-CD86-47B5-8B8F-4ED18302B339}"/>
              </a:ext>
            </a:extLst>
          </p:cNvPr>
          <p:cNvSpPr/>
          <p:nvPr/>
        </p:nvSpPr>
        <p:spPr>
          <a:xfrm>
            <a:off x="4862974" y="1883534"/>
            <a:ext cx="433673" cy="3738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3" name="Rounded Rectangle 23">
            <a:extLst>
              <a:ext uri="{FF2B5EF4-FFF2-40B4-BE49-F238E27FC236}">
                <a16:creationId xmlns:a16="http://schemas.microsoft.com/office/drawing/2014/main" id="{F9C4E171-F95E-4FFB-876C-9D8CEFF46A1B}"/>
              </a:ext>
            </a:extLst>
          </p:cNvPr>
          <p:cNvSpPr/>
          <p:nvPr/>
        </p:nvSpPr>
        <p:spPr>
          <a:xfrm rot="18900000">
            <a:off x="6231831" y="4296388"/>
            <a:ext cx="561921" cy="561921"/>
          </a:xfrm>
          <a:prstGeom prst="roundRect">
            <a:avLst>
              <a:gd name="adj" fmla="val 15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4" name="TextBox 83">
            <a:extLst>
              <a:ext uri="{FF2B5EF4-FFF2-40B4-BE49-F238E27FC236}">
                <a16:creationId xmlns:a16="http://schemas.microsoft.com/office/drawing/2014/main" id="{6195A27B-B21D-4B0B-A757-A8ADB2473AC4}"/>
              </a:ext>
            </a:extLst>
          </p:cNvPr>
          <p:cNvSpPr txBox="1"/>
          <p:nvPr/>
        </p:nvSpPr>
        <p:spPr>
          <a:xfrm>
            <a:off x="6265790" y="4365517"/>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85" name="Rounded Rectangle 24">
            <a:extLst>
              <a:ext uri="{FF2B5EF4-FFF2-40B4-BE49-F238E27FC236}">
                <a16:creationId xmlns:a16="http://schemas.microsoft.com/office/drawing/2014/main" id="{A1322B89-26DF-4BBE-96B4-3CA4F0777C53}"/>
              </a:ext>
            </a:extLst>
          </p:cNvPr>
          <p:cNvSpPr/>
          <p:nvPr/>
        </p:nvSpPr>
        <p:spPr>
          <a:xfrm rot="18900000">
            <a:off x="6277574" y="5254181"/>
            <a:ext cx="561921" cy="561921"/>
          </a:xfrm>
          <a:prstGeom prst="roundRect">
            <a:avLst>
              <a:gd name="adj" fmla="val 156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6" name="TextBox 85">
            <a:extLst>
              <a:ext uri="{FF2B5EF4-FFF2-40B4-BE49-F238E27FC236}">
                <a16:creationId xmlns:a16="http://schemas.microsoft.com/office/drawing/2014/main" id="{8C4427E1-6A70-4D26-A4CB-8A8243A958F0}"/>
              </a:ext>
            </a:extLst>
          </p:cNvPr>
          <p:cNvSpPr txBox="1"/>
          <p:nvPr/>
        </p:nvSpPr>
        <p:spPr>
          <a:xfrm>
            <a:off x="6296035" y="5324658"/>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87" name="Rounded Rectangle 22">
            <a:extLst>
              <a:ext uri="{FF2B5EF4-FFF2-40B4-BE49-F238E27FC236}">
                <a16:creationId xmlns:a16="http://schemas.microsoft.com/office/drawing/2014/main" id="{D6AC66FD-8F43-4240-8A64-44F4DF781C88}"/>
              </a:ext>
            </a:extLst>
          </p:cNvPr>
          <p:cNvSpPr/>
          <p:nvPr/>
        </p:nvSpPr>
        <p:spPr>
          <a:xfrm rot="18900000">
            <a:off x="6251224" y="3148834"/>
            <a:ext cx="561921" cy="561921"/>
          </a:xfrm>
          <a:prstGeom prst="roundRect">
            <a:avLst>
              <a:gd name="adj" fmla="val 156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8" name="TextBox 87">
            <a:extLst>
              <a:ext uri="{FF2B5EF4-FFF2-40B4-BE49-F238E27FC236}">
                <a16:creationId xmlns:a16="http://schemas.microsoft.com/office/drawing/2014/main" id="{F4CBFD44-0A40-449C-B798-D3EE121125FF}"/>
              </a:ext>
            </a:extLst>
          </p:cNvPr>
          <p:cNvSpPr txBox="1"/>
          <p:nvPr/>
        </p:nvSpPr>
        <p:spPr>
          <a:xfrm>
            <a:off x="6296035" y="3228945"/>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89" name="Rounded Rectangle 21">
            <a:extLst>
              <a:ext uri="{FF2B5EF4-FFF2-40B4-BE49-F238E27FC236}">
                <a16:creationId xmlns:a16="http://schemas.microsoft.com/office/drawing/2014/main" id="{7BF23BEC-009D-40A9-92AE-209578AA888E}"/>
              </a:ext>
            </a:extLst>
          </p:cNvPr>
          <p:cNvSpPr/>
          <p:nvPr/>
        </p:nvSpPr>
        <p:spPr>
          <a:xfrm rot="18900000">
            <a:off x="6242681" y="1979987"/>
            <a:ext cx="561921" cy="561921"/>
          </a:xfrm>
          <a:prstGeom prst="roundRect">
            <a:avLst>
              <a:gd name="adj" fmla="val 1561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0" name="TextBox 89">
            <a:extLst>
              <a:ext uri="{FF2B5EF4-FFF2-40B4-BE49-F238E27FC236}">
                <a16:creationId xmlns:a16="http://schemas.microsoft.com/office/drawing/2014/main" id="{E4DF9258-AF57-44D6-9072-FF9C6B753E6C}"/>
              </a:ext>
            </a:extLst>
          </p:cNvPr>
          <p:cNvSpPr txBox="1"/>
          <p:nvPr/>
        </p:nvSpPr>
        <p:spPr>
          <a:xfrm>
            <a:off x="6265790" y="2060489"/>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grpSp>
        <p:nvGrpSpPr>
          <p:cNvPr id="91" name="Group 90">
            <a:extLst>
              <a:ext uri="{FF2B5EF4-FFF2-40B4-BE49-F238E27FC236}">
                <a16:creationId xmlns:a16="http://schemas.microsoft.com/office/drawing/2014/main" id="{CAB11B89-DF27-45F3-9D68-5564B135C687}"/>
              </a:ext>
            </a:extLst>
          </p:cNvPr>
          <p:cNvGrpSpPr/>
          <p:nvPr/>
        </p:nvGrpSpPr>
        <p:grpSpPr>
          <a:xfrm>
            <a:off x="7025032" y="1518726"/>
            <a:ext cx="4980809" cy="1292662"/>
            <a:chOff x="3017858" y="4283314"/>
            <a:chExt cx="2543352" cy="1292662"/>
          </a:xfrm>
        </p:grpSpPr>
        <p:sp>
          <p:nvSpPr>
            <p:cNvPr id="92" name="TextBox 91">
              <a:extLst>
                <a:ext uri="{FF2B5EF4-FFF2-40B4-BE49-F238E27FC236}">
                  <a16:creationId xmlns:a16="http://schemas.microsoft.com/office/drawing/2014/main" id="{F5BD3217-AC6E-4170-B14D-F6672EC46AC4}"/>
                </a:ext>
              </a:extLst>
            </p:cNvPr>
            <p:cNvSpPr txBox="1"/>
            <p:nvPr/>
          </p:nvSpPr>
          <p:spPr>
            <a:xfrm>
              <a:off x="3017861" y="4560313"/>
              <a:ext cx="2543349" cy="1015663"/>
            </a:xfrm>
            <a:prstGeom prst="rect">
              <a:avLst/>
            </a:prstGeom>
            <a:noFill/>
          </p:spPr>
          <p:txBody>
            <a:bodyPr wrap="square" rtlCol="0">
              <a:spAutoFit/>
            </a:bodyPr>
            <a:lstStyle/>
            <a:p>
              <a:r>
                <a:rPr lang="en-SG" sz="1200" dirty="0"/>
                <a:t>Rather providing a long term offering, what needs to be offered would be a solution which addresses the current issue in hand and something that will rightly fit in their scheme of things.</a:t>
              </a:r>
            </a:p>
            <a:p>
              <a:r>
                <a:rPr lang="en-SG" sz="1200" dirty="0"/>
                <a:t>A comprehensive but simple product which is easy to issue and pick needs to be developed.</a:t>
              </a:r>
            </a:p>
          </p:txBody>
        </p:sp>
        <p:sp>
          <p:nvSpPr>
            <p:cNvPr id="93" name="TextBox 92">
              <a:extLst>
                <a:ext uri="{FF2B5EF4-FFF2-40B4-BE49-F238E27FC236}">
                  <a16:creationId xmlns:a16="http://schemas.microsoft.com/office/drawing/2014/main" id="{1AF58AD4-569A-47AA-ADF0-BCA260032362}"/>
                </a:ext>
              </a:extLst>
            </p:cNvPr>
            <p:cNvSpPr txBox="1"/>
            <p:nvPr/>
          </p:nvSpPr>
          <p:spPr>
            <a:xfrm>
              <a:off x="3017858" y="4283314"/>
              <a:ext cx="2205923" cy="307777"/>
            </a:xfrm>
            <a:prstGeom prst="rect">
              <a:avLst/>
            </a:prstGeom>
            <a:noFill/>
          </p:spPr>
          <p:txBody>
            <a:bodyPr wrap="square" rtlCol="0">
              <a:spAutoFit/>
            </a:bodyPr>
            <a:lstStyle/>
            <a:p>
              <a:r>
                <a:rPr lang="en-US" altLang="ko-KR" sz="1400" b="1" dirty="0">
                  <a:solidFill>
                    <a:schemeClr val="accent4"/>
                  </a:solidFill>
                  <a:cs typeface="Arial" pitchFamily="34" charset="0"/>
                </a:rPr>
                <a:t>Short term vs Long Term Options</a:t>
              </a:r>
              <a:endParaRPr lang="ko-KR" altLang="en-US" sz="1400" b="1" dirty="0">
                <a:solidFill>
                  <a:schemeClr val="accent4"/>
                </a:solidFill>
                <a:cs typeface="Arial" pitchFamily="34" charset="0"/>
              </a:endParaRPr>
            </a:p>
          </p:txBody>
        </p:sp>
      </p:grpSp>
      <p:grpSp>
        <p:nvGrpSpPr>
          <p:cNvPr id="94" name="Group 93">
            <a:extLst>
              <a:ext uri="{FF2B5EF4-FFF2-40B4-BE49-F238E27FC236}">
                <a16:creationId xmlns:a16="http://schemas.microsoft.com/office/drawing/2014/main" id="{3FF19215-A140-4E81-8B2F-4C0190BC9D8C}"/>
              </a:ext>
            </a:extLst>
          </p:cNvPr>
          <p:cNvGrpSpPr/>
          <p:nvPr/>
        </p:nvGrpSpPr>
        <p:grpSpPr>
          <a:xfrm>
            <a:off x="7025031" y="2820137"/>
            <a:ext cx="5452478" cy="1292662"/>
            <a:chOff x="3017861" y="4283314"/>
            <a:chExt cx="2573559" cy="1292662"/>
          </a:xfrm>
        </p:grpSpPr>
        <p:sp>
          <p:nvSpPr>
            <p:cNvPr id="95" name="TextBox 94">
              <a:extLst>
                <a:ext uri="{FF2B5EF4-FFF2-40B4-BE49-F238E27FC236}">
                  <a16:creationId xmlns:a16="http://schemas.microsoft.com/office/drawing/2014/main" id="{97F451A8-49DD-49B5-A547-C5B20AAF7159}"/>
                </a:ext>
              </a:extLst>
            </p:cNvPr>
            <p:cNvSpPr txBox="1"/>
            <p:nvPr/>
          </p:nvSpPr>
          <p:spPr>
            <a:xfrm>
              <a:off x="3017861" y="4560313"/>
              <a:ext cx="2378854"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Convenience, simplified product, easier issuance of  insurance could at times solve the lethargy of not prioritizing the payments towards your premiums.</a:t>
              </a:r>
            </a:p>
            <a:p>
              <a:r>
                <a:rPr lang="en-US" altLang="ko-KR" sz="1200" dirty="0">
                  <a:solidFill>
                    <a:schemeClr val="tx1">
                      <a:lumMod val="75000"/>
                      <a:lumOff val="25000"/>
                    </a:schemeClr>
                  </a:solidFill>
                  <a:cs typeface="Arial" pitchFamily="34" charset="0"/>
                </a:rPr>
                <a:t>Options for cashless service, credit service, EMI offerings, deferring options (case basis), etc. can be offered to pay premiums timely </a:t>
              </a:r>
              <a:endParaRPr lang="ko-KR" altLang="en-US" sz="1200" dirty="0">
                <a:solidFill>
                  <a:schemeClr val="tx1">
                    <a:lumMod val="75000"/>
                    <a:lumOff val="25000"/>
                  </a:schemeClr>
                </a:solidFill>
                <a:cs typeface="Arial" pitchFamily="34" charset="0"/>
              </a:endParaRPr>
            </a:p>
          </p:txBody>
        </p:sp>
        <p:sp>
          <p:nvSpPr>
            <p:cNvPr id="96" name="TextBox 95">
              <a:extLst>
                <a:ext uri="{FF2B5EF4-FFF2-40B4-BE49-F238E27FC236}">
                  <a16:creationId xmlns:a16="http://schemas.microsoft.com/office/drawing/2014/main" id="{6BF3EFB9-6B20-477D-93E2-1D477C938577}"/>
                </a:ext>
              </a:extLst>
            </p:cNvPr>
            <p:cNvSpPr txBox="1"/>
            <p:nvPr/>
          </p:nvSpPr>
          <p:spPr>
            <a:xfrm>
              <a:off x="3017861" y="4283314"/>
              <a:ext cx="2573559" cy="307777"/>
            </a:xfrm>
            <a:prstGeom prst="rect">
              <a:avLst/>
            </a:prstGeom>
            <a:noFill/>
          </p:spPr>
          <p:txBody>
            <a:bodyPr wrap="square" rtlCol="0">
              <a:spAutoFit/>
            </a:bodyPr>
            <a:lstStyle/>
            <a:p>
              <a:r>
                <a:rPr lang="en-US" altLang="ko-KR" sz="1400" b="1" dirty="0">
                  <a:solidFill>
                    <a:schemeClr val="accent3"/>
                  </a:solidFill>
                  <a:cs typeface="Arial" pitchFamily="34" charset="0"/>
                </a:rPr>
                <a:t>Is capability to make Payment the only reason to Default?</a:t>
              </a:r>
              <a:endParaRPr lang="ko-KR" altLang="en-US" sz="1400" b="1" dirty="0">
                <a:solidFill>
                  <a:schemeClr val="accent3"/>
                </a:solidFill>
                <a:cs typeface="Arial" pitchFamily="34" charset="0"/>
              </a:endParaRPr>
            </a:p>
          </p:txBody>
        </p:sp>
      </p:grpSp>
      <p:grpSp>
        <p:nvGrpSpPr>
          <p:cNvPr id="97" name="Group 96">
            <a:extLst>
              <a:ext uri="{FF2B5EF4-FFF2-40B4-BE49-F238E27FC236}">
                <a16:creationId xmlns:a16="http://schemas.microsoft.com/office/drawing/2014/main" id="{50549D2B-CA84-420A-A42E-0088F28D8543}"/>
              </a:ext>
            </a:extLst>
          </p:cNvPr>
          <p:cNvGrpSpPr/>
          <p:nvPr/>
        </p:nvGrpSpPr>
        <p:grpSpPr>
          <a:xfrm>
            <a:off x="6980924" y="4149451"/>
            <a:ext cx="5123326" cy="923330"/>
            <a:chOff x="3017860" y="4283314"/>
            <a:chExt cx="2638409" cy="923330"/>
          </a:xfrm>
        </p:grpSpPr>
        <p:sp>
          <p:nvSpPr>
            <p:cNvPr id="98" name="TextBox 97">
              <a:extLst>
                <a:ext uri="{FF2B5EF4-FFF2-40B4-BE49-F238E27FC236}">
                  <a16:creationId xmlns:a16="http://schemas.microsoft.com/office/drawing/2014/main" id="{79BB1AA9-E545-4F1F-BBA1-E4469815F911}"/>
                </a:ext>
              </a:extLst>
            </p:cNvPr>
            <p:cNvSpPr txBox="1"/>
            <p:nvPr/>
          </p:nvSpPr>
          <p:spPr>
            <a:xfrm>
              <a:off x="3017861" y="4560313"/>
              <a:ext cx="220592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Relevant and simpler options could at times be easier to pick up especially during the challenging times like the pandemic when work, business, jobs and earnings are a challenge.</a:t>
              </a:r>
              <a:endParaRPr lang="ko-KR" altLang="en-US" sz="1200" dirty="0">
                <a:solidFill>
                  <a:schemeClr val="tx1">
                    <a:lumMod val="75000"/>
                    <a:lumOff val="25000"/>
                  </a:schemeClr>
                </a:solidFill>
                <a:cs typeface="Arial" pitchFamily="34" charset="0"/>
              </a:endParaRPr>
            </a:p>
          </p:txBody>
        </p:sp>
        <p:sp>
          <p:nvSpPr>
            <p:cNvPr id="99" name="TextBox 98">
              <a:extLst>
                <a:ext uri="{FF2B5EF4-FFF2-40B4-BE49-F238E27FC236}">
                  <a16:creationId xmlns:a16="http://schemas.microsoft.com/office/drawing/2014/main" id="{B720DF23-AB2C-430D-A21F-D90DFC67AFF7}"/>
                </a:ext>
              </a:extLst>
            </p:cNvPr>
            <p:cNvSpPr txBox="1"/>
            <p:nvPr/>
          </p:nvSpPr>
          <p:spPr>
            <a:xfrm>
              <a:off x="3017860" y="4283314"/>
              <a:ext cx="2638409" cy="307777"/>
            </a:xfrm>
            <a:prstGeom prst="rect">
              <a:avLst/>
            </a:prstGeom>
            <a:noFill/>
          </p:spPr>
          <p:txBody>
            <a:bodyPr wrap="square" rtlCol="0">
              <a:spAutoFit/>
            </a:bodyPr>
            <a:lstStyle/>
            <a:p>
              <a:r>
                <a:rPr lang="en-US" altLang="ko-KR" sz="1400" b="1" dirty="0">
                  <a:solidFill>
                    <a:schemeClr val="accent2"/>
                  </a:solidFill>
                  <a:cs typeface="Arial" pitchFamily="34" charset="0"/>
                </a:rPr>
                <a:t>Solution bases customized offering (Sachet, Bouquet, etc.)</a:t>
              </a:r>
              <a:endParaRPr lang="ko-KR" altLang="en-US" sz="1400" b="1" dirty="0">
                <a:solidFill>
                  <a:schemeClr val="accent2"/>
                </a:solidFill>
                <a:cs typeface="Arial" pitchFamily="34" charset="0"/>
              </a:endParaRPr>
            </a:p>
          </p:txBody>
        </p:sp>
      </p:grpSp>
      <p:grpSp>
        <p:nvGrpSpPr>
          <p:cNvPr id="100" name="Group 99">
            <a:extLst>
              <a:ext uri="{FF2B5EF4-FFF2-40B4-BE49-F238E27FC236}">
                <a16:creationId xmlns:a16="http://schemas.microsoft.com/office/drawing/2014/main" id="{40583ECF-6924-48A2-A765-86ACCCBBB8E7}"/>
              </a:ext>
            </a:extLst>
          </p:cNvPr>
          <p:cNvGrpSpPr/>
          <p:nvPr/>
        </p:nvGrpSpPr>
        <p:grpSpPr>
          <a:xfrm>
            <a:off x="7143544" y="5150893"/>
            <a:ext cx="5039966" cy="738664"/>
            <a:chOff x="3017861" y="4283314"/>
            <a:chExt cx="2205922" cy="738664"/>
          </a:xfrm>
        </p:grpSpPr>
        <p:sp>
          <p:nvSpPr>
            <p:cNvPr id="101" name="TextBox 100">
              <a:extLst>
                <a:ext uri="{FF2B5EF4-FFF2-40B4-BE49-F238E27FC236}">
                  <a16:creationId xmlns:a16="http://schemas.microsoft.com/office/drawing/2014/main" id="{982FDB14-7AD1-4629-A862-ED9C2D9DB113}"/>
                </a:ext>
              </a:extLst>
            </p:cNvPr>
            <p:cNvSpPr txBox="1"/>
            <p:nvPr/>
          </p:nvSpPr>
          <p:spPr>
            <a:xfrm>
              <a:off x="3017861" y="4560313"/>
              <a:ext cx="220592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Coming up with easy to adapt and engage programs for the customers by which one can achieve solutions for the insurer and the insured.</a:t>
              </a:r>
              <a:endParaRPr lang="ko-KR" altLang="en-US" sz="1200" dirty="0">
                <a:solidFill>
                  <a:schemeClr val="tx1">
                    <a:lumMod val="75000"/>
                    <a:lumOff val="25000"/>
                  </a:schemeClr>
                </a:solidFill>
                <a:cs typeface="Arial" pitchFamily="34" charset="0"/>
              </a:endParaRPr>
            </a:p>
          </p:txBody>
        </p:sp>
        <p:sp>
          <p:nvSpPr>
            <p:cNvPr id="102" name="TextBox 101">
              <a:extLst>
                <a:ext uri="{FF2B5EF4-FFF2-40B4-BE49-F238E27FC236}">
                  <a16:creationId xmlns:a16="http://schemas.microsoft.com/office/drawing/2014/main" id="{6F76FE04-B8AE-44AB-B4B7-A4CC6038A263}"/>
                </a:ext>
              </a:extLst>
            </p:cNvPr>
            <p:cNvSpPr txBox="1"/>
            <p:nvPr/>
          </p:nvSpPr>
          <p:spPr>
            <a:xfrm>
              <a:off x="3017861" y="4283314"/>
              <a:ext cx="2205922" cy="307777"/>
            </a:xfrm>
            <a:prstGeom prst="rect">
              <a:avLst/>
            </a:prstGeom>
            <a:noFill/>
          </p:spPr>
          <p:txBody>
            <a:bodyPr wrap="square" rtlCol="0">
              <a:spAutoFit/>
            </a:bodyPr>
            <a:lstStyle/>
            <a:p>
              <a:r>
                <a:rPr lang="en-US" altLang="ko-KR" sz="1400" b="1" dirty="0">
                  <a:solidFill>
                    <a:schemeClr val="accent1"/>
                  </a:solidFill>
                  <a:cs typeface="Arial" pitchFamily="34" charset="0"/>
                </a:rPr>
                <a:t>Interactive – Engaging – Incentive based options </a:t>
              </a:r>
              <a:endParaRPr lang="ko-KR" altLang="en-US" sz="1400" b="1" dirty="0">
                <a:solidFill>
                  <a:schemeClr val="accent1"/>
                </a:solidFill>
                <a:cs typeface="Arial" pitchFamily="34" charset="0"/>
              </a:endParaRPr>
            </a:p>
          </p:txBody>
        </p:sp>
      </p:grpSp>
      <p:sp>
        <p:nvSpPr>
          <p:cNvPr id="103" name="TextBox 102">
            <a:extLst>
              <a:ext uri="{FF2B5EF4-FFF2-40B4-BE49-F238E27FC236}">
                <a16:creationId xmlns:a16="http://schemas.microsoft.com/office/drawing/2014/main" id="{98A40438-1023-48BD-AE45-4A9A170E6617}"/>
              </a:ext>
            </a:extLst>
          </p:cNvPr>
          <p:cNvSpPr txBox="1"/>
          <p:nvPr/>
        </p:nvSpPr>
        <p:spPr>
          <a:xfrm>
            <a:off x="246766" y="5975400"/>
            <a:ext cx="11759076" cy="584775"/>
          </a:xfrm>
          <a:prstGeom prst="rect">
            <a:avLst/>
          </a:prstGeom>
          <a:solidFill>
            <a:schemeClr val="bg2">
              <a:lumMod val="90000"/>
            </a:schemeClr>
          </a:solidFill>
        </p:spPr>
        <p:txBody>
          <a:bodyPr wrap="square" rtlCol="0">
            <a:spAutoFit/>
          </a:bodyPr>
          <a:lstStyle/>
          <a:p>
            <a:pPr algn="ctr"/>
            <a:r>
              <a:rPr lang="en-SG" sz="1600" dirty="0">
                <a:solidFill>
                  <a:srgbClr val="FF0000"/>
                </a:solidFill>
              </a:rPr>
              <a:t>We need to keep in mind the current economic fallout due to the pandemic and the impact it has had on jobs/ business/income when we come our with solutions for the payments of the premiums. </a:t>
            </a:r>
            <a:endParaRPr lang="ko-KR" altLang="en-US" sz="1600" dirty="0">
              <a:solidFill>
                <a:srgbClr val="FF0000"/>
              </a:solidFill>
              <a:cs typeface="Arial" pitchFamily="34" charset="0"/>
            </a:endParaRPr>
          </a:p>
        </p:txBody>
      </p:sp>
      <p:sp>
        <p:nvSpPr>
          <p:cNvPr id="36" name="Title 3">
            <a:extLst>
              <a:ext uri="{FF2B5EF4-FFF2-40B4-BE49-F238E27FC236}">
                <a16:creationId xmlns:a16="http://schemas.microsoft.com/office/drawing/2014/main" id="{0B4B398B-CD2F-A44F-9E30-4E6360B710E2}"/>
              </a:ext>
            </a:extLst>
          </p:cNvPr>
          <p:cNvSpPr>
            <a:spLocks noGrp="1"/>
          </p:cNvSpPr>
          <p:nvPr>
            <p:ph type="title"/>
          </p:nvPr>
        </p:nvSpPr>
        <p:spPr>
          <a:xfrm>
            <a:off x="0" y="-26468"/>
            <a:ext cx="12192000" cy="776287"/>
          </a:xfrm>
          <a:solidFill>
            <a:schemeClr val="bg1">
              <a:lumMod val="85000"/>
            </a:schemeClr>
          </a:solidFill>
          <a:ln>
            <a:solidFill>
              <a:schemeClr val="bg2">
                <a:lumMod val="75000"/>
              </a:schemeClr>
            </a:solidFill>
          </a:ln>
        </p:spPr>
        <p:txBody>
          <a:bodyPr/>
          <a:lstStyle/>
          <a:p>
            <a:r>
              <a:rPr lang="en-US" dirty="0"/>
              <a:t>Recommendation</a:t>
            </a:r>
          </a:p>
        </p:txBody>
      </p:sp>
      <p:sp>
        <p:nvSpPr>
          <p:cNvPr id="39" name="TextBox 38">
            <a:extLst>
              <a:ext uri="{FF2B5EF4-FFF2-40B4-BE49-F238E27FC236}">
                <a16:creationId xmlns:a16="http://schemas.microsoft.com/office/drawing/2014/main" id="{B7FAD0FC-FA36-E64C-99CA-C7727CC56863}"/>
              </a:ext>
            </a:extLst>
          </p:cNvPr>
          <p:cNvSpPr txBox="1"/>
          <p:nvPr/>
        </p:nvSpPr>
        <p:spPr>
          <a:xfrm>
            <a:off x="2649413" y="4657347"/>
            <a:ext cx="494004" cy="369332"/>
          </a:xfrm>
          <a:prstGeom prst="rect">
            <a:avLst/>
          </a:prstGeom>
          <a:noFill/>
        </p:spPr>
        <p:txBody>
          <a:bodyPr wrap="square" rtlCol="0">
            <a:spAutoFit/>
          </a:bodyPr>
          <a:lstStyle/>
          <a:p>
            <a:pPr algn="ctr"/>
            <a:r>
              <a:rPr lang="en-US" altLang="ko-KR" b="1" dirty="0">
                <a:solidFill>
                  <a:schemeClr val="bg1"/>
                </a:solidFill>
                <a:cs typeface="Arial" pitchFamily="34" charset="0"/>
              </a:rPr>
              <a:t>01</a:t>
            </a:r>
            <a:endParaRPr lang="ko-KR" altLang="en-US" b="1" dirty="0">
              <a:solidFill>
                <a:schemeClr val="bg1"/>
              </a:solidFill>
              <a:cs typeface="Arial" pitchFamily="34" charset="0"/>
            </a:endParaRPr>
          </a:p>
        </p:txBody>
      </p:sp>
      <p:sp>
        <p:nvSpPr>
          <p:cNvPr id="40" name="TextBox 39">
            <a:extLst>
              <a:ext uri="{FF2B5EF4-FFF2-40B4-BE49-F238E27FC236}">
                <a16:creationId xmlns:a16="http://schemas.microsoft.com/office/drawing/2014/main" id="{976A4E1D-E0C5-374E-964B-9B4E5072BCA4}"/>
              </a:ext>
            </a:extLst>
          </p:cNvPr>
          <p:cNvSpPr txBox="1"/>
          <p:nvPr/>
        </p:nvSpPr>
        <p:spPr>
          <a:xfrm>
            <a:off x="3377806" y="4657347"/>
            <a:ext cx="494004" cy="369332"/>
          </a:xfrm>
          <a:prstGeom prst="rect">
            <a:avLst/>
          </a:prstGeom>
          <a:noFill/>
        </p:spPr>
        <p:txBody>
          <a:bodyPr wrap="square" rtlCol="0">
            <a:spAutoFit/>
          </a:bodyPr>
          <a:lstStyle/>
          <a:p>
            <a:pPr algn="ctr"/>
            <a:r>
              <a:rPr lang="en-US" altLang="ko-KR" b="1" dirty="0">
                <a:solidFill>
                  <a:schemeClr val="bg1"/>
                </a:solidFill>
                <a:cs typeface="Arial" pitchFamily="34" charset="0"/>
              </a:rPr>
              <a:t>02</a:t>
            </a:r>
            <a:endParaRPr lang="ko-KR" altLang="en-US" b="1" dirty="0">
              <a:solidFill>
                <a:schemeClr val="bg1"/>
              </a:solidFill>
              <a:cs typeface="Arial" pitchFamily="34" charset="0"/>
            </a:endParaRPr>
          </a:p>
        </p:txBody>
      </p:sp>
      <p:sp>
        <p:nvSpPr>
          <p:cNvPr id="41" name="TextBox 40">
            <a:extLst>
              <a:ext uri="{FF2B5EF4-FFF2-40B4-BE49-F238E27FC236}">
                <a16:creationId xmlns:a16="http://schemas.microsoft.com/office/drawing/2014/main" id="{6039C1A5-8DDA-5F4A-8AFB-82AF98CDE498}"/>
              </a:ext>
            </a:extLst>
          </p:cNvPr>
          <p:cNvSpPr txBox="1"/>
          <p:nvPr/>
        </p:nvSpPr>
        <p:spPr>
          <a:xfrm>
            <a:off x="4061706" y="4636213"/>
            <a:ext cx="494004" cy="369332"/>
          </a:xfrm>
          <a:prstGeom prst="rect">
            <a:avLst/>
          </a:prstGeom>
          <a:noFill/>
        </p:spPr>
        <p:txBody>
          <a:bodyPr wrap="square" rtlCol="0">
            <a:spAutoFit/>
          </a:bodyPr>
          <a:lstStyle/>
          <a:p>
            <a:pPr algn="ctr"/>
            <a:r>
              <a:rPr lang="en-US" altLang="ko-KR" b="1" dirty="0">
                <a:solidFill>
                  <a:schemeClr val="bg1"/>
                </a:solidFill>
                <a:cs typeface="Arial" pitchFamily="34" charset="0"/>
              </a:rPr>
              <a:t>03</a:t>
            </a:r>
            <a:endParaRPr lang="ko-KR" altLang="en-US" b="1" dirty="0">
              <a:solidFill>
                <a:schemeClr val="bg1"/>
              </a:solidFill>
              <a:cs typeface="Arial" pitchFamily="34" charset="0"/>
            </a:endParaRPr>
          </a:p>
        </p:txBody>
      </p:sp>
      <p:sp>
        <p:nvSpPr>
          <p:cNvPr id="42" name="TextBox 41">
            <a:extLst>
              <a:ext uri="{FF2B5EF4-FFF2-40B4-BE49-F238E27FC236}">
                <a16:creationId xmlns:a16="http://schemas.microsoft.com/office/drawing/2014/main" id="{30939497-747E-3B4D-B728-B2311144CF53}"/>
              </a:ext>
            </a:extLst>
          </p:cNvPr>
          <p:cNvSpPr txBox="1"/>
          <p:nvPr/>
        </p:nvSpPr>
        <p:spPr>
          <a:xfrm>
            <a:off x="4802643" y="4668493"/>
            <a:ext cx="494004" cy="369332"/>
          </a:xfrm>
          <a:prstGeom prst="rect">
            <a:avLst/>
          </a:prstGeom>
          <a:noFill/>
        </p:spPr>
        <p:txBody>
          <a:bodyPr wrap="square"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540304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795639"/>
          </a:xfrm>
          <a:solidFill>
            <a:schemeClr val="bg1">
              <a:lumMod val="85000"/>
            </a:schemeClr>
          </a:solidFill>
          <a:ln>
            <a:solidFill>
              <a:schemeClr val="bg2">
                <a:lumMod val="75000"/>
              </a:schemeClr>
            </a:solidFill>
          </a:ln>
        </p:spPr>
        <p:txBody>
          <a:bodyPr/>
          <a:lstStyle/>
          <a:p>
            <a:r>
              <a:rPr lang="en-US" dirty="0"/>
              <a:t>Changing the Customer Mindset</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2"/>
              </a:rPr>
              <a:t>www.free-powerpoint-templates-design.com</a:t>
            </a:r>
            <a:endParaRPr lang="ko-KR" altLang="en-US" sz="1000" dirty="0">
              <a:solidFill>
                <a:schemeClr val="bg1"/>
              </a:solidFill>
            </a:endParaRPr>
          </a:p>
        </p:txBody>
      </p:sp>
      <p:grpSp>
        <p:nvGrpSpPr>
          <p:cNvPr id="5" name="그룹 2">
            <a:extLst>
              <a:ext uri="{FF2B5EF4-FFF2-40B4-BE49-F238E27FC236}">
                <a16:creationId xmlns:a16="http://schemas.microsoft.com/office/drawing/2014/main" id="{A6B19456-2766-4531-9949-2CB4C80CFF05}"/>
              </a:ext>
            </a:extLst>
          </p:cNvPr>
          <p:cNvGrpSpPr/>
          <p:nvPr/>
        </p:nvGrpSpPr>
        <p:grpSpPr>
          <a:xfrm>
            <a:off x="1377690" y="1983888"/>
            <a:ext cx="2907829" cy="2646352"/>
            <a:chOff x="1832115" y="2011153"/>
            <a:chExt cx="2437375" cy="2218202"/>
          </a:xfrm>
        </p:grpSpPr>
        <p:sp>
          <p:nvSpPr>
            <p:cNvPr id="6" name="Freeform 3">
              <a:extLst>
                <a:ext uri="{FF2B5EF4-FFF2-40B4-BE49-F238E27FC236}">
                  <a16:creationId xmlns:a16="http://schemas.microsoft.com/office/drawing/2014/main" id="{7D4644AE-E77F-46D4-9521-3C86216E36A6}"/>
                </a:ext>
              </a:extLst>
            </p:cNvPr>
            <p:cNvSpPr/>
            <p:nvPr/>
          </p:nvSpPr>
          <p:spPr>
            <a:xfrm flipH="1">
              <a:off x="3729490" y="2112100"/>
              <a:ext cx="540000" cy="1578376"/>
            </a:xfrm>
            <a:custGeom>
              <a:avLst/>
              <a:gdLst/>
              <a:ahLst/>
              <a:cxnLst/>
              <a:rect l="l" t="t" r="r" b="b"/>
              <a:pathLst>
                <a:path w="540000" h="1578376">
                  <a:moveTo>
                    <a:pt x="540000" y="0"/>
                  </a:moveTo>
                  <a:cubicBezTo>
                    <a:pt x="305128" y="102083"/>
                    <a:pt x="143631" y="277954"/>
                    <a:pt x="51986" y="524081"/>
                  </a:cubicBezTo>
                  <a:cubicBezTo>
                    <a:pt x="-3669" y="715945"/>
                    <a:pt x="3187" y="841300"/>
                    <a:pt x="0" y="942016"/>
                  </a:cubicBezTo>
                  <a:cubicBezTo>
                    <a:pt x="85420" y="1205012"/>
                    <a:pt x="295153" y="1414663"/>
                    <a:pt x="540000" y="15783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 name="Freeform 4">
              <a:extLst>
                <a:ext uri="{FF2B5EF4-FFF2-40B4-BE49-F238E27FC236}">
                  <a16:creationId xmlns:a16="http://schemas.microsoft.com/office/drawing/2014/main" id="{A941DD92-981D-4BD6-899C-09016C648E9C}"/>
                </a:ext>
              </a:extLst>
            </p:cNvPr>
            <p:cNvSpPr/>
            <p:nvPr/>
          </p:nvSpPr>
          <p:spPr>
            <a:xfrm flipH="1">
              <a:off x="3106170" y="2017568"/>
              <a:ext cx="540000" cy="2032721"/>
            </a:xfrm>
            <a:custGeom>
              <a:avLst/>
              <a:gdLst/>
              <a:ahLst/>
              <a:cxnLst/>
              <a:rect l="l" t="t" r="r" b="b"/>
              <a:pathLst>
                <a:path w="540000" h="2032721">
                  <a:moveTo>
                    <a:pt x="540000" y="60"/>
                  </a:moveTo>
                  <a:cubicBezTo>
                    <a:pt x="332971" y="-1431"/>
                    <a:pt x="153076" y="25305"/>
                    <a:pt x="0" y="78580"/>
                  </a:cubicBezTo>
                  <a:lnTo>
                    <a:pt x="0" y="1757310"/>
                  </a:lnTo>
                  <a:cubicBezTo>
                    <a:pt x="178671" y="1871799"/>
                    <a:pt x="370538" y="1961511"/>
                    <a:pt x="540000" y="203272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5">
              <a:extLst>
                <a:ext uri="{FF2B5EF4-FFF2-40B4-BE49-F238E27FC236}">
                  <a16:creationId xmlns:a16="http://schemas.microsoft.com/office/drawing/2014/main" id="{8F6927C1-9F6E-4967-9B6D-95841F6F0BA7}"/>
                </a:ext>
              </a:extLst>
            </p:cNvPr>
            <p:cNvSpPr/>
            <p:nvPr/>
          </p:nvSpPr>
          <p:spPr>
            <a:xfrm flipH="1">
              <a:off x="1832115" y="2214874"/>
              <a:ext cx="539941" cy="1957367"/>
            </a:xfrm>
            <a:custGeom>
              <a:avLst/>
              <a:gdLst/>
              <a:ahLst/>
              <a:cxnLst/>
              <a:rect l="l" t="t" r="r" b="b"/>
              <a:pathLst>
                <a:path w="539941" h="1957367">
                  <a:moveTo>
                    <a:pt x="0" y="0"/>
                  </a:moveTo>
                  <a:lnTo>
                    <a:pt x="0" y="1957367"/>
                  </a:lnTo>
                  <a:cubicBezTo>
                    <a:pt x="111013" y="1899390"/>
                    <a:pt x="184183" y="1786677"/>
                    <a:pt x="269263" y="1706980"/>
                  </a:cubicBezTo>
                  <a:cubicBezTo>
                    <a:pt x="760375" y="1082372"/>
                    <a:pt x="530706" y="355832"/>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9" name="Rectangle 28">
              <a:extLst>
                <a:ext uri="{FF2B5EF4-FFF2-40B4-BE49-F238E27FC236}">
                  <a16:creationId xmlns:a16="http://schemas.microsoft.com/office/drawing/2014/main" id="{D9C32406-CA2C-40DF-8F44-8A56576548E8}"/>
                </a:ext>
              </a:extLst>
            </p:cNvPr>
            <p:cNvSpPr/>
            <p:nvPr/>
          </p:nvSpPr>
          <p:spPr>
            <a:xfrm>
              <a:off x="2480186" y="2011153"/>
              <a:ext cx="540000" cy="2218202"/>
            </a:xfrm>
            <a:custGeom>
              <a:avLst/>
              <a:gdLst/>
              <a:ahLst/>
              <a:cxnLst/>
              <a:rect l="l" t="t" r="r" b="b"/>
              <a:pathLst>
                <a:path w="540000" h="2218202">
                  <a:moveTo>
                    <a:pt x="540000" y="0"/>
                  </a:moveTo>
                  <a:lnTo>
                    <a:pt x="540000" y="2068772"/>
                  </a:lnTo>
                  <a:cubicBezTo>
                    <a:pt x="432608" y="2112203"/>
                    <a:pt x="338222" y="2147505"/>
                    <a:pt x="267202" y="2175874"/>
                  </a:cubicBezTo>
                  <a:cubicBezTo>
                    <a:pt x="158061" y="2219471"/>
                    <a:pt x="71408" y="2227008"/>
                    <a:pt x="0" y="2209324"/>
                  </a:cubicBezTo>
                  <a:lnTo>
                    <a:pt x="0" y="161513"/>
                  </a:lnTo>
                  <a:cubicBezTo>
                    <a:pt x="159787" y="69422"/>
                    <a:pt x="343451" y="12025"/>
                    <a:pt x="54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0" name="TextBox 9">
            <a:extLst>
              <a:ext uri="{FF2B5EF4-FFF2-40B4-BE49-F238E27FC236}">
                <a16:creationId xmlns:a16="http://schemas.microsoft.com/office/drawing/2014/main" id="{FD977BCA-C43E-4CFE-BBCC-0DD14E1ECE2E}"/>
              </a:ext>
            </a:extLst>
          </p:cNvPr>
          <p:cNvSpPr txBox="1"/>
          <p:nvPr/>
        </p:nvSpPr>
        <p:spPr>
          <a:xfrm>
            <a:off x="1622817" y="1295300"/>
            <a:ext cx="8819366" cy="523220"/>
          </a:xfrm>
          <a:prstGeom prst="rect">
            <a:avLst/>
          </a:prstGeom>
          <a:noFill/>
        </p:spPr>
        <p:txBody>
          <a:bodyPr wrap="square" rtlCol="0">
            <a:spAutoFit/>
          </a:bodyPr>
          <a:lstStyle/>
          <a:p>
            <a:r>
              <a:rPr lang="en-US" altLang="ko-KR" sz="2800" b="1" dirty="0">
                <a:solidFill>
                  <a:schemeClr val="accent4"/>
                </a:solidFill>
                <a:cs typeface="Arial" pitchFamily="34" charset="0"/>
              </a:rPr>
              <a:t>Incentivize customers for having health priorities  </a:t>
            </a:r>
            <a:endParaRPr lang="ko-KR" altLang="en-US" sz="2800" b="1" dirty="0">
              <a:solidFill>
                <a:schemeClr val="accent4"/>
              </a:solidFill>
              <a:cs typeface="Arial" pitchFamily="34" charset="0"/>
            </a:endParaRPr>
          </a:p>
        </p:txBody>
      </p:sp>
      <p:sp>
        <p:nvSpPr>
          <p:cNvPr id="12" name="TextBox 11">
            <a:extLst>
              <a:ext uri="{FF2B5EF4-FFF2-40B4-BE49-F238E27FC236}">
                <a16:creationId xmlns:a16="http://schemas.microsoft.com/office/drawing/2014/main" id="{40BF53D1-82E4-4E5D-9EC0-3B90C62B9303}"/>
              </a:ext>
            </a:extLst>
          </p:cNvPr>
          <p:cNvSpPr txBox="1"/>
          <p:nvPr/>
        </p:nvSpPr>
        <p:spPr>
          <a:xfrm>
            <a:off x="4604216" y="1906150"/>
            <a:ext cx="7524283" cy="1384995"/>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 Solutions should be from customer perspective and not a push to simply collect premiums. </a:t>
            </a:r>
          </a:p>
          <a:p>
            <a:r>
              <a:rPr lang="en-US" altLang="ko-KR" sz="1400" dirty="0">
                <a:solidFill>
                  <a:schemeClr val="tx1">
                    <a:lumMod val="75000"/>
                    <a:lumOff val="25000"/>
                  </a:schemeClr>
                </a:solidFill>
                <a:cs typeface="Arial" pitchFamily="34" charset="0"/>
              </a:rPr>
              <a:t>* Look at the issues from customers stand-point</a:t>
            </a:r>
          </a:p>
          <a:p>
            <a:r>
              <a:rPr lang="en-US" altLang="ko-KR" sz="1400" dirty="0">
                <a:solidFill>
                  <a:schemeClr val="tx1">
                    <a:lumMod val="75000"/>
                    <a:lumOff val="25000"/>
                  </a:schemeClr>
                </a:solidFill>
                <a:cs typeface="Arial" pitchFamily="34" charset="0"/>
              </a:rPr>
              <a:t>* Push to make the customer a healthier person which has advantages for the individual and       the insurer</a:t>
            </a:r>
          </a:p>
          <a:p>
            <a:r>
              <a:rPr lang="en-US" altLang="ko-KR" sz="1400" dirty="0">
                <a:solidFill>
                  <a:schemeClr val="tx1">
                    <a:lumMod val="75000"/>
                    <a:lumOff val="25000"/>
                  </a:schemeClr>
                </a:solidFill>
                <a:cs typeface="Arial" pitchFamily="34" charset="0"/>
              </a:rPr>
              <a:t>*Develop products, schemes, programs to incentivize those who maintain a regular healthier lifestyle </a:t>
            </a:r>
          </a:p>
        </p:txBody>
      </p:sp>
      <p:sp>
        <p:nvSpPr>
          <p:cNvPr id="17" name="TextBox 16">
            <a:extLst>
              <a:ext uri="{FF2B5EF4-FFF2-40B4-BE49-F238E27FC236}">
                <a16:creationId xmlns:a16="http://schemas.microsoft.com/office/drawing/2014/main" id="{724475D5-DDB0-4EED-BB2F-15990C557D93}"/>
              </a:ext>
            </a:extLst>
          </p:cNvPr>
          <p:cNvSpPr txBox="1"/>
          <p:nvPr/>
        </p:nvSpPr>
        <p:spPr>
          <a:xfrm>
            <a:off x="4482474" y="4939935"/>
            <a:ext cx="7646025" cy="1569660"/>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Cash benefit programs which would include lesser premiums as per healthier lifestyle, deferred period of payments for customers showing a healthier trend.</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Regular incentives on milestones which offers discounts, freebies, add-ons for encouraging fitness on a daily basis.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Easy to adopt solutions (like loading app on customer’s handset) and interactive options for easy participation to keep customers interested, engaged and encouraged.</a:t>
            </a:r>
          </a:p>
          <a:p>
            <a:pPr marL="171450" indent="-171450">
              <a:buFont typeface="Arial" panose="020B0604020202020204" pitchFamily="34" charset="0"/>
              <a:buChar char="•"/>
            </a:pP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a:t>
            </a:r>
          </a:p>
        </p:txBody>
      </p:sp>
      <p:sp>
        <p:nvSpPr>
          <p:cNvPr id="19" name="Oval 7">
            <a:extLst>
              <a:ext uri="{FF2B5EF4-FFF2-40B4-BE49-F238E27FC236}">
                <a16:creationId xmlns:a16="http://schemas.microsoft.com/office/drawing/2014/main" id="{EEF42035-EF70-464E-8167-CCD551FF2084}"/>
              </a:ext>
            </a:extLst>
          </p:cNvPr>
          <p:cNvSpPr/>
          <p:nvPr/>
        </p:nvSpPr>
        <p:spPr>
          <a:xfrm>
            <a:off x="3852034" y="3066787"/>
            <a:ext cx="308517" cy="405255"/>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TextBox 25">
            <a:extLst>
              <a:ext uri="{FF2B5EF4-FFF2-40B4-BE49-F238E27FC236}">
                <a16:creationId xmlns:a16="http://schemas.microsoft.com/office/drawing/2014/main" id="{99C68F6D-906D-4B19-A753-BECD5EE40615}"/>
              </a:ext>
            </a:extLst>
          </p:cNvPr>
          <p:cNvSpPr txBox="1"/>
          <p:nvPr/>
        </p:nvSpPr>
        <p:spPr>
          <a:xfrm>
            <a:off x="5420914" y="4223968"/>
            <a:ext cx="1250733" cy="461665"/>
          </a:xfrm>
          <a:prstGeom prst="rect">
            <a:avLst/>
          </a:prstGeom>
          <a:noFill/>
        </p:spPr>
        <p:txBody>
          <a:bodyPr wrap="square" rtlCol="0">
            <a:spAutoFit/>
          </a:bodyPr>
          <a:lstStyle/>
          <a:p>
            <a:pPr algn="ctr"/>
            <a:r>
              <a:rPr lang="en-US" altLang="ko-KR" sz="1200" b="1" dirty="0">
                <a:solidFill>
                  <a:schemeClr val="accent5"/>
                </a:solidFill>
                <a:cs typeface="Arial" pitchFamily="34" charset="0"/>
              </a:rPr>
              <a:t>Cashless</a:t>
            </a:r>
          </a:p>
          <a:p>
            <a:pPr algn="ctr"/>
            <a:r>
              <a:rPr lang="en-US" altLang="ko-KR" sz="1200" b="1" dirty="0">
                <a:solidFill>
                  <a:schemeClr val="accent5"/>
                </a:solidFill>
                <a:cs typeface="Arial" pitchFamily="34" charset="0"/>
              </a:rPr>
              <a:t>alternatives</a:t>
            </a:r>
          </a:p>
        </p:txBody>
      </p:sp>
      <p:sp>
        <p:nvSpPr>
          <p:cNvPr id="27" name="TextBox 26">
            <a:extLst>
              <a:ext uri="{FF2B5EF4-FFF2-40B4-BE49-F238E27FC236}">
                <a16:creationId xmlns:a16="http://schemas.microsoft.com/office/drawing/2014/main" id="{B9A76D2B-4762-4550-92D6-283E4A24B6F9}"/>
              </a:ext>
            </a:extLst>
          </p:cNvPr>
          <p:cNvSpPr txBox="1"/>
          <p:nvPr/>
        </p:nvSpPr>
        <p:spPr>
          <a:xfrm>
            <a:off x="7021158" y="4223968"/>
            <a:ext cx="1250733" cy="646331"/>
          </a:xfrm>
          <a:prstGeom prst="rect">
            <a:avLst/>
          </a:prstGeom>
          <a:noFill/>
        </p:spPr>
        <p:txBody>
          <a:bodyPr wrap="square" rtlCol="0">
            <a:spAutoFit/>
          </a:bodyPr>
          <a:lstStyle/>
          <a:p>
            <a:pPr algn="ctr"/>
            <a:r>
              <a:rPr lang="en-US" altLang="ko-KR" sz="1200" b="1" dirty="0">
                <a:solidFill>
                  <a:schemeClr val="tx2">
                    <a:lumMod val="75000"/>
                  </a:schemeClr>
                </a:solidFill>
                <a:cs typeface="Arial" pitchFamily="34" charset="0"/>
              </a:rPr>
              <a:t>Convenience</a:t>
            </a:r>
          </a:p>
          <a:p>
            <a:pPr algn="ctr"/>
            <a:r>
              <a:rPr lang="en-US" altLang="ko-KR" sz="1200" b="1" dirty="0">
                <a:solidFill>
                  <a:schemeClr val="tx2">
                    <a:lumMod val="75000"/>
                  </a:schemeClr>
                </a:solidFill>
                <a:cs typeface="Arial" pitchFamily="34" charset="0"/>
              </a:rPr>
              <a:t>to</a:t>
            </a:r>
          </a:p>
          <a:p>
            <a:pPr algn="ctr"/>
            <a:r>
              <a:rPr lang="en-US" altLang="ko-KR" sz="1200" b="1" dirty="0">
                <a:solidFill>
                  <a:schemeClr val="tx2">
                    <a:lumMod val="75000"/>
                  </a:schemeClr>
                </a:solidFill>
                <a:cs typeface="Arial" pitchFamily="34" charset="0"/>
              </a:rPr>
              <a:t>participate</a:t>
            </a:r>
            <a:r>
              <a:rPr lang="en-US" altLang="ko-KR" sz="1200" b="1" dirty="0">
                <a:solidFill>
                  <a:schemeClr val="tx1">
                    <a:lumMod val="75000"/>
                    <a:lumOff val="25000"/>
                  </a:schemeClr>
                </a:solidFill>
                <a:cs typeface="Arial" pitchFamily="34" charset="0"/>
              </a:rPr>
              <a:t> </a:t>
            </a:r>
          </a:p>
        </p:txBody>
      </p:sp>
      <p:sp>
        <p:nvSpPr>
          <p:cNvPr id="28" name="TextBox 27">
            <a:extLst>
              <a:ext uri="{FF2B5EF4-FFF2-40B4-BE49-F238E27FC236}">
                <a16:creationId xmlns:a16="http://schemas.microsoft.com/office/drawing/2014/main" id="{E6971006-F588-42B1-8469-19FAB4E6D8EA}"/>
              </a:ext>
            </a:extLst>
          </p:cNvPr>
          <p:cNvSpPr txBox="1"/>
          <p:nvPr/>
        </p:nvSpPr>
        <p:spPr>
          <a:xfrm>
            <a:off x="8425628" y="4234231"/>
            <a:ext cx="1250733" cy="276999"/>
          </a:xfrm>
          <a:prstGeom prst="rect">
            <a:avLst/>
          </a:prstGeom>
          <a:noFill/>
        </p:spPr>
        <p:txBody>
          <a:bodyPr wrap="square" rtlCol="0">
            <a:spAutoFit/>
          </a:bodyPr>
          <a:lstStyle/>
          <a:p>
            <a:pPr algn="ctr"/>
            <a:r>
              <a:rPr lang="en-US" altLang="ko-KR" sz="1200" b="1" dirty="0">
                <a:solidFill>
                  <a:schemeClr val="accent3">
                    <a:lumMod val="75000"/>
                  </a:schemeClr>
                </a:solidFill>
                <a:cs typeface="Arial" pitchFamily="34" charset="0"/>
              </a:rPr>
              <a:t>incentives</a:t>
            </a:r>
          </a:p>
        </p:txBody>
      </p:sp>
      <p:sp>
        <p:nvSpPr>
          <p:cNvPr id="29" name="TextBox 28">
            <a:extLst>
              <a:ext uri="{FF2B5EF4-FFF2-40B4-BE49-F238E27FC236}">
                <a16:creationId xmlns:a16="http://schemas.microsoft.com/office/drawing/2014/main" id="{C32FA529-B91F-4A0A-9F8D-9822D44AE460}"/>
              </a:ext>
            </a:extLst>
          </p:cNvPr>
          <p:cNvSpPr txBox="1"/>
          <p:nvPr/>
        </p:nvSpPr>
        <p:spPr>
          <a:xfrm>
            <a:off x="9982182" y="4202295"/>
            <a:ext cx="1250733" cy="276999"/>
          </a:xfrm>
          <a:prstGeom prst="rect">
            <a:avLst/>
          </a:prstGeom>
          <a:noFill/>
        </p:spPr>
        <p:txBody>
          <a:bodyPr wrap="square" rtlCol="0">
            <a:spAutoFit/>
          </a:bodyPr>
          <a:lstStyle/>
          <a:p>
            <a:pPr algn="ctr"/>
            <a:r>
              <a:rPr lang="en-US" altLang="ko-KR" sz="1200" b="1" dirty="0">
                <a:solidFill>
                  <a:schemeClr val="accent4"/>
                </a:solidFill>
                <a:cs typeface="Arial" pitchFamily="34" charset="0"/>
              </a:rPr>
              <a:t>Interactive</a:t>
            </a:r>
            <a:r>
              <a:rPr lang="en-US" altLang="ko-KR" sz="1200" b="1" dirty="0">
                <a:solidFill>
                  <a:schemeClr val="tx1">
                    <a:lumMod val="75000"/>
                    <a:lumOff val="25000"/>
                  </a:schemeClr>
                </a:solidFill>
                <a:cs typeface="Arial" pitchFamily="34" charset="0"/>
              </a:rPr>
              <a:t> </a:t>
            </a:r>
          </a:p>
        </p:txBody>
      </p:sp>
      <p:sp>
        <p:nvSpPr>
          <p:cNvPr id="30" name="Freeform 36">
            <a:extLst>
              <a:ext uri="{FF2B5EF4-FFF2-40B4-BE49-F238E27FC236}">
                <a16:creationId xmlns:a16="http://schemas.microsoft.com/office/drawing/2014/main" id="{E61D307E-682E-4B6D-ACCC-F5F6296FA2D2}"/>
              </a:ext>
            </a:extLst>
          </p:cNvPr>
          <p:cNvSpPr/>
          <p:nvPr/>
        </p:nvSpPr>
        <p:spPr>
          <a:xfrm flipH="1">
            <a:off x="23859" y="1865878"/>
            <a:ext cx="12140243" cy="4314397"/>
          </a:xfrm>
          <a:custGeom>
            <a:avLst/>
            <a:gdLst>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33697 w 5493715"/>
              <a:gd name="connsiteY8" fmla="*/ 3348624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33697 w 5493715"/>
              <a:gd name="connsiteY8" fmla="*/ 3348624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453179 w 5493715"/>
              <a:gd name="connsiteY15" fmla="*/ 5313893 h 5325465"/>
              <a:gd name="connsiteX16" fmla="*/ 5493715 w 5493715"/>
              <a:gd name="connsiteY16" fmla="*/ 5069433 h 5325465"/>
              <a:gd name="connsiteX0" fmla="*/ 0 w 5636283"/>
              <a:gd name="connsiteY0" fmla="*/ 5325465 h 5329410"/>
              <a:gd name="connsiteX1" fmla="*/ 0 w 5636283"/>
              <a:gd name="connsiteY1" fmla="*/ 5325465 h 5329410"/>
              <a:gd name="connsiteX2" fmla="*/ 2239524 w 5636283"/>
              <a:gd name="connsiteY2" fmla="*/ 5309946 h 5329410"/>
              <a:gd name="connsiteX3" fmla="*/ 1938528 w 5636283"/>
              <a:gd name="connsiteY3" fmla="*/ 4337913 h 5329410"/>
              <a:gd name="connsiteX4" fmla="*/ 833932 w 5636283"/>
              <a:gd name="connsiteY4" fmla="*/ 4411066 h 5329410"/>
              <a:gd name="connsiteX5" fmla="*/ 694944 w 5636283"/>
              <a:gd name="connsiteY5" fmla="*/ 3745382 h 5329410"/>
              <a:gd name="connsiteX6" fmla="*/ 519379 w 5636283"/>
              <a:gd name="connsiteY6" fmla="*/ 3599078 h 5329410"/>
              <a:gd name="connsiteX7" fmla="*/ 557005 w 5636283"/>
              <a:gd name="connsiteY7" fmla="*/ 3470193 h 5329410"/>
              <a:gd name="connsiteX8" fmla="*/ 456331 w 5636283"/>
              <a:gd name="connsiteY8" fmla="*/ 3362205 h 5329410"/>
              <a:gd name="connsiteX9" fmla="*/ 559793 w 5636283"/>
              <a:gd name="connsiteY9" fmla="*/ 3057428 h 5329410"/>
              <a:gd name="connsiteX10" fmla="*/ 118419 w 5636283"/>
              <a:gd name="connsiteY10" fmla="*/ 2818778 h 5329410"/>
              <a:gd name="connsiteX11" fmla="*/ 665683 w 5636283"/>
              <a:gd name="connsiteY11" fmla="*/ 1975104 h 5329410"/>
              <a:gd name="connsiteX12" fmla="*/ 2633472 w 5636283"/>
              <a:gd name="connsiteY12" fmla="*/ 0 h 5329410"/>
              <a:gd name="connsiteX13" fmla="*/ 4712039 w 5636283"/>
              <a:gd name="connsiteY13" fmla="*/ 2543951 h 5329410"/>
              <a:gd name="connsiteX14" fmla="*/ 4030675 w 5636283"/>
              <a:gd name="connsiteY14" fmla="*/ 3928262 h 5329410"/>
              <a:gd name="connsiteX15" fmla="*/ 4453179 w 5636283"/>
              <a:gd name="connsiteY15" fmla="*/ 5313893 h 5329410"/>
              <a:gd name="connsiteX16" fmla="*/ 5636283 w 5636283"/>
              <a:gd name="connsiteY16" fmla="*/ 5329410 h 5329410"/>
              <a:gd name="connsiteX0" fmla="*/ 0 w 5636283"/>
              <a:gd name="connsiteY0" fmla="*/ 5325465 h 5325465"/>
              <a:gd name="connsiteX1" fmla="*/ 0 w 5636283"/>
              <a:gd name="connsiteY1" fmla="*/ 5325465 h 5325465"/>
              <a:gd name="connsiteX2" fmla="*/ 2239524 w 5636283"/>
              <a:gd name="connsiteY2" fmla="*/ 5309946 h 5325465"/>
              <a:gd name="connsiteX3" fmla="*/ 1938528 w 5636283"/>
              <a:gd name="connsiteY3" fmla="*/ 4337913 h 5325465"/>
              <a:gd name="connsiteX4" fmla="*/ 833932 w 5636283"/>
              <a:gd name="connsiteY4" fmla="*/ 4411066 h 5325465"/>
              <a:gd name="connsiteX5" fmla="*/ 694944 w 5636283"/>
              <a:gd name="connsiteY5" fmla="*/ 3745382 h 5325465"/>
              <a:gd name="connsiteX6" fmla="*/ 519379 w 5636283"/>
              <a:gd name="connsiteY6" fmla="*/ 3599078 h 5325465"/>
              <a:gd name="connsiteX7" fmla="*/ 557005 w 5636283"/>
              <a:gd name="connsiteY7" fmla="*/ 3470193 h 5325465"/>
              <a:gd name="connsiteX8" fmla="*/ 456331 w 5636283"/>
              <a:gd name="connsiteY8" fmla="*/ 3362205 h 5325465"/>
              <a:gd name="connsiteX9" fmla="*/ 559793 w 5636283"/>
              <a:gd name="connsiteY9" fmla="*/ 3057428 h 5325465"/>
              <a:gd name="connsiteX10" fmla="*/ 118419 w 5636283"/>
              <a:gd name="connsiteY10" fmla="*/ 2818778 h 5325465"/>
              <a:gd name="connsiteX11" fmla="*/ 665683 w 5636283"/>
              <a:gd name="connsiteY11" fmla="*/ 1975104 h 5325465"/>
              <a:gd name="connsiteX12" fmla="*/ 2633472 w 5636283"/>
              <a:gd name="connsiteY12" fmla="*/ 0 h 5325465"/>
              <a:gd name="connsiteX13" fmla="*/ 4712039 w 5636283"/>
              <a:gd name="connsiteY13" fmla="*/ 2543951 h 5325465"/>
              <a:gd name="connsiteX14" fmla="*/ 4030675 w 5636283"/>
              <a:gd name="connsiteY14" fmla="*/ 3928262 h 5325465"/>
              <a:gd name="connsiteX15" fmla="*/ 4453179 w 5636283"/>
              <a:gd name="connsiteY15" fmla="*/ 5313893 h 5325465"/>
              <a:gd name="connsiteX16" fmla="*/ 5636283 w 5636283"/>
              <a:gd name="connsiteY16" fmla="*/ 5304251 h 5325465"/>
              <a:gd name="connsiteX0" fmla="*/ 0 w 5644670"/>
              <a:gd name="connsiteY0" fmla="*/ 5325465 h 5337795"/>
              <a:gd name="connsiteX1" fmla="*/ 0 w 5644670"/>
              <a:gd name="connsiteY1" fmla="*/ 5325465 h 5337795"/>
              <a:gd name="connsiteX2" fmla="*/ 2239524 w 5644670"/>
              <a:gd name="connsiteY2" fmla="*/ 5309946 h 5337795"/>
              <a:gd name="connsiteX3" fmla="*/ 1938528 w 5644670"/>
              <a:gd name="connsiteY3" fmla="*/ 4337913 h 5337795"/>
              <a:gd name="connsiteX4" fmla="*/ 833932 w 5644670"/>
              <a:gd name="connsiteY4" fmla="*/ 4411066 h 5337795"/>
              <a:gd name="connsiteX5" fmla="*/ 694944 w 5644670"/>
              <a:gd name="connsiteY5" fmla="*/ 3745382 h 5337795"/>
              <a:gd name="connsiteX6" fmla="*/ 519379 w 5644670"/>
              <a:gd name="connsiteY6" fmla="*/ 3599078 h 5337795"/>
              <a:gd name="connsiteX7" fmla="*/ 557005 w 5644670"/>
              <a:gd name="connsiteY7" fmla="*/ 3470193 h 5337795"/>
              <a:gd name="connsiteX8" fmla="*/ 456331 w 5644670"/>
              <a:gd name="connsiteY8" fmla="*/ 3362205 h 5337795"/>
              <a:gd name="connsiteX9" fmla="*/ 559793 w 5644670"/>
              <a:gd name="connsiteY9" fmla="*/ 3057428 h 5337795"/>
              <a:gd name="connsiteX10" fmla="*/ 118419 w 5644670"/>
              <a:gd name="connsiteY10" fmla="*/ 2818778 h 5337795"/>
              <a:gd name="connsiteX11" fmla="*/ 665683 w 5644670"/>
              <a:gd name="connsiteY11" fmla="*/ 1975104 h 5337795"/>
              <a:gd name="connsiteX12" fmla="*/ 2633472 w 5644670"/>
              <a:gd name="connsiteY12" fmla="*/ 0 h 5337795"/>
              <a:gd name="connsiteX13" fmla="*/ 4712039 w 5644670"/>
              <a:gd name="connsiteY13" fmla="*/ 2543951 h 5337795"/>
              <a:gd name="connsiteX14" fmla="*/ 4030675 w 5644670"/>
              <a:gd name="connsiteY14" fmla="*/ 3928262 h 5337795"/>
              <a:gd name="connsiteX15" fmla="*/ 4453179 w 5644670"/>
              <a:gd name="connsiteY15" fmla="*/ 5313893 h 5337795"/>
              <a:gd name="connsiteX16" fmla="*/ 5644670 w 5644670"/>
              <a:gd name="connsiteY16" fmla="*/ 5337795 h 5337795"/>
              <a:gd name="connsiteX0" fmla="*/ 0 w 5661442"/>
              <a:gd name="connsiteY0" fmla="*/ 5325465 h 5325465"/>
              <a:gd name="connsiteX1" fmla="*/ 0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0 w 5661442"/>
              <a:gd name="connsiteY0" fmla="*/ 5325465 h 5325465"/>
              <a:gd name="connsiteX1" fmla="*/ 0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10073 w 5671515"/>
              <a:gd name="connsiteY0" fmla="*/ 5325465 h 5345610"/>
              <a:gd name="connsiteX1" fmla="*/ 0 w 5671515"/>
              <a:gd name="connsiteY1" fmla="*/ 5345610 h 5345610"/>
              <a:gd name="connsiteX2" fmla="*/ 2249597 w 5671515"/>
              <a:gd name="connsiteY2" fmla="*/ 5309946 h 5345610"/>
              <a:gd name="connsiteX3" fmla="*/ 1948601 w 5671515"/>
              <a:gd name="connsiteY3" fmla="*/ 4337913 h 5345610"/>
              <a:gd name="connsiteX4" fmla="*/ 844005 w 5671515"/>
              <a:gd name="connsiteY4" fmla="*/ 4411066 h 5345610"/>
              <a:gd name="connsiteX5" fmla="*/ 705017 w 5671515"/>
              <a:gd name="connsiteY5" fmla="*/ 3745382 h 5345610"/>
              <a:gd name="connsiteX6" fmla="*/ 529452 w 5671515"/>
              <a:gd name="connsiteY6" fmla="*/ 3599078 h 5345610"/>
              <a:gd name="connsiteX7" fmla="*/ 567078 w 5671515"/>
              <a:gd name="connsiteY7" fmla="*/ 3470193 h 5345610"/>
              <a:gd name="connsiteX8" fmla="*/ 466404 w 5671515"/>
              <a:gd name="connsiteY8" fmla="*/ 3362205 h 5345610"/>
              <a:gd name="connsiteX9" fmla="*/ 569866 w 5671515"/>
              <a:gd name="connsiteY9" fmla="*/ 3057428 h 5345610"/>
              <a:gd name="connsiteX10" fmla="*/ 128492 w 5671515"/>
              <a:gd name="connsiteY10" fmla="*/ 2818778 h 5345610"/>
              <a:gd name="connsiteX11" fmla="*/ 675756 w 5671515"/>
              <a:gd name="connsiteY11" fmla="*/ 1975104 h 5345610"/>
              <a:gd name="connsiteX12" fmla="*/ 2643545 w 5671515"/>
              <a:gd name="connsiteY12" fmla="*/ 0 h 5345610"/>
              <a:gd name="connsiteX13" fmla="*/ 4722112 w 5671515"/>
              <a:gd name="connsiteY13" fmla="*/ 2543951 h 5345610"/>
              <a:gd name="connsiteX14" fmla="*/ 4040748 w 5671515"/>
              <a:gd name="connsiteY14" fmla="*/ 3928262 h 5345610"/>
              <a:gd name="connsiteX15" fmla="*/ 4463252 w 5671515"/>
              <a:gd name="connsiteY15" fmla="*/ 5313893 h 5345610"/>
              <a:gd name="connsiteX16" fmla="*/ 5671515 w 5671515"/>
              <a:gd name="connsiteY16" fmla="*/ 5312636 h 5345610"/>
              <a:gd name="connsiteX0" fmla="*/ 0 w 5661442"/>
              <a:gd name="connsiteY0" fmla="*/ 5325465 h 5325465"/>
              <a:gd name="connsiteX1" fmla="*/ 100731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0 w 5661442"/>
              <a:gd name="connsiteY0" fmla="*/ 5325465 h 5334477"/>
              <a:gd name="connsiteX1" fmla="*/ 100731 w 5661442"/>
              <a:gd name="connsiteY1" fmla="*/ 5325465 h 5334477"/>
              <a:gd name="connsiteX2" fmla="*/ 2239524 w 5661442"/>
              <a:gd name="connsiteY2" fmla="*/ 5309946 h 5334477"/>
              <a:gd name="connsiteX3" fmla="*/ 1938528 w 5661442"/>
              <a:gd name="connsiteY3" fmla="*/ 4337913 h 5334477"/>
              <a:gd name="connsiteX4" fmla="*/ 833932 w 5661442"/>
              <a:gd name="connsiteY4" fmla="*/ 4411066 h 5334477"/>
              <a:gd name="connsiteX5" fmla="*/ 694944 w 5661442"/>
              <a:gd name="connsiteY5" fmla="*/ 3745382 h 5334477"/>
              <a:gd name="connsiteX6" fmla="*/ 519379 w 5661442"/>
              <a:gd name="connsiteY6" fmla="*/ 3599078 h 5334477"/>
              <a:gd name="connsiteX7" fmla="*/ 557005 w 5661442"/>
              <a:gd name="connsiteY7" fmla="*/ 3470193 h 5334477"/>
              <a:gd name="connsiteX8" fmla="*/ 456331 w 5661442"/>
              <a:gd name="connsiteY8" fmla="*/ 3362205 h 5334477"/>
              <a:gd name="connsiteX9" fmla="*/ 559793 w 5661442"/>
              <a:gd name="connsiteY9" fmla="*/ 3057428 h 5334477"/>
              <a:gd name="connsiteX10" fmla="*/ 118419 w 5661442"/>
              <a:gd name="connsiteY10" fmla="*/ 2818778 h 5334477"/>
              <a:gd name="connsiteX11" fmla="*/ 665683 w 5661442"/>
              <a:gd name="connsiteY11" fmla="*/ 1975104 h 5334477"/>
              <a:gd name="connsiteX12" fmla="*/ 2633472 w 5661442"/>
              <a:gd name="connsiteY12" fmla="*/ 0 h 5334477"/>
              <a:gd name="connsiteX13" fmla="*/ 4712039 w 5661442"/>
              <a:gd name="connsiteY13" fmla="*/ 2543951 h 5334477"/>
              <a:gd name="connsiteX14" fmla="*/ 4030675 w 5661442"/>
              <a:gd name="connsiteY14" fmla="*/ 3928262 h 5334477"/>
              <a:gd name="connsiteX15" fmla="*/ 4453179 w 5661442"/>
              <a:gd name="connsiteY15" fmla="*/ 5313893 h 5334477"/>
              <a:gd name="connsiteX16" fmla="*/ 5661442 w 5661442"/>
              <a:gd name="connsiteY16" fmla="*/ 5312636 h 5334477"/>
              <a:gd name="connsiteX0" fmla="*/ 0 w 5661442"/>
              <a:gd name="connsiteY0" fmla="*/ 5325465 h 5327903"/>
              <a:gd name="connsiteX1" fmla="*/ 70513 w 5661442"/>
              <a:gd name="connsiteY1" fmla="*/ 5315392 h 5327903"/>
              <a:gd name="connsiteX2" fmla="*/ 2239524 w 5661442"/>
              <a:gd name="connsiteY2" fmla="*/ 5309946 h 5327903"/>
              <a:gd name="connsiteX3" fmla="*/ 1938528 w 5661442"/>
              <a:gd name="connsiteY3" fmla="*/ 4337913 h 5327903"/>
              <a:gd name="connsiteX4" fmla="*/ 833932 w 5661442"/>
              <a:gd name="connsiteY4" fmla="*/ 4411066 h 5327903"/>
              <a:gd name="connsiteX5" fmla="*/ 694944 w 5661442"/>
              <a:gd name="connsiteY5" fmla="*/ 3745382 h 5327903"/>
              <a:gd name="connsiteX6" fmla="*/ 519379 w 5661442"/>
              <a:gd name="connsiteY6" fmla="*/ 3599078 h 5327903"/>
              <a:gd name="connsiteX7" fmla="*/ 557005 w 5661442"/>
              <a:gd name="connsiteY7" fmla="*/ 3470193 h 5327903"/>
              <a:gd name="connsiteX8" fmla="*/ 456331 w 5661442"/>
              <a:gd name="connsiteY8" fmla="*/ 3362205 h 5327903"/>
              <a:gd name="connsiteX9" fmla="*/ 559793 w 5661442"/>
              <a:gd name="connsiteY9" fmla="*/ 3057428 h 5327903"/>
              <a:gd name="connsiteX10" fmla="*/ 118419 w 5661442"/>
              <a:gd name="connsiteY10" fmla="*/ 2818778 h 5327903"/>
              <a:gd name="connsiteX11" fmla="*/ 665683 w 5661442"/>
              <a:gd name="connsiteY11" fmla="*/ 1975104 h 5327903"/>
              <a:gd name="connsiteX12" fmla="*/ 2633472 w 5661442"/>
              <a:gd name="connsiteY12" fmla="*/ 0 h 5327903"/>
              <a:gd name="connsiteX13" fmla="*/ 4712039 w 5661442"/>
              <a:gd name="connsiteY13" fmla="*/ 2543951 h 5327903"/>
              <a:gd name="connsiteX14" fmla="*/ 4030675 w 5661442"/>
              <a:gd name="connsiteY14" fmla="*/ 3928262 h 5327903"/>
              <a:gd name="connsiteX15" fmla="*/ 4453179 w 5661442"/>
              <a:gd name="connsiteY15" fmla="*/ 5313893 h 5327903"/>
              <a:gd name="connsiteX16" fmla="*/ 5661442 w 5661442"/>
              <a:gd name="connsiteY16" fmla="*/ 5312636 h 5327903"/>
              <a:gd name="connsiteX0" fmla="*/ 0 w 5661442"/>
              <a:gd name="connsiteY0" fmla="*/ 5325465 h 5342377"/>
              <a:gd name="connsiteX1" fmla="*/ 30220 w 5661442"/>
              <a:gd name="connsiteY1" fmla="*/ 5335538 h 5342377"/>
              <a:gd name="connsiteX2" fmla="*/ 2239524 w 5661442"/>
              <a:gd name="connsiteY2" fmla="*/ 5309946 h 5342377"/>
              <a:gd name="connsiteX3" fmla="*/ 1938528 w 5661442"/>
              <a:gd name="connsiteY3" fmla="*/ 4337913 h 5342377"/>
              <a:gd name="connsiteX4" fmla="*/ 833932 w 5661442"/>
              <a:gd name="connsiteY4" fmla="*/ 4411066 h 5342377"/>
              <a:gd name="connsiteX5" fmla="*/ 694944 w 5661442"/>
              <a:gd name="connsiteY5" fmla="*/ 3745382 h 5342377"/>
              <a:gd name="connsiteX6" fmla="*/ 519379 w 5661442"/>
              <a:gd name="connsiteY6" fmla="*/ 3599078 h 5342377"/>
              <a:gd name="connsiteX7" fmla="*/ 557005 w 5661442"/>
              <a:gd name="connsiteY7" fmla="*/ 3470193 h 5342377"/>
              <a:gd name="connsiteX8" fmla="*/ 456331 w 5661442"/>
              <a:gd name="connsiteY8" fmla="*/ 3362205 h 5342377"/>
              <a:gd name="connsiteX9" fmla="*/ 559793 w 5661442"/>
              <a:gd name="connsiteY9" fmla="*/ 3057428 h 5342377"/>
              <a:gd name="connsiteX10" fmla="*/ 118419 w 5661442"/>
              <a:gd name="connsiteY10" fmla="*/ 2818778 h 5342377"/>
              <a:gd name="connsiteX11" fmla="*/ 665683 w 5661442"/>
              <a:gd name="connsiteY11" fmla="*/ 1975104 h 5342377"/>
              <a:gd name="connsiteX12" fmla="*/ 2633472 w 5661442"/>
              <a:gd name="connsiteY12" fmla="*/ 0 h 5342377"/>
              <a:gd name="connsiteX13" fmla="*/ 4712039 w 5661442"/>
              <a:gd name="connsiteY13" fmla="*/ 2543951 h 5342377"/>
              <a:gd name="connsiteX14" fmla="*/ 4030675 w 5661442"/>
              <a:gd name="connsiteY14" fmla="*/ 3928262 h 5342377"/>
              <a:gd name="connsiteX15" fmla="*/ 4453179 w 5661442"/>
              <a:gd name="connsiteY15" fmla="*/ 5313893 h 5342377"/>
              <a:gd name="connsiteX16" fmla="*/ 5661442 w 5661442"/>
              <a:gd name="connsiteY16" fmla="*/ 5312636 h 5342377"/>
              <a:gd name="connsiteX0" fmla="*/ 0 w 5661442"/>
              <a:gd name="connsiteY0" fmla="*/ 5325465 h 5335538"/>
              <a:gd name="connsiteX1" fmla="*/ 30220 w 5661442"/>
              <a:gd name="connsiteY1" fmla="*/ 5335538 h 5335538"/>
              <a:gd name="connsiteX2" fmla="*/ 2239524 w 5661442"/>
              <a:gd name="connsiteY2" fmla="*/ 5309946 h 5335538"/>
              <a:gd name="connsiteX3" fmla="*/ 1938528 w 5661442"/>
              <a:gd name="connsiteY3" fmla="*/ 4337913 h 5335538"/>
              <a:gd name="connsiteX4" fmla="*/ 833932 w 5661442"/>
              <a:gd name="connsiteY4" fmla="*/ 4411066 h 5335538"/>
              <a:gd name="connsiteX5" fmla="*/ 694944 w 5661442"/>
              <a:gd name="connsiteY5" fmla="*/ 3745382 h 5335538"/>
              <a:gd name="connsiteX6" fmla="*/ 519379 w 5661442"/>
              <a:gd name="connsiteY6" fmla="*/ 3599078 h 5335538"/>
              <a:gd name="connsiteX7" fmla="*/ 557005 w 5661442"/>
              <a:gd name="connsiteY7" fmla="*/ 3470193 h 5335538"/>
              <a:gd name="connsiteX8" fmla="*/ 456331 w 5661442"/>
              <a:gd name="connsiteY8" fmla="*/ 3362205 h 5335538"/>
              <a:gd name="connsiteX9" fmla="*/ 559793 w 5661442"/>
              <a:gd name="connsiteY9" fmla="*/ 3057428 h 5335538"/>
              <a:gd name="connsiteX10" fmla="*/ 118419 w 5661442"/>
              <a:gd name="connsiteY10" fmla="*/ 2818778 h 5335538"/>
              <a:gd name="connsiteX11" fmla="*/ 665683 w 5661442"/>
              <a:gd name="connsiteY11" fmla="*/ 1975104 h 5335538"/>
              <a:gd name="connsiteX12" fmla="*/ 2633472 w 5661442"/>
              <a:gd name="connsiteY12" fmla="*/ 0 h 5335538"/>
              <a:gd name="connsiteX13" fmla="*/ 4712039 w 5661442"/>
              <a:gd name="connsiteY13" fmla="*/ 2543951 h 5335538"/>
              <a:gd name="connsiteX14" fmla="*/ 4030675 w 5661442"/>
              <a:gd name="connsiteY14" fmla="*/ 3928262 h 5335538"/>
              <a:gd name="connsiteX15" fmla="*/ 4453179 w 5661442"/>
              <a:gd name="connsiteY15" fmla="*/ 5313893 h 5335538"/>
              <a:gd name="connsiteX16" fmla="*/ 5661442 w 5661442"/>
              <a:gd name="connsiteY16" fmla="*/ 5312636 h 5335538"/>
              <a:gd name="connsiteX0" fmla="*/ 0 w 5782319"/>
              <a:gd name="connsiteY0" fmla="*/ 5325465 h 5335538"/>
              <a:gd name="connsiteX1" fmla="*/ 30220 w 5782319"/>
              <a:gd name="connsiteY1" fmla="*/ 5335538 h 5335538"/>
              <a:gd name="connsiteX2" fmla="*/ 2239524 w 5782319"/>
              <a:gd name="connsiteY2" fmla="*/ 5309946 h 5335538"/>
              <a:gd name="connsiteX3" fmla="*/ 1938528 w 5782319"/>
              <a:gd name="connsiteY3" fmla="*/ 4337913 h 5335538"/>
              <a:gd name="connsiteX4" fmla="*/ 833932 w 5782319"/>
              <a:gd name="connsiteY4" fmla="*/ 4411066 h 5335538"/>
              <a:gd name="connsiteX5" fmla="*/ 694944 w 5782319"/>
              <a:gd name="connsiteY5" fmla="*/ 3745382 h 5335538"/>
              <a:gd name="connsiteX6" fmla="*/ 519379 w 5782319"/>
              <a:gd name="connsiteY6" fmla="*/ 3599078 h 5335538"/>
              <a:gd name="connsiteX7" fmla="*/ 557005 w 5782319"/>
              <a:gd name="connsiteY7" fmla="*/ 3470193 h 5335538"/>
              <a:gd name="connsiteX8" fmla="*/ 456331 w 5782319"/>
              <a:gd name="connsiteY8" fmla="*/ 3362205 h 5335538"/>
              <a:gd name="connsiteX9" fmla="*/ 559793 w 5782319"/>
              <a:gd name="connsiteY9" fmla="*/ 3057428 h 5335538"/>
              <a:gd name="connsiteX10" fmla="*/ 118419 w 5782319"/>
              <a:gd name="connsiteY10" fmla="*/ 2818778 h 5335538"/>
              <a:gd name="connsiteX11" fmla="*/ 665683 w 5782319"/>
              <a:gd name="connsiteY11" fmla="*/ 1975104 h 5335538"/>
              <a:gd name="connsiteX12" fmla="*/ 2633472 w 5782319"/>
              <a:gd name="connsiteY12" fmla="*/ 0 h 5335538"/>
              <a:gd name="connsiteX13" fmla="*/ 4712039 w 5782319"/>
              <a:gd name="connsiteY13" fmla="*/ 2543951 h 5335538"/>
              <a:gd name="connsiteX14" fmla="*/ 4030675 w 5782319"/>
              <a:gd name="connsiteY14" fmla="*/ 3928262 h 5335538"/>
              <a:gd name="connsiteX15" fmla="*/ 4453179 w 5782319"/>
              <a:gd name="connsiteY15" fmla="*/ 5313893 h 5335538"/>
              <a:gd name="connsiteX16" fmla="*/ 5782319 w 5782319"/>
              <a:gd name="connsiteY16" fmla="*/ 5312636 h 5335538"/>
              <a:gd name="connsiteX0" fmla="*/ 0 w 5782319"/>
              <a:gd name="connsiteY0" fmla="*/ 5325465 h 5335538"/>
              <a:gd name="connsiteX1" fmla="*/ 30220 w 5782319"/>
              <a:gd name="connsiteY1" fmla="*/ 5335538 h 5335538"/>
              <a:gd name="connsiteX2" fmla="*/ 2239524 w 5782319"/>
              <a:gd name="connsiteY2" fmla="*/ 5309946 h 5335538"/>
              <a:gd name="connsiteX3" fmla="*/ 1938528 w 5782319"/>
              <a:gd name="connsiteY3" fmla="*/ 4337913 h 5335538"/>
              <a:gd name="connsiteX4" fmla="*/ 833932 w 5782319"/>
              <a:gd name="connsiteY4" fmla="*/ 4411066 h 5335538"/>
              <a:gd name="connsiteX5" fmla="*/ 694944 w 5782319"/>
              <a:gd name="connsiteY5" fmla="*/ 3745382 h 5335538"/>
              <a:gd name="connsiteX6" fmla="*/ 519379 w 5782319"/>
              <a:gd name="connsiteY6" fmla="*/ 3599078 h 5335538"/>
              <a:gd name="connsiteX7" fmla="*/ 557005 w 5782319"/>
              <a:gd name="connsiteY7" fmla="*/ 3470193 h 5335538"/>
              <a:gd name="connsiteX8" fmla="*/ 456331 w 5782319"/>
              <a:gd name="connsiteY8" fmla="*/ 3362205 h 5335538"/>
              <a:gd name="connsiteX9" fmla="*/ 559793 w 5782319"/>
              <a:gd name="connsiteY9" fmla="*/ 3057428 h 5335538"/>
              <a:gd name="connsiteX10" fmla="*/ 118419 w 5782319"/>
              <a:gd name="connsiteY10" fmla="*/ 2818778 h 5335538"/>
              <a:gd name="connsiteX11" fmla="*/ 665683 w 5782319"/>
              <a:gd name="connsiteY11" fmla="*/ 1975104 h 5335538"/>
              <a:gd name="connsiteX12" fmla="*/ 2633472 w 5782319"/>
              <a:gd name="connsiteY12" fmla="*/ 0 h 5335538"/>
              <a:gd name="connsiteX13" fmla="*/ 4712039 w 5782319"/>
              <a:gd name="connsiteY13" fmla="*/ 2543951 h 5335538"/>
              <a:gd name="connsiteX14" fmla="*/ 4030675 w 5782319"/>
              <a:gd name="connsiteY14" fmla="*/ 3928262 h 5335538"/>
              <a:gd name="connsiteX15" fmla="*/ 4453179 w 5782319"/>
              <a:gd name="connsiteY15" fmla="*/ 5313893 h 5335538"/>
              <a:gd name="connsiteX16" fmla="*/ 5782319 w 5782319"/>
              <a:gd name="connsiteY16" fmla="*/ 5312636 h 5335538"/>
              <a:gd name="connsiteX0" fmla="*/ 0 w 5885894"/>
              <a:gd name="connsiteY0" fmla="*/ 5325465 h 5772967"/>
              <a:gd name="connsiteX1" fmla="*/ 30220 w 5885894"/>
              <a:gd name="connsiteY1" fmla="*/ 5335538 h 5772967"/>
              <a:gd name="connsiteX2" fmla="*/ 2239524 w 5885894"/>
              <a:gd name="connsiteY2" fmla="*/ 5309946 h 5772967"/>
              <a:gd name="connsiteX3" fmla="*/ 1938528 w 5885894"/>
              <a:gd name="connsiteY3" fmla="*/ 4337913 h 5772967"/>
              <a:gd name="connsiteX4" fmla="*/ 833932 w 5885894"/>
              <a:gd name="connsiteY4" fmla="*/ 4411066 h 5772967"/>
              <a:gd name="connsiteX5" fmla="*/ 694944 w 5885894"/>
              <a:gd name="connsiteY5" fmla="*/ 3745382 h 5772967"/>
              <a:gd name="connsiteX6" fmla="*/ 519379 w 5885894"/>
              <a:gd name="connsiteY6" fmla="*/ 3599078 h 5772967"/>
              <a:gd name="connsiteX7" fmla="*/ 557005 w 5885894"/>
              <a:gd name="connsiteY7" fmla="*/ 3470193 h 5772967"/>
              <a:gd name="connsiteX8" fmla="*/ 456331 w 5885894"/>
              <a:gd name="connsiteY8" fmla="*/ 3362205 h 5772967"/>
              <a:gd name="connsiteX9" fmla="*/ 559793 w 5885894"/>
              <a:gd name="connsiteY9" fmla="*/ 3057428 h 5772967"/>
              <a:gd name="connsiteX10" fmla="*/ 118419 w 5885894"/>
              <a:gd name="connsiteY10" fmla="*/ 2818778 h 5772967"/>
              <a:gd name="connsiteX11" fmla="*/ 665683 w 5885894"/>
              <a:gd name="connsiteY11" fmla="*/ 1975104 h 5772967"/>
              <a:gd name="connsiteX12" fmla="*/ 2633472 w 5885894"/>
              <a:gd name="connsiteY12" fmla="*/ 0 h 5772967"/>
              <a:gd name="connsiteX13" fmla="*/ 4712039 w 5885894"/>
              <a:gd name="connsiteY13" fmla="*/ 2543951 h 5772967"/>
              <a:gd name="connsiteX14" fmla="*/ 4030675 w 5885894"/>
              <a:gd name="connsiteY14" fmla="*/ 3928262 h 5772967"/>
              <a:gd name="connsiteX15" fmla="*/ 4453179 w 5885894"/>
              <a:gd name="connsiteY15" fmla="*/ 5313893 h 5772967"/>
              <a:gd name="connsiteX16" fmla="*/ 5885894 w 5885894"/>
              <a:gd name="connsiteY16" fmla="*/ 5772967 h 5772967"/>
              <a:gd name="connsiteX0" fmla="*/ 0 w 5828353"/>
              <a:gd name="connsiteY0" fmla="*/ 5325465 h 5588834"/>
              <a:gd name="connsiteX1" fmla="*/ 30220 w 5828353"/>
              <a:gd name="connsiteY1" fmla="*/ 5335538 h 5588834"/>
              <a:gd name="connsiteX2" fmla="*/ 2239524 w 5828353"/>
              <a:gd name="connsiteY2" fmla="*/ 5309946 h 5588834"/>
              <a:gd name="connsiteX3" fmla="*/ 1938528 w 5828353"/>
              <a:gd name="connsiteY3" fmla="*/ 4337913 h 5588834"/>
              <a:gd name="connsiteX4" fmla="*/ 833932 w 5828353"/>
              <a:gd name="connsiteY4" fmla="*/ 4411066 h 5588834"/>
              <a:gd name="connsiteX5" fmla="*/ 694944 w 5828353"/>
              <a:gd name="connsiteY5" fmla="*/ 3745382 h 5588834"/>
              <a:gd name="connsiteX6" fmla="*/ 519379 w 5828353"/>
              <a:gd name="connsiteY6" fmla="*/ 3599078 h 5588834"/>
              <a:gd name="connsiteX7" fmla="*/ 557005 w 5828353"/>
              <a:gd name="connsiteY7" fmla="*/ 3470193 h 5588834"/>
              <a:gd name="connsiteX8" fmla="*/ 456331 w 5828353"/>
              <a:gd name="connsiteY8" fmla="*/ 3362205 h 5588834"/>
              <a:gd name="connsiteX9" fmla="*/ 559793 w 5828353"/>
              <a:gd name="connsiteY9" fmla="*/ 3057428 h 5588834"/>
              <a:gd name="connsiteX10" fmla="*/ 118419 w 5828353"/>
              <a:gd name="connsiteY10" fmla="*/ 2818778 h 5588834"/>
              <a:gd name="connsiteX11" fmla="*/ 665683 w 5828353"/>
              <a:gd name="connsiteY11" fmla="*/ 1975104 h 5588834"/>
              <a:gd name="connsiteX12" fmla="*/ 2633472 w 5828353"/>
              <a:gd name="connsiteY12" fmla="*/ 0 h 5588834"/>
              <a:gd name="connsiteX13" fmla="*/ 4712039 w 5828353"/>
              <a:gd name="connsiteY13" fmla="*/ 2543951 h 5588834"/>
              <a:gd name="connsiteX14" fmla="*/ 4030675 w 5828353"/>
              <a:gd name="connsiteY14" fmla="*/ 3928262 h 5588834"/>
              <a:gd name="connsiteX15" fmla="*/ 4453179 w 5828353"/>
              <a:gd name="connsiteY15" fmla="*/ 5313893 h 5588834"/>
              <a:gd name="connsiteX16" fmla="*/ 5828353 w 5828353"/>
              <a:gd name="connsiteY16" fmla="*/ 5588834 h 5588834"/>
              <a:gd name="connsiteX0" fmla="*/ 0 w 5828353"/>
              <a:gd name="connsiteY0" fmla="*/ 5325465 h 5588835"/>
              <a:gd name="connsiteX1" fmla="*/ 30220 w 5828353"/>
              <a:gd name="connsiteY1" fmla="*/ 5335538 h 5588835"/>
              <a:gd name="connsiteX2" fmla="*/ 2239524 w 5828353"/>
              <a:gd name="connsiteY2" fmla="*/ 5309946 h 5588835"/>
              <a:gd name="connsiteX3" fmla="*/ 1938528 w 5828353"/>
              <a:gd name="connsiteY3" fmla="*/ 4337913 h 5588835"/>
              <a:gd name="connsiteX4" fmla="*/ 833932 w 5828353"/>
              <a:gd name="connsiteY4" fmla="*/ 4411066 h 5588835"/>
              <a:gd name="connsiteX5" fmla="*/ 694944 w 5828353"/>
              <a:gd name="connsiteY5" fmla="*/ 3745382 h 5588835"/>
              <a:gd name="connsiteX6" fmla="*/ 519379 w 5828353"/>
              <a:gd name="connsiteY6" fmla="*/ 3599078 h 5588835"/>
              <a:gd name="connsiteX7" fmla="*/ 557005 w 5828353"/>
              <a:gd name="connsiteY7" fmla="*/ 3470193 h 5588835"/>
              <a:gd name="connsiteX8" fmla="*/ 456331 w 5828353"/>
              <a:gd name="connsiteY8" fmla="*/ 3362205 h 5588835"/>
              <a:gd name="connsiteX9" fmla="*/ 559793 w 5828353"/>
              <a:gd name="connsiteY9" fmla="*/ 3057428 h 5588835"/>
              <a:gd name="connsiteX10" fmla="*/ 118419 w 5828353"/>
              <a:gd name="connsiteY10" fmla="*/ 2818778 h 5588835"/>
              <a:gd name="connsiteX11" fmla="*/ 665683 w 5828353"/>
              <a:gd name="connsiteY11" fmla="*/ 1975104 h 5588835"/>
              <a:gd name="connsiteX12" fmla="*/ 2633472 w 5828353"/>
              <a:gd name="connsiteY12" fmla="*/ 0 h 5588835"/>
              <a:gd name="connsiteX13" fmla="*/ 4712039 w 5828353"/>
              <a:gd name="connsiteY13" fmla="*/ 2543951 h 5588835"/>
              <a:gd name="connsiteX14" fmla="*/ 4030675 w 5828353"/>
              <a:gd name="connsiteY14" fmla="*/ 3928262 h 5588835"/>
              <a:gd name="connsiteX15" fmla="*/ 4510720 w 5828353"/>
              <a:gd name="connsiteY15" fmla="*/ 5544059 h 5588835"/>
              <a:gd name="connsiteX16" fmla="*/ 5828353 w 5828353"/>
              <a:gd name="connsiteY16" fmla="*/ 5588834 h 5588835"/>
              <a:gd name="connsiteX0" fmla="*/ 0 w 5828353"/>
              <a:gd name="connsiteY0" fmla="*/ 5325465 h 5554309"/>
              <a:gd name="connsiteX1" fmla="*/ 30220 w 5828353"/>
              <a:gd name="connsiteY1" fmla="*/ 5335538 h 5554309"/>
              <a:gd name="connsiteX2" fmla="*/ 2239524 w 5828353"/>
              <a:gd name="connsiteY2" fmla="*/ 5309946 h 5554309"/>
              <a:gd name="connsiteX3" fmla="*/ 1938528 w 5828353"/>
              <a:gd name="connsiteY3" fmla="*/ 4337913 h 5554309"/>
              <a:gd name="connsiteX4" fmla="*/ 833932 w 5828353"/>
              <a:gd name="connsiteY4" fmla="*/ 4411066 h 5554309"/>
              <a:gd name="connsiteX5" fmla="*/ 694944 w 5828353"/>
              <a:gd name="connsiteY5" fmla="*/ 3745382 h 5554309"/>
              <a:gd name="connsiteX6" fmla="*/ 519379 w 5828353"/>
              <a:gd name="connsiteY6" fmla="*/ 3599078 h 5554309"/>
              <a:gd name="connsiteX7" fmla="*/ 557005 w 5828353"/>
              <a:gd name="connsiteY7" fmla="*/ 3470193 h 5554309"/>
              <a:gd name="connsiteX8" fmla="*/ 456331 w 5828353"/>
              <a:gd name="connsiteY8" fmla="*/ 3362205 h 5554309"/>
              <a:gd name="connsiteX9" fmla="*/ 559793 w 5828353"/>
              <a:gd name="connsiteY9" fmla="*/ 3057428 h 5554309"/>
              <a:gd name="connsiteX10" fmla="*/ 118419 w 5828353"/>
              <a:gd name="connsiteY10" fmla="*/ 2818778 h 5554309"/>
              <a:gd name="connsiteX11" fmla="*/ 665683 w 5828353"/>
              <a:gd name="connsiteY11" fmla="*/ 1975104 h 5554309"/>
              <a:gd name="connsiteX12" fmla="*/ 2633472 w 5828353"/>
              <a:gd name="connsiteY12" fmla="*/ 0 h 5554309"/>
              <a:gd name="connsiteX13" fmla="*/ 4712039 w 5828353"/>
              <a:gd name="connsiteY13" fmla="*/ 2543951 h 5554309"/>
              <a:gd name="connsiteX14" fmla="*/ 4030675 w 5828353"/>
              <a:gd name="connsiteY14" fmla="*/ 3928262 h 5554309"/>
              <a:gd name="connsiteX15" fmla="*/ 4510720 w 5828353"/>
              <a:gd name="connsiteY15" fmla="*/ 5544059 h 5554309"/>
              <a:gd name="connsiteX16" fmla="*/ 5828353 w 5828353"/>
              <a:gd name="connsiteY16" fmla="*/ 5554309 h 5554309"/>
              <a:gd name="connsiteX0" fmla="*/ 280503 w 6108856"/>
              <a:gd name="connsiteY0" fmla="*/ 5325465 h 5554309"/>
              <a:gd name="connsiteX1" fmla="*/ 0 w 6108856"/>
              <a:gd name="connsiteY1" fmla="*/ 5554196 h 5554309"/>
              <a:gd name="connsiteX2" fmla="*/ 2520027 w 6108856"/>
              <a:gd name="connsiteY2" fmla="*/ 5309946 h 5554309"/>
              <a:gd name="connsiteX3" fmla="*/ 2219031 w 6108856"/>
              <a:gd name="connsiteY3" fmla="*/ 4337913 h 5554309"/>
              <a:gd name="connsiteX4" fmla="*/ 1114435 w 6108856"/>
              <a:gd name="connsiteY4" fmla="*/ 4411066 h 5554309"/>
              <a:gd name="connsiteX5" fmla="*/ 975447 w 6108856"/>
              <a:gd name="connsiteY5" fmla="*/ 3745382 h 5554309"/>
              <a:gd name="connsiteX6" fmla="*/ 799882 w 6108856"/>
              <a:gd name="connsiteY6" fmla="*/ 3599078 h 5554309"/>
              <a:gd name="connsiteX7" fmla="*/ 837508 w 6108856"/>
              <a:gd name="connsiteY7" fmla="*/ 3470193 h 5554309"/>
              <a:gd name="connsiteX8" fmla="*/ 736834 w 6108856"/>
              <a:gd name="connsiteY8" fmla="*/ 3362205 h 5554309"/>
              <a:gd name="connsiteX9" fmla="*/ 840296 w 6108856"/>
              <a:gd name="connsiteY9" fmla="*/ 3057428 h 5554309"/>
              <a:gd name="connsiteX10" fmla="*/ 398922 w 6108856"/>
              <a:gd name="connsiteY10" fmla="*/ 2818778 h 5554309"/>
              <a:gd name="connsiteX11" fmla="*/ 946186 w 6108856"/>
              <a:gd name="connsiteY11" fmla="*/ 1975104 h 5554309"/>
              <a:gd name="connsiteX12" fmla="*/ 2913975 w 6108856"/>
              <a:gd name="connsiteY12" fmla="*/ 0 h 5554309"/>
              <a:gd name="connsiteX13" fmla="*/ 4992542 w 6108856"/>
              <a:gd name="connsiteY13" fmla="*/ 2543951 h 5554309"/>
              <a:gd name="connsiteX14" fmla="*/ 4311178 w 6108856"/>
              <a:gd name="connsiteY14" fmla="*/ 3928262 h 5554309"/>
              <a:gd name="connsiteX15" fmla="*/ 4791223 w 6108856"/>
              <a:gd name="connsiteY15" fmla="*/ 5544059 h 5554309"/>
              <a:gd name="connsiteX16" fmla="*/ 6108856 w 6108856"/>
              <a:gd name="connsiteY16" fmla="*/ 5554309 h 5554309"/>
              <a:gd name="connsiteX0" fmla="*/ 0 w 6108856"/>
              <a:gd name="connsiteY0" fmla="*/ 5554196 h 5554309"/>
              <a:gd name="connsiteX1" fmla="*/ 2520027 w 6108856"/>
              <a:gd name="connsiteY1" fmla="*/ 5309946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6108856"/>
              <a:gd name="connsiteY0" fmla="*/ 5554196 h 5554309"/>
              <a:gd name="connsiteX1" fmla="*/ 2589077 w 6108856"/>
              <a:gd name="connsiteY1" fmla="*/ 5540112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6108856"/>
              <a:gd name="connsiteY0" fmla="*/ 5554196 h 5554309"/>
              <a:gd name="connsiteX1" fmla="*/ 2589077 w 6108856"/>
              <a:gd name="connsiteY1" fmla="*/ 5540112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12139186"/>
              <a:gd name="connsiteY0" fmla="*/ 5531179 h 5554309"/>
              <a:gd name="connsiteX1" fmla="*/ 8619407 w 12139186"/>
              <a:gd name="connsiteY1" fmla="*/ 5540112 h 5554309"/>
              <a:gd name="connsiteX2" fmla="*/ 8249361 w 12139186"/>
              <a:gd name="connsiteY2" fmla="*/ 4337913 h 5554309"/>
              <a:gd name="connsiteX3" fmla="*/ 7144765 w 12139186"/>
              <a:gd name="connsiteY3" fmla="*/ 4411066 h 5554309"/>
              <a:gd name="connsiteX4" fmla="*/ 7005777 w 12139186"/>
              <a:gd name="connsiteY4" fmla="*/ 3745382 h 5554309"/>
              <a:gd name="connsiteX5" fmla="*/ 6830212 w 12139186"/>
              <a:gd name="connsiteY5" fmla="*/ 3599078 h 5554309"/>
              <a:gd name="connsiteX6" fmla="*/ 6867838 w 12139186"/>
              <a:gd name="connsiteY6" fmla="*/ 3470193 h 5554309"/>
              <a:gd name="connsiteX7" fmla="*/ 6767164 w 12139186"/>
              <a:gd name="connsiteY7" fmla="*/ 3362205 h 5554309"/>
              <a:gd name="connsiteX8" fmla="*/ 6870626 w 12139186"/>
              <a:gd name="connsiteY8" fmla="*/ 3057428 h 5554309"/>
              <a:gd name="connsiteX9" fmla="*/ 6429252 w 12139186"/>
              <a:gd name="connsiteY9" fmla="*/ 2818778 h 5554309"/>
              <a:gd name="connsiteX10" fmla="*/ 6976516 w 12139186"/>
              <a:gd name="connsiteY10" fmla="*/ 1975104 h 5554309"/>
              <a:gd name="connsiteX11" fmla="*/ 8944305 w 12139186"/>
              <a:gd name="connsiteY11" fmla="*/ 0 h 5554309"/>
              <a:gd name="connsiteX12" fmla="*/ 11022872 w 12139186"/>
              <a:gd name="connsiteY12" fmla="*/ 2543951 h 5554309"/>
              <a:gd name="connsiteX13" fmla="*/ 10341508 w 12139186"/>
              <a:gd name="connsiteY13" fmla="*/ 3928262 h 5554309"/>
              <a:gd name="connsiteX14" fmla="*/ 10821553 w 12139186"/>
              <a:gd name="connsiteY14" fmla="*/ 5544059 h 5554309"/>
              <a:gd name="connsiteX15" fmla="*/ 12139186 w 12139186"/>
              <a:gd name="connsiteY15" fmla="*/ 5554309 h 5554309"/>
              <a:gd name="connsiteX0" fmla="*/ 0 w 15025640"/>
              <a:gd name="connsiteY0" fmla="*/ 5531179 h 5554309"/>
              <a:gd name="connsiteX1" fmla="*/ 11505861 w 15025640"/>
              <a:gd name="connsiteY1" fmla="*/ 5540112 h 5554309"/>
              <a:gd name="connsiteX2" fmla="*/ 11135815 w 15025640"/>
              <a:gd name="connsiteY2" fmla="*/ 4337913 h 5554309"/>
              <a:gd name="connsiteX3" fmla="*/ 10031219 w 15025640"/>
              <a:gd name="connsiteY3" fmla="*/ 4411066 h 5554309"/>
              <a:gd name="connsiteX4" fmla="*/ 9892231 w 15025640"/>
              <a:gd name="connsiteY4" fmla="*/ 3745382 h 5554309"/>
              <a:gd name="connsiteX5" fmla="*/ 9716666 w 15025640"/>
              <a:gd name="connsiteY5" fmla="*/ 3599078 h 5554309"/>
              <a:gd name="connsiteX6" fmla="*/ 9754292 w 15025640"/>
              <a:gd name="connsiteY6" fmla="*/ 3470193 h 5554309"/>
              <a:gd name="connsiteX7" fmla="*/ 9653618 w 15025640"/>
              <a:gd name="connsiteY7" fmla="*/ 3362205 h 5554309"/>
              <a:gd name="connsiteX8" fmla="*/ 9757080 w 15025640"/>
              <a:gd name="connsiteY8" fmla="*/ 3057428 h 5554309"/>
              <a:gd name="connsiteX9" fmla="*/ 9315706 w 15025640"/>
              <a:gd name="connsiteY9" fmla="*/ 2818778 h 5554309"/>
              <a:gd name="connsiteX10" fmla="*/ 9862970 w 15025640"/>
              <a:gd name="connsiteY10" fmla="*/ 1975104 h 5554309"/>
              <a:gd name="connsiteX11" fmla="*/ 11830759 w 15025640"/>
              <a:gd name="connsiteY11" fmla="*/ 0 h 5554309"/>
              <a:gd name="connsiteX12" fmla="*/ 13909326 w 15025640"/>
              <a:gd name="connsiteY12" fmla="*/ 2543951 h 5554309"/>
              <a:gd name="connsiteX13" fmla="*/ 13227962 w 15025640"/>
              <a:gd name="connsiteY13" fmla="*/ 3928262 h 5554309"/>
              <a:gd name="connsiteX14" fmla="*/ 13708007 w 15025640"/>
              <a:gd name="connsiteY14" fmla="*/ 5544059 h 5554309"/>
              <a:gd name="connsiteX15" fmla="*/ 15025640 w 15025640"/>
              <a:gd name="connsiteY15" fmla="*/ 5554309 h 5554309"/>
              <a:gd name="connsiteX0" fmla="*/ 0 w 15600376"/>
              <a:gd name="connsiteY0" fmla="*/ 5531179 h 5544058"/>
              <a:gd name="connsiteX1" fmla="*/ 11505861 w 15600376"/>
              <a:gd name="connsiteY1" fmla="*/ 5540112 h 5544058"/>
              <a:gd name="connsiteX2" fmla="*/ 11135815 w 15600376"/>
              <a:gd name="connsiteY2" fmla="*/ 4337913 h 5544058"/>
              <a:gd name="connsiteX3" fmla="*/ 10031219 w 15600376"/>
              <a:gd name="connsiteY3" fmla="*/ 4411066 h 5544058"/>
              <a:gd name="connsiteX4" fmla="*/ 9892231 w 15600376"/>
              <a:gd name="connsiteY4" fmla="*/ 3745382 h 5544058"/>
              <a:gd name="connsiteX5" fmla="*/ 9716666 w 15600376"/>
              <a:gd name="connsiteY5" fmla="*/ 3599078 h 5544058"/>
              <a:gd name="connsiteX6" fmla="*/ 9754292 w 15600376"/>
              <a:gd name="connsiteY6" fmla="*/ 3470193 h 5544058"/>
              <a:gd name="connsiteX7" fmla="*/ 9653618 w 15600376"/>
              <a:gd name="connsiteY7" fmla="*/ 3362205 h 5544058"/>
              <a:gd name="connsiteX8" fmla="*/ 9757080 w 15600376"/>
              <a:gd name="connsiteY8" fmla="*/ 3057428 h 5544058"/>
              <a:gd name="connsiteX9" fmla="*/ 9315706 w 15600376"/>
              <a:gd name="connsiteY9" fmla="*/ 2818778 h 5544058"/>
              <a:gd name="connsiteX10" fmla="*/ 9862970 w 15600376"/>
              <a:gd name="connsiteY10" fmla="*/ 1975104 h 5544058"/>
              <a:gd name="connsiteX11" fmla="*/ 11830759 w 15600376"/>
              <a:gd name="connsiteY11" fmla="*/ 0 h 5544058"/>
              <a:gd name="connsiteX12" fmla="*/ 13909326 w 15600376"/>
              <a:gd name="connsiteY12" fmla="*/ 2543951 h 5544058"/>
              <a:gd name="connsiteX13" fmla="*/ 13227962 w 15600376"/>
              <a:gd name="connsiteY13" fmla="*/ 3928262 h 5544058"/>
              <a:gd name="connsiteX14" fmla="*/ 13708007 w 15600376"/>
              <a:gd name="connsiteY14" fmla="*/ 5544059 h 5544058"/>
              <a:gd name="connsiteX15" fmla="*/ 15600376 w 15600376"/>
              <a:gd name="connsiteY15" fmla="*/ 5541537 h 554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0376" h="5544058">
                <a:moveTo>
                  <a:pt x="0" y="5531179"/>
                </a:moveTo>
                <a:lnTo>
                  <a:pt x="11505861" y="5540112"/>
                </a:lnTo>
                <a:cubicBezTo>
                  <a:pt x="11441871" y="5232873"/>
                  <a:pt x="11357709" y="4564685"/>
                  <a:pt x="11135815" y="4337913"/>
                </a:cubicBezTo>
                <a:cubicBezTo>
                  <a:pt x="11038279" y="4218431"/>
                  <a:pt x="10333581" y="4625644"/>
                  <a:pt x="10031219" y="4411066"/>
                </a:cubicBezTo>
                <a:cubicBezTo>
                  <a:pt x="9709350" y="4162349"/>
                  <a:pt x="9965383" y="3833165"/>
                  <a:pt x="9892231" y="3745382"/>
                </a:cubicBezTo>
                <a:cubicBezTo>
                  <a:pt x="9833709" y="3696614"/>
                  <a:pt x="9730609" y="3646108"/>
                  <a:pt x="9716666" y="3599078"/>
                </a:cubicBezTo>
                <a:cubicBezTo>
                  <a:pt x="9697521" y="3557625"/>
                  <a:pt x="9723643" y="3507120"/>
                  <a:pt x="9754292" y="3470193"/>
                </a:cubicBezTo>
                <a:lnTo>
                  <a:pt x="9653618" y="3362205"/>
                </a:lnTo>
                <a:cubicBezTo>
                  <a:pt x="9611152" y="3284755"/>
                  <a:pt x="9727119" y="3157511"/>
                  <a:pt x="9757080" y="3057428"/>
                </a:cubicBezTo>
                <a:cubicBezTo>
                  <a:pt x="9609955" y="2977878"/>
                  <a:pt x="9372296" y="2939068"/>
                  <a:pt x="9315706" y="2818778"/>
                </a:cubicBezTo>
                <a:cubicBezTo>
                  <a:pt x="9267263" y="2691462"/>
                  <a:pt x="9798244" y="2374024"/>
                  <a:pt x="9862970" y="1975104"/>
                </a:cubicBezTo>
                <a:cubicBezTo>
                  <a:pt x="9812729" y="266534"/>
                  <a:pt x="11229150" y="11046"/>
                  <a:pt x="11830759" y="0"/>
                </a:cubicBezTo>
                <a:cubicBezTo>
                  <a:pt x="12813325" y="-24"/>
                  <a:pt x="14393422" y="647274"/>
                  <a:pt x="13909326" y="2543951"/>
                </a:cubicBezTo>
                <a:cubicBezTo>
                  <a:pt x="13722946" y="3037075"/>
                  <a:pt x="13158606" y="3622783"/>
                  <a:pt x="13227962" y="3928262"/>
                </a:cubicBezTo>
                <a:cubicBezTo>
                  <a:pt x="13299038" y="4327448"/>
                  <a:pt x="13600717" y="5185614"/>
                  <a:pt x="13708007" y="5544059"/>
                </a:cubicBezTo>
                <a:lnTo>
                  <a:pt x="15600376" y="5541537"/>
                </a:ln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pic>
        <p:nvPicPr>
          <p:cNvPr id="3078" name="Picture 6" descr="Image result for easy">
            <a:extLst>
              <a:ext uri="{FF2B5EF4-FFF2-40B4-BE49-F238E27FC236}">
                <a16:creationId xmlns:a16="http://schemas.microsoft.com/office/drawing/2014/main" id="{9B500F66-118A-754C-B562-90AE02AA1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293" y="3030511"/>
            <a:ext cx="531643" cy="51532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cashless payment">
            <a:extLst>
              <a:ext uri="{FF2B5EF4-FFF2-40B4-BE49-F238E27FC236}">
                <a16:creationId xmlns:a16="http://schemas.microsoft.com/office/drawing/2014/main" id="{3390C642-805A-E84C-8AF9-D2832CD1E8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413" y="2964816"/>
            <a:ext cx="697488" cy="69748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interactive">
            <a:extLst>
              <a:ext uri="{FF2B5EF4-FFF2-40B4-BE49-F238E27FC236}">
                <a16:creationId xmlns:a16="http://schemas.microsoft.com/office/drawing/2014/main" id="{FBB10C94-7C2C-CA41-BA87-2DCF7DD4A9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7814" y="3015484"/>
            <a:ext cx="472737" cy="47273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Image result for cashless payment">
            <a:extLst>
              <a:ext uri="{FF2B5EF4-FFF2-40B4-BE49-F238E27FC236}">
                <a16:creationId xmlns:a16="http://schemas.microsoft.com/office/drawing/2014/main" id="{E9338607-A77A-A746-85E8-456EFDF90D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3355" y="3374243"/>
            <a:ext cx="697488" cy="69748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Image result for easy">
            <a:extLst>
              <a:ext uri="{FF2B5EF4-FFF2-40B4-BE49-F238E27FC236}">
                <a16:creationId xmlns:a16="http://schemas.microsoft.com/office/drawing/2014/main" id="{D399DA64-51DC-464F-B952-320BA627F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8132" y="3392383"/>
            <a:ext cx="630381" cy="61102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Image result for interactive">
            <a:extLst>
              <a:ext uri="{FF2B5EF4-FFF2-40B4-BE49-F238E27FC236}">
                <a16:creationId xmlns:a16="http://schemas.microsoft.com/office/drawing/2014/main" id="{74A7F063-C6EF-D544-837C-9D234A3779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8805" y="3290496"/>
            <a:ext cx="697488" cy="69748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incentive">
            <a:extLst>
              <a:ext uri="{FF2B5EF4-FFF2-40B4-BE49-F238E27FC236}">
                <a16:creationId xmlns:a16="http://schemas.microsoft.com/office/drawing/2014/main" id="{7B6CDCA9-C584-EB47-A7CE-940B8D274E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4481" y="3026225"/>
            <a:ext cx="621842" cy="41380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result for incentive">
            <a:extLst>
              <a:ext uri="{FF2B5EF4-FFF2-40B4-BE49-F238E27FC236}">
                <a16:creationId xmlns:a16="http://schemas.microsoft.com/office/drawing/2014/main" id="{21BCAD80-CEFB-FC47-994A-01322099A8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3733" y="3295960"/>
            <a:ext cx="1182000" cy="786567"/>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3BDE32C6-B2E3-344A-B2A8-2420A605D2E4}"/>
              </a:ext>
            </a:extLst>
          </p:cNvPr>
          <p:cNvSpPr>
            <a:spLocks noGrp="1"/>
          </p:cNvSpPr>
          <p:nvPr>
            <p:ph type="body" sz="quarter" idx="41"/>
          </p:nvPr>
        </p:nvSpPr>
        <p:spPr>
          <a:xfrm>
            <a:off x="23858" y="857053"/>
            <a:ext cx="12104641" cy="419379"/>
          </a:xfrm>
        </p:spPr>
        <p:txBody>
          <a:bodyPr/>
          <a:lstStyle/>
          <a:p>
            <a:r>
              <a:rPr lang="en-US" dirty="0"/>
              <a:t>outlook towards priority for health – insurance – paying premium</a:t>
            </a:r>
          </a:p>
        </p:txBody>
      </p:sp>
    </p:spTree>
    <p:extLst>
      <p:ext uri="{BB962C8B-B14F-4D97-AF65-F5344CB8AC3E}">
        <p14:creationId xmlns:p14="http://schemas.microsoft.com/office/powerpoint/2010/main" val="2735697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414C5052-A5E1-C04E-BDBE-A1EF32C15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605" y="916649"/>
            <a:ext cx="2650719" cy="4932074"/>
          </a:xfrm>
          <a:prstGeom prst="rect">
            <a:avLst/>
          </a:prstGeom>
          <a:ln w="12700">
            <a:solidFill>
              <a:schemeClr val="bg2">
                <a:lumMod val="75000"/>
              </a:schemeClr>
            </a:solidFill>
          </a:ln>
        </p:spPr>
      </p:pic>
      <p:pic>
        <p:nvPicPr>
          <p:cNvPr id="5" name="Picture 4" descr="Graphical user interface&#10;&#10;Description automatically generated">
            <a:extLst>
              <a:ext uri="{FF2B5EF4-FFF2-40B4-BE49-F238E27FC236}">
                <a16:creationId xmlns:a16="http://schemas.microsoft.com/office/drawing/2014/main" id="{35527228-402E-B645-B27A-C6116DFF8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80" y="1626089"/>
            <a:ext cx="2487035" cy="4600509"/>
          </a:xfrm>
          <a:prstGeom prst="rect">
            <a:avLst/>
          </a:prstGeom>
          <a:ln w="12700">
            <a:solidFill>
              <a:schemeClr val="bg2">
                <a:lumMod val="75000"/>
              </a:schemeClr>
            </a:solidFill>
          </a:ln>
        </p:spPr>
      </p:pic>
      <p:pic>
        <p:nvPicPr>
          <p:cNvPr id="7" name="Picture 6" descr="Graphical user interface, application&#10;&#10;Description automatically generated">
            <a:extLst>
              <a:ext uri="{FF2B5EF4-FFF2-40B4-BE49-F238E27FC236}">
                <a16:creationId xmlns:a16="http://schemas.microsoft.com/office/drawing/2014/main" id="{57DCE552-93BA-D44F-A91A-377ED9EC5E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1087" y="1978019"/>
            <a:ext cx="2531867" cy="4652604"/>
          </a:xfrm>
          <a:prstGeom prst="rect">
            <a:avLst/>
          </a:prstGeom>
          <a:ln w="12700">
            <a:solidFill>
              <a:schemeClr val="bg2">
                <a:lumMod val="75000"/>
              </a:schemeClr>
            </a:solidFill>
          </a:ln>
        </p:spPr>
      </p:pic>
      <p:sp>
        <p:nvSpPr>
          <p:cNvPr id="8" name="Title 3">
            <a:extLst>
              <a:ext uri="{FF2B5EF4-FFF2-40B4-BE49-F238E27FC236}">
                <a16:creationId xmlns:a16="http://schemas.microsoft.com/office/drawing/2014/main" id="{8084F78C-858A-A045-A731-B1FA9958551B}"/>
              </a:ext>
            </a:extLst>
          </p:cNvPr>
          <p:cNvSpPr txBox="1">
            <a:spLocks/>
          </p:cNvSpPr>
          <p:nvPr/>
        </p:nvSpPr>
        <p:spPr>
          <a:xfrm>
            <a:off x="-31293" y="0"/>
            <a:ext cx="12192000" cy="809096"/>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accent6">
                    <a:lumMod val="75000"/>
                  </a:schemeClr>
                </a:solidFill>
              </a:rPr>
              <a:t>Recommendation Example </a:t>
            </a:r>
          </a:p>
        </p:txBody>
      </p:sp>
      <p:sp>
        <p:nvSpPr>
          <p:cNvPr id="9" name="Rounded Rectangular Callout 8">
            <a:extLst>
              <a:ext uri="{FF2B5EF4-FFF2-40B4-BE49-F238E27FC236}">
                <a16:creationId xmlns:a16="http://schemas.microsoft.com/office/drawing/2014/main" id="{5E4C1CAA-DA36-604F-835E-0EFA096C4285}"/>
              </a:ext>
            </a:extLst>
          </p:cNvPr>
          <p:cNvSpPr/>
          <p:nvPr/>
        </p:nvSpPr>
        <p:spPr>
          <a:xfrm>
            <a:off x="7540851" y="1053563"/>
            <a:ext cx="1676615" cy="1447759"/>
          </a:xfrm>
          <a:prstGeom prst="wedgeRoundRectCallout">
            <a:avLst>
              <a:gd name="adj1" fmla="val 73524"/>
              <a:gd name="adj2" fmla="val 70770"/>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the rewards and incentives on a regular basis is a significant gain plus staying in great shape keeps you positive to manage life</a:t>
            </a:r>
          </a:p>
        </p:txBody>
      </p:sp>
      <p:sp>
        <p:nvSpPr>
          <p:cNvPr id="10" name="Rounded Rectangular Callout 9">
            <a:extLst>
              <a:ext uri="{FF2B5EF4-FFF2-40B4-BE49-F238E27FC236}">
                <a16:creationId xmlns:a16="http://schemas.microsoft.com/office/drawing/2014/main" id="{F886FA9A-9900-A441-8359-58A414451D82}"/>
              </a:ext>
            </a:extLst>
          </p:cNvPr>
          <p:cNvSpPr/>
          <p:nvPr/>
        </p:nvSpPr>
        <p:spPr>
          <a:xfrm>
            <a:off x="7498712" y="4956324"/>
            <a:ext cx="1469986" cy="1170582"/>
          </a:xfrm>
          <a:prstGeom prst="wedgeRoundRectCallout">
            <a:avLst>
              <a:gd name="adj1" fmla="val -74079"/>
              <a:gd name="adj2" fmla="val -80305"/>
              <a:gd name="adj3" fmla="val 166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Incentivize the user with a lesser premium amount by basis of their bio age fitness level</a:t>
            </a:r>
          </a:p>
        </p:txBody>
      </p:sp>
      <p:sp>
        <p:nvSpPr>
          <p:cNvPr id="12" name="Rounded Rectangular Callout 11">
            <a:extLst>
              <a:ext uri="{FF2B5EF4-FFF2-40B4-BE49-F238E27FC236}">
                <a16:creationId xmlns:a16="http://schemas.microsoft.com/office/drawing/2014/main" id="{B4ED8265-307E-A143-A512-4D20A2E80A62}"/>
              </a:ext>
            </a:extLst>
          </p:cNvPr>
          <p:cNvSpPr/>
          <p:nvPr/>
        </p:nvSpPr>
        <p:spPr>
          <a:xfrm>
            <a:off x="2775036" y="4965540"/>
            <a:ext cx="1399085" cy="1665084"/>
          </a:xfrm>
          <a:prstGeom prst="wedgeRoundRectCallout">
            <a:avLst>
              <a:gd name="adj1" fmla="val -114105"/>
              <a:gd name="adj2" fmla="val -115557"/>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A Vitality Fitness App to keep the user engaged with regards to his/her physical activities like walk, jog, sleep, etc.</a:t>
            </a:r>
          </a:p>
        </p:txBody>
      </p:sp>
      <p:sp>
        <p:nvSpPr>
          <p:cNvPr id="2" name="Explosion 2 1">
            <a:extLst>
              <a:ext uri="{FF2B5EF4-FFF2-40B4-BE49-F238E27FC236}">
                <a16:creationId xmlns:a16="http://schemas.microsoft.com/office/drawing/2014/main" id="{3F401880-9214-AB4C-975F-3AA01ABB2B37}"/>
              </a:ext>
            </a:extLst>
          </p:cNvPr>
          <p:cNvSpPr/>
          <p:nvPr/>
        </p:nvSpPr>
        <p:spPr>
          <a:xfrm rot="20744220">
            <a:off x="-43993" y="290214"/>
            <a:ext cx="3464866" cy="1885421"/>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accent6">
                  <a:lumMod val="75000"/>
                </a:schemeClr>
              </a:solidFill>
            </a:endParaRPr>
          </a:p>
          <a:p>
            <a:pPr algn="ctr"/>
            <a:endParaRPr lang="en-US" sz="900" b="1" dirty="0">
              <a:solidFill>
                <a:schemeClr val="accent6">
                  <a:lumMod val="75000"/>
                </a:schemeClr>
              </a:solidFill>
            </a:endParaRPr>
          </a:p>
          <a:p>
            <a:pPr algn="ctr"/>
            <a:r>
              <a:rPr lang="en-US" sz="1400" b="1" dirty="0">
                <a:solidFill>
                  <a:schemeClr val="bg1"/>
                </a:solidFill>
              </a:rPr>
              <a:t>Advantageous for both insurer &amp; the insured</a:t>
            </a:r>
          </a:p>
          <a:p>
            <a:pPr algn="ctr"/>
            <a:endParaRPr lang="en-US" dirty="0">
              <a:solidFill>
                <a:schemeClr val="accent4"/>
              </a:solidFill>
            </a:endParaRPr>
          </a:p>
        </p:txBody>
      </p:sp>
    </p:spTree>
    <p:extLst>
      <p:ext uri="{BB962C8B-B14F-4D97-AF65-F5344CB8AC3E}">
        <p14:creationId xmlns:p14="http://schemas.microsoft.com/office/powerpoint/2010/main" val="421725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457F466A-76B0-5A47-8982-9CB618D59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6" y="3340150"/>
            <a:ext cx="1582816" cy="2904328"/>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97429B21-DF80-C442-A6D3-C5261B081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8071" y="931257"/>
            <a:ext cx="1702019" cy="3123055"/>
          </a:xfrm>
          <a:prstGeom prst="rect">
            <a:avLst/>
          </a:prstGeom>
        </p:spPr>
      </p:pic>
      <p:sp>
        <p:nvSpPr>
          <p:cNvPr id="6" name="Rounded Rectangular Callout 5">
            <a:extLst>
              <a:ext uri="{FF2B5EF4-FFF2-40B4-BE49-F238E27FC236}">
                <a16:creationId xmlns:a16="http://schemas.microsoft.com/office/drawing/2014/main" id="{B5063122-9C88-A240-A343-E0572F2038C3}"/>
              </a:ext>
            </a:extLst>
          </p:cNvPr>
          <p:cNvSpPr/>
          <p:nvPr/>
        </p:nvSpPr>
        <p:spPr>
          <a:xfrm>
            <a:off x="118614" y="1343940"/>
            <a:ext cx="1702019" cy="938009"/>
          </a:xfrm>
          <a:prstGeom prst="wedgeRoundRectCallout">
            <a:avLst>
              <a:gd name="adj1" fmla="val -30246"/>
              <a:gd name="adj2" fmla="val 128334"/>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Variety of benefits ranging from daily refreshments, daily rides, vouchers for e-shopping </a:t>
            </a:r>
          </a:p>
        </p:txBody>
      </p:sp>
      <p:sp>
        <p:nvSpPr>
          <p:cNvPr id="8" name="Title 3">
            <a:extLst>
              <a:ext uri="{FF2B5EF4-FFF2-40B4-BE49-F238E27FC236}">
                <a16:creationId xmlns:a16="http://schemas.microsoft.com/office/drawing/2014/main" id="{3B299803-B0A5-444B-A6C2-C1D2DFA1CD5A}"/>
              </a:ext>
            </a:extLst>
          </p:cNvPr>
          <p:cNvSpPr txBox="1">
            <a:spLocks/>
          </p:cNvSpPr>
          <p:nvPr/>
        </p:nvSpPr>
        <p:spPr>
          <a:xfrm>
            <a:off x="0" y="-13610"/>
            <a:ext cx="12192000" cy="809096"/>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accent6">
                    <a:lumMod val="75000"/>
                  </a:schemeClr>
                </a:solidFill>
              </a:rPr>
              <a:t>Recommendation Example </a:t>
            </a:r>
          </a:p>
        </p:txBody>
      </p:sp>
      <p:sp>
        <p:nvSpPr>
          <p:cNvPr id="9" name="Rounded Rectangular Callout 8">
            <a:extLst>
              <a:ext uri="{FF2B5EF4-FFF2-40B4-BE49-F238E27FC236}">
                <a16:creationId xmlns:a16="http://schemas.microsoft.com/office/drawing/2014/main" id="{B31918CE-9FEF-C547-8907-1D2A5EDC5662}"/>
              </a:ext>
            </a:extLst>
          </p:cNvPr>
          <p:cNvSpPr/>
          <p:nvPr/>
        </p:nvSpPr>
        <p:spPr>
          <a:xfrm>
            <a:off x="10311764" y="4968684"/>
            <a:ext cx="1702020" cy="874395"/>
          </a:xfrm>
          <a:prstGeom prst="wedgeRoundRectCallout">
            <a:avLst>
              <a:gd name="adj1" fmla="val 22148"/>
              <a:gd name="adj2" fmla="val -128413"/>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75000"/>
                  </a:schemeClr>
                </a:solidFill>
              </a:rPr>
              <a:t>Groceries shopping vouchers. The more you stay fit – the more discounts you earn</a:t>
            </a:r>
          </a:p>
        </p:txBody>
      </p:sp>
      <p:sp>
        <p:nvSpPr>
          <p:cNvPr id="10" name="Rounded Rectangular Callout 9">
            <a:extLst>
              <a:ext uri="{FF2B5EF4-FFF2-40B4-BE49-F238E27FC236}">
                <a16:creationId xmlns:a16="http://schemas.microsoft.com/office/drawing/2014/main" id="{3C0AD7B3-4FA8-E949-98E4-7033FB355EAA}"/>
              </a:ext>
            </a:extLst>
          </p:cNvPr>
          <p:cNvSpPr/>
          <p:nvPr/>
        </p:nvSpPr>
        <p:spPr>
          <a:xfrm>
            <a:off x="1820633" y="795485"/>
            <a:ext cx="8457438" cy="6062515"/>
          </a:xfrm>
          <a:prstGeom prst="wedgeRoundRectCallout">
            <a:avLst>
              <a:gd name="adj1" fmla="val 98"/>
              <a:gd name="adj2" fmla="val -47429"/>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6">
                  <a:lumMod val="75000"/>
                </a:schemeClr>
              </a:solidFill>
            </a:endParaRPr>
          </a:p>
          <a:p>
            <a:pPr algn="ctr"/>
            <a:r>
              <a:rPr lang="en-US" sz="2400" b="1" u="sng" dirty="0">
                <a:solidFill>
                  <a:schemeClr val="accent3">
                    <a:lumMod val="75000"/>
                  </a:schemeClr>
                </a:solidFill>
              </a:rPr>
              <a:t>Benefits * Incentives  * Rewards * Recognition * Discounts * Deferred payment options</a:t>
            </a:r>
          </a:p>
          <a:p>
            <a:pPr algn="ctr"/>
            <a:endParaRPr lang="en-US" sz="2400" b="1" dirty="0">
              <a:solidFill>
                <a:schemeClr val="accent6">
                  <a:lumMod val="75000"/>
                </a:schemeClr>
              </a:solidFill>
            </a:endParaRPr>
          </a:p>
          <a:p>
            <a:pPr algn="ctr"/>
            <a:endParaRPr lang="en-US" sz="2400" b="1" dirty="0">
              <a:solidFill>
                <a:schemeClr val="accent6">
                  <a:lumMod val="75000"/>
                </a:schemeClr>
              </a:solidFill>
            </a:endParaRPr>
          </a:p>
          <a:p>
            <a:pPr marL="342900" indent="-342900">
              <a:buFont typeface="Wingdings" pitchFamily="2" charset="2"/>
              <a:buChar char="v"/>
            </a:pPr>
            <a:r>
              <a:rPr lang="en-US" sz="2000" b="1" dirty="0">
                <a:solidFill>
                  <a:srgbClr val="002060"/>
                </a:solidFill>
              </a:rPr>
              <a:t>Deferred period options for payment of premium**</a:t>
            </a:r>
          </a:p>
          <a:p>
            <a:pPr marL="342900" indent="-342900">
              <a:buFont typeface="Wingdings" pitchFamily="2" charset="2"/>
              <a:buChar char="v"/>
            </a:pPr>
            <a:endParaRPr lang="en-US" sz="2000" b="1" dirty="0">
              <a:solidFill>
                <a:schemeClr val="accent6">
                  <a:lumMod val="75000"/>
                </a:schemeClr>
              </a:solidFill>
            </a:endParaRPr>
          </a:p>
          <a:p>
            <a:pPr marL="342900" indent="-342900">
              <a:buFont typeface="Wingdings" pitchFamily="2" charset="2"/>
              <a:buChar char="v"/>
            </a:pPr>
            <a:r>
              <a:rPr lang="en-US" sz="2000" b="1" dirty="0">
                <a:solidFill>
                  <a:schemeClr val="accent1">
                    <a:lumMod val="75000"/>
                  </a:schemeClr>
                </a:solidFill>
              </a:rPr>
              <a:t>More active and healthy = more attractive offerings on premiums**</a:t>
            </a:r>
          </a:p>
          <a:p>
            <a:pPr marL="342900" indent="-342900">
              <a:buFont typeface="Wingdings" pitchFamily="2" charset="2"/>
              <a:buChar char="v"/>
            </a:pPr>
            <a:endParaRPr lang="en-US" sz="2000" b="1" dirty="0">
              <a:solidFill>
                <a:schemeClr val="accent6">
                  <a:lumMod val="75000"/>
                </a:schemeClr>
              </a:solidFill>
            </a:endParaRPr>
          </a:p>
          <a:p>
            <a:pPr marL="342900" indent="-342900">
              <a:buFont typeface="Wingdings" pitchFamily="2" charset="2"/>
              <a:buChar char="v"/>
            </a:pPr>
            <a:r>
              <a:rPr lang="en-US" sz="2000" b="1" dirty="0">
                <a:solidFill>
                  <a:schemeClr val="accent5">
                    <a:lumMod val="60000"/>
                    <a:lumOff val="40000"/>
                  </a:schemeClr>
                </a:solidFill>
              </a:rPr>
              <a:t>a healthier customer = benefits from other financial &amp; professional service**</a:t>
            </a:r>
          </a:p>
          <a:p>
            <a:pPr algn="ctr"/>
            <a:endParaRPr lang="en-US" sz="2000" b="1" dirty="0">
              <a:solidFill>
                <a:schemeClr val="accent6">
                  <a:lumMod val="75000"/>
                </a:schemeClr>
              </a:solidFill>
            </a:endParaRPr>
          </a:p>
          <a:p>
            <a:pPr algn="ctr"/>
            <a:r>
              <a:rPr lang="en-US" sz="2000" b="1" dirty="0">
                <a:solidFill>
                  <a:srgbClr val="7030A0"/>
                </a:solidFill>
              </a:rPr>
              <a:t>**</a:t>
            </a:r>
            <a:r>
              <a:rPr lang="en-US" sz="2400" b="1" dirty="0">
                <a:solidFill>
                  <a:srgbClr val="7030A0"/>
                </a:solidFill>
              </a:rPr>
              <a:t>All stakeholders together create a ‘value prop” with customer at the center**</a:t>
            </a:r>
          </a:p>
          <a:p>
            <a:pPr algn="ctr"/>
            <a:endParaRPr lang="en-US" sz="1400" b="1" dirty="0">
              <a:solidFill>
                <a:schemeClr val="accent6">
                  <a:lumMod val="75000"/>
                </a:schemeClr>
              </a:solidFill>
            </a:endParaRPr>
          </a:p>
        </p:txBody>
      </p:sp>
    </p:spTree>
    <p:extLst>
      <p:ext uri="{BB962C8B-B14F-4D97-AF65-F5344CB8AC3E}">
        <p14:creationId xmlns:p14="http://schemas.microsoft.com/office/powerpoint/2010/main" val="318892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4766"/>
            <a:ext cx="12192000" cy="830997"/>
          </a:xfrm>
          <a:solidFill>
            <a:schemeClr val="bg1">
              <a:lumMod val="85000"/>
            </a:schemeClr>
          </a:solidFill>
          <a:ln>
            <a:solidFill>
              <a:schemeClr val="bg2">
                <a:lumMod val="75000"/>
              </a:schemeClr>
            </a:solidFill>
          </a:ln>
        </p:spPr>
        <p:txBody>
          <a:bodyPr/>
          <a:lstStyle/>
          <a:p>
            <a:r>
              <a:rPr lang="en-US" dirty="0">
                <a:solidFill>
                  <a:schemeClr val="accent6">
                    <a:lumMod val="75000"/>
                  </a:schemeClr>
                </a:solidFill>
              </a:rPr>
              <a:t>Independent Variables to be explored</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grpSp>
        <p:nvGrpSpPr>
          <p:cNvPr id="309" name="Group 308">
            <a:extLst>
              <a:ext uri="{FF2B5EF4-FFF2-40B4-BE49-F238E27FC236}">
                <a16:creationId xmlns:a16="http://schemas.microsoft.com/office/drawing/2014/main" id="{F1DEC3D1-4498-488F-8267-8A680C501969}"/>
              </a:ext>
            </a:extLst>
          </p:cNvPr>
          <p:cNvGrpSpPr/>
          <p:nvPr/>
        </p:nvGrpSpPr>
        <p:grpSpPr>
          <a:xfrm>
            <a:off x="4369959" y="2080252"/>
            <a:ext cx="2103586" cy="2254874"/>
            <a:chOff x="985739" y="3428998"/>
            <a:chExt cx="1872211" cy="1872210"/>
          </a:xfrm>
        </p:grpSpPr>
        <p:sp>
          <p:nvSpPr>
            <p:cNvPr id="310" name="Oval 309">
              <a:extLst>
                <a:ext uri="{FF2B5EF4-FFF2-40B4-BE49-F238E27FC236}">
                  <a16:creationId xmlns:a16="http://schemas.microsoft.com/office/drawing/2014/main" id="{DB9EB0E8-D44A-4C9F-9F90-3084BC532220}"/>
                </a:ext>
              </a:extLst>
            </p:cNvPr>
            <p:cNvSpPr/>
            <p:nvPr/>
          </p:nvSpPr>
          <p:spPr>
            <a:xfrm>
              <a:off x="985739" y="3428998"/>
              <a:ext cx="1872210" cy="1872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highlight>
                  <a:srgbClr val="00FF00"/>
                </a:highlight>
              </a:endParaRPr>
            </a:p>
          </p:txBody>
        </p:sp>
        <p:sp>
          <p:nvSpPr>
            <p:cNvPr id="311" name="TextBox 310">
              <a:extLst>
                <a:ext uri="{FF2B5EF4-FFF2-40B4-BE49-F238E27FC236}">
                  <a16:creationId xmlns:a16="http://schemas.microsoft.com/office/drawing/2014/main" id="{A4195BFC-06D2-4D8C-BE7B-94C1A3903027}"/>
                </a:ext>
              </a:extLst>
            </p:cNvPr>
            <p:cNvSpPr txBox="1"/>
            <p:nvPr/>
          </p:nvSpPr>
          <p:spPr>
            <a:xfrm>
              <a:off x="985739" y="4177391"/>
              <a:ext cx="1872211" cy="375425"/>
            </a:xfrm>
            <a:prstGeom prst="rect">
              <a:avLst/>
            </a:prstGeom>
            <a:noFill/>
          </p:spPr>
          <p:txBody>
            <a:bodyPr wrap="square" rtlCol="0" anchor="ctr">
              <a:spAutoFit/>
            </a:bodyPr>
            <a:lstStyle/>
            <a:p>
              <a:pPr algn="ctr"/>
              <a:r>
                <a:rPr lang="en-US" altLang="ko-KR" sz="2400" b="1" dirty="0">
                  <a:solidFill>
                    <a:schemeClr val="bg1"/>
                  </a:solidFill>
                </a:rPr>
                <a:t>Income</a:t>
              </a:r>
              <a:endParaRPr lang="ko-KR" altLang="en-US" sz="2400" b="1" dirty="0">
                <a:solidFill>
                  <a:schemeClr val="bg1"/>
                </a:solidFill>
              </a:endParaRPr>
            </a:p>
          </p:txBody>
        </p:sp>
      </p:grpSp>
      <p:grpSp>
        <p:nvGrpSpPr>
          <p:cNvPr id="312" name="Group 311">
            <a:extLst>
              <a:ext uri="{FF2B5EF4-FFF2-40B4-BE49-F238E27FC236}">
                <a16:creationId xmlns:a16="http://schemas.microsoft.com/office/drawing/2014/main" id="{3F3FE340-B90F-4376-9A45-1655AA16CF33}"/>
              </a:ext>
            </a:extLst>
          </p:cNvPr>
          <p:cNvGrpSpPr/>
          <p:nvPr/>
        </p:nvGrpSpPr>
        <p:grpSpPr>
          <a:xfrm>
            <a:off x="2193322" y="3875561"/>
            <a:ext cx="1995819" cy="1938517"/>
            <a:chOff x="985739" y="3428998"/>
            <a:chExt cx="1872210" cy="1872210"/>
          </a:xfrm>
          <a:solidFill>
            <a:schemeClr val="accent4">
              <a:lumMod val="40000"/>
              <a:lumOff val="60000"/>
            </a:schemeClr>
          </a:solidFill>
        </p:grpSpPr>
        <p:sp>
          <p:nvSpPr>
            <p:cNvPr id="313" name="Oval 312">
              <a:extLst>
                <a:ext uri="{FF2B5EF4-FFF2-40B4-BE49-F238E27FC236}">
                  <a16:creationId xmlns:a16="http://schemas.microsoft.com/office/drawing/2014/main" id="{71729D08-6682-410E-9184-CCF7C3DAACC0}"/>
                </a:ext>
              </a:extLst>
            </p:cNvPr>
            <p:cNvSpPr/>
            <p:nvPr/>
          </p:nvSpPr>
          <p:spPr>
            <a:xfrm>
              <a:off x="985739" y="3428998"/>
              <a:ext cx="1872210" cy="18722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4" name="TextBox 313">
              <a:extLst>
                <a:ext uri="{FF2B5EF4-FFF2-40B4-BE49-F238E27FC236}">
                  <a16:creationId xmlns:a16="http://schemas.microsoft.com/office/drawing/2014/main" id="{15EDC278-9A56-42CF-ACDF-BCC9CF606F09}"/>
                </a:ext>
              </a:extLst>
            </p:cNvPr>
            <p:cNvSpPr txBox="1"/>
            <p:nvPr/>
          </p:nvSpPr>
          <p:spPr>
            <a:xfrm>
              <a:off x="1139623" y="4152735"/>
              <a:ext cx="1533408" cy="401714"/>
            </a:xfrm>
            <a:prstGeom prst="rect">
              <a:avLst/>
            </a:prstGeom>
            <a:grpFill/>
          </p:spPr>
          <p:txBody>
            <a:bodyPr wrap="square" rtlCol="0" anchor="ctr">
              <a:spAutoFit/>
            </a:bodyPr>
            <a:lstStyle/>
            <a:p>
              <a:pPr algn="ctr"/>
              <a:r>
                <a:rPr lang="en-US" altLang="ko-KR" sz="2400" b="1" dirty="0">
                  <a:solidFill>
                    <a:schemeClr val="accent5"/>
                  </a:solidFill>
                </a:rPr>
                <a:t>Age</a:t>
              </a:r>
              <a:endParaRPr lang="ko-KR" altLang="en-US" sz="2400" b="1" dirty="0">
                <a:solidFill>
                  <a:schemeClr val="accent5"/>
                </a:solidFill>
              </a:endParaRPr>
            </a:p>
          </p:txBody>
        </p:sp>
      </p:grpSp>
      <p:grpSp>
        <p:nvGrpSpPr>
          <p:cNvPr id="315" name="Group 314">
            <a:extLst>
              <a:ext uri="{FF2B5EF4-FFF2-40B4-BE49-F238E27FC236}">
                <a16:creationId xmlns:a16="http://schemas.microsoft.com/office/drawing/2014/main" id="{EB29E960-1D20-4540-A5F6-A2328180E685}"/>
              </a:ext>
            </a:extLst>
          </p:cNvPr>
          <p:cNvGrpSpPr/>
          <p:nvPr/>
        </p:nvGrpSpPr>
        <p:grpSpPr>
          <a:xfrm>
            <a:off x="4532683" y="4666823"/>
            <a:ext cx="1800642" cy="1880738"/>
            <a:chOff x="985739" y="3428998"/>
            <a:chExt cx="1872211" cy="1872210"/>
          </a:xfrm>
        </p:grpSpPr>
        <p:sp>
          <p:nvSpPr>
            <p:cNvPr id="316" name="Oval 315">
              <a:extLst>
                <a:ext uri="{FF2B5EF4-FFF2-40B4-BE49-F238E27FC236}">
                  <a16:creationId xmlns:a16="http://schemas.microsoft.com/office/drawing/2014/main" id="{113FEDC3-A752-4847-9FAE-EBC48A2DF165}"/>
                </a:ext>
              </a:extLst>
            </p:cNvPr>
            <p:cNvSpPr/>
            <p:nvPr/>
          </p:nvSpPr>
          <p:spPr>
            <a:xfrm>
              <a:off x="985739" y="3428998"/>
              <a:ext cx="1872210" cy="1872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7" name="TextBox 316">
              <a:extLst>
                <a:ext uri="{FF2B5EF4-FFF2-40B4-BE49-F238E27FC236}">
                  <a16:creationId xmlns:a16="http://schemas.microsoft.com/office/drawing/2014/main" id="{1CABA87E-2D47-4494-BEBE-70ACD7FFAD81}"/>
                </a:ext>
              </a:extLst>
            </p:cNvPr>
            <p:cNvSpPr txBox="1"/>
            <p:nvPr/>
          </p:nvSpPr>
          <p:spPr>
            <a:xfrm>
              <a:off x="985739" y="4127334"/>
              <a:ext cx="1872211" cy="475537"/>
            </a:xfrm>
            <a:prstGeom prst="rect">
              <a:avLst/>
            </a:prstGeom>
            <a:noFill/>
          </p:spPr>
          <p:txBody>
            <a:bodyPr wrap="square" rtlCol="0" anchor="ctr">
              <a:spAutoFit/>
            </a:bodyPr>
            <a:lstStyle/>
            <a:p>
              <a:pPr algn="ctr"/>
              <a:r>
                <a:rPr lang="en-US" altLang="ko-KR" sz="1400" b="1" dirty="0">
                  <a:solidFill>
                    <a:schemeClr val="bg1"/>
                  </a:solidFill>
                </a:rPr>
                <a:t>Premium paid Late by 3 to 6 months</a:t>
              </a:r>
              <a:endParaRPr lang="ko-KR" altLang="en-US" sz="1400" b="1" dirty="0">
                <a:solidFill>
                  <a:schemeClr val="bg1"/>
                </a:solidFill>
              </a:endParaRPr>
            </a:p>
          </p:txBody>
        </p:sp>
      </p:grpSp>
      <p:grpSp>
        <p:nvGrpSpPr>
          <p:cNvPr id="318" name="Group 317">
            <a:extLst>
              <a:ext uri="{FF2B5EF4-FFF2-40B4-BE49-F238E27FC236}">
                <a16:creationId xmlns:a16="http://schemas.microsoft.com/office/drawing/2014/main" id="{8E7B1E62-26BB-4F23-91B6-39723E025AD5}"/>
              </a:ext>
            </a:extLst>
          </p:cNvPr>
          <p:cNvGrpSpPr/>
          <p:nvPr/>
        </p:nvGrpSpPr>
        <p:grpSpPr>
          <a:xfrm>
            <a:off x="7561307" y="1316768"/>
            <a:ext cx="2075447" cy="2176821"/>
            <a:chOff x="985739" y="3428998"/>
            <a:chExt cx="1872211" cy="1872210"/>
          </a:xfrm>
        </p:grpSpPr>
        <p:sp>
          <p:nvSpPr>
            <p:cNvPr id="319" name="Oval 318">
              <a:extLst>
                <a:ext uri="{FF2B5EF4-FFF2-40B4-BE49-F238E27FC236}">
                  <a16:creationId xmlns:a16="http://schemas.microsoft.com/office/drawing/2014/main" id="{835448F3-8344-44E5-AD59-E988E621A3F9}"/>
                </a:ext>
              </a:extLst>
            </p:cNvPr>
            <p:cNvSpPr/>
            <p:nvPr/>
          </p:nvSpPr>
          <p:spPr>
            <a:xfrm>
              <a:off x="985739" y="3428998"/>
              <a:ext cx="1872210" cy="187221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0" name="TextBox 319">
              <a:extLst>
                <a:ext uri="{FF2B5EF4-FFF2-40B4-BE49-F238E27FC236}">
                  <a16:creationId xmlns:a16="http://schemas.microsoft.com/office/drawing/2014/main" id="{3E774F6F-01AD-4B0A-A821-453A1D9E15FE}"/>
                </a:ext>
              </a:extLst>
            </p:cNvPr>
            <p:cNvSpPr txBox="1"/>
            <p:nvPr/>
          </p:nvSpPr>
          <p:spPr>
            <a:xfrm>
              <a:off x="985739" y="4174199"/>
              <a:ext cx="1872211" cy="381803"/>
            </a:xfrm>
            <a:prstGeom prst="rect">
              <a:avLst/>
            </a:prstGeom>
            <a:noFill/>
          </p:spPr>
          <p:txBody>
            <a:bodyPr wrap="square" rtlCol="0" anchor="ctr">
              <a:spAutoFit/>
            </a:bodyPr>
            <a:lstStyle/>
            <a:p>
              <a:pPr algn="ctr"/>
              <a:r>
                <a:rPr lang="en-US" altLang="ko-KR" sz="1400" b="1" dirty="0">
                  <a:solidFill>
                    <a:schemeClr val="bg2">
                      <a:lumMod val="25000"/>
                    </a:schemeClr>
                  </a:solidFill>
                </a:rPr>
                <a:t>Premium paid Late </a:t>
              </a:r>
            </a:p>
            <a:p>
              <a:pPr algn="ctr"/>
              <a:r>
                <a:rPr lang="en-US" altLang="ko-KR" sz="1400" b="1" dirty="0">
                  <a:solidFill>
                    <a:schemeClr val="bg2">
                      <a:lumMod val="25000"/>
                    </a:schemeClr>
                  </a:solidFill>
                </a:rPr>
                <a:t>by 6 to 12 months</a:t>
              </a:r>
              <a:endParaRPr lang="ko-KR" altLang="en-US" sz="1400" b="1" dirty="0">
                <a:solidFill>
                  <a:schemeClr val="bg2">
                    <a:lumMod val="25000"/>
                  </a:schemeClr>
                </a:solidFill>
              </a:endParaRPr>
            </a:p>
          </p:txBody>
        </p:sp>
      </p:grpSp>
      <p:grpSp>
        <p:nvGrpSpPr>
          <p:cNvPr id="321" name="Group 320">
            <a:extLst>
              <a:ext uri="{FF2B5EF4-FFF2-40B4-BE49-F238E27FC236}">
                <a16:creationId xmlns:a16="http://schemas.microsoft.com/office/drawing/2014/main" id="{2A3B8918-624A-4248-853D-2885345BC4DF}"/>
              </a:ext>
            </a:extLst>
          </p:cNvPr>
          <p:cNvGrpSpPr/>
          <p:nvPr/>
        </p:nvGrpSpPr>
        <p:grpSpPr>
          <a:xfrm>
            <a:off x="8215509" y="4698963"/>
            <a:ext cx="1575849" cy="1642846"/>
            <a:chOff x="985739" y="3428998"/>
            <a:chExt cx="1872211" cy="1872210"/>
          </a:xfrm>
        </p:grpSpPr>
        <p:sp>
          <p:nvSpPr>
            <p:cNvPr id="322" name="Oval 321">
              <a:extLst>
                <a:ext uri="{FF2B5EF4-FFF2-40B4-BE49-F238E27FC236}">
                  <a16:creationId xmlns:a16="http://schemas.microsoft.com/office/drawing/2014/main" id="{99F3F15D-4C9E-4863-BD65-985F17694B49}"/>
                </a:ext>
              </a:extLst>
            </p:cNvPr>
            <p:cNvSpPr/>
            <p:nvPr/>
          </p:nvSpPr>
          <p:spPr>
            <a:xfrm>
              <a:off x="985739" y="3428998"/>
              <a:ext cx="1872210" cy="18722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3" name="TextBox 322">
              <a:extLst>
                <a:ext uri="{FF2B5EF4-FFF2-40B4-BE49-F238E27FC236}">
                  <a16:creationId xmlns:a16="http://schemas.microsoft.com/office/drawing/2014/main" id="{5853E817-1E41-4715-B3F2-E895BC17EF61}"/>
                </a:ext>
              </a:extLst>
            </p:cNvPr>
            <p:cNvSpPr txBox="1"/>
            <p:nvPr/>
          </p:nvSpPr>
          <p:spPr>
            <a:xfrm>
              <a:off x="985739" y="3996821"/>
              <a:ext cx="1872211" cy="736568"/>
            </a:xfrm>
            <a:prstGeom prst="rect">
              <a:avLst/>
            </a:prstGeom>
            <a:noFill/>
          </p:spPr>
          <p:txBody>
            <a:bodyPr wrap="square" rtlCol="0" anchor="ctr">
              <a:spAutoFit/>
            </a:bodyPr>
            <a:lstStyle/>
            <a:p>
              <a:pPr algn="ctr"/>
              <a:r>
                <a:rPr lang="en-US" altLang="ko-KR" sz="1200" b="1" dirty="0">
                  <a:solidFill>
                    <a:schemeClr val="bg1"/>
                  </a:solidFill>
                </a:rPr>
                <a:t>Premium paid Late by more than 12 months</a:t>
              </a:r>
              <a:endParaRPr lang="ko-KR" altLang="en-US" sz="1200" b="1" dirty="0">
                <a:solidFill>
                  <a:schemeClr val="bg1"/>
                </a:solidFill>
              </a:endParaRPr>
            </a:p>
          </p:txBody>
        </p:sp>
      </p:grpSp>
      <p:grpSp>
        <p:nvGrpSpPr>
          <p:cNvPr id="324" name="Group 323">
            <a:extLst>
              <a:ext uri="{FF2B5EF4-FFF2-40B4-BE49-F238E27FC236}">
                <a16:creationId xmlns:a16="http://schemas.microsoft.com/office/drawing/2014/main" id="{124D18BA-AE07-402F-A42D-D21CF804435F}"/>
              </a:ext>
            </a:extLst>
          </p:cNvPr>
          <p:cNvGrpSpPr/>
          <p:nvPr/>
        </p:nvGrpSpPr>
        <p:grpSpPr>
          <a:xfrm>
            <a:off x="2656341" y="1737444"/>
            <a:ext cx="1426328" cy="1426329"/>
            <a:chOff x="985739" y="3428998"/>
            <a:chExt cx="1872210" cy="1872210"/>
          </a:xfrm>
          <a:solidFill>
            <a:srgbClr val="FFC000"/>
          </a:solidFill>
        </p:grpSpPr>
        <p:sp>
          <p:nvSpPr>
            <p:cNvPr id="325" name="Oval 324">
              <a:extLst>
                <a:ext uri="{FF2B5EF4-FFF2-40B4-BE49-F238E27FC236}">
                  <a16:creationId xmlns:a16="http://schemas.microsoft.com/office/drawing/2014/main" id="{FDB7AEEC-159B-446B-B564-FBB384D41DE5}"/>
                </a:ext>
              </a:extLst>
            </p:cNvPr>
            <p:cNvSpPr/>
            <p:nvPr/>
          </p:nvSpPr>
          <p:spPr>
            <a:xfrm>
              <a:off x="985739" y="3428998"/>
              <a:ext cx="1872210" cy="18722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lumMod val="20000"/>
                    <a:lumOff val="80000"/>
                  </a:schemeClr>
                </a:solidFill>
              </a:endParaRPr>
            </a:p>
          </p:txBody>
        </p:sp>
        <p:sp>
          <p:nvSpPr>
            <p:cNvPr id="326" name="TextBox 325">
              <a:extLst>
                <a:ext uri="{FF2B5EF4-FFF2-40B4-BE49-F238E27FC236}">
                  <a16:creationId xmlns:a16="http://schemas.microsoft.com/office/drawing/2014/main" id="{C1CA38F8-9402-4743-9332-E9E242E5167F}"/>
                </a:ext>
              </a:extLst>
            </p:cNvPr>
            <p:cNvSpPr txBox="1"/>
            <p:nvPr/>
          </p:nvSpPr>
          <p:spPr>
            <a:xfrm>
              <a:off x="1166430" y="4020303"/>
              <a:ext cx="1558553" cy="767580"/>
            </a:xfrm>
            <a:prstGeom prst="rect">
              <a:avLst/>
            </a:prstGeom>
            <a:grpFill/>
          </p:spPr>
          <p:txBody>
            <a:bodyPr wrap="square" rtlCol="0" anchor="ctr">
              <a:spAutoFit/>
            </a:bodyPr>
            <a:lstStyle/>
            <a:p>
              <a:pPr algn="ctr"/>
              <a:r>
                <a:rPr lang="en-US" altLang="ko-KR" sz="1600" b="1" dirty="0">
                  <a:solidFill>
                    <a:schemeClr val="bg2">
                      <a:lumMod val="25000"/>
                    </a:schemeClr>
                  </a:solidFill>
                </a:rPr>
                <a:t>Risk</a:t>
              </a:r>
              <a:r>
                <a:rPr lang="en-US" altLang="ko-KR" sz="1600" b="1" dirty="0">
                  <a:solidFill>
                    <a:schemeClr val="accent1">
                      <a:lumMod val="20000"/>
                      <a:lumOff val="80000"/>
                    </a:schemeClr>
                  </a:solidFill>
                </a:rPr>
                <a:t> </a:t>
              </a:r>
              <a:r>
                <a:rPr lang="en-US" altLang="ko-KR" sz="1600" b="1" dirty="0">
                  <a:solidFill>
                    <a:schemeClr val="bg2">
                      <a:lumMod val="25000"/>
                    </a:schemeClr>
                  </a:solidFill>
                </a:rPr>
                <a:t>Score</a:t>
              </a:r>
              <a:endParaRPr lang="ko-KR" altLang="en-US" sz="1600" b="1" dirty="0">
                <a:solidFill>
                  <a:schemeClr val="bg2">
                    <a:lumMod val="25000"/>
                  </a:schemeClr>
                </a:solidFill>
              </a:endParaRPr>
            </a:p>
          </p:txBody>
        </p:sp>
      </p:grpSp>
      <p:sp>
        <p:nvSpPr>
          <p:cNvPr id="327" name="Oval 326">
            <a:extLst>
              <a:ext uri="{FF2B5EF4-FFF2-40B4-BE49-F238E27FC236}">
                <a16:creationId xmlns:a16="http://schemas.microsoft.com/office/drawing/2014/main" id="{DCBFD0A3-3D18-4268-A4FA-4C7C27674389}"/>
              </a:ext>
            </a:extLst>
          </p:cNvPr>
          <p:cNvSpPr/>
          <p:nvPr/>
        </p:nvSpPr>
        <p:spPr>
          <a:xfrm>
            <a:off x="6013647" y="1182673"/>
            <a:ext cx="1260370" cy="110649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Marital Status</a:t>
            </a:r>
            <a:endParaRPr lang="ko-KR" altLang="en-US" sz="1400" b="1" dirty="0"/>
          </a:p>
        </p:txBody>
      </p:sp>
      <p:sp>
        <p:nvSpPr>
          <p:cNvPr id="328" name="Oval 327">
            <a:extLst>
              <a:ext uri="{FF2B5EF4-FFF2-40B4-BE49-F238E27FC236}">
                <a16:creationId xmlns:a16="http://schemas.microsoft.com/office/drawing/2014/main" id="{31EEC9A3-11BC-436D-823D-85B192A5994A}"/>
              </a:ext>
            </a:extLst>
          </p:cNvPr>
          <p:cNvSpPr/>
          <p:nvPr/>
        </p:nvSpPr>
        <p:spPr>
          <a:xfrm>
            <a:off x="581977" y="1988367"/>
            <a:ext cx="1075837" cy="1045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bg2">
                    <a:lumMod val="25000"/>
                  </a:schemeClr>
                </a:solidFill>
              </a:rPr>
              <a:t>Vehicle</a:t>
            </a:r>
            <a:r>
              <a:rPr lang="en-US" altLang="ko-KR" sz="1400" dirty="0"/>
              <a:t> </a:t>
            </a:r>
            <a:r>
              <a:rPr lang="en-US" altLang="ko-KR" sz="1400" dirty="0">
                <a:solidFill>
                  <a:schemeClr val="bg2">
                    <a:lumMod val="25000"/>
                  </a:schemeClr>
                </a:solidFill>
              </a:rPr>
              <a:t>owned</a:t>
            </a:r>
            <a:endParaRPr lang="ko-KR" altLang="en-US" sz="1400" dirty="0">
              <a:solidFill>
                <a:schemeClr val="bg2">
                  <a:lumMod val="25000"/>
                </a:schemeClr>
              </a:solidFill>
            </a:endParaRPr>
          </a:p>
        </p:txBody>
      </p:sp>
      <p:grpSp>
        <p:nvGrpSpPr>
          <p:cNvPr id="30" name="Group 29">
            <a:extLst>
              <a:ext uri="{FF2B5EF4-FFF2-40B4-BE49-F238E27FC236}">
                <a16:creationId xmlns:a16="http://schemas.microsoft.com/office/drawing/2014/main" id="{11DDFAF4-116B-4F42-9055-3008F48C483F}"/>
              </a:ext>
            </a:extLst>
          </p:cNvPr>
          <p:cNvGrpSpPr/>
          <p:nvPr/>
        </p:nvGrpSpPr>
        <p:grpSpPr>
          <a:xfrm>
            <a:off x="10237333" y="947815"/>
            <a:ext cx="1426330" cy="1426329"/>
            <a:chOff x="985739" y="3428998"/>
            <a:chExt cx="1872212" cy="1872210"/>
          </a:xfrm>
        </p:grpSpPr>
        <p:sp>
          <p:nvSpPr>
            <p:cNvPr id="31" name="Oval 30">
              <a:extLst>
                <a:ext uri="{FF2B5EF4-FFF2-40B4-BE49-F238E27FC236}">
                  <a16:creationId xmlns:a16="http://schemas.microsoft.com/office/drawing/2014/main" id="{8142306D-5B37-264A-AD6A-3E1BA9E9AB53}"/>
                </a:ext>
              </a:extLst>
            </p:cNvPr>
            <p:cNvSpPr/>
            <p:nvPr/>
          </p:nvSpPr>
          <p:spPr>
            <a:xfrm>
              <a:off x="985739" y="3428998"/>
              <a:ext cx="1872210" cy="18722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highlight>
                  <a:srgbClr val="0000FF"/>
                </a:highlight>
              </a:endParaRPr>
            </a:p>
          </p:txBody>
        </p:sp>
        <p:sp>
          <p:nvSpPr>
            <p:cNvPr id="32" name="TextBox 31">
              <a:extLst>
                <a:ext uri="{FF2B5EF4-FFF2-40B4-BE49-F238E27FC236}">
                  <a16:creationId xmlns:a16="http://schemas.microsoft.com/office/drawing/2014/main" id="{994A926B-983B-4744-BF7E-142FE883806F}"/>
                </a:ext>
              </a:extLst>
            </p:cNvPr>
            <p:cNvSpPr txBox="1"/>
            <p:nvPr/>
          </p:nvSpPr>
          <p:spPr>
            <a:xfrm>
              <a:off x="985739" y="4021711"/>
              <a:ext cx="1872212" cy="686782"/>
            </a:xfrm>
            <a:prstGeom prst="rect">
              <a:avLst/>
            </a:prstGeom>
            <a:noFill/>
          </p:spPr>
          <p:txBody>
            <a:bodyPr wrap="square" rtlCol="0" anchor="ctr">
              <a:spAutoFit/>
            </a:bodyPr>
            <a:lstStyle/>
            <a:p>
              <a:pPr algn="ctr"/>
              <a:r>
                <a:rPr lang="en-US" altLang="ko-KR" sz="1400" b="1" dirty="0">
                  <a:solidFill>
                    <a:schemeClr val="bg1"/>
                  </a:solidFill>
                </a:rPr>
                <a:t>Nos. of Dependents</a:t>
              </a:r>
              <a:endParaRPr lang="ko-KR" altLang="en-US" sz="1400" b="1" dirty="0">
                <a:solidFill>
                  <a:schemeClr val="bg1"/>
                </a:solidFill>
              </a:endParaRPr>
            </a:p>
          </p:txBody>
        </p:sp>
      </p:grpSp>
      <p:sp>
        <p:nvSpPr>
          <p:cNvPr id="33" name="Oval 32">
            <a:extLst>
              <a:ext uri="{FF2B5EF4-FFF2-40B4-BE49-F238E27FC236}">
                <a16:creationId xmlns:a16="http://schemas.microsoft.com/office/drawing/2014/main" id="{D56EAA41-B59D-594C-A565-FC605F587DA0}"/>
              </a:ext>
            </a:extLst>
          </p:cNvPr>
          <p:cNvSpPr/>
          <p:nvPr/>
        </p:nvSpPr>
        <p:spPr>
          <a:xfrm>
            <a:off x="9623766" y="2998134"/>
            <a:ext cx="1426328" cy="13992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Sourcing Channel</a:t>
            </a:r>
            <a:endParaRPr lang="ko-KR" altLang="en-US" sz="1400" dirty="0"/>
          </a:p>
        </p:txBody>
      </p:sp>
      <p:grpSp>
        <p:nvGrpSpPr>
          <p:cNvPr id="34" name="Group 33">
            <a:extLst>
              <a:ext uri="{FF2B5EF4-FFF2-40B4-BE49-F238E27FC236}">
                <a16:creationId xmlns:a16="http://schemas.microsoft.com/office/drawing/2014/main" id="{A554BEBE-4D12-1E44-B518-CF7E28DA467E}"/>
              </a:ext>
            </a:extLst>
          </p:cNvPr>
          <p:cNvGrpSpPr/>
          <p:nvPr/>
        </p:nvGrpSpPr>
        <p:grpSpPr>
          <a:xfrm>
            <a:off x="1704347" y="1043922"/>
            <a:ext cx="982388" cy="917968"/>
            <a:chOff x="985739" y="3428998"/>
            <a:chExt cx="1872211" cy="1872210"/>
          </a:xfrm>
        </p:grpSpPr>
        <p:sp>
          <p:nvSpPr>
            <p:cNvPr id="35" name="Oval 34">
              <a:extLst>
                <a:ext uri="{FF2B5EF4-FFF2-40B4-BE49-F238E27FC236}">
                  <a16:creationId xmlns:a16="http://schemas.microsoft.com/office/drawing/2014/main" id="{347C9600-630A-7E44-9B1A-FC7411CAAAB5}"/>
                </a:ext>
              </a:extLst>
            </p:cNvPr>
            <p:cNvSpPr/>
            <p:nvPr/>
          </p:nvSpPr>
          <p:spPr>
            <a:xfrm>
              <a:off x="985739" y="3428998"/>
              <a:ext cx="1872210" cy="18722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6" name="TextBox 35">
              <a:extLst>
                <a:ext uri="{FF2B5EF4-FFF2-40B4-BE49-F238E27FC236}">
                  <a16:creationId xmlns:a16="http://schemas.microsoft.com/office/drawing/2014/main" id="{BCD1717C-A5B9-7F4B-B21D-99C6D5A6896F}"/>
                </a:ext>
              </a:extLst>
            </p:cNvPr>
            <p:cNvSpPr txBox="1"/>
            <p:nvPr/>
          </p:nvSpPr>
          <p:spPr>
            <a:xfrm>
              <a:off x="985739" y="4051246"/>
              <a:ext cx="1872211" cy="627716"/>
            </a:xfrm>
            <a:prstGeom prst="rect">
              <a:avLst/>
            </a:prstGeom>
            <a:noFill/>
          </p:spPr>
          <p:txBody>
            <a:bodyPr wrap="square" rtlCol="0" anchor="ctr">
              <a:spAutoFit/>
            </a:bodyPr>
            <a:lstStyle/>
            <a:p>
              <a:pPr algn="ctr"/>
              <a:r>
                <a:rPr lang="en-US" altLang="ko-KR" sz="1400" b="1" dirty="0">
                  <a:solidFill>
                    <a:schemeClr val="bg1"/>
                  </a:solidFill>
                </a:rPr>
                <a:t>Premium</a:t>
              </a:r>
              <a:endParaRPr lang="ko-KR" altLang="en-US" sz="1400" b="1" dirty="0">
                <a:solidFill>
                  <a:schemeClr val="bg1"/>
                </a:solidFill>
              </a:endParaRPr>
            </a:p>
          </p:txBody>
        </p:sp>
      </p:grpSp>
      <p:grpSp>
        <p:nvGrpSpPr>
          <p:cNvPr id="37" name="Group 36">
            <a:extLst>
              <a:ext uri="{FF2B5EF4-FFF2-40B4-BE49-F238E27FC236}">
                <a16:creationId xmlns:a16="http://schemas.microsoft.com/office/drawing/2014/main" id="{58DD5B8F-8657-EC4B-8C25-496290540132}"/>
              </a:ext>
            </a:extLst>
          </p:cNvPr>
          <p:cNvGrpSpPr/>
          <p:nvPr/>
        </p:nvGrpSpPr>
        <p:grpSpPr>
          <a:xfrm>
            <a:off x="229787" y="3425144"/>
            <a:ext cx="1426330" cy="1426329"/>
            <a:chOff x="985739" y="3428998"/>
            <a:chExt cx="1872212" cy="1872210"/>
          </a:xfrm>
        </p:grpSpPr>
        <p:sp>
          <p:nvSpPr>
            <p:cNvPr id="38" name="Oval 37">
              <a:extLst>
                <a:ext uri="{FF2B5EF4-FFF2-40B4-BE49-F238E27FC236}">
                  <a16:creationId xmlns:a16="http://schemas.microsoft.com/office/drawing/2014/main" id="{6751899E-7A2A-5042-9725-B5318A2676B4}"/>
                </a:ext>
              </a:extLst>
            </p:cNvPr>
            <p:cNvSpPr/>
            <p:nvPr/>
          </p:nvSpPr>
          <p:spPr>
            <a:xfrm>
              <a:off x="985739" y="3428998"/>
              <a:ext cx="1872210" cy="187221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lumMod val="20000"/>
                    <a:lumOff val="80000"/>
                  </a:schemeClr>
                </a:solidFill>
              </a:endParaRPr>
            </a:p>
          </p:txBody>
        </p:sp>
        <p:sp>
          <p:nvSpPr>
            <p:cNvPr id="39" name="TextBox 38">
              <a:extLst>
                <a:ext uri="{FF2B5EF4-FFF2-40B4-BE49-F238E27FC236}">
                  <a16:creationId xmlns:a16="http://schemas.microsoft.com/office/drawing/2014/main" id="{7BE524E8-D331-3043-859C-A94F4B738CBB}"/>
                </a:ext>
              </a:extLst>
            </p:cNvPr>
            <p:cNvSpPr txBox="1"/>
            <p:nvPr/>
          </p:nvSpPr>
          <p:spPr>
            <a:xfrm>
              <a:off x="985739" y="3819717"/>
              <a:ext cx="1872212" cy="1090773"/>
            </a:xfrm>
            <a:prstGeom prst="rect">
              <a:avLst/>
            </a:prstGeom>
            <a:noFill/>
          </p:spPr>
          <p:txBody>
            <a:bodyPr wrap="square" rtlCol="0" anchor="ctr">
              <a:spAutoFit/>
            </a:bodyPr>
            <a:lstStyle/>
            <a:p>
              <a:pPr algn="ctr"/>
              <a:r>
                <a:rPr lang="en-US" altLang="ko-KR" sz="1600" b="1" dirty="0">
                  <a:solidFill>
                    <a:schemeClr val="bg2">
                      <a:lumMod val="25000"/>
                    </a:schemeClr>
                  </a:solidFill>
                </a:rPr>
                <a:t>Num of Premium Paid</a:t>
              </a:r>
              <a:endParaRPr lang="ko-KR" altLang="en-US" sz="1600" b="1" dirty="0">
                <a:solidFill>
                  <a:schemeClr val="bg2">
                    <a:lumMod val="25000"/>
                  </a:schemeClr>
                </a:solidFill>
              </a:endParaRPr>
            </a:p>
          </p:txBody>
        </p:sp>
      </p:grpSp>
      <p:grpSp>
        <p:nvGrpSpPr>
          <p:cNvPr id="40" name="Group 39">
            <a:extLst>
              <a:ext uri="{FF2B5EF4-FFF2-40B4-BE49-F238E27FC236}">
                <a16:creationId xmlns:a16="http://schemas.microsoft.com/office/drawing/2014/main" id="{A6B5D6DD-FFD8-DE42-819D-5477BA85DBA2}"/>
              </a:ext>
            </a:extLst>
          </p:cNvPr>
          <p:cNvGrpSpPr/>
          <p:nvPr/>
        </p:nvGrpSpPr>
        <p:grpSpPr>
          <a:xfrm>
            <a:off x="10342218" y="4622187"/>
            <a:ext cx="1426330" cy="1426329"/>
            <a:chOff x="985739" y="3428998"/>
            <a:chExt cx="1872212" cy="1872210"/>
          </a:xfrm>
        </p:grpSpPr>
        <p:sp>
          <p:nvSpPr>
            <p:cNvPr id="41" name="Oval 40">
              <a:extLst>
                <a:ext uri="{FF2B5EF4-FFF2-40B4-BE49-F238E27FC236}">
                  <a16:creationId xmlns:a16="http://schemas.microsoft.com/office/drawing/2014/main" id="{43C8BAC0-39D3-4540-8387-1D4D60AF0087}"/>
                </a:ext>
              </a:extLst>
            </p:cNvPr>
            <p:cNvSpPr/>
            <p:nvPr/>
          </p:nvSpPr>
          <p:spPr>
            <a:xfrm>
              <a:off x="985739" y="3428998"/>
              <a:ext cx="1872210" cy="187221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lumMod val="20000"/>
                    <a:lumOff val="80000"/>
                  </a:schemeClr>
                </a:solidFill>
              </a:endParaRPr>
            </a:p>
          </p:txBody>
        </p:sp>
        <p:sp>
          <p:nvSpPr>
            <p:cNvPr id="42" name="TextBox 41">
              <a:extLst>
                <a:ext uri="{FF2B5EF4-FFF2-40B4-BE49-F238E27FC236}">
                  <a16:creationId xmlns:a16="http://schemas.microsoft.com/office/drawing/2014/main" id="{DECCF3A4-66DD-CD43-ABEE-7D411251F460}"/>
                </a:ext>
              </a:extLst>
            </p:cNvPr>
            <p:cNvSpPr txBox="1"/>
            <p:nvPr/>
          </p:nvSpPr>
          <p:spPr>
            <a:xfrm>
              <a:off x="985739" y="3981313"/>
              <a:ext cx="1872212" cy="767580"/>
            </a:xfrm>
            <a:prstGeom prst="rect">
              <a:avLst/>
            </a:prstGeom>
            <a:noFill/>
          </p:spPr>
          <p:txBody>
            <a:bodyPr wrap="square" rtlCol="0" anchor="ctr">
              <a:spAutoFit/>
            </a:bodyPr>
            <a:lstStyle/>
            <a:p>
              <a:pPr algn="ctr"/>
              <a:r>
                <a:rPr lang="en-US" altLang="ko-KR" sz="1600" b="1" dirty="0">
                  <a:solidFill>
                    <a:schemeClr val="accent1">
                      <a:lumMod val="20000"/>
                      <a:lumOff val="80000"/>
                    </a:schemeClr>
                  </a:solidFill>
                </a:rPr>
                <a:t>Residence Area</a:t>
              </a:r>
              <a:endParaRPr lang="ko-KR" altLang="en-US" sz="1600" b="1" dirty="0">
                <a:solidFill>
                  <a:schemeClr val="accent1">
                    <a:lumMod val="20000"/>
                    <a:lumOff val="80000"/>
                  </a:schemeClr>
                </a:solidFill>
              </a:endParaRPr>
            </a:p>
          </p:txBody>
        </p:sp>
      </p:grpSp>
      <p:grpSp>
        <p:nvGrpSpPr>
          <p:cNvPr id="43" name="Group 42">
            <a:extLst>
              <a:ext uri="{FF2B5EF4-FFF2-40B4-BE49-F238E27FC236}">
                <a16:creationId xmlns:a16="http://schemas.microsoft.com/office/drawing/2014/main" id="{AF717579-1120-A448-A361-3842C92CADB9}"/>
              </a:ext>
            </a:extLst>
          </p:cNvPr>
          <p:cNvGrpSpPr/>
          <p:nvPr/>
        </p:nvGrpSpPr>
        <p:grpSpPr>
          <a:xfrm>
            <a:off x="423452" y="5069118"/>
            <a:ext cx="1426328" cy="1426329"/>
            <a:chOff x="985739" y="3428998"/>
            <a:chExt cx="1872210" cy="1872210"/>
          </a:xfrm>
          <a:solidFill>
            <a:srgbClr val="FFC000"/>
          </a:solidFill>
        </p:grpSpPr>
        <p:sp>
          <p:nvSpPr>
            <p:cNvPr id="44" name="Oval 43">
              <a:extLst>
                <a:ext uri="{FF2B5EF4-FFF2-40B4-BE49-F238E27FC236}">
                  <a16:creationId xmlns:a16="http://schemas.microsoft.com/office/drawing/2014/main" id="{20EE27E1-2285-CF46-89A7-A7D805D18473}"/>
                </a:ext>
              </a:extLst>
            </p:cNvPr>
            <p:cNvSpPr/>
            <p:nvPr/>
          </p:nvSpPr>
          <p:spPr>
            <a:xfrm>
              <a:off x="985739" y="3428998"/>
              <a:ext cx="1872210" cy="187221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lumMod val="20000"/>
                    <a:lumOff val="80000"/>
                  </a:schemeClr>
                </a:solidFill>
              </a:endParaRPr>
            </a:p>
          </p:txBody>
        </p:sp>
        <p:sp>
          <p:nvSpPr>
            <p:cNvPr id="45" name="TextBox 44">
              <a:extLst>
                <a:ext uri="{FF2B5EF4-FFF2-40B4-BE49-F238E27FC236}">
                  <a16:creationId xmlns:a16="http://schemas.microsoft.com/office/drawing/2014/main" id="{48B28651-90A7-164A-87FA-595532FABC24}"/>
                </a:ext>
              </a:extLst>
            </p:cNvPr>
            <p:cNvSpPr txBox="1"/>
            <p:nvPr/>
          </p:nvSpPr>
          <p:spPr>
            <a:xfrm>
              <a:off x="1166430" y="3858706"/>
              <a:ext cx="1558553" cy="1090773"/>
            </a:xfrm>
            <a:prstGeom prst="rect">
              <a:avLst/>
            </a:prstGeom>
            <a:solidFill>
              <a:srgbClr val="FFFF00"/>
            </a:solidFill>
          </p:spPr>
          <p:txBody>
            <a:bodyPr wrap="square" rtlCol="0" anchor="ctr">
              <a:spAutoFit/>
            </a:bodyPr>
            <a:lstStyle/>
            <a:p>
              <a:pPr algn="ctr"/>
              <a:r>
                <a:rPr lang="en-US" altLang="ko-KR" sz="1600" b="1" dirty="0">
                  <a:solidFill>
                    <a:schemeClr val="bg2">
                      <a:lumMod val="25000"/>
                    </a:schemeClr>
                  </a:solidFill>
                </a:rPr>
                <a:t>Premium Paid in Cash</a:t>
              </a:r>
              <a:endParaRPr lang="ko-KR" altLang="en-US" sz="1600" b="1" dirty="0">
                <a:solidFill>
                  <a:schemeClr val="bg2">
                    <a:lumMod val="25000"/>
                  </a:schemeClr>
                </a:solidFill>
              </a:endParaRPr>
            </a:p>
          </p:txBody>
        </p:sp>
      </p:grpSp>
      <p:grpSp>
        <p:nvGrpSpPr>
          <p:cNvPr id="46" name="Group 45">
            <a:extLst>
              <a:ext uri="{FF2B5EF4-FFF2-40B4-BE49-F238E27FC236}">
                <a16:creationId xmlns:a16="http://schemas.microsoft.com/office/drawing/2014/main" id="{DCF39BC8-3E09-C642-8754-71C5E8E9BA6D}"/>
              </a:ext>
            </a:extLst>
          </p:cNvPr>
          <p:cNvGrpSpPr/>
          <p:nvPr/>
        </p:nvGrpSpPr>
        <p:grpSpPr>
          <a:xfrm>
            <a:off x="6361434" y="3261193"/>
            <a:ext cx="1995819" cy="2090890"/>
            <a:chOff x="985739" y="3428998"/>
            <a:chExt cx="1872210" cy="1872210"/>
          </a:xfrm>
          <a:solidFill>
            <a:srgbClr val="FFC000"/>
          </a:solidFill>
        </p:grpSpPr>
        <p:sp>
          <p:nvSpPr>
            <p:cNvPr id="47" name="Oval 46">
              <a:extLst>
                <a:ext uri="{FF2B5EF4-FFF2-40B4-BE49-F238E27FC236}">
                  <a16:creationId xmlns:a16="http://schemas.microsoft.com/office/drawing/2014/main" id="{B31744A6-8A8E-4345-A77D-C919AE6DC592}"/>
                </a:ext>
              </a:extLst>
            </p:cNvPr>
            <p:cNvSpPr/>
            <p:nvPr/>
          </p:nvSpPr>
          <p:spPr>
            <a:xfrm>
              <a:off x="985739" y="3428998"/>
              <a:ext cx="1872210" cy="187221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lumMod val="20000"/>
                    <a:lumOff val="80000"/>
                  </a:schemeClr>
                </a:solidFill>
              </a:endParaRPr>
            </a:p>
          </p:txBody>
        </p:sp>
        <p:sp>
          <p:nvSpPr>
            <p:cNvPr id="48" name="TextBox 47">
              <a:extLst>
                <a:ext uri="{FF2B5EF4-FFF2-40B4-BE49-F238E27FC236}">
                  <a16:creationId xmlns:a16="http://schemas.microsoft.com/office/drawing/2014/main" id="{02AF0916-AEFC-5F47-BA3D-C71B326AB195}"/>
                </a:ext>
              </a:extLst>
            </p:cNvPr>
            <p:cNvSpPr txBox="1"/>
            <p:nvPr/>
          </p:nvSpPr>
          <p:spPr>
            <a:xfrm>
              <a:off x="1166430" y="4109167"/>
              <a:ext cx="1558554" cy="589855"/>
            </a:xfrm>
            <a:prstGeom prst="rect">
              <a:avLst/>
            </a:prstGeom>
            <a:solidFill>
              <a:schemeClr val="bg2">
                <a:lumMod val="50000"/>
              </a:schemeClr>
            </a:solidFill>
          </p:spPr>
          <p:txBody>
            <a:bodyPr wrap="square" rtlCol="0" anchor="ctr">
              <a:spAutoFit/>
            </a:bodyPr>
            <a:lstStyle/>
            <a:p>
              <a:pPr algn="ctr"/>
              <a:r>
                <a:rPr lang="en-US" altLang="ko-KR" sz="1400" b="1" dirty="0">
                  <a:solidFill>
                    <a:schemeClr val="bg1"/>
                  </a:solidFill>
                </a:rPr>
                <a:t>Accommodation</a:t>
              </a:r>
              <a:endParaRPr lang="ko-KR" altLang="en-US" sz="1400" b="1" dirty="0">
                <a:solidFill>
                  <a:schemeClr val="bg1"/>
                </a:solidFill>
              </a:endParaRPr>
            </a:p>
          </p:txBody>
        </p:sp>
      </p:grpSp>
    </p:spTree>
    <p:extLst>
      <p:ext uri="{BB962C8B-B14F-4D97-AF65-F5344CB8AC3E}">
        <p14:creationId xmlns:p14="http://schemas.microsoft.com/office/powerpoint/2010/main" val="237528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AADC913-1B91-7A47-9955-66285ED990D7}"/>
              </a:ext>
            </a:extLst>
          </p:cNvPr>
          <p:cNvSpPr txBox="1">
            <a:spLocks/>
          </p:cNvSpPr>
          <p:nvPr/>
        </p:nvSpPr>
        <p:spPr>
          <a:xfrm>
            <a:off x="0" y="3024452"/>
            <a:ext cx="12192000" cy="809096"/>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accent6">
                    <a:lumMod val="75000"/>
                  </a:schemeClr>
                </a:solidFill>
              </a:rPr>
              <a:t>Thankyou</a:t>
            </a:r>
          </a:p>
        </p:txBody>
      </p:sp>
      <p:sp>
        <p:nvSpPr>
          <p:cNvPr id="3" name="TextBox 2">
            <a:extLst>
              <a:ext uri="{FF2B5EF4-FFF2-40B4-BE49-F238E27FC236}">
                <a16:creationId xmlns:a16="http://schemas.microsoft.com/office/drawing/2014/main" id="{3DF3EFDF-7D10-6742-B213-D2D8C989A90F}"/>
              </a:ext>
            </a:extLst>
          </p:cNvPr>
          <p:cNvSpPr txBox="1"/>
          <p:nvPr/>
        </p:nvSpPr>
        <p:spPr>
          <a:xfrm>
            <a:off x="9302619" y="6084277"/>
            <a:ext cx="2454518" cy="369332"/>
          </a:xfrm>
          <a:prstGeom prst="rect">
            <a:avLst/>
          </a:prstGeom>
          <a:noFill/>
        </p:spPr>
        <p:txBody>
          <a:bodyPr wrap="none" rtlCol="0">
            <a:spAutoFit/>
          </a:bodyPr>
          <a:lstStyle/>
          <a:p>
            <a:pPr algn="r"/>
            <a:r>
              <a:rPr lang="en-US" i="1" dirty="0"/>
              <a:t>… end of presentation</a:t>
            </a:r>
          </a:p>
        </p:txBody>
      </p:sp>
    </p:spTree>
    <p:extLst>
      <p:ext uri="{BB962C8B-B14F-4D97-AF65-F5344CB8AC3E}">
        <p14:creationId xmlns:p14="http://schemas.microsoft.com/office/powerpoint/2010/main" val="138963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4" name="Freeform: Shape 3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pie chart&#10;&#10;Description automatically generated">
            <a:extLst>
              <a:ext uri="{FF2B5EF4-FFF2-40B4-BE49-F238E27FC236}">
                <a16:creationId xmlns:a16="http://schemas.microsoft.com/office/drawing/2014/main" id="{283A4656-304B-4C45-9A95-6BB0D1633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8532"/>
            <a:ext cx="9018946" cy="5569200"/>
          </a:xfrm>
          <a:prstGeom prst="rect">
            <a:avLst/>
          </a:prstGeom>
          <a:ln>
            <a:noFill/>
          </a:ln>
        </p:spPr>
      </p:pic>
      <p:sp>
        <p:nvSpPr>
          <p:cNvPr id="4" name="TextBox 3">
            <a:extLst>
              <a:ext uri="{FF2B5EF4-FFF2-40B4-BE49-F238E27FC236}">
                <a16:creationId xmlns:a16="http://schemas.microsoft.com/office/drawing/2014/main" id="{AC8F876B-9A3B-DE4A-A3DB-06DD314361AA}"/>
              </a:ext>
            </a:extLst>
          </p:cNvPr>
          <p:cNvSpPr txBox="1"/>
          <p:nvPr/>
        </p:nvSpPr>
        <p:spPr>
          <a:xfrm>
            <a:off x="3059880" y="1699654"/>
            <a:ext cx="763645" cy="338554"/>
          </a:xfrm>
          <a:prstGeom prst="rect">
            <a:avLst/>
          </a:prstGeom>
          <a:noFill/>
        </p:spPr>
        <p:txBody>
          <a:bodyPr wrap="square" rtlCol="0">
            <a:spAutoFit/>
          </a:bodyPr>
          <a:lstStyle/>
          <a:p>
            <a:r>
              <a:rPr lang="en-US" sz="1600" b="1" dirty="0"/>
              <a:t>6.25%</a:t>
            </a:r>
          </a:p>
        </p:txBody>
      </p:sp>
      <p:sp>
        <p:nvSpPr>
          <p:cNvPr id="5" name="TextBox 4">
            <a:extLst>
              <a:ext uri="{FF2B5EF4-FFF2-40B4-BE49-F238E27FC236}">
                <a16:creationId xmlns:a16="http://schemas.microsoft.com/office/drawing/2014/main" id="{79112A3D-3690-DE41-83F3-551E0D8A6362}"/>
              </a:ext>
            </a:extLst>
          </p:cNvPr>
          <p:cNvSpPr txBox="1"/>
          <p:nvPr/>
        </p:nvSpPr>
        <p:spPr>
          <a:xfrm>
            <a:off x="4213539" y="3868220"/>
            <a:ext cx="966931" cy="369332"/>
          </a:xfrm>
          <a:prstGeom prst="rect">
            <a:avLst/>
          </a:prstGeom>
          <a:noFill/>
        </p:spPr>
        <p:txBody>
          <a:bodyPr wrap="none" rtlCol="0">
            <a:spAutoFit/>
          </a:bodyPr>
          <a:lstStyle/>
          <a:p>
            <a:r>
              <a:rPr lang="en-US" b="1" dirty="0"/>
              <a:t>93.75%</a:t>
            </a:r>
          </a:p>
        </p:txBody>
      </p:sp>
      <p:sp>
        <p:nvSpPr>
          <p:cNvPr id="27" name="Title 3">
            <a:extLst>
              <a:ext uri="{FF2B5EF4-FFF2-40B4-BE49-F238E27FC236}">
                <a16:creationId xmlns:a16="http://schemas.microsoft.com/office/drawing/2014/main" id="{AC8593DA-371B-294E-9DF5-2931D4FEA6DD}"/>
              </a:ext>
            </a:extLst>
          </p:cNvPr>
          <p:cNvSpPr txBox="1">
            <a:spLocks/>
          </p:cNvSpPr>
          <p:nvPr/>
        </p:nvSpPr>
        <p:spPr>
          <a:xfrm>
            <a:off x="0" y="0"/>
            <a:ext cx="12192000" cy="798532"/>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accent6">
                    <a:lumMod val="75000"/>
                  </a:schemeClr>
                </a:solidFill>
              </a:rPr>
              <a:t>Exploring the unbalanced Data</a:t>
            </a:r>
          </a:p>
        </p:txBody>
      </p:sp>
      <p:sp>
        <p:nvSpPr>
          <p:cNvPr id="29" name="Rounded Rectangular Callout 28">
            <a:extLst>
              <a:ext uri="{FF2B5EF4-FFF2-40B4-BE49-F238E27FC236}">
                <a16:creationId xmlns:a16="http://schemas.microsoft.com/office/drawing/2014/main" id="{F54872E0-BD26-0A40-919A-C7E833B60A32}"/>
              </a:ext>
            </a:extLst>
          </p:cNvPr>
          <p:cNvSpPr/>
          <p:nvPr/>
        </p:nvSpPr>
        <p:spPr>
          <a:xfrm>
            <a:off x="8547100" y="3429000"/>
            <a:ext cx="2729719" cy="1960816"/>
          </a:xfrm>
          <a:prstGeom prst="wedgeRoundRectCallout">
            <a:avLst>
              <a:gd name="adj1" fmla="val -115407"/>
              <a:gd name="adj2" fmla="val 4656"/>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75000"/>
                  </a:schemeClr>
                </a:solidFill>
              </a:rPr>
              <a:t>An unbalanced data is a challenge to explore and filter the information/cohorts especially if we have 16 variable to dig into</a:t>
            </a:r>
          </a:p>
        </p:txBody>
      </p:sp>
    </p:spTree>
    <p:extLst>
      <p:ext uri="{BB962C8B-B14F-4D97-AF65-F5344CB8AC3E}">
        <p14:creationId xmlns:p14="http://schemas.microsoft.com/office/powerpoint/2010/main" val="383044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1288325"/>
          </a:xfrm>
          <a:solidFill>
            <a:schemeClr val="bg1">
              <a:lumMod val="85000"/>
            </a:schemeClr>
          </a:solidFill>
          <a:ln>
            <a:solidFill>
              <a:schemeClr val="bg2">
                <a:lumMod val="75000"/>
              </a:schemeClr>
            </a:solidFill>
          </a:ln>
        </p:spPr>
        <p:txBody>
          <a:bodyPr>
            <a:normAutofit fontScale="90000"/>
          </a:bodyPr>
          <a:lstStyle/>
          <a:p>
            <a:r>
              <a:rPr lang="en-US" dirty="0"/>
              <a:t>Exploring various attributes to identify  the potential defaulters among the cohorts</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grpSp>
        <p:nvGrpSpPr>
          <p:cNvPr id="238" name="Group 6">
            <a:extLst>
              <a:ext uri="{FF2B5EF4-FFF2-40B4-BE49-F238E27FC236}">
                <a16:creationId xmlns:a16="http://schemas.microsoft.com/office/drawing/2014/main" id="{E0398AF2-F1C9-4C60-9358-CB4910BDB14E}"/>
              </a:ext>
            </a:extLst>
          </p:cNvPr>
          <p:cNvGrpSpPr/>
          <p:nvPr/>
        </p:nvGrpSpPr>
        <p:grpSpPr>
          <a:xfrm>
            <a:off x="589821" y="2259022"/>
            <a:ext cx="4584240" cy="3672938"/>
            <a:chOff x="2606012" y="1916832"/>
            <a:chExt cx="4054220" cy="3248281"/>
          </a:xfrm>
        </p:grpSpPr>
        <p:sp>
          <p:nvSpPr>
            <p:cNvPr id="239" name="Rounded Rectangle 71">
              <a:extLst>
                <a:ext uri="{FF2B5EF4-FFF2-40B4-BE49-F238E27FC236}">
                  <a16:creationId xmlns:a16="http://schemas.microsoft.com/office/drawing/2014/main" id="{3B257815-D47D-4E5E-A957-F942CD992F27}"/>
                </a:ext>
              </a:extLst>
            </p:cNvPr>
            <p:cNvSpPr/>
            <p:nvPr/>
          </p:nvSpPr>
          <p:spPr>
            <a:xfrm flipH="1">
              <a:off x="4427984" y="3164836"/>
              <a:ext cx="288032" cy="1821840"/>
            </a:xfrm>
            <a:prstGeom prst="roundRect">
              <a:avLst>
                <a:gd name="adj" fmla="val 1943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0" name="Rounded Rectangle 41">
              <a:extLst>
                <a:ext uri="{FF2B5EF4-FFF2-40B4-BE49-F238E27FC236}">
                  <a16:creationId xmlns:a16="http://schemas.microsoft.com/office/drawing/2014/main" id="{DAD7E473-F96C-4F57-A66B-D1E432BC0DC6}"/>
                </a:ext>
              </a:extLst>
            </p:cNvPr>
            <p:cNvSpPr/>
            <p:nvPr/>
          </p:nvSpPr>
          <p:spPr>
            <a:xfrm rot="19800000" flipH="1">
              <a:off x="5071938" y="3231606"/>
              <a:ext cx="288032" cy="1821840"/>
            </a:xfrm>
            <a:prstGeom prst="roundRect">
              <a:avLst>
                <a:gd name="adj" fmla="val 1943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1" name="Rounded Rectangle 2">
              <a:extLst>
                <a:ext uri="{FF2B5EF4-FFF2-40B4-BE49-F238E27FC236}">
                  <a16:creationId xmlns:a16="http://schemas.microsoft.com/office/drawing/2014/main" id="{7470F74C-57E7-4D8A-A500-81DE3D4BA4A5}"/>
                </a:ext>
              </a:extLst>
            </p:cNvPr>
            <p:cNvSpPr/>
            <p:nvPr/>
          </p:nvSpPr>
          <p:spPr>
            <a:xfrm rot="1800000">
              <a:off x="3784030" y="3230898"/>
              <a:ext cx="288032" cy="1821840"/>
            </a:xfrm>
            <a:prstGeom prst="roundRect">
              <a:avLst>
                <a:gd name="adj" fmla="val 1943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2" name="Oval 1">
              <a:extLst>
                <a:ext uri="{FF2B5EF4-FFF2-40B4-BE49-F238E27FC236}">
                  <a16:creationId xmlns:a16="http://schemas.microsoft.com/office/drawing/2014/main" id="{EC3C02D9-40AE-4AE4-AC68-9781CFCD8D3A}"/>
                </a:ext>
              </a:extLst>
            </p:cNvPr>
            <p:cNvSpPr/>
            <p:nvPr/>
          </p:nvSpPr>
          <p:spPr>
            <a:xfrm>
              <a:off x="3225620" y="1916832"/>
              <a:ext cx="2664296" cy="2664296"/>
            </a:xfrm>
            <a:prstGeom prst="ellipse">
              <a:avLst/>
            </a:prstGeom>
            <a:solidFill>
              <a:schemeClr val="bg1"/>
            </a:solidFill>
            <a:ln w="139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3" name="Oval 36">
              <a:extLst>
                <a:ext uri="{FF2B5EF4-FFF2-40B4-BE49-F238E27FC236}">
                  <a16:creationId xmlns:a16="http://schemas.microsoft.com/office/drawing/2014/main" id="{7213E866-159D-41CA-B5C2-CE58BB7EEB9F}"/>
                </a:ext>
              </a:extLst>
            </p:cNvPr>
            <p:cNvSpPr/>
            <p:nvPr/>
          </p:nvSpPr>
          <p:spPr>
            <a:xfrm>
              <a:off x="3522120" y="2213332"/>
              <a:ext cx="2071296" cy="2071296"/>
            </a:xfrm>
            <a:prstGeom prst="ellipse">
              <a:avLst/>
            </a:prstGeom>
            <a:solidFill>
              <a:schemeClr val="bg1"/>
            </a:solid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4" name="Oval 37">
              <a:extLst>
                <a:ext uri="{FF2B5EF4-FFF2-40B4-BE49-F238E27FC236}">
                  <a16:creationId xmlns:a16="http://schemas.microsoft.com/office/drawing/2014/main" id="{1080F45A-CFC4-4E84-AE35-9E9B01D73D7C}"/>
                </a:ext>
              </a:extLst>
            </p:cNvPr>
            <p:cNvSpPr/>
            <p:nvPr/>
          </p:nvSpPr>
          <p:spPr>
            <a:xfrm>
              <a:off x="3802446" y="2493658"/>
              <a:ext cx="1510645" cy="1510645"/>
            </a:xfrm>
            <a:prstGeom prst="ellipse">
              <a:avLst/>
            </a:prstGeom>
            <a:solidFill>
              <a:schemeClr val="bg1"/>
            </a:solidFill>
            <a:ln w="139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5" name="Oval 38">
              <a:extLst>
                <a:ext uri="{FF2B5EF4-FFF2-40B4-BE49-F238E27FC236}">
                  <a16:creationId xmlns:a16="http://schemas.microsoft.com/office/drawing/2014/main" id="{A8B187E3-0FC8-4775-AA2D-62B7C192E273}"/>
                </a:ext>
              </a:extLst>
            </p:cNvPr>
            <p:cNvSpPr/>
            <p:nvPr/>
          </p:nvSpPr>
          <p:spPr>
            <a:xfrm>
              <a:off x="4078801" y="2770013"/>
              <a:ext cx="957934" cy="957934"/>
            </a:xfrm>
            <a:prstGeom prst="ellipse">
              <a:avLst/>
            </a:prstGeom>
            <a:solidFill>
              <a:schemeClr val="bg1"/>
            </a:solidFill>
            <a:ln w="139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6" name="Oval 39">
              <a:extLst>
                <a:ext uri="{FF2B5EF4-FFF2-40B4-BE49-F238E27FC236}">
                  <a16:creationId xmlns:a16="http://schemas.microsoft.com/office/drawing/2014/main" id="{6DE85567-2887-4B88-BF25-7C577D5AEFD7}"/>
                </a:ext>
              </a:extLst>
            </p:cNvPr>
            <p:cNvSpPr/>
            <p:nvPr/>
          </p:nvSpPr>
          <p:spPr>
            <a:xfrm>
              <a:off x="4277260" y="2968472"/>
              <a:ext cx="561016" cy="561016"/>
            </a:xfrm>
            <a:prstGeom prst="ellipse">
              <a:avLst/>
            </a:prstGeom>
            <a:solidFill>
              <a:schemeClr val="accent4"/>
            </a:solid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7" name="Oval 5">
              <a:extLst>
                <a:ext uri="{FF2B5EF4-FFF2-40B4-BE49-F238E27FC236}">
                  <a16:creationId xmlns:a16="http://schemas.microsoft.com/office/drawing/2014/main" id="{62E1B9C1-DF8E-4BC0-8C9E-2FA0694BF231}"/>
                </a:ext>
              </a:extLst>
            </p:cNvPr>
            <p:cNvSpPr/>
            <p:nvPr/>
          </p:nvSpPr>
          <p:spPr>
            <a:xfrm>
              <a:off x="2606012" y="4768688"/>
              <a:ext cx="4054220" cy="39642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9" name="TextBox 248">
            <a:extLst>
              <a:ext uri="{FF2B5EF4-FFF2-40B4-BE49-F238E27FC236}">
                <a16:creationId xmlns:a16="http://schemas.microsoft.com/office/drawing/2014/main" id="{971C4B24-10F7-40C4-9E01-BEDD2AAA1FE6}"/>
              </a:ext>
            </a:extLst>
          </p:cNvPr>
          <p:cNvSpPr txBox="1"/>
          <p:nvPr/>
        </p:nvSpPr>
        <p:spPr>
          <a:xfrm>
            <a:off x="5199176" y="1935242"/>
            <a:ext cx="3119773" cy="461665"/>
          </a:xfrm>
          <a:prstGeom prst="rect">
            <a:avLst/>
          </a:prstGeom>
          <a:solidFill>
            <a:schemeClr val="accent5">
              <a:lumMod val="60000"/>
              <a:lumOff val="40000"/>
            </a:schemeClr>
          </a:solidFill>
        </p:spPr>
        <p:txBody>
          <a:bodyPr wrap="square" rtlCol="0">
            <a:spAutoFit/>
          </a:bodyPr>
          <a:lstStyle/>
          <a:p>
            <a:r>
              <a:rPr lang="en-US" altLang="ko-KR" sz="2400" b="1" dirty="0">
                <a:solidFill>
                  <a:schemeClr val="accent5"/>
                </a:solidFill>
                <a:highlight>
                  <a:srgbClr val="FFFF00"/>
                </a:highlight>
                <a:cs typeface="Arial" pitchFamily="34" charset="0"/>
              </a:rPr>
              <a:t>Potential Defaulters</a:t>
            </a:r>
            <a:endParaRPr lang="ko-KR" altLang="en-US" sz="2400" b="1" dirty="0">
              <a:solidFill>
                <a:schemeClr val="accent5"/>
              </a:solidFill>
              <a:highlight>
                <a:srgbClr val="FFFF00"/>
              </a:highlight>
              <a:cs typeface="Arial" pitchFamily="34" charset="0"/>
            </a:endParaRPr>
          </a:p>
        </p:txBody>
      </p:sp>
      <p:sp>
        <p:nvSpPr>
          <p:cNvPr id="252" name="TextBox 251">
            <a:extLst>
              <a:ext uri="{FF2B5EF4-FFF2-40B4-BE49-F238E27FC236}">
                <a16:creationId xmlns:a16="http://schemas.microsoft.com/office/drawing/2014/main" id="{5647884F-07DD-42AA-98CC-D1498587D9C5}"/>
              </a:ext>
            </a:extLst>
          </p:cNvPr>
          <p:cNvSpPr txBox="1"/>
          <p:nvPr/>
        </p:nvSpPr>
        <p:spPr>
          <a:xfrm>
            <a:off x="5189103" y="2981690"/>
            <a:ext cx="3503179" cy="307777"/>
          </a:xfrm>
          <a:prstGeom prst="rect">
            <a:avLst/>
          </a:prstGeom>
          <a:noFill/>
        </p:spPr>
        <p:txBody>
          <a:bodyPr wrap="square" rtlCol="0">
            <a:spAutoFit/>
          </a:bodyPr>
          <a:lstStyle/>
          <a:p>
            <a:r>
              <a:rPr lang="en-US" altLang="ko-KR" sz="1400" b="1" dirty="0">
                <a:solidFill>
                  <a:schemeClr val="accent3"/>
                </a:solidFill>
                <a:cs typeface="Arial" pitchFamily="34" charset="0"/>
              </a:rPr>
              <a:t>Percentage of premiums paid by cash</a:t>
            </a:r>
            <a:endParaRPr lang="ko-KR" altLang="en-US" sz="1400" b="1" dirty="0">
              <a:solidFill>
                <a:schemeClr val="accent3"/>
              </a:solidFill>
              <a:cs typeface="Arial" pitchFamily="34" charset="0"/>
            </a:endParaRPr>
          </a:p>
        </p:txBody>
      </p:sp>
      <p:sp>
        <p:nvSpPr>
          <p:cNvPr id="258" name="TextBox 257">
            <a:extLst>
              <a:ext uri="{FF2B5EF4-FFF2-40B4-BE49-F238E27FC236}">
                <a16:creationId xmlns:a16="http://schemas.microsoft.com/office/drawing/2014/main" id="{D6B08EE2-7CDE-4FBF-9312-BDD77F7A7CDB}"/>
              </a:ext>
            </a:extLst>
          </p:cNvPr>
          <p:cNvSpPr txBox="1"/>
          <p:nvPr/>
        </p:nvSpPr>
        <p:spPr>
          <a:xfrm>
            <a:off x="5231012" y="5494417"/>
            <a:ext cx="2855369" cy="307777"/>
          </a:xfrm>
          <a:prstGeom prst="rect">
            <a:avLst/>
          </a:prstGeom>
          <a:noFill/>
        </p:spPr>
        <p:txBody>
          <a:bodyPr wrap="square" rtlCol="0">
            <a:spAutoFit/>
          </a:bodyPr>
          <a:lstStyle/>
          <a:p>
            <a:r>
              <a:rPr lang="en-US" altLang="ko-KR" sz="1400" b="1" dirty="0">
                <a:solidFill>
                  <a:schemeClr val="accent3">
                    <a:lumMod val="75000"/>
                  </a:schemeClr>
                </a:solidFill>
                <a:cs typeface="Arial" pitchFamily="34" charset="0"/>
              </a:rPr>
              <a:t>Premium late by 3 to 6 months</a:t>
            </a:r>
            <a:endParaRPr lang="ko-KR" altLang="en-US" sz="1400" b="1" dirty="0">
              <a:solidFill>
                <a:schemeClr val="accent3">
                  <a:lumMod val="75000"/>
                </a:schemeClr>
              </a:solidFill>
              <a:cs typeface="Arial" pitchFamily="34" charset="0"/>
            </a:endParaRPr>
          </a:p>
        </p:txBody>
      </p:sp>
      <p:sp>
        <p:nvSpPr>
          <p:cNvPr id="260" name="Freeform 7">
            <a:extLst>
              <a:ext uri="{FF2B5EF4-FFF2-40B4-BE49-F238E27FC236}">
                <a16:creationId xmlns:a16="http://schemas.microsoft.com/office/drawing/2014/main" id="{3C8BA663-C5B5-4880-8EED-5A7901DF45A3}"/>
              </a:ext>
            </a:extLst>
          </p:cNvPr>
          <p:cNvSpPr/>
          <p:nvPr/>
        </p:nvSpPr>
        <p:spPr>
          <a:xfrm>
            <a:off x="2819960" y="2179825"/>
            <a:ext cx="2369143" cy="1597051"/>
          </a:xfrm>
          <a:custGeom>
            <a:avLst/>
            <a:gdLst>
              <a:gd name="connsiteX0" fmla="*/ 0 w 2340428"/>
              <a:gd name="connsiteY0" fmla="*/ 1600200 h 1600200"/>
              <a:gd name="connsiteX1" fmla="*/ 1436914 w 2340428"/>
              <a:gd name="connsiteY1" fmla="*/ 0 h 1600200"/>
              <a:gd name="connsiteX2" fmla="*/ 2340428 w 2340428"/>
              <a:gd name="connsiteY2" fmla="*/ 0 h 1600200"/>
            </a:gdLst>
            <a:ahLst/>
            <a:cxnLst>
              <a:cxn ang="0">
                <a:pos x="connsiteX0" y="connsiteY0"/>
              </a:cxn>
              <a:cxn ang="0">
                <a:pos x="connsiteX1" y="connsiteY1"/>
              </a:cxn>
              <a:cxn ang="0">
                <a:pos x="connsiteX2" y="connsiteY2"/>
              </a:cxn>
            </a:cxnLst>
            <a:rect l="l" t="t" r="r" b="b"/>
            <a:pathLst>
              <a:path w="2340428" h="1600200">
                <a:moveTo>
                  <a:pt x="0" y="1600200"/>
                </a:moveTo>
                <a:lnTo>
                  <a:pt x="1436914" y="0"/>
                </a:lnTo>
                <a:lnTo>
                  <a:pt x="2340428"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61" name="Freeform 8">
            <a:extLst>
              <a:ext uri="{FF2B5EF4-FFF2-40B4-BE49-F238E27FC236}">
                <a16:creationId xmlns:a16="http://schemas.microsoft.com/office/drawing/2014/main" id="{FA7AB4A6-BB8C-4912-995C-BF3B719D52FA}"/>
              </a:ext>
            </a:extLst>
          </p:cNvPr>
          <p:cNvSpPr/>
          <p:nvPr/>
        </p:nvSpPr>
        <p:spPr>
          <a:xfrm>
            <a:off x="3325364" y="3123237"/>
            <a:ext cx="1863739" cy="655673"/>
          </a:xfrm>
          <a:custGeom>
            <a:avLst/>
            <a:gdLst>
              <a:gd name="connsiteX0" fmla="*/ 0 w 2307771"/>
              <a:gd name="connsiteY0" fmla="*/ 653143 h 653143"/>
              <a:gd name="connsiteX1" fmla="*/ 1480457 w 2307771"/>
              <a:gd name="connsiteY1" fmla="*/ 0 h 653143"/>
              <a:gd name="connsiteX2" fmla="*/ 2307771 w 2307771"/>
              <a:gd name="connsiteY2" fmla="*/ 0 h 653143"/>
            </a:gdLst>
            <a:ahLst/>
            <a:cxnLst>
              <a:cxn ang="0">
                <a:pos x="connsiteX0" y="connsiteY0"/>
              </a:cxn>
              <a:cxn ang="0">
                <a:pos x="connsiteX1" y="connsiteY1"/>
              </a:cxn>
              <a:cxn ang="0">
                <a:pos x="connsiteX2" y="connsiteY2"/>
              </a:cxn>
            </a:cxnLst>
            <a:rect l="l" t="t" r="r" b="b"/>
            <a:pathLst>
              <a:path w="2307771" h="653143">
                <a:moveTo>
                  <a:pt x="0" y="653143"/>
                </a:moveTo>
                <a:lnTo>
                  <a:pt x="1480457" y="0"/>
                </a:lnTo>
                <a:lnTo>
                  <a:pt x="2307771"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62" name="Freeform 10">
            <a:extLst>
              <a:ext uri="{FF2B5EF4-FFF2-40B4-BE49-F238E27FC236}">
                <a16:creationId xmlns:a16="http://schemas.microsoft.com/office/drawing/2014/main" id="{E960F16A-EBB1-4F28-A33E-4D7F55E84D8B}"/>
              </a:ext>
            </a:extLst>
          </p:cNvPr>
          <p:cNvSpPr/>
          <p:nvPr/>
        </p:nvSpPr>
        <p:spPr>
          <a:xfrm>
            <a:off x="3648617" y="3773459"/>
            <a:ext cx="1582395" cy="723803"/>
          </a:xfrm>
          <a:custGeom>
            <a:avLst/>
            <a:gdLst>
              <a:gd name="connsiteX0" fmla="*/ 0 w 1730828"/>
              <a:gd name="connsiteY0" fmla="*/ 0 h 402771"/>
              <a:gd name="connsiteX1" fmla="*/ 979714 w 1730828"/>
              <a:gd name="connsiteY1" fmla="*/ 402771 h 402771"/>
              <a:gd name="connsiteX2" fmla="*/ 1730828 w 1730828"/>
              <a:gd name="connsiteY2" fmla="*/ 402771 h 402771"/>
            </a:gdLst>
            <a:ahLst/>
            <a:cxnLst>
              <a:cxn ang="0">
                <a:pos x="connsiteX0" y="connsiteY0"/>
              </a:cxn>
              <a:cxn ang="0">
                <a:pos x="connsiteX1" y="connsiteY1"/>
              </a:cxn>
              <a:cxn ang="0">
                <a:pos x="connsiteX2" y="connsiteY2"/>
              </a:cxn>
            </a:cxnLst>
            <a:rect l="l" t="t" r="r" b="b"/>
            <a:pathLst>
              <a:path w="1730828" h="402771">
                <a:moveTo>
                  <a:pt x="0" y="0"/>
                </a:moveTo>
                <a:lnTo>
                  <a:pt x="979714" y="402771"/>
                </a:lnTo>
                <a:lnTo>
                  <a:pt x="1730828" y="402771"/>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63" name="Freeform 12">
            <a:extLst>
              <a:ext uri="{FF2B5EF4-FFF2-40B4-BE49-F238E27FC236}">
                <a16:creationId xmlns:a16="http://schemas.microsoft.com/office/drawing/2014/main" id="{07025E54-1876-4531-B23C-565C2DF1F0C1}"/>
              </a:ext>
            </a:extLst>
          </p:cNvPr>
          <p:cNvSpPr/>
          <p:nvPr/>
        </p:nvSpPr>
        <p:spPr>
          <a:xfrm>
            <a:off x="3977849" y="3800219"/>
            <a:ext cx="1253163" cy="1872210"/>
          </a:xfrm>
          <a:custGeom>
            <a:avLst/>
            <a:gdLst>
              <a:gd name="connsiteX0" fmla="*/ 0 w 1175657"/>
              <a:gd name="connsiteY0" fmla="*/ 0 h 1110343"/>
              <a:gd name="connsiteX1" fmla="*/ 326572 w 1175657"/>
              <a:gd name="connsiteY1" fmla="*/ 1110343 h 1110343"/>
              <a:gd name="connsiteX2" fmla="*/ 1175657 w 1175657"/>
              <a:gd name="connsiteY2" fmla="*/ 1110343 h 1110343"/>
            </a:gdLst>
            <a:ahLst/>
            <a:cxnLst>
              <a:cxn ang="0">
                <a:pos x="connsiteX0" y="connsiteY0"/>
              </a:cxn>
              <a:cxn ang="0">
                <a:pos x="connsiteX1" y="connsiteY1"/>
              </a:cxn>
              <a:cxn ang="0">
                <a:pos x="connsiteX2" y="connsiteY2"/>
              </a:cxn>
            </a:cxnLst>
            <a:rect l="l" t="t" r="r" b="b"/>
            <a:pathLst>
              <a:path w="1175657" h="1110343">
                <a:moveTo>
                  <a:pt x="0" y="0"/>
                </a:moveTo>
                <a:lnTo>
                  <a:pt x="326572" y="1110343"/>
                </a:lnTo>
                <a:lnTo>
                  <a:pt x="1175657" y="1110343"/>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Freeform 7">
            <a:extLst>
              <a:ext uri="{FF2B5EF4-FFF2-40B4-BE49-F238E27FC236}">
                <a16:creationId xmlns:a16="http://schemas.microsoft.com/office/drawing/2014/main" id="{6C81CDEC-B0ED-F44B-9698-EB494926F4E6}"/>
              </a:ext>
            </a:extLst>
          </p:cNvPr>
          <p:cNvSpPr/>
          <p:nvPr/>
        </p:nvSpPr>
        <p:spPr>
          <a:xfrm flipH="1">
            <a:off x="959911" y="2044700"/>
            <a:ext cx="1166344" cy="969621"/>
          </a:xfrm>
          <a:custGeom>
            <a:avLst/>
            <a:gdLst>
              <a:gd name="connsiteX0" fmla="*/ 0 w 2340428"/>
              <a:gd name="connsiteY0" fmla="*/ 1600200 h 1600200"/>
              <a:gd name="connsiteX1" fmla="*/ 1436914 w 2340428"/>
              <a:gd name="connsiteY1" fmla="*/ 0 h 1600200"/>
              <a:gd name="connsiteX2" fmla="*/ 2340428 w 2340428"/>
              <a:gd name="connsiteY2" fmla="*/ 0 h 1600200"/>
            </a:gdLst>
            <a:ahLst/>
            <a:cxnLst>
              <a:cxn ang="0">
                <a:pos x="connsiteX0" y="connsiteY0"/>
              </a:cxn>
              <a:cxn ang="0">
                <a:pos x="connsiteX1" y="connsiteY1"/>
              </a:cxn>
              <a:cxn ang="0">
                <a:pos x="connsiteX2" y="connsiteY2"/>
              </a:cxn>
            </a:cxnLst>
            <a:rect l="l" t="t" r="r" b="b"/>
            <a:pathLst>
              <a:path w="2340428" h="1600200">
                <a:moveTo>
                  <a:pt x="0" y="1600200"/>
                </a:moveTo>
                <a:lnTo>
                  <a:pt x="1436914" y="0"/>
                </a:lnTo>
                <a:lnTo>
                  <a:pt x="2340428"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3F4D9B38-0A69-EE45-B49C-86E34B125247}"/>
              </a:ext>
            </a:extLst>
          </p:cNvPr>
          <p:cNvSpPr txBox="1"/>
          <p:nvPr/>
        </p:nvSpPr>
        <p:spPr>
          <a:xfrm>
            <a:off x="72611" y="1704065"/>
            <a:ext cx="2903061" cy="307777"/>
          </a:xfrm>
          <a:prstGeom prst="rect">
            <a:avLst/>
          </a:prstGeom>
          <a:noFill/>
        </p:spPr>
        <p:txBody>
          <a:bodyPr wrap="square" rtlCol="0">
            <a:spAutoFit/>
          </a:bodyPr>
          <a:lstStyle/>
          <a:p>
            <a:r>
              <a:rPr lang="en-US" altLang="ko-KR" sz="1400" b="1" dirty="0">
                <a:solidFill>
                  <a:schemeClr val="accent4">
                    <a:lumMod val="50000"/>
                  </a:schemeClr>
                </a:solidFill>
                <a:cs typeface="Arial" pitchFamily="34" charset="0"/>
              </a:rPr>
              <a:t>Premium late by 6 to 12 months</a:t>
            </a:r>
            <a:endParaRPr lang="ko-KR" altLang="en-US" sz="1400" b="1" dirty="0">
              <a:solidFill>
                <a:schemeClr val="accent4">
                  <a:lumMod val="50000"/>
                </a:schemeClr>
              </a:solidFill>
              <a:cs typeface="Arial" pitchFamily="34" charset="0"/>
            </a:endParaRPr>
          </a:p>
        </p:txBody>
      </p:sp>
      <p:sp>
        <p:nvSpPr>
          <p:cNvPr id="33" name="Freeform 7">
            <a:extLst>
              <a:ext uri="{FF2B5EF4-FFF2-40B4-BE49-F238E27FC236}">
                <a16:creationId xmlns:a16="http://schemas.microsoft.com/office/drawing/2014/main" id="{F73D5E31-40D6-C74D-9D0E-CA00CF60ED2B}"/>
              </a:ext>
            </a:extLst>
          </p:cNvPr>
          <p:cNvSpPr/>
          <p:nvPr/>
        </p:nvSpPr>
        <p:spPr>
          <a:xfrm flipH="1">
            <a:off x="670284" y="4615566"/>
            <a:ext cx="1584868" cy="399997"/>
          </a:xfrm>
          <a:custGeom>
            <a:avLst/>
            <a:gdLst>
              <a:gd name="connsiteX0" fmla="*/ 0 w 2340428"/>
              <a:gd name="connsiteY0" fmla="*/ 1600200 h 1600200"/>
              <a:gd name="connsiteX1" fmla="*/ 1436914 w 2340428"/>
              <a:gd name="connsiteY1" fmla="*/ 0 h 1600200"/>
              <a:gd name="connsiteX2" fmla="*/ 2340428 w 2340428"/>
              <a:gd name="connsiteY2" fmla="*/ 0 h 1600200"/>
            </a:gdLst>
            <a:ahLst/>
            <a:cxnLst>
              <a:cxn ang="0">
                <a:pos x="connsiteX0" y="connsiteY0"/>
              </a:cxn>
              <a:cxn ang="0">
                <a:pos x="connsiteX1" y="connsiteY1"/>
              </a:cxn>
              <a:cxn ang="0">
                <a:pos x="connsiteX2" y="connsiteY2"/>
              </a:cxn>
            </a:cxnLst>
            <a:rect l="l" t="t" r="r" b="b"/>
            <a:pathLst>
              <a:path w="2340428" h="1600200">
                <a:moveTo>
                  <a:pt x="0" y="1600200"/>
                </a:moveTo>
                <a:lnTo>
                  <a:pt x="1436914" y="0"/>
                </a:lnTo>
                <a:lnTo>
                  <a:pt x="2340428"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85FB28E4-9F17-D54E-B406-CE41E94788AC}"/>
              </a:ext>
            </a:extLst>
          </p:cNvPr>
          <p:cNvSpPr txBox="1"/>
          <p:nvPr/>
        </p:nvSpPr>
        <p:spPr>
          <a:xfrm>
            <a:off x="188456" y="4673801"/>
            <a:ext cx="1042786" cy="307777"/>
          </a:xfrm>
          <a:prstGeom prst="rect">
            <a:avLst/>
          </a:prstGeom>
          <a:noFill/>
        </p:spPr>
        <p:txBody>
          <a:bodyPr wrap="square" rtlCol="0">
            <a:spAutoFit/>
          </a:bodyPr>
          <a:lstStyle/>
          <a:p>
            <a:r>
              <a:rPr lang="en-US" altLang="ko-KR" sz="1400" b="1" dirty="0">
                <a:solidFill>
                  <a:schemeClr val="accent2"/>
                </a:solidFill>
                <a:cs typeface="Arial" pitchFamily="34" charset="0"/>
              </a:rPr>
              <a:t>Income</a:t>
            </a:r>
            <a:endParaRPr lang="ko-KR" altLang="en-US" sz="14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id="{828E02CC-1302-A444-AD71-11A80E6493FA}"/>
              </a:ext>
            </a:extLst>
          </p:cNvPr>
          <p:cNvSpPr txBox="1"/>
          <p:nvPr/>
        </p:nvSpPr>
        <p:spPr>
          <a:xfrm>
            <a:off x="5199176" y="4362676"/>
            <a:ext cx="3503179" cy="307777"/>
          </a:xfrm>
          <a:prstGeom prst="rect">
            <a:avLst/>
          </a:prstGeom>
          <a:noFill/>
        </p:spPr>
        <p:txBody>
          <a:bodyPr wrap="square" rtlCol="0">
            <a:spAutoFit/>
          </a:bodyPr>
          <a:lstStyle/>
          <a:p>
            <a:r>
              <a:rPr lang="en-US" altLang="ko-KR" sz="1400" b="1" dirty="0">
                <a:solidFill>
                  <a:schemeClr val="accent1"/>
                </a:solidFill>
                <a:cs typeface="Arial" pitchFamily="34" charset="0"/>
              </a:rPr>
              <a:t>Premium late by more than 12 months</a:t>
            </a:r>
            <a:endParaRPr lang="ko-KR" altLang="en-US" sz="1400" b="1" dirty="0">
              <a:solidFill>
                <a:schemeClr val="accent1"/>
              </a:solidFill>
              <a:cs typeface="Arial" pitchFamily="34" charset="0"/>
            </a:endParaRPr>
          </a:p>
        </p:txBody>
      </p:sp>
      <p:sp>
        <p:nvSpPr>
          <p:cNvPr id="27" name="Freeform 7">
            <a:extLst>
              <a:ext uri="{FF2B5EF4-FFF2-40B4-BE49-F238E27FC236}">
                <a16:creationId xmlns:a16="http://schemas.microsoft.com/office/drawing/2014/main" id="{FD1E760F-F736-F248-8305-DCDE35CC315A}"/>
              </a:ext>
            </a:extLst>
          </p:cNvPr>
          <p:cNvSpPr/>
          <p:nvPr/>
        </p:nvSpPr>
        <p:spPr>
          <a:xfrm flipH="1">
            <a:off x="811324" y="3750513"/>
            <a:ext cx="1321610" cy="571768"/>
          </a:xfrm>
          <a:custGeom>
            <a:avLst/>
            <a:gdLst>
              <a:gd name="connsiteX0" fmla="*/ 0 w 2340428"/>
              <a:gd name="connsiteY0" fmla="*/ 1600200 h 1600200"/>
              <a:gd name="connsiteX1" fmla="*/ 1436914 w 2340428"/>
              <a:gd name="connsiteY1" fmla="*/ 0 h 1600200"/>
              <a:gd name="connsiteX2" fmla="*/ 2340428 w 2340428"/>
              <a:gd name="connsiteY2" fmla="*/ 0 h 1600200"/>
            </a:gdLst>
            <a:ahLst/>
            <a:cxnLst>
              <a:cxn ang="0">
                <a:pos x="connsiteX0" y="connsiteY0"/>
              </a:cxn>
              <a:cxn ang="0">
                <a:pos x="connsiteX1" y="connsiteY1"/>
              </a:cxn>
              <a:cxn ang="0">
                <a:pos x="connsiteX2" y="connsiteY2"/>
              </a:cxn>
            </a:cxnLst>
            <a:rect l="l" t="t" r="r" b="b"/>
            <a:pathLst>
              <a:path w="2340428" h="1600200">
                <a:moveTo>
                  <a:pt x="0" y="1600200"/>
                </a:moveTo>
                <a:lnTo>
                  <a:pt x="1436914" y="0"/>
                </a:lnTo>
                <a:lnTo>
                  <a:pt x="2340428"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Freeform 7">
            <a:extLst>
              <a:ext uri="{FF2B5EF4-FFF2-40B4-BE49-F238E27FC236}">
                <a16:creationId xmlns:a16="http://schemas.microsoft.com/office/drawing/2014/main" id="{96530DA8-91F4-6249-923D-836BFB362FE3}"/>
              </a:ext>
            </a:extLst>
          </p:cNvPr>
          <p:cNvSpPr/>
          <p:nvPr/>
        </p:nvSpPr>
        <p:spPr>
          <a:xfrm flipH="1">
            <a:off x="294565" y="2851097"/>
            <a:ext cx="1973541" cy="687336"/>
          </a:xfrm>
          <a:custGeom>
            <a:avLst/>
            <a:gdLst>
              <a:gd name="connsiteX0" fmla="*/ 0 w 2340428"/>
              <a:gd name="connsiteY0" fmla="*/ 1600200 h 1600200"/>
              <a:gd name="connsiteX1" fmla="*/ 1436914 w 2340428"/>
              <a:gd name="connsiteY1" fmla="*/ 0 h 1600200"/>
              <a:gd name="connsiteX2" fmla="*/ 2340428 w 2340428"/>
              <a:gd name="connsiteY2" fmla="*/ 0 h 1600200"/>
            </a:gdLst>
            <a:ahLst/>
            <a:cxnLst>
              <a:cxn ang="0">
                <a:pos x="connsiteX0" y="connsiteY0"/>
              </a:cxn>
              <a:cxn ang="0">
                <a:pos x="connsiteX1" y="connsiteY1"/>
              </a:cxn>
              <a:cxn ang="0">
                <a:pos x="connsiteX2" y="connsiteY2"/>
              </a:cxn>
            </a:cxnLst>
            <a:rect l="l" t="t" r="r" b="b"/>
            <a:pathLst>
              <a:path w="2340428" h="1600200">
                <a:moveTo>
                  <a:pt x="0" y="1600200"/>
                </a:moveTo>
                <a:lnTo>
                  <a:pt x="1436914" y="0"/>
                </a:lnTo>
                <a:lnTo>
                  <a:pt x="2340428" y="0"/>
                </a:lnTo>
              </a:path>
            </a:pathLst>
          </a:custGeom>
          <a:ln w="15875">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 name="Rectangle 1">
            <a:extLst>
              <a:ext uri="{FF2B5EF4-FFF2-40B4-BE49-F238E27FC236}">
                <a16:creationId xmlns:a16="http://schemas.microsoft.com/office/drawing/2014/main" id="{BDB626B6-B0CD-4243-9A02-EFA4E6005560}"/>
              </a:ext>
            </a:extLst>
          </p:cNvPr>
          <p:cNvSpPr/>
          <p:nvPr/>
        </p:nvSpPr>
        <p:spPr>
          <a:xfrm>
            <a:off x="122872" y="3593662"/>
            <a:ext cx="683200" cy="523220"/>
          </a:xfrm>
          <a:prstGeom prst="rect">
            <a:avLst/>
          </a:prstGeom>
        </p:spPr>
        <p:txBody>
          <a:bodyPr wrap="none">
            <a:spAutoFit/>
          </a:bodyPr>
          <a:lstStyle/>
          <a:p>
            <a:r>
              <a:rPr lang="en-US" sz="1400" b="1" dirty="0">
                <a:solidFill>
                  <a:schemeClr val="accent6">
                    <a:lumMod val="75000"/>
                  </a:schemeClr>
                </a:solidFill>
                <a:cs typeface="Arial" pitchFamily="34" charset="0"/>
              </a:rPr>
              <a:t>Risk</a:t>
            </a:r>
          </a:p>
          <a:p>
            <a:r>
              <a:rPr lang="en-US" sz="1400" b="1" dirty="0">
                <a:solidFill>
                  <a:schemeClr val="accent6">
                    <a:lumMod val="75000"/>
                  </a:schemeClr>
                </a:solidFill>
                <a:cs typeface="Arial" pitchFamily="34" charset="0"/>
              </a:rPr>
              <a:t>Score</a:t>
            </a:r>
            <a:endParaRPr lang="en-US" sz="1400" dirty="0">
              <a:solidFill>
                <a:schemeClr val="accent6">
                  <a:lumMod val="75000"/>
                </a:schemeClr>
              </a:solidFill>
            </a:endParaRPr>
          </a:p>
        </p:txBody>
      </p:sp>
      <p:sp>
        <p:nvSpPr>
          <p:cNvPr id="3" name="Rectangle 2">
            <a:extLst>
              <a:ext uri="{FF2B5EF4-FFF2-40B4-BE49-F238E27FC236}">
                <a16:creationId xmlns:a16="http://schemas.microsoft.com/office/drawing/2014/main" id="{BFF11D68-6B5E-B84E-A98A-597EBCE1214A}"/>
              </a:ext>
            </a:extLst>
          </p:cNvPr>
          <p:cNvSpPr/>
          <p:nvPr/>
        </p:nvSpPr>
        <p:spPr>
          <a:xfrm>
            <a:off x="114080" y="2529510"/>
            <a:ext cx="522900" cy="307777"/>
          </a:xfrm>
          <a:prstGeom prst="rect">
            <a:avLst/>
          </a:prstGeom>
        </p:spPr>
        <p:txBody>
          <a:bodyPr wrap="none">
            <a:spAutoFit/>
          </a:bodyPr>
          <a:lstStyle/>
          <a:p>
            <a:r>
              <a:rPr lang="en-US" altLang="ko-KR" sz="1400" b="1" dirty="0">
                <a:solidFill>
                  <a:schemeClr val="accent2"/>
                </a:solidFill>
                <a:cs typeface="Arial" pitchFamily="34" charset="0"/>
              </a:rPr>
              <a:t>Age</a:t>
            </a:r>
            <a:endParaRPr lang="en-US" sz="1400" dirty="0"/>
          </a:p>
        </p:txBody>
      </p:sp>
      <p:sp>
        <p:nvSpPr>
          <p:cNvPr id="30" name="Rounded Rectangular Callout 29">
            <a:extLst>
              <a:ext uri="{FF2B5EF4-FFF2-40B4-BE49-F238E27FC236}">
                <a16:creationId xmlns:a16="http://schemas.microsoft.com/office/drawing/2014/main" id="{3F5D656B-8E44-6D44-B9A7-53642B4F8311}"/>
              </a:ext>
            </a:extLst>
          </p:cNvPr>
          <p:cNvSpPr/>
          <p:nvPr/>
        </p:nvSpPr>
        <p:spPr>
          <a:xfrm>
            <a:off x="9447736" y="2363399"/>
            <a:ext cx="2189433" cy="2350068"/>
          </a:xfrm>
          <a:prstGeom prst="wedgeRoundRectCallout">
            <a:avLst>
              <a:gd name="adj1" fmla="val -183430"/>
              <a:gd name="adj2" fmla="val 1173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5"/>
                </a:solidFill>
              </a:rPr>
              <a:t>Exploring Categorical &amp; Numerical Data to discover patterns, similarities, correlations, user behaviors, etc. to identify the potential defaulters</a:t>
            </a:r>
          </a:p>
        </p:txBody>
      </p:sp>
    </p:spTree>
    <p:extLst>
      <p:ext uri="{BB962C8B-B14F-4D97-AF65-F5344CB8AC3E}">
        <p14:creationId xmlns:p14="http://schemas.microsoft.com/office/powerpoint/2010/main" val="74835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581"/>
            <a:ext cx="12192000" cy="832470"/>
          </a:xfrm>
          <a:solidFill>
            <a:schemeClr val="bg1">
              <a:lumMod val="85000"/>
            </a:schemeClr>
          </a:solidFill>
          <a:ln>
            <a:solidFill>
              <a:schemeClr val="bg2">
                <a:lumMod val="75000"/>
              </a:schemeClr>
            </a:solidFill>
          </a:ln>
        </p:spPr>
        <p:txBody>
          <a:bodyPr/>
          <a:lstStyle/>
          <a:p>
            <a:r>
              <a:rPr lang="en-US" dirty="0">
                <a:solidFill>
                  <a:schemeClr val="accent6">
                    <a:lumMod val="75000"/>
                  </a:schemeClr>
                </a:solidFill>
              </a:rPr>
              <a:t>Solution Design</a:t>
            </a:r>
          </a:p>
        </p:txBody>
      </p:sp>
      <p:sp>
        <p:nvSpPr>
          <p:cNvPr id="53" name="Text Placeholder 52"/>
          <p:cNvSpPr>
            <a:spLocks noGrp="1"/>
          </p:cNvSpPr>
          <p:nvPr>
            <p:ph type="body" sz="quarter" idx="41"/>
          </p:nvPr>
        </p:nvSpPr>
        <p:spPr/>
        <p:txBody>
          <a:bodyPr/>
          <a:lstStyle/>
          <a:p>
            <a:r>
              <a:rPr lang="en-US" dirty="0"/>
              <a:t>The journey of exploring the data for identifying the potential defaulters</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rPr>
              <a:t>www.free-powerpoint-templates-design.com</a:t>
            </a:r>
            <a:endParaRPr lang="ko-KR" altLang="en-US" sz="1000" dirty="0">
              <a:solidFill>
                <a:schemeClr val="bg1"/>
              </a:solidFill>
            </a:endParaRPr>
          </a:p>
        </p:txBody>
      </p:sp>
      <p:sp>
        <p:nvSpPr>
          <p:cNvPr id="1072" name="Rectangle 1071">
            <a:extLst>
              <a:ext uri="{FF2B5EF4-FFF2-40B4-BE49-F238E27FC236}">
                <a16:creationId xmlns:a16="http://schemas.microsoft.com/office/drawing/2014/main" id="{84CB8E5C-7D6A-4E1F-A082-BAC42108E5B8}"/>
              </a:ext>
            </a:extLst>
          </p:cNvPr>
          <p:cNvSpPr/>
          <p:nvPr/>
        </p:nvSpPr>
        <p:spPr>
          <a:xfrm>
            <a:off x="0" y="2324268"/>
            <a:ext cx="1898007"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3" name="Rectangle 1072">
            <a:extLst>
              <a:ext uri="{FF2B5EF4-FFF2-40B4-BE49-F238E27FC236}">
                <a16:creationId xmlns:a16="http://schemas.microsoft.com/office/drawing/2014/main" id="{F5ACED7B-286B-4553-AD45-C9091AEFE5E2}"/>
              </a:ext>
            </a:extLst>
          </p:cNvPr>
          <p:cNvSpPr/>
          <p:nvPr/>
        </p:nvSpPr>
        <p:spPr>
          <a:xfrm>
            <a:off x="1886818" y="2320483"/>
            <a:ext cx="1836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4" name="Rectangle 1073">
            <a:extLst>
              <a:ext uri="{FF2B5EF4-FFF2-40B4-BE49-F238E27FC236}">
                <a16:creationId xmlns:a16="http://schemas.microsoft.com/office/drawing/2014/main" id="{B612D156-652A-41B1-A489-B0C2AC1FBE50}"/>
              </a:ext>
            </a:extLst>
          </p:cNvPr>
          <p:cNvSpPr/>
          <p:nvPr/>
        </p:nvSpPr>
        <p:spPr>
          <a:xfrm>
            <a:off x="3725964" y="2320483"/>
            <a:ext cx="1836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5" name="Rectangle 1074">
            <a:extLst>
              <a:ext uri="{FF2B5EF4-FFF2-40B4-BE49-F238E27FC236}">
                <a16:creationId xmlns:a16="http://schemas.microsoft.com/office/drawing/2014/main" id="{1AC43DD1-CFA4-43B5-A633-9F36DC3ACC1E}"/>
              </a:ext>
            </a:extLst>
          </p:cNvPr>
          <p:cNvSpPr/>
          <p:nvPr/>
        </p:nvSpPr>
        <p:spPr>
          <a:xfrm>
            <a:off x="5571857" y="2320483"/>
            <a:ext cx="1836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6" name="Rectangle 1075">
            <a:extLst>
              <a:ext uri="{FF2B5EF4-FFF2-40B4-BE49-F238E27FC236}">
                <a16:creationId xmlns:a16="http://schemas.microsoft.com/office/drawing/2014/main" id="{04AF1869-4C30-43DE-8474-E9B524F4987E}"/>
              </a:ext>
            </a:extLst>
          </p:cNvPr>
          <p:cNvSpPr/>
          <p:nvPr/>
        </p:nvSpPr>
        <p:spPr>
          <a:xfrm>
            <a:off x="7409204" y="2320483"/>
            <a:ext cx="1836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7" name="Rectangle 1076">
            <a:extLst>
              <a:ext uri="{FF2B5EF4-FFF2-40B4-BE49-F238E27FC236}">
                <a16:creationId xmlns:a16="http://schemas.microsoft.com/office/drawing/2014/main" id="{05F785E7-71F4-45B7-B2B6-DFC98A75AB69}"/>
              </a:ext>
            </a:extLst>
          </p:cNvPr>
          <p:cNvSpPr/>
          <p:nvPr/>
        </p:nvSpPr>
        <p:spPr>
          <a:xfrm>
            <a:off x="9260868" y="2320483"/>
            <a:ext cx="1836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78" name="Round Same Side Corner Rectangle 39">
            <a:extLst>
              <a:ext uri="{FF2B5EF4-FFF2-40B4-BE49-F238E27FC236}">
                <a16:creationId xmlns:a16="http://schemas.microsoft.com/office/drawing/2014/main" id="{8143BC21-B363-4FB6-AD7E-9E794ACAA229}"/>
              </a:ext>
            </a:extLst>
          </p:cNvPr>
          <p:cNvSpPr/>
          <p:nvPr/>
        </p:nvSpPr>
        <p:spPr>
          <a:xfrm rot="18900000">
            <a:off x="10232248" y="2038798"/>
            <a:ext cx="923370" cy="923370"/>
          </a:xfrm>
          <a:custGeom>
            <a:avLst/>
            <a:gdLst/>
            <a:ahLst/>
            <a:cxnLst/>
            <a:rect l="l" t="t" r="r" b="b"/>
            <a:pathLst>
              <a:path w="923370" h="923370">
                <a:moveTo>
                  <a:pt x="870649" y="52721"/>
                </a:moveTo>
                <a:cubicBezTo>
                  <a:pt x="903223" y="85294"/>
                  <a:pt x="923370" y="130294"/>
                  <a:pt x="923370" y="180000"/>
                </a:cubicBezTo>
                <a:lnTo>
                  <a:pt x="923370" y="914399"/>
                </a:lnTo>
                <a:lnTo>
                  <a:pt x="914399" y="914399"/>
                </a:lnTo>
                <a:lnTo>
                  <a:pt x="914399" y="923370"/>
                </a:lnTo>
                <a:lnTo>
                  <a:pt x="180000" y="923370"/>
                </a:lnTo>
                <a:cubicBezTo>
                  <a:pt x="80589" y="923370"/>
                  <a:pt x="0" y="842781"/>
                  <a:pt x="0" y="743370"/>
                </a:cubicBezTo>
                <a:cubicBezTo>
                  <a:pt x="0" y="643959"/>
                  <a:pt x="80589" y="563370"/>
                  <a:pt x="179999" y="563370"/>
                </a:cubicBezTo>
                <a:lnTo>
                  <a:pt x="563370" y="563370"/>
                </a:lnTo>
                <a:lnTo>
                  <a:pt x="563370" y="180000"/>
                </a:lnTo>
                <a:cubicBezTo>
                  <a:pt x="563370" y="80589"/>
                  <a:pt x="643959" y="0"/>
                  <a:pt x="743370" y="0"/>
                </a:cubicBezTo>
                <a:cubicBezTo>
                  <a:pt x="793076" y="0"/>
                  <a:pt x="838076" y="20147"/>
                  <a:pt x="870649" y="527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1079" name="그룹 48">
            <a:extLst>
              <a:ext uri="{FF2B5EF4-FFF2-40B4-BE49-F238E27FC236}">
                <a16:creationId xmlns:a16="http://schemas.microsoft.com/office/drawing/2014/main" id="{8E9E6FF8-42D7-4FE0-8472-2E6F05527F9D}"/>
              </a:ext>
            </a:extLst>
          </p:cNvPr>
          <p:cNvGrpSpPr/>
          <p:nvPr/>
        </p:nvGrpSpPr>
        <p:grpSpPr>
          <a:xfrm>
            <a:off x="3057392" y="2225390"/>
            <a:ext cx="540000" cy="540000"/>
            <a:chOff x="3064244" y="3659540"/>
            <a:chExt cx="540000" cy="540000"/>
          </a:xfrm>
        </p:grpSpPr>
        <p:sp>
          <p:nvSpPr>
            <p:cNvPr id="1080" name="Oval 1079">
              <a:extLst>
                <a:ext uri="{FF2B5EF4-FFF2-40B4-BE49-F238E27FC236}">
                  <a16:creationId xmlns:a16="http://schemas.microsoft.com/office/drawing/2014/main" id="{980A9BEC-5FC6-481A-B815-B9B4D783B366}"/>
                </a:ext>
              </a:extLst>
            </p:cNvPr>
            <p:cNvSpPr/>
            <p:nvPr/>
          </p:nvSpPr>
          <p:spPr>
            <a:xfrm>
              <a:off x="3064244" y="3659540"/>
              <a:ext cx="540000" cy="540000"/>
            </a:xfrm>
            <a:prstGeom prst="ellipse">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81" name="Oval 1080">
              <a:extLst>
                <a:ext uri="{FF2B5EF4-FFF2-40B4-BE49-F238E27FC236}">
                  <a16:creationId xmlns:a16="http://schemas.microsoft.com/office/drawing/2014/main" id="{D58FDCD4-7091-4990-9500-4436B849EB10}"/>
                </a:ext>
              </a:extLst>
            </p:cNvPr>
            <p:cNvSpPr/>
            <p:nvPr/>
          </p:nvSpPr>
          <p:spPr>
            <a:xfrm>
              <a:off x="3146819" y="3742115"/>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3</a:t>
              </a:r>
              <a:endParaRPr lang="ko-KR" altLang="en-US" sz="1400" dirty="0">
                <a:solidFill>
                  <a:schemeClr val="tx1">
                    <a:lumMod val="75000"/>
                    <a:lumOff val="25000"/>
                  </a:schemeClr>
                </a:solidFill>
              </a:endParaRPr>
            </a:p>
          </p:txBody>
        </p:sp>
      </p:grpSp>
      <p:grpSp>
        <p:nvGrpSpPr>
          <p:cNvPr id="1082" name="그룹 47">
            <a:extLst>
              <a:ext uri="{FF2B5EF4-FFF2-40B4-BE49-F238E27FC236}">
                <a16:creationId xmlns:a16="http://schemas.microsoft.com/office/drawing/2014/main" id="{4CD6204A-C496-4140-AB94-F26429B859E7}"/>
              </a:ext>
            </a:extLst>
          </p:cNvPr>
          <p:cNvGrpSpPr/>
          <p:nvPr/>
        </p:nvGrpSpPr>
        <p:grpSpPr>
          <a:xfrm>
            <a:off x="4482242" y="2217171"/>
            <a:ext cx="540000" cy="540000"/>
            <a:chOff x="4504969" y="3665239"/>
            <a:chExt cx="540000" cy="540000"/>
          </a:xfrm>
        </p:grpSpPr>
        <p:sp>
          <p:nvSpPr>
            <p:cNvPr id="1083" name="Oval 1082">
              <a:extLst>
                <a:ext uri="{FF2B5EF4-FFF2-40B4-BE49-F238E27FC236}">
                  <a16:creationId xmlns:a16="http://schemas.microsoft.com/office/drawing/2014/main" id="{18631B0E-9578-4512-A885-12144AF89FFC}"/>
                </a:ext>
              </a:extLst>
            </p:cNvPr>
            <p:cNvSpPr/>
            <p:nvPr/>
          </p:nvSpPr>
          <p:spPr>
            <a:xfrm>
              <a:off x="4504969" y="3665239"/>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84" name="Oval 1083">
              <a:extLst>
                <a:ext uri="{FF2B5EF4-FFF2-40B4-BE49-F238E27FC236}">
                  <a16:creationId xmlns:a16="http://schemas.microsoft.com/office/drawing/2014/main" id="{96E9625F-3FB0-4DE0-9BE5-9171DF8DA58B}"/>
                </a:ext>
              </a:extLst>
            </p:cNvPr>
            <p:cNvSpPr/>
            <p:nvPr/>
          </p:nvSpPr>
          <p:spPr>
            <a:xfrm>
              <a:off x="4587544" y="3747814"/>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4</a:t>
              </a:r>
              <a:endParaRPr lang="ko-KR" altLang="en-US" sz="1400" dirty="0">
                <a:solidFill>
                  <a:schemeClr val="tx1">
                    <a:lumMod val="75000"/>
                    <a:lumOff val="25000"/>
                  </a:schemeClr>
                </a:solidFill>
              </a:endParaRPr>
            </a:p>
          </p:txBody>
        </p:sp>
      </p:grpSp>
      <p:grpSp>
        <p:nvGrpSpPr>
          <p:cNvPr id="1085" name="그룹 27">
            <a:extLst>
              <a:ext uri="{FF2B5EF4-FFF2-40B4-BE49-F238E27FC236}">
                <a16:creationId xmlns:a16="http://schemas.microsoft.com/office/drawing/2014/main" id="{ED883F41-B2C7-408B-9944-9C3EA4938CA4}"/>
              </a:ext>
            </a:extLst>
          </p:cNvPr>
          <p:cNvGrpSpPr/>
          <p:nvPr/>
        </p:nvGrpSpPr>
        <p:grpSpPr>
          <a:xfrm>
            <a:off x="5858235" y="2209746"/>
            <a:ext cx="540000" cy="540000"/>
            <a:chOff x="6136056" y="3680089"/>
            <a:chExt cx="540000" cy="540000"/>
          </a:xfrm>
        </p:grpSpPr>
        <p:sp>
          <p:nvSpPr>
            <p:cNvPr id="1086" name="Oval 1085">
              <a:extLst>
                <a:ext uri="{FF2B5EF4-FFF2-40B4-BE49-F238E27FC236}">
                  <a16:creationId xmlns:a16="http://schemas.microsoft.com/office/drawing/2014/main" id="{F13E4A45-E663-4B11-B3CB-CEDEB0CE82D6}"/>
                </a:ext>
              </a:extLst>
            </p:cNvPr>
            <p:cNvSpPr/>
            <p:nvPr/>
          </p:nvSpPr>
          <p:spPr>
            <a:xfrm>
              <a:off x="6136056" y="3680089"/>
              <a:ext cx="540000" cy="540000"/>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87" name="Oval 1086">
              <a:extLst>
                <a:ext uri="{FF2B5EF4-FFF2-40B4-BE49-F238E27FC236}">
                  <a16:creationId xmlns:a16="http://schemas.microsoft.com/office/drawing/2014/main" id="{63E596EB-CBBF-4621-ABE3-1808427F2D16}"/>
                </a:ext>
              </a:extLst>
            </p:cNvPr>
            <p:cNvSpPr/>
            <p:nvPr/>
          </p:nvSpPr>
          <p:spPr>
            <a:xfrm>
              <a:off x="6248436" y="3761252"/>
              <a:ext cx="308559" cy="341611"/>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5</a:t>
              </a:r>
              <a:endParaRPr lang="ko-KR" altLang="en-US" sz="1400" dirty="0">
                <a:solidFill>
                  <a:schemeClr val="tx1">
                    <a:lumMod val="75000"/>
                    <a:lumOff val="25000"/>
                  </a:schemeClr>
                </a:solidFill>
              </a:endParaRPr>
            </a:p>
          </p:txBody>
        </p:sp>
      </p:grpSp>
      <p:grpSp>
        <p:nvGrpSpPr>
          <p:cNvPr id="1088" name="그룹 26">
            <a:extLst>
              <a:ext uri="{FF2B5EF4-FFF2-40B4-BE49-F238E27FC236}">
                <a16:creationId xmlns:a16="http://schemas.microsoft.com/office/drawing/2014/main" id="{4B94551B-7CDF-4458-A5A2-6CCA25C8E863}"/>
              </a:ext>
            </a:extLst>
          </p:cNvPr>
          <p:cNvGrpSpPr/>
          <p:nvPr/>
        </p:nvGrpSpPr>
        <p:grpSpPr>
          <a:xfrm>
            <a:off x="7040168" y="2234268"/>
            <a:ext cx="540000" cy="540000"/>
            <a:chOff x="8984481" y="3676637"/>
            <a:chExt cx="540000" cy="540000"/>
          </a:xfrm>
        </p:grpSpPr>
        <p:sp>
          <p:nvSpPr>
            <p:cNvPr id="1089" name="Oval 1088">
              <a:extLst>
                <a:ext uri="{FF2B5EF4-FFF2-40B4-BE49-F238E27FC236}">
                  <a16:creationId xmlns:a16="http://schemas.microsoft.com/office/drawing/2014/main" id="{4D6CDB7E-AB3F-4503-8385-41CD61A48F5E}"/>
                </a:ext>
              </a:extLst>
            </p:cNvPr>
            <p:cNvSpPr/>
            <p:nvPr/>
          </p:nvSpPr>
          <p:spPr>
            <a:xfrm>
              <a:off x="8984481" y="3676637"/>
              <a:ext cx="540000" cy="540000"/>
            </a:xfrm>
            <a:prstGeom prst="ellipse">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90" name="Oval 1089">
              <a:extLst>
                <a:ext uri="{FF2B5EF4-FFF2-40B4-BE49-F238E27FC236}">
                  <a16:creationId xmlns:a16="http://schemas.microsoft.com/office/drawing/2014/main" id="{6772C51E-ED1F-48DC-AF49-9C2F3A5F4C76}"/>
                </a:ext>
              </a:extLst>
            </p:cNvPr>
            <p:cNvSpPr/>
            <p:nvPr/>
          </p:nvSpPr>
          <p:spPr>
            <a:xfrm>
              <a:off x="9067056" y="3759212"/>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6</a:t>
              </a:r>
              <a:endParaRPr lang="ko-KR" altLang="en-US" sz="1400" dirty="0">
                <a:solidFill>
                  <a:schemeClr val="tx1">
                    <a:lumMod val="75000"/>
                    <a:lumOff val="25000"/>
                  </a:schemeClr>
                </a:solidFill>
              </a:endParaRPr>
            </a:p>
          </p:txBody>
        </p:sp>
      </p:grpSp>
      <p:grpSp>
        <p:nvGrpSpPr>
          <p:cNvPr id="1091" name="그룹 49">
            <a:extLst>
              <a:ext uri="{FF2B5EF4-FFF2-40B4-BE49-F238E27FC236}">
                <a16:creationId xmlns:a16="http://schemas.microsoft.com/office/drawing/2014/main" id="{52A44D10-BFA5-4AF5-AC88-49C444CE494A}"/>
              </a:ext>
            </a:extLst>
          </p:cNvPr>
          <p:cNvGrpSpPr/>
          <p:nvPr/>
        </p:nvGrpSpPr>
        <p:grpSpPr>
          <a:xfrm>
            <a:off x="1485831" y="2234268"/>
            <a:ext cx="540000" cy="540000"/>
            <a:chOff x="1624244" y="3665239"/>
            <a:chExt cx="540000" cy="540000"/>
          </a:xfrm>
        </p:grpSpPr>
        <p:sp>
          <p:nvSpPr>
            <p:cNvPr id="1092" name="Oval 1091">
              <a:extLst>
                <a:ext uri="{FF2B5EF4-FFF2-40B4-BE49-F238E27FC236}">
                  <a16:creationId xmlns:a16="http://schemas.microsoft.com/office/drawing/2014/main" id="{CB16D06C-0F7A-49ED-B37E-6F5D8136F106}"/>
                </a:ext>
              </a:extLst>
            </p:cNvPr>
            <p:cNvSpPr/>
            <p:nvPr/>
          </p:nvSpPr>
          <p:spPr>
            <a:xfrm>
              <a:off x="1624244" y="3665239"/>
              <a:ext cx="540000" cy="540000"/>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93" name="Oval 1092">
              <a:extLst>
                <a:ext uri="{FF2B5EF4-FFF2-40B4-BE49-F238E27FC236}">
                  <a16:creationId xmlns:a16="http://schemas.microsoft.com/office/drawing/2014/main" id="{206221B8-CE11-48D7-9C95-D81CA005826F}"/>
                </a:ext>
              </a:extLst>
            </p:cNvPr>
            <p:cNvSpPr/>
            <p:nvPr/>
          </p:nvSpPr>
          <p:spPr>
            <a:xfrm>
              <a:off x="1706819" y="3747814"/>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2</a:t>
              </a:r>
              <a:endParaRPr lang="ko-KR" altLang="en-US" sz="1400" dirty="0">
                <a:solidFill>
                  <a:schemeClr val="tx1">
                    <a:lumMod val="75000"/>
                    <a:lumOff val="25000"/>
                  </a:schemeClr>
                </a:solidFill>
              </a:endParaRPr>
            </a:p>
          </p:txBody>
        </p:sp>
      </p:grpSp>
      <p:sp>
        <p:nvSpPr>
          <p:cNvPr id="1094" name="직사각형 113">
            <a:extLst>
              <a:ext uri="{FF2B5EF4-FFF2-40B4-BE49-F238E27FC236}">
                <a16:creationId xmlns:a16="http://schemas.microsoft.com/office/drawing/2014/main" id="{016D1306-6A96-4B15-B6F3-0646441C81FA}"/>
              </a:ext>
            </a:extLst>
          </p:cNvPr>
          <p:cNvSpPr>
            <a:spLocks noChangeArrowheads="1"/>
          </p:cNvSpPr>
          <p:nvPr/>
        </p:nvSpPr>
        <p:spPr bwMode="auto">
          <a:xfrm>
            <a:off x="1270306" y="1524316"/>
            <a:ext cx="1333158"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a:solidFill>
                  <a:schemeClr val="tx1">
                    <a:lumMod val="75000"/>
                    <a:lumOff val="25000"/>
                  </a:schemeClr>
                </a:solidFill>
                <a:cs typeface="Arial" charset="0"/>
              </a:rPr>
              <a:t>Uni Variant Analysis</a:t>
            </a:r>
            <a:endParaRPr lang="ko-KR" altLang="en-US" sz="1200" dirty="0">
              <a:solidFill>
                <a:schemeClr val="tx1">
                  <a:lumMod val="75000"/>
                  <a:lumOff val="25000"/>
                </a:schemeClr>
              </a:solidFill>
            </a:endParaRPr>
          </a:p>
        </p:txBody>
      </p:sp>
      <p:sp>
        <p:nvSpPr>
          <p:cNvPr id="1095" name="TextBox 1094">
            <a:extLst>
              <a:ext uri="{FF2B5EF4-FFF2-40B4-BE49-F238E27FC236}">
                <a16:creationId xmlns:a16="http://schemas.microsoft.com/office/drawing/2014/main" id="{2FB565C5-1A19-4942-9333-A7EA179B826E}"/>
              </a:ext>
            </a:extLst>
          </p:cNvPr>
          <p:cNvSpPr txBox="1"/>
          <p:nvPr/>
        </p:nvSpPr>
        <p:spPr>
          <a:xfrm>
            <a:off x="2693641" y="1502972"/>
            <a:ext cx="1353106"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Bi Variant Analysis</a:t>
            </a:r>
            <a:endParaRPr lang="ko-KR" altLang="en-US" sz="1200" b="1" dirty="0">
              <a:solidFill>
                <a:schemeClr val="tx1">
                  <a:lumMod val="75000"/>
                  <a:lumOff val="25000"/>
                </a:schemeClr>
              </a:solidFill>
              <a:cs typeface="Arial" pitchFamily="34" charset="0"/>
            </a:endParaRPr>
          </a:p>
        </p:txBody>
      </p:sp>
      <p:sp>
        <p:nvSpPr>
          <p:cNvPr id="1096" name="TextBox 1095">
            <a:extLst>
              <a:ext uri="{FF2B5EF4-FFF2-40B4-BE49-F238E27FC236}">
                <a16:creationId xmlns:a16="http://schemas.microsoft.com/office/drawing/2014/main" id="{BA42976C-53A1-490D-B0D2-04D02C7A9EB6}"/>
              </a:ext>
            </a:extLst>
          </p:cNvPr>
          <p:cNvSpPr txBox="1"/>
          <p:nvPr/>
        </p:nvSpPr>
        <p:spPr>
          <a:xfrm>
            <a:off x="4011150" y="1494578"/>
            <a:ext cx="1353106"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Correlation Analysis</a:t>
            </a:r>
            <a:endParaRPr lang="ko-KR" altLang="en-US" sz="1200" b="1" dirty="0">
              <a:solidFill>
                <a:schemeClr val="tx1">
                  <a:lumMod val="75000"/>
                  <a:lumOff val="25000"/>
                </a:schemeClr>
              </a:solidFill>
              <a:cs typeface="Arial" pitchFamily="34" charset="0"/>
            </a:endParaRPr>
          </a:p>
        </p:txBody>
      </p:sp>
      <p:sp>
        <p:nvSpPr>
          <p:cNvPr id="1097" name="TextBox 1096">
            <a:extLst>
              <a:ext uri="{FF2B5EF4-FFF2-40B4-BE49-F238E27FC236}">
                <a16:creationId xmlns:a16="http://schemas.microsoft.com/office/drawing/2014/main" id="{29D1E388-BD00-48AC-AF48-E3743D8568DC}"/>
              </a:ext>
            </a:extLst>
          </p:cNvPr>
          <p:cNvSpPr txBox="1"/>
          <p:nvPr/>
        </p:nvSpPr>
        <p:spPr>
          <a:xfrm>
            <a:off x="5337064" y="1472115"/>
            <a:ext cx="1353106"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Building Analytical Models</a:t>
            </a:r>
            <a:endParaRPr lang="ko-KR" altLang="en-US" sz="1200" b="1" dirty="0">
              <a:solidFill>
                <a:schemeClr val="tx1">
                  <a:lumMod val="75000"/>
                  <a:lumOff val="25000"/>
                </a:schemeClr>
              </a:solidFill>
              <a:cs typeface="Arial" pitchFamily="34" charset="0"/>
            </a:endParaRPr>
          </a:p>
        </p:txBody>
      </p:sp>
      <p:sp>
        <p:nvSpPr>
          <p:cNvPr id="1098" name="TextBox 1097">
            <a:extLst>
              <a:ext uri="{FF2B5EF4-FFF2-40B4-BE49-F238E27FC236}">
                <a16:creationId xmlns:a16="http://schemas.microsoft.com/office/drawing/2014/main" id="{A1EAB099-6CAB-4B79-B90F-5216F1EC2AF4}"/>
              </a:ext>
            </a:extLst>
          </p:cNvPr>
          <p:cNvSpPr txBox="1"/>
          <p:nvPr/>
        </p:nvSpPr>
        <p:spPr>
          <a:xfrm>
            <a:off x="9404017" y="1465422"/>
            <a:ext cx="1587426"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Insights </a:t>
            </a:r>
          </a:p>
          <a:p>
            <a:pPr algn="ctr"/>
            <a:r>
              <a:rPr lang="en-US" altLang="ko-KR" sz="1200" b="1" dirty="0">
                <a:solidFill>
                  <a:schemeClr val="tx1">
                    <a:lumMod val="75000"/>
                    <a:lumOff val="25000"/>
                  </a:schemeClr>
                </a:solidFill>
                <a:cs typeface="Arial" pitchFamily="34" charset="0"/>
              </a:rPr>
              <a:t>&amp;</a:t>
            </a:r>
          </a:p>
          <a:p>
            <a:pPr algn="ctr"/>
            <a:r>
              <a:rPr lang="en-US" altLang="ko-KR" sz="1200" b="1" dirty="0">
                <a:solidFill>
                  <a:schemeClr val="tx1">
                    <a:lumMod val="75000"/>
                    <a:lumOff val="25000"/>
                  </a:schemeClr>
                </a:solidFill>
                <a:cs typeface="Arial" pitchFamily="34" charset="0"/>
              </a:rPr>
              <a:t>Recommendations</a:t>
            </a:r>
            <a:endParaRPr lang="ko-KR" altLang="en-US" sz="1200" b="1" dirty="0">
              <a:solidFill>
                <a:schemeClr val="tx1">
                  <a:lumMod val="75000"/>
                  <a:lumOff val="25000"/>
                </a:schemeClr>
              </a:solidFill>
              <a:cs typeface="Arial" pitchFamily="34" charset="0"/>
            </a:endParaRPr>
          </a:p>
        </p:txBody>
      </p:sp>
      <p:grpSp>
        <p:nvGrpSpPr>
          <p:cNvPr id="1104" name="Group 1103">
            <a:extLst>
              <a:ext uri="{FF2B5EF4-FFF2-40B4-BE49-F238E27FC236}">
                <a16:creationId xmlns:a16="http://schemas.microsoft.com/office/drawing/2014/main" id="{71DE24B3-564E-41B9-9D72-CFE49DA5330F}"/>
              </a:ext>
            </a:extLst>
          </p:cNvPr>
          <p:cNvGrpSpPr/>
          <p:nvPr/>
        </p:nvGrpSpPr>
        <p:grpSpPr>
          <a:xfrm>
            <a:off x="0" y="2998815"/>
            <a:ext cx="1562325" cy="2141356"/>
            <a:chOff x="1099970" y="4759849"/>
            <a:chExt cx="2146280" cy="922248"/>
          </a:xfrm>
        </p:grpSpPr>
        <p:sp>
          <p:nvSpPr>
            <p:cNvPr id="1105" name="TextBox 1104">
              <a:extLst>
                <a:ext uri="{FF2B5EF4-FFF2-40B4-BE49-F238E27FC236}">
                  <a16:creationId xmlns:a16="http://schemas.microsoft.com/office/drawing/2014/main" id="{E955A335-6178-4BBE-8EBE-6B314BF9E186}"/>
                </a:ext>
              </a:extLst>
            </p:cNvPr>
            <p:cNvSpPr txBox="1"/>
            <p:nvPr/>
          </p:nvSpPr>
          <p:spPr>
            <a:xfrm>
              <a:off x="1109103" y="5006070"/>
              <a:ext cx="2137147" cy="67602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i="1" dirty="0">
                  <a:solidFill>
                    <a:srgbClr val="FF0000"/>
                  </a:solidFill>
                  <a:cs typeface="Arial" pitchFamily="34" charset="0"/>
                </a:rPr>
                <a:t>Missing Value </a:t>
              </a:r>
            </a:p>
            <a:p>
              <a:pPr marL="171450" indent="-171450">
                <a:buFont typeface="Arial" panose="020B0604020202020204" pitchFamily="34" charset="0"/>
                <a:buChar char="•"/>
              </a:pPr>
              <a:r>
                <a:rPr lang="en-US" altLang="ko-KR" sz="1200" i="1" dirty="0">
                  <a:solidFill>
                    <a:srgbClr val="FF0000"/>
                  </a:solidFill>
                  <a:cs typeface="Arial" pitchFamily="34" charset="0"/>
                </a:rPr>
                <a:t>Outlier Treatment</a:t>
              </a:r>
            </a:p>
            <a:p>
              <a:pPr marL="171450" indent="-171450">
                <a:buFont typeface="Arial" panose="020B0604020202020204" pitchFamily="34" charset="0"/>
                <a:buChar char="•"/>
              </a:pPr>
              <a:r>
                <a:rPr lang="en-US" altLang="ko-KR" sz="1200" i="1" dirty="0">
                  <a:solidFill>
                    <a:srgbClr val="FF0000"/>
                  </a:solidFill>
                  <a:cs typeface="Arial" pitchFamily="34" charset="0"/>
                </a:rPr>
                <a:t>Variable Transformation</a:t>
              </a:r>
            </a:p>
            <a:p>
              <a:pPr marL="171450" indent="-171450">
                <a:buFont typeface="Arial" panose="020B0604020202020204" pitchFamily="34" charset="0"/>
                <a:buChar char="•"/>
              </a:pPr>
              <a:r>
                <a:rPr lang="en-US" altLang="ko-KR" sz="1200" i="1" dirty="0">
                  <a:solidFill>
                    <a:srgbClr val="FF0000"/>
                  </a:solidFill>
                  <a:cs typeface="Arial" pitchFamily="34" charset="0"/>
                </a:rPr>
                <a:t>Adding/removing variables</a:t>
              </a:r>
            </a:p>
            <a:p>
              <a:pPr marL="171450" indent="-171450">
                <a:buFont typeface="Arial" panose="020B0604020202020204" pitchFamily="34" charset="0"/>
                <a:buChar char="•"/>
              </a:pPr>
              <a:r>
                <a:rPr lang="en-US" altLang="ko-KR" sz="1200" i="1" dirty="0">
                  <a:solidFill>
                    <a:srgbClr val="FF0000"/>
                  </a:solidFill>
                  <a:cs typeface="Arial" pitchFamily="34" charset="0"/>
                </a:rPr>
                <a:t>Column Names</a:t>
              </a:r>
            </a:p>
            <a:p>
              <a:pPr marL="171450" indent="-171450">
                <a:buFont typeface="Arial" panose="020B0604020202020204" pitchFamily="34" charset="0"/>
                <a:buChar char="•"/>
              </a:pPr>
              <a:endParaRPr lang="ko-KR" altLang="en-US" sz="1200" dirty="0">
                <a:solidFill>
                  <a:schemeClr val="tx1">
                    <a:lumMod val="75000"/>
                    <a:lumOff val="25000"/>
                  </a:schemeClr>
                </a:solidFill>
                <a:cs typeface="Arial" pitchFamily="34" charset="0"/>
              </a:endParaRPr>
            </a:p>
          </p:txBody>
        </p:sp>
        <p:sp>
          <p:nvSpPr>
            <p:cNvPr id="1106" name="TextBox 1105">
              <a:extLst>
                <a:ext uri="{FF2B5EF4-FFF2-40B4-BE49-F238E27FC236}">
                  <a16:creationId xmlns:a16="http://schemas.microsoft.com/office/drawing/2014/main" id="{CA2E8E21-E21C-4755-8FD5-C08753755694}"/>
                </a:ext>
              </a:extLst>
            </p:cNvPr>
            <p:cNvSpPr txBox="1"/>
            <p:nvPr/>
          </p:nvSpPr>
          <p:spPr>
            <a:xfrm>
              <a:off x="1099970" y="4759849"/>
              <a:ext cx="1727399" cy="198832"/>
            </a:xfrm>
            <a:prstGeom prst="rect">
              <a:avLst/>
            </a:prstGeom>
            <a:noFill/>
          </p:spPr>
          <p:txBody>
            <a:bodyPr wrap="square" lIns="108000" rIns="108000" rtlCol="0">
              <a:spAutoFit/>
            </a:bodyPr>
            <a:lstStyle/>
            <a:p>
              <a:pPr algn="ctr"/>
              <a:r>
                <a:rPr lang="en-US" altLang="ko-KR" sz="1200" b="1" dirty="0">
                  <a:solidFill>
                    <a:srgbClr val="FF0000"/>
                  </a:solidFill>
                </a:rPr>
                <a:t>Data Treatment</a:t>
              </a:r>
              <a:endParaRPr lang="ko-KR" altLang="en-US" sz="1200" b="1" dirty="0">
                <a:solidFill>
                  <a:srgbClr val="FF0000"/>
                </a:solidFill>
              </a:endParaRPr>
            </a:p>
          </p:txBody>
        </p:sp>
      </p:grpSp>
      <p:sp>
        <p:nvSpPr>
          <p:cNvPr id="52" name="직사각형 113">
            <a:extLst>
              <a:ext uri="{FF2B5EF4-FFF2-40B4-BE49-F238E27FC236}">
                <a16:creationId xmlns:a16="http://schemas.microsoft.com/office/drawing/2014/main" id="{3A8548F2-7556-EF49-8D20-FE54019D1649}"/>
              </a:ext>
            </a:extLst>
          </p:cNvPr>
          <p:cNvSpPr>
            <a:spLocks noChangeArrowheads="1"/>
          </p:cNvSpPr>
          <p:nvPr/>
        </p:nvSpPr>
        <p:spPr bwMode="auto">
          <a:xfrm>
            <a:off x="-67203" y="1510190"/>
            <a:ext cx="1333158"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a:solidFill>
                  <a:schemeClr val="tx1">
                    <a:lumMod val="75000"/>
                    <a:lumOff val="25000"/>
                  </a:schemeClr>
                </a:solidFill>
                <a:cs typeface="Arial" charset="0"/>
              </a:rPr>
              <a:t>Clean &amp; Filter Data</a:t>
            </a:r>
            <a:endParaRPr lang="ko-KR" altLang="en-US" sz="1200" dirty="0">
              <a:solidFill>
                <a:schemeClr val="tx1">
                  <a:lumMod val="75000"/>
                  <a:lumOff val="25000"/>
                </a:schemeClr>
              </a:solidFill>
            </a:endParaRPr>
          </a:p>
        </p:txBody>
      </p:sp>
      <p:sp>
        <p:nvSpPr>
          <p:cNvPr id="55" name="Oval 54">
            <a:extLst>
              <a:ext uri="{FF2B5EF4-FFF2-40B4-BE49-F238E27FC236}">
                <a16:creationId xmlns:a16="http://schemas.microsoft.com/office/drawing/2014/main" id="{61FDD50A-7D6D-134D-AB41-BA265F290D00}"/>
              </a:ext>
            </a:extLst>
          </p:cNvPr>
          <p:cNvSpPr/>
          <p:nvPr/>
        </p:nvSpPr>
        <p:spPr>
          <a:xfrm>
            <a:off x="111975" y="2217171"/>
            <a:ext cx="540000" cy="540000"/>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6" name="Oval 55">
            <a:extLst>
              <a:ext uri="{FF2B5EF4-FFF2-40B4-BE49-F238E27FC236}">
                <a16:creationId xmlns:a16="http://schemas.microsoft.com/office/drawing/2014/main" id="{61E00EEF-9563-E84A-8FC1-7EFE9F9DEDDC}"/>
              </a:ext>
            </a:extLst>
          </p:cNvPr>
          <p:cNvSpPr/>
          <p:nvPr/>
        </p:nvSpPr>
        <p:spPr>
          <a:xfrm>
            <a:off x="201975" y="2299746"/>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1</a:t>
            </a:r>
            <a:endParaRPr lang="ko-KR" altLang="en-US" sz="1400" dirty="0">
              <a:solidFill>
                <a:schemeClr val="tx1">
                  <a:lumMod val="75000"/>
                  <a:lumOff val="25000"/>
                </a:schemeClr>
              </a:solidFill>
            </a:endParaRPr>
          </a:p>
        </p:txBody>
      </p:sp>
      <p:sp>
        <p:nvSpPr>
          <p:cNvPr id="57" name="Oval 56">
            <a:extLst>
              <a:ext uri="{FF2B5EF4-FFF2-40B4-BE49-F238E27FC236}">
                <a16:creationId xmlns:a16="http://schemas.microsoft.com/office/drawing/2014/main" id="{94C3CD34-42A4-1642-BEDD-725534D50B0C}"/>
              </a:ext>
            </a:extLst>
          </p:cNvPr>
          <p:cNvSpPr/>
          <p:nvPr/>
        </p:nvSpPr>
        <p:spPr>
          <a:xfrm>
            <a:off x="8376246" y="2273490"/>
            <a:ext cx="540000" cy="540000"/>
          </a:xfrm>
          <a:prstGeom prst="ellipse">
            <a:avLst/>
          </a:prstGeom>
          <a:solidFill>
            <a:srgbClr val="0020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8" name="Oval 57">
            <a:extLst>
              <a:ext uri="{FF2B5EF4-FFF2-40B4-BE49-F238E27FC236}">
                <a16:creationId xmlns:a16="http://schemas.microsoft.com/office/drawing/2014/main" id="{7D8D1225-61F5-2242-A804-78E91D1CDCD0}"/>
              </a:ext>
            </a:extLst>
          </p:cNvPr>
          <p:cNvSpPr/>
          <p:nvPr/>
        </p:nvSpPr>
        <p:spPr>
          <a:xfrm>
            <a:off x="9720487" y="2252843"/>
            <a:ext cx="540000" cy="540000"/>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9" name="Oval 58">
            <a:extLst>
              <a:ext uri="{FF2B5EF4-FFF2-40B4-BE49-F238E27FC236}">
                <a16:creationId xmlns:a16="http://schemas.microsoft.com/office/drawing/2014/main" id="{D589A072-B6EE-3C4B-B40E-C642785F2BC2}"/>
              </a:ext>
            </a:extLst>
          </p:cNvPr>
          <p:cNvSpPr/>
          <p:nvPr/>
        </p:nvSpPr>
        <p:spPr>
          <a:xfrm>
            <a:off x="8490219" y="2354652"/>
            <a:ext cx="302406" cy="341713"/>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7</a:t>
            </a:r>
            <a:endParaRPr lang="ko-KR" altLang="en-US" sz="1400" dirty="0">
              <a:solidFill>
                <a:schemeClr val="tx1">
                  <a:lumMod val="75000"/>
                  <a:lumOff val="25000"/>
                </a:schemeClr>
              </a:solidFill>
            </a:endParaRPr>
          </a:p>
        </p:txBody>
      </p:sp>
      <p:sp>
        <p:nvSpPr>
          <p:cNvPr id="60" name="Oval 59">
            <a:extLst>
              <a:ext uri="{FF2B5EF4-FFF2-40B4-BE49-F238E27FC236}">
                <a16:creationId xmlns:a16="http://schemas.microsoft.com/office/drawing/2014/main" id="{D2F8ABBB-55DD-D849-8DF2-1CBF79342BF8}"/>
              </a:ext>
            </a:extLst>
          </p:cNvPr>
          <p:cNvSpPr/>
          <p:nvPr/>
        </p:nvSpPr>
        <p:spPr>
          <a:xfrm>
            <a:off x="9810487" y="2336548"/>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lumMod val="75000"/>
                    <a:lumOff val="25000"/>
                  </a:schemeClr>
                </a:solidFill>
              </a:rPr>
              <a:t>8</a:t>
            </a:r>
            <a:endParaRPr lang="ko-KR" altLang="en-US" sz="1400" dirty="0">
              <a:solidFill>
                <a:schemeClr val="tx1">
                  <a:lumMod val="75000"/>
                  <a:lumOff val="25000"/>
                </a:schemeClr>
              </a:solidFill>
            </a:endParaRPr>
          </a:p>
        </p:txBody>
      </p:sp>
      <p:sp>
        <p:nvSpPr>
          <p:cNvPr id="2" name="TextBox 1">
            <a:extLst>
              <a:ext uri="{FF2B5EF4-FFF2-40B4-BE49-F238E27FC236}">
                <a16:creationId xmlns:a16="http://schemas.microsoft.com/office/drawing/2014/main" id="{6C0A0764-E13F-C846-8D59-41CAD2EEBA3B}"/>
              </a:ext>
            </a:extLst>
          </p:cNvPr>
          <p:cNvSpPr txBox="1"/>
          <p:nvPr/>
        </p:nvSpPr>
        <p:spPr>
          <a:xfrm>
            <a:off x="6698873" y="1524577"/>
            <a:ext cx="1297150" cy="461665"/>
          </a:xfrm>
          <a:prstGeom prst="rect">
            <a:avLst/>
          </a:prstGeom>
          <a:noFill/>
        </p:spPr>
        <p:txBody>
          <a:bodyPr wrap="none" rtlCol="0">
            <a:spAutoFit/>
          </a:bodyPr>
          <a:lstStyle/>
          <a:p>
            <a:r>
              <a:rPr lang="en-US" sz="1200" b="1" dirty="0"/>
              <a:t>Finalize/ Select</a:t>
            </a:r>
          </a:p>
          <a:p>
            <a:pPr algn="ctr"/>
            <a:r>
              <a:rPr lang="en-US" sz="1200" b="1" dirty="0"/>
              <a:t> Model</a:t>
            </a:r>
          </a:p>
        </p:txBody>
      </p:sp>
      <p:sp>
        <p:nvSpPr>
          <p:cNvPr id="3" name="TextBox 2">
            <a:extLst>
              <a:ext uri="{FF2B5EF4-FFF2-40B4-BE49-F238E27FC236}">
                <a16:creationId xmlns:a16="http://schemas.microsoft.com/office/drawing/2014/main" id="{8B2470E1-8BE8-0447-B84C-963B07139001}"/>
              </a:ext>
            </a:extLst>
          </p:cNvPr>
          <p:cNvSpPr txBox="1"/>
          <p:nvPr/>
        </p:nvSpPr>
        <p:spPr>
          <a:xfrm>
            <a:off x="8172383" y="1502463"/>
            <a:ext cx="938077" cy="646331"/>
          </a:xfrm>
          <a:prstGeom prst="rect">
            <a:avLst/>
          </a:prstGeom>
          <a:noFill/>
        </p:spPr>
        <p:txBody>
          <a:bodyPr wrap="none" rtlCol="0">
            <a:spAutoFit/>
          </a:bodyPr>
          <a:lstStyle/>
          <a:p>
            <a:pPr algn="ctr"/>
            <a:r>
              <a:rPr lang="en-US" sz="1200" b="1" dirty="0"/>
              <a:t>Identify </a:t>
            </a:r>
          </a:p>
          <a:p>
            <a:pPr algn="ctr"/>
            <a:r>
              <a:rPr lang="en-US" sz="1200" b="1" dirty="0"/>
              <a:t>Important </a:t>
            </a:r>
          </a:p>
          <a:p>
            <a:pPr algn="ctr"/>
            <a:r>
              <a:rPr lang="en-US" sz="1200" b="1" dirty="0"/>
              <a:t>variables</a:t>
            </a:r>
          </a:p>
        </p:txBody>
      </p:sp>
      <p:grpSp>
        <p:nvGrpSpPr>
          <p:cNvPr id="61" name="Group 60">
            <a:extLst>
              <a:ext uri="{FF2B5EF4-FFF2-40B4-BE49-F238E27FC236}">
                <a16:creationId xmlns:a16="http://schemas.microsoft.com/office/drawing/2014/main" id="{152C3B79-9C35-6D4A-B2E6-368EFF8DA1E9}"/>
              </a:ext>
            </a:extLst>
          </p:cNvPr>
          <p:cNvGrpSpPr/>
          <p:nvPr/>
        </p:nvGrpSpPr>
        <p:grpSpPr>
          <a:xfrm>
            <a:off x="1485831" y="3010872"/>
            <a:ext cx="1267412" cy="2989396"/>
            <a:chOff x="1099970" y="4759849"/>
            <a:chExt cx="1741137" cy="1287486"/>
          </a:xfrm>
        </p:grpSpPr>
        <p:sp>
          <p:nvSpPr>
            <p:cNvPr id="62" name="TextBox 61">
              <a:extLst>
                <a:ext uri="{FF2B5EF4-FFF2-40B4-BE49-F238E27FC236}">
                  <a16:creationId xmlns:a16="http://schemas.microsoft.com/office/drawing/2014/main" id="{87051C08-4196-A442-9BE9-ED4F2998EF75}"/>
                </a:ext>
              </a:extLst>
            </p:cNvPr>
            <p:cNvSpPr txBox="1"/>
            <p:nvPr/>
          </p:nvSpPr>
          <p:spPr>
            <a:xfrm>
              <a:off x="1122842" y="4973643"/>
              <a:ext cx="1718265" cy="1073692"/>
            </a:xfrm>
            <a:prstGeom prst="rect">
              <a:avLst/>
            </a:prstGeom>
            <a:noFill/>
          </p:spPr>
          <p:txBody>
            <a:bodyPr wrap="square" rtlCol="0">
              <a:spAutoFit/>
            </a:bodyPr>
            <a:lstStyle/>
            <a:p>
              <a:r>
                <a:rPr lang="en-US" altLang="ko-KR" sz="1200" i="1" dirty="0">
                  <a:solidFill>
                    <a:schemeClr val="bg2">
                      <a:lumMod val="50000"/>
                    </a:schemeClr>
                  </a:solidFill>
                  <a:cs typeface="Arial" pitchFamily="34" charset="0"/>
                </a:rPr>
                <a:t>The categorical and numerical variables explored to  check on aspects like the mean, median, mode, outliers and other influencing aspect of each variable individually.</a:t>
              </a:r>
              <a:endParaRPr lang="ko-KR" altLang="en-US" sz="1200" i="1" dirty="0">
                <a:solidFill>
                  <a:schemeClr val="bg2">
                    <a:lumMod val="50000"/>
                  </a:schemeClr>
                </a:solidFill>
                <a:cs typeface="Arial" pitchFamily="34" charset="0"/>
              </a:endParaRPr>
            </a:p>
          </p:txBody>
        </p:sp>
        <p:sp>
          <p:nvSpPr>
            <p:cNvPr id="63" name="TextBox 62">
              <a:extLst>
                <a:ext uri="{FF2B5EF4-FFF2-40B4-BE49-F238E27FC236}">
                  <a16:creationId xmlns:a16="http://schemas.microsoft.com/office/drawing/2014/main" id="{940872C7-69CC-154D-8722-6F6FC7DA1A2B}"/>
                </a:ext>
              </a:extLst>
            </p:cNvPr>
            <p:cNvSpPr txBox="1"/>
            <p:nvPr/>
          </p:nvSpPr>
          <p:spPr>
            <a:xfrm>
              <a:off x="1099970" y="4759849"/>
              <a:ext cx="1727399" cy="198832"/>
            </a:xfrm>
            <a:prstGeom prst="rect">
              <a:avLst/>
            </a:prstGeom>
            <a:noFill/>
          </p:spPr>
          <p:txBody>
            <a:bodyPr wrap="square" lIns="108000" rIns="108000" rtlCol="0">
              <a:spAutoFit/>
            </a:bodyPr>
            <a:lstStyle/>
            <a:p>
              <a:pPr algn="ctr"/>
              <a:r>
                <a:rPr lang="en-US" altLang="ko-KR" sz="1200" b="1" dirty="0">
                  <a:solidFill>
                    <a:schemeClr val="bg2">
                      <a:lumMod val="50000"/>
                    </a:schemeClr>
                  </a:solidFill>
                </a:rPr>
                <a:t>EDA</a:t>
              </a:r>
            </a:p>
            <a:p>
              <a:pPr algn="ctr"/>
              <a:r>
                <a:rPr lang="en-US" altLang="ko-KR" sz="1200" b="1" dirty="0">
                  <a:solidFill>
                    <a:schemeClr val="bg2">
                      <a:lumMod val="50000"/>
                    </a:schemeClr>
                  </a:solidFill>
                </a:rPr>
                <a:t>Uni Variant</a:t>
              </a:r>
              <a:endParaRPr lang="ko-KR" altLang="en-US" sz="1200" b="1" dirty="0">
                <a:solidFill>
                  <a:schemeClr val="bg2">
                    <a:lumMod val="50000"/>
                  </a:schemeClr>
                </a:solidFill>
              </a:endParaRPr>
            </a:p>
          </p:txBody>
        </p:sp>
      </p:grpSp>
      <p:grpSp>
        <p:nvGrpSpPr>
          <p:cNvPr id="64" name="Group 63">
            <a:extLst>
              <a:ext uri="{FF2B5EF4-FFF2-40B4-BE49-F238E27FC236}">
                <a16:creationId xmlns:a16="http://schemas.microsoft.com/office/drawing/2014/main" id="{B0681EB7-46E0-1C43-8B2E-D4EEF25AFC28}"/>
              </a:ext>
            </a:extLst>
          </p:cNvPr>
          <p:cNvGrpSpPr/>
          <p:nvPr/>
        </p:nvGrpSpPr>
        <p:grpSpPr>
          <a:xfrm>
            <a:off x="2808206" y="3015680"/>
            <a:ext cx="1257412" cy="2326022"/>
            <a:chOff x="1099970" y="4759849"/>
            <a:chExt cx="1727399" cy="1001781"/>
          </a:xfrm>
        </p:grpSpPr>
        <p:sp>
          <p:nvSpPr>
            <p:cNvPr id="65" name="TextBox 64">
              <a:extLst>
                <a:ext uri="{FF2B5EF4-FFF2-40B4-BE49-F238E27FC236}">
                  <a16:creationId xmlns:a16="http://schemas.microsoft.com/office/drawing/2014/main" id="{310026D9-8830-1C48-9B74-D17ECB8E21CC}"/>
                </a:ext>
              </a:extLst>
            </p:cNvPr>
            <p:cNvSpPr txBox="1"/>
            <p:nvPr/>
          </p:nvSpPr>
          <p:spPr>
            <a:xfrm>
              <a:off x="1109104" y="5006070"/>
              <a:ext cx="1718265" cy="755560"/>
            </a:xfrm>
            <a:prstGeom prst="rect">
              <a:avLst/>
            </a:prstGeom>
            <a:noFill/>
          </p:spPr>
          <p:txBody>
            <a:bodyPr wrap="square" rtlCol="0">
              <a:spAutoFit/>
            </a:bodyPr>
            <a:lstStyle/>
            <a:p>
              <a:r>
                <a:rPr lang="en-US" altLang="ko-KR" sz="1200" i="1" dirty="0">
                  <a:solidFill>
                    <a:schemeClr val="accent2"/>
                  </a:solidFill>
                  <a:cs typeface="Arial" pitchFamily="34" charset="0"/>
                </a:rPr>
                <a:t>see how the dependent variable (Defaulter) is  behaving amidst all the categorical and numerical variables.</a:t>
              </a:r>
              <a:endParaRPr lang="ko-KR" altLang="en-US" sz="1200" i="1" dirty="0">
                <a:solidFill>
                  <a:schemeClr val="accent2"/>
                </a:solidFill>
                <a:cs typeface="Arial" pitchFamily="34" charset="0"/>
              </a:endParaRPr>
            </a:p>
          </p:txBody>
        </p:sp>
        <p:sp>
          <p:nvSpPr>
            <p:cNvPr id="66" name="TextBox 65">
              <a:extLst>
                <a:ext uri="{FF2B5EF4-FFF2-40B4-BE49-F238E27FC236}">
                  <a16:creationId xmlns:a16="http://schemas.microsoft.com/office/drawing/2014/main" id="{B67C086C-F8E4-A94C-8D7F-4E3CEE1FE8A7}"/>
                </a:ext>
              </a:extLst>
            </p:cNvPr>
            <p:cNvSpPr txBox="1"/>
            <p:nvPr/>
          </p:nvSpPr>
          <p:spPr>
            <a:xfrm>
              <a:off x="1099970" y="4759849"/>
              <a:ext cx="1727399" cy="198832"/>
            </a:xfrm>
            <a:prstGeom prst="rect">
              <a:avLst/>
            </a:prstGeom>
            <a:noFill/>
          </p:spPr>
          <p:txBody>
            <a:bodyPr wrap="square" lIns="108000" rIns="108000" rtlCol="0">
              <a:spAutoFit/>
            </a:bodyPr>
            <a:lstStyle/>
            <a:p>
              <a:pPr algn="ctr"/>
              <a:r>
                <a:rPr lang="en-US" altLang="ko-KR" sz="1200" b="1" dirty="0">
                  <a:solidFill>
                    <a:schemeClr val="accent2"/>
                  </a:solidFill>
                </a:rPr>
                <a:t>EDA </a:t>
              </a:r>
            </a:p>
            <a:p>
              <a:pPr algn="ctr"/>
              <a:r>
                <a:rPr lang="en-US" altLang="ko-KR" sz="1200" b="1" dirty="0">
                  <a:solidFill>
                    <a:schemeClr val="accent2"/>
                  </a:solidFill>
                </a:rPr>
                <a:t>Bi Variant</a:t>
              </a:r>
              <a:endParaRPr lang="ko-KR" altLang="en-US" sz="1200" b="1" dirty="0">
                <a:solidFill>
                  <a:schemeClr val="accent2"/>
                </a:solidFill>
              </a:endParaRPr>
            </a:p>
          </p:txBody>
        </p:sp>
      </p:grpSp>
      <p:grpSp>
        <p:nvGrpSpPr>
          <p:cNvPr id="67" name="Group 66">
            <a:extLst>
              <a:ext uri="{FF2B5EF4-FFF2-40B4-BE49-F238E27FC236}">
                <a16:creationId xmlns:a16="http://schemas.microsoft.com/office/drawing/2014/main" id="{CFB0B45E-B387-7742-A5CF-6831D3C330B2}"/>
              </a:ext>
            </a:extLst>
          </p:cNvPr>
          <p:cNvGrpSpPr/>
          <p:nvPr/>
        </p:nvGrpSpPr>
        <p:grpSpPr>
          <a:xfrm>
            <a:off x="5475097" y="2952594"/>
            <a:ext cx="1308081" cy="3056605"/>
            <a:chOff x="1030362" y="4759849"/>
            <a:chExt cx="1797007" cy="1316431"/>
          </a:xfrm>
        </p:grpSpPr>
        <p:sp>
          <p:nvSpPr>
            <p:cNvPr id="68" name="TextBox 67">
              <a:extLst>
                <a:ext uri="{FF2B5EF4-FFF2-40B4-BE49-F238E27FC236}">
                  <a16:creationId xmlns:a16="http://schemas.microsoft.com/office/drawing/2014/main" id="{4AC0E46A-B149-AD49-ACCA-5B12229D55A1}"/>
                </a:ext>
              </a:extLst>
            </p:cNvPr>
            <p:cNvSpPr txBox="1"/>
            <p:nvPr/>
          </p:nvSpPr>
          <p:spPr>
            <a:xfrm>
              <a:off x="1030362" y="5161654"/>
              <a:ext cx="1718265" cy="914626"/>
            </a:xfrm>
            <a:prstGeom prst="rect">
              <a:avLst/>
            </a:prstGeom>
            <a:noFill/>
          </p:spPr>
          <p:txBody>
            <a:bodyPr wrap="square" rtlCol="0">
              <a:spAutoFit/>
            </a:bodyPr>
            <a:lstStyle/>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CART model</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Logistic Regression Model</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Naïve Bayes</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KNN</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Random Forest</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Gradient Boosting</a:t>
              </a:r>
            </a:p>
            <a:p>
              <a:pPr marL="171450" indent="-171450">
                <a:buFont typeface="Arial" panose="020B0604020202020204" pitchFamily="34" charset="0"/>
                <a:buChar char="•"/>
              </a:pPr>
              <a:r>
                <a:rPr lang="en-US" altLang="ko-KR" sz="1200" i="1" dirty="0">
                  <a:solidFill>
                    <a:schemeClr val="accent3">
                      <a:lumMod val="75000"/>
                    </a:schemeClr>
                  </a:solidFill>
                  <a:cs typeface="Arial" pitchFamily="34" charset="0"/>
                </a:rPr>
                <a:t>XG Boost</a:t>
              </a:r>
              <a:endParaRPr lang="ko-KR" altLang="en-US" sz="1200" i="1" dirty="0">
                <a:solidFill>
                  <a:schemeClr val="accent3">
                    <a:lumMod val="75000"/>
                  </a:schemeClr>
                </a:solidFill>
                <a:cs typeface="Arial" pitchFamily="34" charset="0"/>
              </a:endParaRPr>
            </a:p>
          </p:txBody>
        </p:sp>
        <p:sp>
          <p:nvSpPr>
            <p:cNvPr id="69" name="TextBox 68">
              <a:extLst>
                <a:ext uri="{FF2B5EF4-FFF2-40B4-BE49-F238E27FC236}">
                  <a16:creationId xmlns:a16="http://schemas.microsoft.com/office/drawing/2014/main" id="{9C3FC3BA-3B08-0748-A963-1BA464176AC7}"/>
                </a:ext>
              </a:extLst>
            </p:cNvPr>
            <p:cNvSpPr txBox="1"/>
            <p:nvPr/>
          </p:nvSpPr>
          <p:spPr>
            <a:xfrm>
              <a:off x="1099970" y="4759849"/>
              <a:ext cx="1727399" cy="357897"/>
            </a:xfrm>
            <a:prstGeom prst="rect">
              <a:avLst/>
            </a:prstGeom>
            <a:noFill/>
          </p:spPr>
          <p:txBody>
            <a:bodyPr wrap="square" lIns="108000" rIns="108000" rtlCol="0">
              <a:spAutoFit/>
            </a:bodyPr>
            <a:lstStyle/>
            <a:p>
              <a:r>
                <a:rPr lang="en-US" altLang="ko-KR" sz="1200" b="1" dirty="0">
                  <a:solidFill>
                    <a:schemeClr val="accent3">
                      <a:lumMod val="75000"/>
                    </a:schemeClr>
                  </a:solidFill>
                </a:rPr>
                <a:t>Building </a:t>
              </a:r>
            </a:p>
            <a:p>
              <a:r>
                <a:rPr lang="en-US" altLang="ko-KR" sz="1200" b="1" dirty="0">
                  <a:solidFill>
                    <a:schemeClr val="accent3">
                      <a:lumMod val="75000"/>
                    </a:schemeClr>
                  </a:solidFill>
                </a:rPr>
                <a:t>Basic Models, Bagging &amp; Boosting</a:t>
              </a:r>
              <a:endParaRPr lang="ko-KR" altLang="en-US" sz="1200" b="1" dirty="0">
                <a:solidFill>
                  <a:schemeClr val="accent3">
                    <a:lumMod val="75000"/>
                  </a:schemeClr>
                </a:solidFill>
              </a:endParaRPr>
            </a:p>
          </p:txBody>
        </p:sp>
      </p:grpSp>
      <p:grpSp>
        <p:nvGrpSpPr>
          <p:cNvPr id="70" name="Group 69">
            <a:extLst>
              <a:ext uri="{FF2B5EF4-FFF2-40B4-BE49-F238E27FC236}">
                <a16:creationId xmlns:a16="http://schemas.microsoft.com/office/drawing/2014/main" id="{4D2127FA-205B-184B-AA88-F54D8380F064}"/>
              </a:ext>
            </a:extLst>
          </p:cNvPr>
          <p:cNvGrpSpPr/>
          <p:nvPr/>
        </p:nvGrpSpPr>
        <p:grpSpPr>
          <a:xfrm>
            <a:off x="4094621" y="2993196"/>
            <a:ext cx="1257412" cy="2326022"/>
            <a:chOff x="1099970" y="4759849"/>
            <a:chExt cx="1727399" cy="1001781"/>
          </a:xfrm>
        </p:grpSpPr>
        <p:sp>
          <p:nvSpPr>
            <p:cNvPr id="71" name="TextBox 70">
              <a:extLst>
                <a:ext uri="{FF2B5EF4-FFF2-40B4-BE49-F238E27FC236}">
                  <a16:creationId xmlns:a16="http://schemas.microsoft.com/office/drawing/2014/main" id="{D116B758-88A9-6648-9DF7-3196E43C9E64}"/>
                </a:ext>
              </a:extLst>
            </p:cNvPr>
            <p:cNvSpPr txBox="1"/>
            <p:nvPr/>
          </p:nvSpPr>
          <p:spPr>
            <a:xfrm>
              <a:off x="1109104" y="5006070"/>
              <a:ext cx="1718265" cy="755560"/>
            </a:xfrm>
            <a:prstGeom prst="rect">
              <a:avLst/>
            </a:prstGeom>
            <a:noFill/>
          </p:spPr>
          <p:txBody>
            <a:bodyPr wrap="square" rtlCol="0">
              <a:spAutoFit/>
            </a:bodyPr>
            <a:lstStyle/>
            <a:p>
              <a:r>
                <a:rPr lang="en-US" altLang="ko-KR" sz="1200" i="1" dirty="0">
                  <a:solidFill>
                    <a:srgbClr val="002060"/>
                  </a:solidFill>
                  <a:cs typeface="Arial" pitchFamily="34" charset="0"/>
                </a:rPr>
                <a:t>understand the degree of correlation and if they would be any high correlations which we need to consider for our analysis.</a:t>
              </a:r>
              <a:endParaRPr lang="ko-KR" altLang="en-US" sz="1200" i="1" dirty="0">
                <a:solidFill>
                  <a:srgbClr val="002060"/>
                </a:solidFill>
                <a:cs typeface="Arial" pitchFamily="34" charset="0"/>
              </a:endParaRPr>
            </a:p>
          </p:txBody>
        </p:sp>
        <p:sp>
          <p:nvSpPr>
            <p:cNvPr id="72" name="TextBox 71">
              <a:extLst>
                <a:ext uri="{FF2B5EF4-FFF2-40B4-BE49-F238E27FC236}">
                  <a16:creationId xmlns:a16="http://schemas.microsoft.com/office/drawing/2014/main" id="{FEA356F8-184B-4944-8143-31B60683FDB9}"/>
                </a:ext>
              </a:extLst>
            </p:cNvPr>
            <p:cNvSpPr txBox="1"/>
            <p:nvPr/>
          </p:nvSpPr>
          <p:spPr>
            <a:xfrm>
              <a:off x="1099970" y="4759849"/>
              <a:ext cx="1727399" cy="119299"/>
            </a:xfrm>
            <a:prstGeom prst="rect">
              <a:avLst/>
            </a:prstGeom>
            <a:noFill/>
          </p:spPr>
          <p:txBody>
            <a:bodyPr wrap="square" lIns="108000" rIns="108000" rtlCol="0">
              <a:spAutoFit/>
            </a:bodyPr>
            <a:lstStyle/>
            <a:p>
              <a:pPr algn="ctr"/>
              <a:r>
                <a:rPr lang="en-US" altLang="ko-KR" sz="1200" b="1" dirty="0">
                  <a:solidFill>
                    <a:srgbClr val="002060"/>
                  </a:solidFill>
                </a:rPr>
                <a:t>Correlation</a:t>
              </a:r>
              <a:endParaRPr lang="ko-KR" altLang="en-US" sz="1200" b="1" dirty="0">
                <a:solidFill>
                  <a:srgbClr val="002060"/>
                </a:solidFill>
              </a:endParaRPr>
            </a:p>
          </p:txBody>
        </p:sp>
      </p:grpSp>
      <p:grpSp>
        <p:nvGrpSpPr>
          <p:cNvPr id="73" name="Group 72">
            <a:extLst>
              <a:ext uri="{FF2B5EF4-FFF2-40B4-BE49-F238E27FC236}">
                <a16:creationId xmlns:a16="http://schemas.microsoft.com/office/drawing/2014/main" id="{530E93DE-955C-6341-815A-FFC59E895F82}"/>
              </a:ext>
            </a:extLst>
          </p:cNvPr>
          <p:cNvGrpSpPr/>
          <p:nvPr/>
        </p:nvGrpSpPr>
        <p:grpSpPr>
          <a:xfrm>
            <a:off x="6819724" y="3058510"/>
            <a:ext cx="1348027" cy="3064688"/>
            <a:chOff x="1099970" y="4759849"/>
            <a:chExt cx="1851883" cy="1319912"/>
          </a:xfrm>
        </p:grpSpPr>
        <p:sp>
          <p:nvSpPr>
            <p:cNvPr id="74" name="TextBox 73">
              <a:extLst>
                <a:ext uri="{FF2B5EF4-FFF2-40B4-BE49-F238E27FC236}">
                  <a16:creationId xmlns:a16="http://schemas.microsoft.com/office/drawing/2014/main" id="{650A92A9-177B-9149-B2EE-4FAC826CD258}"/>
                </a:ext>
              </a:extLst>
            </p:cNvPr>
            <p:cNvSpPr txBox="1"/>
            <p:nvPr/>
          </p:nvSpPr>
          <p:spPr>
            <a:xfrm>
              <a:off x="1109104" y="5006070"/>
              <a:ext cx="1842749" cy="1073691"/>
            </a:xfrm>
            <a:prstGeom prst="rect">
              <a:avLst/>
            </a:prstGeom>
            <a:noFill/>
          </p:spPr>
          <p:txBody>
            <a:bodyPr wrap="square" rtlCol="0">
              <a:spAutoFit/>
            </a:bodyPr>
            <a:lstStyle/>
            <a:p>
              <a:r>
                <a:rPr lang="en-US" altLang="ko-KR" sz="1200" i="1" dirty="0">
                  <a:solidFill>
                    <a:srgbClr val="7030A0"/>
                  </a:solidFill>
                  <a:cs typeface="Arial" pitchFamily="34" charset="0"/>
                </a:rPr>
                <a:t>Model performing best of aspects like:</a:t>
              </a:r>
            </a:p>
            <a:p>
              <a:pPr marL="171450" indent="-171450">
                <a:buFont typeface="Arial" panose="020B0604020202020204" pitchFamily="34" charset="0"/>
                <a:buChar char="•"/>
              </a:pPr>
              <a:r>
                <a:rPr lang="en-US" altLang="ko-KR" sz="1200" i="1" dirty="0">
                  <a:solidFill>
                    <a:srgbClr val="7030A0"/>
                  </a:solidFill>
                  <a:cs typeface="Arial" pitchFamily="34" charset="0"/>
                </a:rPr>
                <a:t>Confusion Matrix</a:t>
              </a:r>
            </a:p>
            <a:p>
              <a:pPr marL="171450" indent="-171450">
                <a:buFont typeface="Arial" panose="020B0604020202020204" pitchFamily="34" charset="0"/>
                <a:buChar char="•"/>
              </a:pPr>
              <a:r>
                <a:rPr lang="en-US" altLang="ko-KR" sz="1200" i="1" dirty="0">
                  <a:solidFill>
                    <a:srgbClr val="7030A0"/>
                  </a:solidFill>
                  <a:cs typeface="Arial" pitchFamily="34" charset="0"/>
                </a:rPr>
                <a:t>Accuracy</a:t>
              </a:r>
            </a:p>
            <a:p>
              <a:pPr marL="171450" indent="-171450">
                <a:buFont typeface="Arial" panose="020B0604020202020204" pitchFamily="34" charset="0"/>
                <a:buChar char="•"/>
              </a:pPr>
              <a:r>
                <a:rPr lang="en-US" altLang="ko-KR" sz="1200" i="1" dirty="0">
                  <a:solidFill>
                    <a:srgbClr val="7030A0"/>
                  </a:solidFill>
                  <a:cs typeface="Arial" pitchFamily="34" charset="0"/>
                </a:rPr>
                <a:t>Specificity</a:t>
              </a:r>
            </a:p>
            <a:p>
              <a:pPr marL="171450" indent="-171450">
                <a:buFont typeface="Arial" panose="020B0604020202020204" pitchFamily="34" charset="0"/>
                <a:buChar char="•"/>
              </a:pPr>
              <a:r>
                <a:rPr lang="en-US" altLang="ko-KR" sz="1200" i="1" dirty="0">
                  <a:solidFill>
                    <a:srgbClr val="7030A0"/>
                  </a:solidFill>
                  <a:cs typeface="Arial" pitchFamily="34" charset="0"/>
                </a:rPr>
                <a:t>Sensitivity</a:t>
              </a:r>
            </a:p>
            <a:p>
              <a:pPr marL="171450" indent="-171450">
                <a:buFont typeface="Arial" panose="020B0604020202020204" pitchFamily="34" charset="0"/>
                <a:buChar char="•"/>
              </a:pPr>
              <a:r>
                <a:rPr lang="en-US" altLang="ko-KR" sz="1200" i="1" dirty="0">
                  <a:solidFill>
                    <a:srgbClr val="7030A0"/>
                  </a:solidFill>
                  <a:cs typeface="Arial" pitchFamily="34" charset="0"/>
                </a:rPr>
                <a:t>Precision</a:t>
              </a:r>
            </a:p>
            <a:p>
              <a:pPr marL="171450" indent="-171450">
                <a:buFont typeface="Arial" panose="020B0604020202020204" pitchFamily="34" charset="0"/>
                <a:buChar char="•"/>
              </a:pPr>
              <a:r>
                <a:rPr lang="en-US" altLang="ko-KR" sz="1200" i="1" dirty="0">
                  <a:solidFill>
                    <a:srgbClr val="7030A0"/>
                  </a:solidFill>
                  <a:cs typeface="Arial" pitchFamily="34" charset="0"/>
                </a:rPr>
                <a:t>AUC</a:t>
              </a:r>
            </a:p>
            <a:p>
              <a:pPr marL="171450" indent="-171450">
                <a:buFont typeface="Arial" panose="020B0604020202020204" pitchFamily="34" charset="0"/>
                <a:buChar char="•"/>
              </a:pPr>
              <a:r>
                <a:rPr lang="en-US" altLang="ko-KR" sz="1200" i="1" dirty="0">
                  <a:solidFill>
                    <a:srgbClr val="7030A0"/>
                  </a:solidFill>
                  <a:cs typeface="Arial" pitchFamily="34" charset="0"/>
                </a:rPr>
                <a:t>Gini</a:t>
              </a:r>
            </a:p>
            <a:p>
              <a:pPr marL="171450" indent="-171450">
                <a:buFont typeface="Arial" panose="020B0604020202020204" pitchFamily="34" charset="0"/>
                <a:buChar char="•"/>
              </a:pPr>
              <a:r>
                <a:rPr lang="en-US" altLang="ko-KR" sz="1200" i="1" dirty="0">
                  <a:solidFill>
                    <a:srgbClr val="7030A0"/>
                  </a:solidFill>
                  <a:cs typeface="Arial" pitchFamily="34" charset="0"/>
                </a:rPr>
                <a:t>Concordance</a:t>
              </a:r>
            </a:p>
            <a:p>
              <a:pPr marL="171450" indent="-171450">
                <a:buFont typeface="Arial" panose="020B0604020202020204" pitchFamily="34" charset="0"/>
                <a:buChar char="•"/>
              </a:pPr>
              <a:endParaRPr lang="ko-KR" altLang="en-US" sz="1200" i="1" dirty="0">
                <a:solidFill>
                  <a:srgbClr val="7030A0"/>
                </a:solidFill>
                <a:cs typeface="Arial" pitchFamily="34" charset="0"/>
              </a:endParaRPr>
            </a:p>
          </p:txBody>
        </p:sp>
        <p:sp>
          <p:nvSpPr>
            <p:cNvPr id="75" name="TextBox 74">
              <a:extLst>
                <a:ext uri="{FF2B5EF4-FFF2-40B4-BE49-F238E27FC236}">
                  <a16:creationId xmlns:a16="http://schemas.microsoft.com/office/drawing/2014/main" id="{D4D00958-F335-2E48-9AA7-AC5BC47B68D9}"/>
                </a:ext>
              </a:extLst>
            </p:cNvPr>
            <p:cNvSpPr txBox="1"/>
            <p:nvPr/>
          </p:nvSpPr>
          <p:spPr>
            <a:xfrm>
              <a:off x="1099970" y="4759849"/>
              <a:ext cx="1727399" cy="198832"/>
            </a:xfrm>
            <a:prstGeom prst="rect">
              <a:avLst/>
            </a:prstGeom>
            <a:noFill/>
          </p:spPr>
          <p:txBody>
            <a:bodyPr wrap="square" lIns="108000" rIns="108000" rtlCol="0">
              <a:spAutoFit/>
            </a:bodyPr>
            <a:lstStyle/>
            <a:p>
              <a:pPr algn="ctr"/>
              <a:r>
                <a:rPr lang="en-US" altLang="ko-KR" sz="1200" b="1" dirty="0">
                  <a:solidFill>
                    <a:srgbClr val="7030A0"/>
                  </a:solidFill>
                </a:rPr>
                <a:t>Best Model for Analysis</a:t>
              </a:r>
              <a:endParaRPr lang="ko-KR" altLang="en-US" sz="1200" b="1" dirty="0">
                <a:solidFill>
                  <a:srgbClr val="7030A0"/>
                </a:solidFill>
              </a:endParaRPr>
            </a:p>
          </p:txBody>
        </p:sp>
      </p:grpSp>
      <p:grpSp>
        <p:nvGrpSpPr>
          <p:cNvPr id="76" name="Group 75">
            <a:extLst>
              <a:ext uri="{FF2B5EF4-FFF2-40B4-BE49-F238E27FC236}">
                <a16:creationId xmlns:a16="http://schemas.microsoft.com/office/drawing/2014/main" id="{7BDAF37E-A21D-184F-91A5-4FF906830FD3}"/>
              </a:ext>
            </a:extLst>
          </p:cNvPr>
          <p:cNvGrpSpPr/>
          <p:nvPr/>
        </p:nvGrpSpPr>
        <p:grpSpPr>
          <a:xfrm>
            <a:off x="8154909" y="3058537"/>
            <a:ext cx="1420586" cy="2880022"/>
            <a:chOff x="1099970" y="4759849"/>
            <a:chExt cx="1951563" cy="1240377"/>
          </a:xfrm>
        </p:grpSpPr>
        <p:sp>
          <p:nvSpPr>
            <p:cNvPr id="77" name="TextBox 76">
              <a:extLst>
                <a:ext uri="{FF2B5EF4-FFF2-40B4-BE49-F238E27FC236}">
                  <a16:creationId xmlns:a16="http://schemas.microsoft.com/office/drawing/2014/main" id="{E8875EC9-3423-9F4C-92AF-A3C2BBC81AC0}"/>
                </a:ext>
              </a:extLst>
            </p:cNvPr>
            <p:cNvSpPr txBox="1"/>
            <p:nvPr/>
          </p:nvSpPr>
          <p:spPr>
            <a:xfrm>
              <a:off x="1109104" y="5006070"/>
              <a:ext cx="1942429" cy="994156"/>
            </a:xfrm>
            <a:prstGeom prst="rect">
              <a:avLst/>
            </a:prstGeom>
            <a:noFill/>
          </p:spPr>
          <p:txBody>
            <a:bodyPr wrap="square" rtlCol="0">
              <a:spAutoFit/>
            </a:bodyPr>
            <a:lstStyle/>
            <a:p>
              <a:r>
                <a:rPr lang="en-US" altLang="ko-KR" sz="1200" i="1" dirty="0">
                  <a:solidFill>
                    <a:schemeClr val="accent6">
                      <a:lumMod val="50000"/>
                    </a:schemeClr>
                  </a:solidFill>
                  <a:cs typeface="Arial" pitchFamily="34" charset="0"/>
                </a:rPr>
                <a:t>Discover the important influencing variables which indicate pattern, user behavior, tendency, characteristics and introspect to come out with solutions &amp; recommendations</a:t>
              </a:r>
              <a:endParaRPr lang="ko-KR" altLang="en-US" sz="1200" i="1" dirty="0">
                <a:solidFill>
                  <a:schemeClr val="accent6">
                    <a:lumMod val="50000"/>
                  </a:schemeClr>
                </a:solidFill>
                <a:cs typeface="Arial" pitchFamily="34" charset="0"/>
              </a:endParaRPr>
            </a:p>
          </p:txBody>
        </p:sp>
        <p:sp>
          <p:nvSpPr>
            <p:cNvPr id="78" name="TextBox 77">
              <a:extLst>
                <a:ext uri="{FF2B5EF4-FFF2-40B4-BE49-F238E27FC236}">
                  <a16:creationId xmlns:a16="http://schemas.microsoft.com/office/drawing/2014/main" id="{6FA19607-7A20-9240-A8E9-7F3BF52B7F61}"/>
                </a:ext>
              </a:extLst>
            </p:cNvPr>
            <p:cNvSpPr txBox="1"/>
            <p:nvPr/>
          </p:nvSpPr>
          <p:spPr>
            <a:xfrm>
              <a:off x="1099970" y="4759849"/>
              <a:ext cx="1727399" cy="198832"/>
            </a:xfrm>
            <a:prstGeom prst="rect">
              <a:avLst/>
            </a:prstGeom>
            <a:noFill/>
          </p:spPr>
          <p:txBody>
            <a:bodyPr wrap="square" lIns="108000" rIns="108000" rtlCol="0">
              <a:spAutoFit/>
            </a:bodyPr>
            <a:lstStyle/>
            <a:p>
              <a:pPr algn="ctr"/>
              <a:r>
                <a:rPr lang="en-US" altLang="ko-KR" sz="1200" b="1" dirty="0">
                  <a:solidFill>
                    <a:schemeClr val="accent6">
                      <a:lumMod val="50000"/>
                    </a:schemeClr>
                  </a:solidFill>
                </a:rPr>
                <a:t>Important Variables</a:t>
              </a:r>
              <a:endParaRPr lang="ko-KR" altLang="en-US" sz="1200" b="1" dirty="0">
                <a:solidFill>
                  <a:schemeClr val="accent6">
                    <a:lumMod val="50000"/>
                  </a:schemeClr>
                </a:solidFill>
              </a:endParaRPr>
            </a:p>
          </p:txBody>
        </p:sp>
      </p:grpSp>
      <p:grpSp>
        <p:nvGrpSpPr>
          <p:cNvPr id="79" name="Group 78">
            <a:extLst>
              <a:ext uri="{FF2B5EF4-FFF2-40B4-BE49-F238E27FC236}">
                <a16:creationId xmlns:a16="http://schemas.microsoft.com/office/drawing/2014/main" id="{FB61BB24-B008-D444-92F3-34439DA3F592}"/>
              </a:ext>
            </a:extLst>
          </p:cNvPr>
          <p:cNvGrpSpPr/>
          <p:nvPr/>
        </p:nvGrpSpPr>
        <p:grpSpPr>
          <a:xfrm>
            <a:off x="9732845" y="2994306"/>
            <a:ext cx="1317541" cy="2944228"/>
            <a:chOff x="1017366" y="4732196"/>
            <a:chExt cx="1810003" cy="1268032"/>
          </a:xfrm>
        </p:grpSpPr>
        <p:sp>
          <p:nvSpPr>
            <p:cNvPr id="80" name="TextBox 79">
              <a:extLst>
                <a:ext uri="{FF2B5EF4-FFF2-40B4-BE49-F238E27FC236}">
                  <a16:creationId xmlns:a16="http://schemas.microsoft.com/office/drawing/2014/main" id="{1ECA3A62-27B4-BE45-A480-DFC1801297AE}"/>
                </a:ext>
              </a:extLst>
            </p:cNvPr>
            <p:cNvSpPr txBox="1"/>
            <p:nvPr/>
          </p:nvSpPr>
          <p:spPr>
            <a:xfrm>
              <a:off x="1109104" y="5006070"/>
              <a:ext cx="1718265" cy="994158"/>
            </a:xfrm>
            <a:prstGeom prst="rect">
              <a:avLst/>
            </a:prstGeom>
            <a:noFill/>
          </p:spPr>
          <p:txBody>
            <a:bodyPr wrap="square" rtlCol="0">
              <a:spAutoFit/>
            </a:bodyPr>
            <a:lstStyle/>
            <a:p>
              <a:pPr marL="171450" indent="-171450">
                <a:buFont typeface="Arial" panose="020B0604020202020204" pitchFamily="34" charset="0"/>
                <a:buChar char="•"/>
              </a:pPr>
              <a:r>
                <a:rPr lang="en-US" altLang="ko-KR" sz="1200" i="1" dirty="0">
                  <a:solidFill>
                    <a:schemeClr val="accent4">
                      <a:lumMod val="75000"/>
                    </a:schemeClr>
                  </a:solidFill>
                  <a:cs typeface="Arial" pitchFamily="34" charset="0"/>
                </a:rPr>
                <a:t>Long Term – Short term</a:t>
              </a:r>
            </a:p>
            <a:p>
              <a:pPr marL="171450" indent="-171450">
                <a:buFont typeface="Arial" panose="020B0604020202020204" pitchFamily="34" charset="0"/>
                <a:buChar char="•"/>
              </a:pPr>
              <a:r>
                <a:rPr lang="en-US" altLang="ko-KR" sz="1200" i="1" dirty="0">
                  <a:solidFill>
                    <a:schemeClr val="accent4">
                      <a:lumMod val="75000"/>
                    </a:schemeClr>
                  </a:solidFill>
                  <a:cs typeface="Arial" pitchFamily="34" charset="0"/>
                </a:rPr>
                <a:t>One Fit or tailored solution model</a:t>
              </a:r>
            </a:p>
            <a:p>
              <a:pPr marL="171450" indent="-171450">
                <a:buFont typeface="Arial" panose="020B0604020202020204" pitchFamily="34" charset="0"/>
                <a:buChar char="•"/>
              </a:pPr>
              <a:r>
                <a:rPr lang="en-US" altLang="ko-KR" sz="1200" i="1" dirty="0">
                  <a:solidFill>
                    <a:schemeClr val="accent4">
                      <a:lumMod val="75000"/>
                    </a:schemeClr>
                  </a:solidFill>
                  <a:cs typeface="Arial" pitchFamily="34" charset="0"/>
                </a:rPr>
                <a:t>Conclusion</a:t>
              </a:r>
            </a:p>
            <a:p>
              <a:pPr marL="171450" indent="-171450">
                <a:buFont typeface="Arial" panose="020B0604020202020204" pitchFamily="34" charset="0"/>
                <a:buChar char="•"/>
              </a:pPr>
              <a:r>
                <a:rPr lang="en-US" altLang="ko-KR" sz="1200" i="1" dirty="0">
                  <a:solidFill>
                    <a:schemeClr val="accent4">
                      <a:lumMod val="75000"/>
                    </a:schemeClr>
                  </a:solidFill>
                  <a:cs typeface="Arial" pitchFamily="34" charset="0"/>
                </a:rPr>
                <a:t>Recommendations with some real- world example</a:t>
              </a:r>
              <a:endParaRPr lang="ko-KR" altLang="en-US" sz="1200" i="1" dirty="0">
                <a:solidFill>
                  <a:schemeClr val="accent4">
                    <a:lumMod val="75000"/>
                  </a:schemeClr>
                </a:solidFill>
                <a:cs typeface="Arial" pitchFamily="34" charset="0"/>
              </a:endParaRPr>
            </a:p>
          </p:txBody>
        </p:sp>
        <p:sp>
          <p:nvSpPr>
            <p:cNvPr id="81" name="TextBox 80">
              <a:extLst>
                <a:ext uri="{FF2B5EF4-FFF2-40B4-BE49-F238E27FC236}">
                  <a16:creationId xmlns:a16="http://schemas.microsoft.com/office/drawing/2014/main" id="{EAEEFDDE-2A71-1240-8A83-E1560817F81F}"/>
                </a:ext>
              </a:extLst>
            </p:cNvPr>
            <p:cNvSpPr txBox="1"/>
            <p:nvPr/>
          </p:nvSpPr>
          <p:spPr>
            <a:xfrm>
              <a:off x="1017366" y="4732196"/>
              <a:ext cx="1727399" cy="198832"/>
            </a:xfrm>
            <a:prstGeom prst="rect">
              <a:avLst/>
            </a:prstGeom>
            <a:noFill/>
          </p:spPr>
          <p:txBody>
            <a:bodyPr wrap="square" lIns="108000" rIns="108000" rtlCol="0">
              <a:spAutoFit/>
            </a:bodyPr>
            <a:lstStyle/>
            <a:p>
              <a:pPr algn="ctr"/>
              <a:r>
                <a:rPr lang="en-US" altLang="ko-KR" sz="1200" b="1" dirty="0">
                  <a:solidFill>
                    <a:schemeClr val="accent4">
                      <a:lumMod val="75000"/>
                    </a:schemeClr>
                  </a:solidFill>
                </a:rPr>
                <a:t>Findings &amp; Solutions</a:t>
              </a:r>
              <a:endParaRPr lang="ko-KR" altLang="en-US" sz="1200" b="1" dirty="0">
                <a:solidFill>
                  <a:schemeClr val="accent4">
                    <a:lumMod val="75000"/>
                  </a:schemeClr>
                </a:solidFill>
              </a:endParaRPr>
            </a:p>
          </p:txBody>
        </p:sp>
      </p:grpSp>
    </p:spTree>
    <p:extLst>
      <p:ext uri="{BB962C8B-B14F-4D97-AF65-F5344CB8AC3E}">
        <p14:creationId xmlns:p14="http://schemas.microsoft.com/office/powerpoint/2010/main" val="287983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7D687B59-2EE9-5848-89A4-12F4381FF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617" y="973667"/>
            <a:ext cx="9021966" cy="5571065"/>
          </a:xfrm>
          <a:prstGeom prst="rect">
            <a:avLst/>
          </a:prstGeom>
          <a:ln>
            <a:noFill/>
          </a:ln>
        </p:spPr>
      </p:pic>
      <p:sp>
        <p:nvSpPr>
          <p:cNvPr id="9" name="Title 3">
            <a:extLst>
              <a:ext uri="{FF2B5EF4-FFF2-40B4-BE49-F238E27FC236}">
                <a16:creationId xmlns:a16="http://schemas.microsoft.com/office/drawing/2014/main" id="{6835CD5E-6941-5F4E-83FF-1A92788C5675}"/>
              </a:ext>
            </a:extLst>
          </p:cNvPr>
          <p:cNvSpPr txBox="1">
            <a:spLocks/>
          </p:cNvSpPr>
          <p:nvPr/>
        </p:nvSpPr>
        <p:spPr>
          <a:xfrm>
            <a:off x="0" y="0"/>
            <a:ext cx="12192000" cy="810963"/>
          </a:xfrm>
          <a:prstGeom prst="rect">
            <a:avLst/>
          </a:prstGeom>
          <a:solidFill>
            <a:schemeClr val="bg2">
              <a:lumMod val="90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6">
                    <a:lumMod val="75000"/>
                  </a:schemeClr>
                </a:solidFill>
              </a:rPr>
              <a:t>Uni Variant Analysis of Categorical variables</a:t>
            </a:r>
          </a:p>
        </p:txBody>
      </p:sp>
      <p:sp>
        <p:nvSpPr>
          <p:cNvPr id="15" name="직사각형 105">
            <a:extLst>
              <a:ext uri="{FF2B5EF4-FFF2-40B4-BE49-F238E27FC236}">
                <a16:creationId xmlns:a16="http://schemas.microsoft.com/office/drawing/2014/main" id="{91AFCFC8-9EBD-7540-90FB-C3F72805764B}"/>
              </a:ext>
            </a:extLst>
          </p:cNvPr>
          <p:cNvSpPr/>
          <p:nvPr/>
        </p:nvSpPr>
        <p:spPr>
          <a:xfrm>
            <a:off x="1295400" y="878806"/>
            <a:ext cx="9463984" cy="5733769"/>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37647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 box and whisker chart&#10;&#10;Description automatically generated">
            <a:extLst>
              <a:ext uri="{FF2B5EF4-FFF2-40B4-BE49-F238E27FC236}">
                <a16:creationId xmlns:a16="http://schemas.microsoft.com/office/drawing/2014/main" id="{3AC5C30C-8321-CC43-8CB9-7E958F1F2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217" y="1151467"/>
            <a:ext cx="9021966" cy="5571065"/>
          </a:xfrm>
          <a:prstGeom prst="rect">
            <a:avLst/>
          </a:prstGeom>
          <a:ln>
            <a:noFill/>
          </a:ln>
        </p:spPr>
      </p:pic>
      <p:sp>
        <p:nvSpPr>
          <p:cNvPr id="10" name="Title 3">
            <a:extLst>
              <a:ext uri="{FF2B5EF4-FFF2-40B4-BE49-F238E27FC236}">
                <a16:creationId xmlns:a16="http://schemas.microsoft.com/office/drawing/2014/main" id="{1564E69D-68AE-0E4A-9757-B33F81E15411}"/>
              </a:ext>
            </a:extLst>
          </p:cNvPr>
          <p:cNvSpPr txBox="1">
            <a:spLocks/>
          </p:cNvSpPr>
          <p:nvPr/>
        </p:nvSpPr>
        <p:spPr>
          <a:xfrm>
            <a:off x="0" y="0"/>
            <a:ext cx="12192000" cy="830703"/>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6">
                    <a:lumMod val="75000"/>
                  </a:schemeClr>
                </a:solidFill>
              </a:rPr>
              <a:t>Bi Variant Analysis of Categorical variables</a:t>
            </a:r>
          </a:p>
        </p:txBody>
      </p:sp>
      <p:sp>
        <p:nvSpPr>
          <p:cNvPr id="11" name="직사각형 105">
            <a:extLst>
              <a:ext uri="{FF2B5EF4-FFF2-40B4-BE49-F238E27FC236}">
                <a16:creationId xmlns:a16="http://schemas.microsoft.com/office/drawing/2014/main" id="{C27B16B8-1E11-9844-AFF2-105571A28475}"/>
              </a:ext>
            </a:extLst>
          </p:cNvPr>
          <p:cNvSpPr/>
          <p:nvPr/>
        </p:nvSpPr>
        <p:spPr>
          <a:xfrm>
            <a:off x="1244600" y="988763"/>
            <a:ext cx="9347200" cy="5733769"/>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55158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cabinet, screenshot&#10;&#10;Description automatically generated">
            <a:extLst>
              <a:ext uri="{FF2B5EF4-FFF2-40B4-BE49-F238E27FC236}">
                <a16:creationId xmlns:a16="http://schemas.microsoft.com/office/drawing/2014/main" id="{B12C373D-B185-2344-9599-53ADB68A6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97" y="948267"/>
            <a:ext cx="9387783" cy="5571065"/>
          </a:xfrm>
          <a:prstGeom prst="rect">
            <a:avLst/>
          </a:prstGeom>
          <a:ln>
            <a:noFill/>
          </a:ln>
        </p:spPr>
      </p:pic>
      <p:sp>
        <p:nvSpPr>
          <p:cNvPr id="13" name="Title 3">
            <a:extLst>
              <a:ext uri="{FF2B5EF4-FFF2-40B4-BE49-F238E27FC236}">
                <a16:creationId xmlns:a16="http://schemas.microsoft.com/office/drawing/2014/main" id="{66816793-93A3-F64F-9225-80C5930C1F70}"/>
              </a:ext>
            </a:extLst>
          </p:cNvPr>
          <p:cNvSpPr txBox="1">
            <a:spLocks/>
          </p:cNvSpPr>
          <p:nvPr/>
        </p:nvSpPr>
        <p:spPr>
          <a:xfrm>
            <a:off x="0" y="0"/>
            <a:ext cx="12192000" cy="830703"/>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6">
                    <a:lumMod val="75000"/>
                  </a:schemeClr>
                </a:solidFill>
              </a:rPr>
              <a:t>Bi Variant Analysis – old vs new defaulters</a:t>
            </a:r>
          </a:p>
        </p:txBody>
      </p:sp>
      <p:sp>
        <p:nvSpPr>
          <p:cNvPr id="15" name="Rounded Rectangular Callout 14">
            <a:extLst>
              <a:ext uri="{FF2B5EF4-FFF2-40B4-BE49-F238E27FC236}">
                <a16:creationId xmlns:a16="http://schemas.microsoft.com/office/drawing/2014/main" id="{680B041D-60D7-3740-8613-4E584E4AB14F}"/>
              </a:ext>
            </a:extLst>
          </p:cNvPr>
          <p:cNvSpPr/>
          <p:nvPr/>
        </p:nvSpPr>
        <p:spPr>
          <a:xfrm>
            <a:off x="10007080" y="3140935"/>
            <a:ext cx="1984723" cy="1821879"/>
          </a:xfrm>
          <a:prstGeom prst="wedgeRoundRectCallout">
            <a:avLst>
              <a:gd name="adj1" fmla="val -110934"/>
              <a:gd name="adj2" fmla="val -13601"/>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Identifying the pattern of the defaulters with the cohorts who have been late in paying their premiums by</a:t>
            </a:r>
          </a:p>
          <a:p>
            <a:r>
              <a:rPr lang="en-US" sz="1200" b="1" dirty="0">
                <a:solidFill>
                  <a:schemeClr val="bg1"/>
                </a:solidFill>
              </a:rPr>
              <a:t>-  3 to 6 months</a:t>
            </a:r>
          </a:p>
          <a:p>
            <a:pPr marL="285750" indent="-285750">
              <a:buFontTx/>
              <a:buChar char="-"/>
            </a:pPr>
            <a:r>
              <a:rPr lang="en-US" sz="1200" b="1" dirty="0">
                <a:solidFill>
                  <a:schemeClr val="bg1"/>
                </a:solidFill>
              </a:rPr>
              <a:t>6 to 12 months</a:t>
            </a:r>
          </a:p>
          <a:p>
            <a:pPr marL="285750" indent="-285750">
              <a:buFontTx/>
              <a:buChar char="-"/>
            </a:pPr>
            <a:r>
              <a:rPr lang="en-US" sz="1200" b="1" dirty="0">
                <a:solidFill>
                  <a:schemeClr val="bg1"/>
                </a:solidFill>
              </a:rPr>
              <a:t>More than 12 months</a:t>
            </a:r>
          </a:p>
        </p:txBody>
      </p:sp>
    </p:spTree>
    <p:extLst>
      <p:ext uri="{BB962C8B-B14F-4D97-AF65-F5344CB8AC3E}">
        <p14:creationId xmlns:p14="http://schemas.microsoft.com/office/powerpoint/2010/main" val="328267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888D09E6-2620-EA46-8873-DEFC9A584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131632"/>
            <a:ext cx="9067800" cy="5599368"/>
          </a:xfrm>
          <a:prstGeom prst="rect">
            <a:avLst/>
          </a:prstGeom>
        </p:spPr>
      </p:pic>
      <p:sp>
        <p:nvSpPr>
          <p:cNvPr id="5" name="Title 3">
            <a:extLst>
              <a:ext uri="{FF2B5EF4-FFF2-40B4-BE49-F238E27FC236}">
                <a16:creationId xmlns:a16="http://schemas.microsoft.com/office/drawing/2014/main" id="{8E47FDF0-AF8D-004C-84C0-B98FD639D49A}"/>
              </a:ext>
            </a:extLst>
          </p:cNvPr>
          <p:cNvSpPr txBox="1">
            <a:spLocks/>
          </p:cNvSpPr>
          <p:nvPr/>
        </p:nvSpPr>
        <p:spPr>
          <a:xfrm>
            <a:off x="0" y="0"/>
            <a:ext cx="12192000" cy="820860"/>
          </a:xfrm>
          <a:prstGeom prst="rect">
            <a:avLst/>
          </a:prstGeom>
          <a:solidFill>
            <a:schemeClr val="bg1">
              <a:lumMod val="85000"/>
            </a:schemeClr>
          </a:solidFill>
          <a:ln>
            <a:solidFill>
              <a:schemeClr val="bg2">
                <a:lumMod val="75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6">
                    <a:lumMod val="75000"/>
                  </a:schemeClr>
                </a:solidFill>
              </a:rPr>
              <a:t>Correlations among all variables</a:t>
            </a:r>
          </a:p>
        </p:txBody>
      </p:sp>
      <p:sp>
        <p:nvSpPr>
          <p:cNvPr id="6" name="직사각형 105">
            <a:extLst>
              <a:ext uri="{FF2B5EF4-FFF2-40B4-BE49-F238E27FC236}">
                <a16:creationId xmlns:a16="http://schemas.microsoft.com/office/drawing/2014/main" id="{90BFCF29-E979-6A45-ADC6-5D2439939374}"/>
              </a:ext>
            </a:extLst>
          </p:cNvPr>
          <p:cNvSpPr/>
          <p:nvPr/>
        </p:nvSpPr>
        <p:spPr>
          <a:xfrm>
            <a:off x="215900" y="1131632"/>
            <a:ext cx="9296400" cy="5409285"/>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itchFamily="34" charset="0"/>
              <a:cs typeface="Arial" pitchFamily="34" charset="0"/>
            </a:endParaRPr>
          </a:p>
        </p:txBody>
      </p:sp>
      <p:sp>
        <p:nvSpPr>
          <p:cNvPr id="23" name="Rounded Rectangular Callout 22">
            <a:extLst>
              <a:ext uri="{FF2B5EF4-FFF2-40B4-BE49-F238E27FC236}">
                <a16:creationId xmlns:a16="http://schemas.microsoft.com/office/drawing/2014/main" id="{99E3388F-C110-A543-9E24-B9EFF8379EE8}"/>
              </a:ext>
            </a:extLst>
          </p:cNvPr>
          <p:cNvSpPr/>
          <p:nvPr/>
        </p:nvSpPr>
        <p:spPr>
          <a:xfrm>
            <a:off x="9804400" y="1703132"/>
            <a:ext cx="1816100" cy="1446468"/>
          </a:xfrm>
          <a:prstGeom prst="wedgeRoundRectCallout">
            <a:avLst>
              <a:gd name="adj1" fmla="val -156400"/>
              <a:gd name="adj2" fmla="val -31012"/>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lumMod val="75000"/>
                  </a:schemeClr>
                </a:solidFill>
              </a:rPr>
              <a:t>No High Correlation among any variables</a:t>
            </a:r>
          </a:p>
        </p:txBody>
      </p:sp>
    </p:spTree>
    <p:extLst>
      <p:ext uri="{BB962C8B-B14F-4D97-AF65-F5344CB8AC3E}">
        <p14:creationId xmlns:p14="http://schemas.microsoft.com/office/powerpoint/2010/main" val="3047131946"/>
      </p:ext>
    </p:extLst>
  </p:cSld>
  <p:clrMapOvr>
    <a:masterClrMapping/>
  </p:clrMapOvr>
</p:sld>
</file>

<file path=ppt/theme/theme1.xml><?xml version="1.0" encoding="utf-8"?>
<a:theme xmlns:a="http://schemas.openxmlformats.org/drawingml/2006/main" name="Office Theme">
  <a:themeElements>
    <a:clrScheme name="Allppt-Diagram-Theme-Color-01">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57687C"/>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16372</TotalTime>
  <Words>2768</Words>
  <Application>Microsoft Macintosh PowerPoint</Application>
  <PresentationFormat>Widescreen</PresentationFormat>
  <Paragraphs>475</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Overview</vt:lpstr>
      <vt:lpstr>Independent Variables to be explored</vt:lpstr>
      <vt:lpstr>PowerPoint Presentation</vt:lpstr>
      <vt:lpstr>Exploring various attributes to identify  the potential defaulters among the cohorts</vt:lpstr>
      <vt:lpstr>Solution Design</vt:lpstr>
      <vt:lpstr>PowerPoint Presentation</vt:lpstr>
      <vt:lpstr>PowerPoint Presentation</vt:lpstr>
      <vt:lpstr>PowerPoint Presentation</vt:lpstr>
      <vt:lpstr>PowerPoint Presentation</vt:lpstr>
      <vt:lpstr>Analytical Models </vt:lpstr>
      <vt:lpstr>Analytical Models   Bagging &amp; Boosting   </vt:lpstr>
      <vt:lpstr>PowerPoint Presentation</vt:lpstr>
      <vt:lpstr>PowerPoint Presentation</vt:lpstr>
      <vt:lpstr>Most Important &amp; Influencer variables</vt:lpstr>
      <vt:lpstr>Key Findings</vt:lpstr>
      <vt:lpstr>Recommendation</vt:lpstr>
      <vt:lpstr>Changing the Customer Mindset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rajeev nitnawre</cp:lastModifiedBy>
  <cp:revision>189</cp:revision>
  <dcterms:created xsi:type="dcterms:W3CDTF">2018-02-18T19:39:47Z</dcterms:created>
  <dcterms:modified xsi:type="dcterms:W3CDTF">2021-02-15T06:22:34Z</dcterms:modified>
</cp:coreProperties>
</file>