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E4E9-6903-4989-A25F-EC6FC0BC756B}" type="datetimeFigureOut">
              <a:rPr lang="en-US" smtClean="0"/>
              <a:t>20-Jul-22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340C8-113D-47AE-8ED9-0497A56A0687}" type="slidenum">
              <a:rPr lang="en-US" smtClean="0"/>
              <a:t>‹#›</a:t>
            </a:fld>
            <a:endParaRPr lang="en-US"/>
          </a:p>
        </p:txBody>
      </p:sp>
    </p:spTree>
    <p:extLst>
      <p:ext uri="{BB962C8B-B14F-4D97-AF65-F5344CB8AC3E}">
        <p14:creationId xmlns:p14="http://schemas.microsoft.com/office/powerpoint/2010/main" val="288460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F340C8-113D-47AE-8ED9-0497A56A0687}" type="slidenum">
              <a:rPr lang="en-US" smtClean="0"/>
              <a:t>2</a:t>
            </a:fld>
            <a:endParaRPr lang="en-US"/>
          </a:p>
        </p:txBody>
      </p:sp>
    </p:spTree>
    <p:extLst>
      <p:ext uri="{BB962C8B-B14F-4D97-AF65-F5344CB8AC3E}">
        <p14:creationId xmlns:p14="http://schemas.microsoft.com/office/powerpoint/2010/main" val="287108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6773-9F16-6F81-1C58-AF1AD318C8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140E44-1EC7-2453-4699-B05452EAD1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966EDB-33B2-FD8E-9051-406BADD339FB}"/>
              </a:ext>
            </a:extLst>
          </p:cNvPr>
          <p:cNvSpPr>
            <a:spLocks noGrp="1"/>
          </p:cNvSpPr>
          <p:nvPr>
            <p:ph type="dt" sz="half" idx="10"/>
          </p:nvPr>
        </p:nvSpPr>
        <p:spPr/>
        <p:txBody>
          <a:bodyPr/>
          <a:lstStyle/>
          <a:p>
            <a:fld id="{FB0748B3-2C18-49FC-A176-CFE6D1983BF2}" type="datetimeFigureOut">
              <a:rPr lang="en-US" smtClean="0"/>
              <a:t>20-Jul-22</a:t>
            </a:fld>
            <a:endParaRPr lang="en-US"/>
          </a:p>
        </p:txBody>
      </p:sp>
      <p:sp>
        <p:nvSpPr>
          <p:cNvPr id="5" name="Footer Placeholder 4">
            <a:extLst>
              <a:ext uri="{FF2B5EF4-FFF2-40B4-BE49-F238E27FC236}">
                <a16:creationId xmlns:a16="http://schemas.microsoft.com/office/drawing/2014/main" id="{205CBBEB-4536-AF2B-984F-3B820DBD1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420F2-939E-B583-D843-E78FA26C2527}"/>
              </a:ext>
            </a:extLst>
          </p:cNvPr>
          <p:cNvSpPr>
            <a:spLocks noGrp="1"/>
          </p:cNvSpPr>
          <p:nvPr>
            <p:ph type="sldNum" sz="quarter" idx="12"/>
          </p:nvPr>
        </p:nvSpPr>
        <p:spPr/>
        <p:txBody>
          <a:bodyPr/>
          <a:lstStyle/>
          <a:p>
            <a:fld id="{3BD4D76D-7464-458E-88EC-915A645523E4}" type="slidenum">
              <a:rPr lang="en-US" smtClean="0"/>
              <a:t>‹#›</a:t>
            </a:fld>
            <a:endParaRPr lang="en-US"/>
          </a:p>
        </p:txBody>
      </p:sp>
    </p:spTree>
    <p:extLst>
      <p:ext uri="{BB962C8B-B14F-4D97-AF65-F5344CB8AC3E}">
        <p14:creationId xmlns:p14="http://schemas.microsoft.com/office/powerpoint/2010/main" val="383915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7A1F-8F2D-F198-A2B3-146E4118D7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D07911-B9DE-9A4A-63CF-D5A3267449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4D107-739E-8CC2-0B49-4F5D7597FD5B}"/>
              </a:ext>
            </a:extLst>
          </p:cNvPr>
          <p:cNvSpPr>
            <a:spLocks noGrp="1"/>
          </p:cNvSpPr>
          <p:nvPr>
            <p:ph type="dt" sz="half" idx="10"/>
          </p:nvPr>
        </p:nvSpPr>
        <p:spPr/>
        <p:txBody>
          <a:bodyPr/>
          <a:lstStyle/>
          <a:p>
            <a:fld id="{FB0748B3-2C18-49FC-A176-CFE6D1983BF2}" type="datetimeFigureOut">
              <a:rPr lang="en-US" smtClean="0"/>
              <a:t>20-Jul-22</a:t>
            </a:fld>
            <a:endParaRPr lang="en-US"/>
          </a:p>
        </p:txBody>
      </p:sp>
      <p:sp>
        <p:nvSpPr>
          <p:cNvPr id="5" name="Footer Placeholder 4">
            <a:extLst>
              <a:ext uri="{FF2B5EF4-FFF2-40B4-BE49-F238E27FC236}">
                <a16:creationId xmlns:a16="http://schemas.microsoft.com/office/drawing/2014/main" id="{4EBD5A2D-5A5B-E0B7-63DE-61DC52068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BFD29-21B8-D766-DC93-A2C0721B9B29}"/>
              </a:ext>
            </a:extLst>
          </p:cNvPr>
          <p:cNvSpPr>
            <a:spLocks noGrp="1"/>
          </p:cNvSpPr>
          <p:nvPr>
            <p:ph type="sldNum" sz="quarter" idx="12"/>
          </p:nvPr>
        </p:nvSpPr>
        <p:spPr/>
        <p:txBody>
          <a:bodyPr/>
          <a:lstStyle/>
          <a:p>
            <a:fld id="{3BD4D76D-7464-458E-88EC-915A645523E4}" type="slidenum">
              <a:rPr lang="en-US" smtClean="0"/>
              <a:t>‹#›</a:t>
            </a:fld>
            <a:endParaRPr lang="en-US"/>
          </a:p>
        </p:txBody>
      </p:sp>
    </p:spTree>
    <p:extLst>
      <p:ext uri="{BB962C8B-B14F-4D97-AF65-F5344CB8AC3E}">
        <p14:creationId xmlns:p14="http://schemas.microsoft.com/office/powerpoint/2010/main" val="60414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05C8B-FE0C-56DD-839B-D2E2A8D1F8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EDDA7B-A3CD-6A01-5440-80368C711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6ED15-D8BB-22E9-C02A-CF2C4BF73596}"/>
              </a:ext>
            </a:extLst>
          </p:cNvPr>
          <p:cNvSpPr>
            <a:spLocks noGrp="1"/>
          </p:cNvSpPr>
          <p:nvPr>
            <p:ph type="dt" sz="half" idx="10"/>
          </p:nvPr>
        </p:nvSpPr>
        <p:spPr/>
        <p:txBody>
          <a:bodyPr/>
          <a:lstStyle/>
          <a:p>
            <a:fld id="{FB0748B3-2C18-49FC-A176-CFE6D1983BF2}" type="datetimeFigureOut">
              <a:rPr lang="en-US" smtClean="0"/>
              <a:t>20-Jul-22</a:t>
            </a:fld>
            <a:endParaRPr lang="en-US"/>
          </a:p>
        </p:txBody>
      </p:sp>
      <p:sp>
        <p:nvSpPr>
          <p:cNvPr id="5" name="Footer Placeholder 4">
            <a:extLst>
              <a:ext uri="{FF2B5EF4-FFF2-40B4-BE49-F238E27FC236}">
                <a16:creationId xmlns:a16="http://schemas.microsoft.com/office/drawing/2014/main" id="{3EDD159C-D8E5-7B1B-E8CB-29A450032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D3994-33D3-3FD6-F3D6-92CB886519F3}"/>
              </a:ext>
            </a:extLst>
          </p:cNvPr>
          <p:cNvSpPr>
            <a:spLocks noGrp="1"/>
          </p:cNvSpPr>
          <p:nvPr>
            <p:ph type="sldNum" sz="quarter" idx="12"/>
          </p:nvPr>
        </p:nvSpPr>
        <p:spPr/>
        <p:txBody>
          <a:bodyPr/>
          <a:lstStyle/>
          <a:p>
            <a:fld id="{3BD4D76D-7464-458E-88EC-915A645523E4}" type="slidenum">
              <a:rPr lang="en-US" smtClean="0"/>
              <a:t>‹#›</a:t>
            </a:fld>
            <a:endParaRPr lang="en-US"/>
          </a:p>
        </p:txBody>
      </p:sp>
    </p:spTree>
    <p:extLst>
      <p:ext uri="{BB962C8B-B14F-4D97-AF65-F5344CB8AC3E}">
        <p14:creationId xmlns:p14="http://schemas.microsoft.com/office/powerpoint/2010/main" val="142117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AC9C-C30D-83CA-C8F8-0122D507B7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AA0B9F-870F-DB18-C0F8-DBD6B77958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FB64E-9F1E-3648-1F23-EFF88A3A2A18}"/>
              </a:ext>
            </a:extLst>
          </p:cNvPr>
          <p:cNvSpPr>
            <a:spLocks noGrp="1"/>
          </p:cNvSpPr>
          <p:nvPr>
            <p:ph type="dt" sz="half" idx="10"/>
          </p:nvPr>
        </p:nvSpPr>
        <p:spPr/>
        <p:txBody>
          <a:bodyPr/>
          <a:lstStyle/>
          <a:p>
            <a:fld id="{FB0748B3-2C18-49FC-A176-CFE6D1983BF2}" type="datetimeFigureOut">
              <a:rPr lang="en-US" smtClean="0"/>
              <a:t>20-Jul-22</a:t>
            </a:fld>
            <a:endParaRPr lang="en-US"/>
          </a:p>
        </p:txBody>
      </p:sp>
      <p:sp>
        <p:nvSpPr>
          <p:cNvPr id="5" name="Footer Placeholder 4">
            <a:extLst>
              <a:ext uri="{FF2B5EF4-FFF2-40B4-BE49-F238E27FC236}">
                <a16:creationId xmlns:a16="http://schemas.microsoft.com/office/drawing/2014/main" id="{C276691D-EE94-8819-F297-8655E1A0F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C8DC9-D5A6-95D7-3040-54E734B30018}"/>
              </a:ext>
            </a:extLst>
          </p:cNvPr>
          <p:cNvSpPr>
            <a:spLocks noGrp="1"/>
          </p:cNvSpPr>
          <p:nvPr>
            <p:ph type="sldNum" sz="quarter" idx="12"/>
          </p:nvPr>
        </p:nvSpPr>
        <p:spPr/>
        <p:txBody>
          <a:bodyPr/>
          <a:lstStyle/>
          <a:p>
            <a:fld id="{3BD4D76D-7464-458E-88EC-915A645523E4}" type="slidenum">
              <a:rPr lang="en-US" smtClean="0"/>
              <a:t>‹#›</a:t>
            </a:fld>
            <a:endParaRPr lang="en-US"/>
          </a:p>
        </p:txBody>
      </p:sp>
    </p:spTree>
    <p:extLst>
      <p:ext uri="{BB962C8B-B14F-4D97-AF65-F5344CB8AC3E}">
        <p14:creationId xmlns:p14="http://schemas.microsoft.com/office/powerpoint/2010/main" val="330507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DFF7-C0DE-36D7-C57F-7FFADB643B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EB2C18-B0E7-36C8-260F-FD0D339C16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83D62-22CC-BAFE-BD82-9A4D40BDC05B}"/>
              </a:ext>
            </a:extLst>
          </p:cNvPr>
          <p:cNvSpPr>
            <a:spLocks noGrp="1"/>
          </p:cNvSpPr>
          <p:nvPr>
            <p:ph type="dt" sz="half" idx="10"/>
          </p:nvPr>
        </p:nvSpPr>
        <p:spPr/>
        <p:txBody>
          <a:bodyPr/>
          <a:lstStyle/>
          <a:p>
            <a:fld id="{FB0748B3-2C18-49FC-A176-CFE6D1983BF2}" type="datetimeFigureOut">
              <a:rPr lang="en-US" smtClean="0"/>
              <a:t>20-Jul-22</a:t>
            </a:fld>
            <a:endParaRPr lang="en-US"/>
          </a:p>
        </p:txBody>
      </p:sp>
      <p:sp>
        <p:nvSpPr>
          <p:cNvPr id="5" name="Footer Placeholder 4">
            <a:extLst>
              <a:ext uri="{FF2B5EF4-FFF2-40B4-BE49-F238E27FC236}">
                <a16:creationId xmlns:a16="http://schemas.microsoft.com/office/drawing/2014/main" id="{D37145EC-0E5D-55B2-DA2C-53BA0B76B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641D2-A37C-1781-7111-6AB45DAD468F}"/>
              </a:ext>
            </a:extLst>
          </p:cNvPr>
          <p:cNvSpPr>
            <a:spLocks noGrp="1"/>
          </p:cNvSpPr>
          <p:nvPr>
            <p:ph type="sldNum" sz="quarter" idx="12"/>
          </p:nvPr>
        </p:nvSpPr>
        <p:spPr/>
        <p:txBody>
          <a:bodyPr/>
          <a:lstStyle/>
          <a:p>
            <a:fld id="{3BD4D76D-7464-458E-88EC-915A645523E4}" type="slidenum">
              <a:rPr lang="en-US" smtClean="0"/>
              <a:t>‹#›</a:t>
            </a:fld>
            <a:endParaRPr lang="en-US"/>
          </a:p>
        </p:txBody>
      </p:sp>
    </p:spTree>
    <p:extLst>
      <p:ext uri="{BB962C8B-B14F-4D97-AF65-F5344CB8AC3E}">
        <p14:creationId xmlns:p14="http://schemas.microsoft.com/office/powerpoint/2010/main" val="158015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3FFB-53E3-F1AF-43F8-49B75E847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916855-BAE8-9575-46AC-620DEE4516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2B7DC5-396F-A661-FB3E-68BCB9CFB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419CF8-10EF-14CF-1235-A8ABDA6A0778}"/>
              </a:ext>
            </a:extLst>
          </p:cNvPr>
          <p:cNvSpPr>
            <a:spLocks noGrp="1"/>
          </p:cNvSpPr>
          <p:nvPr>
            <p:ph type="dt" sz="half" idx="10"/>
          </p:nvPr>
        </p:nvSpPr>
        <p:spPr/>
        <p:txBody>
          <a:bodyPr/>
          <a:lstStyle/>
          <a:p>
            <a:fld id="{FB0748B3-2C18-49FC-A176-CFE6D1983BF2}" type="datetimeFigureOut">
              <a:rPr lang="en-US" smtClean="0"/>
              <a:t>20-Jul-22</a:t>
            </a:fld>
            <a:endParaRPr lang="en-US"/>
          </a:p>
        </p:txBody>
      </p:sp>
      <p:sp>
        <p:nvSpPr>
          <p:cNvPr id="6" name="Footer Placeholder 5">
            <a:extLst>
              <a:ext uri="{FF2B5EF4-FFF2-40B4-BE49-F238E27FC236}">
                <a16:creationId xmlns:a16="http://schemas.microsoft.com/office/drawing/2014/main" id="{8C875DF1-B25A-084B-6EF8-97ABE344B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234A5-5092-AAF6-56B1-4D80CA09A7CF}"/>
              </a:ext>
            </a:extLst>
          </p:cNvPr>
          <p:cNvSpPr>
            <a:spLocks noGrp="1"/>
          </p:cNvSpPr>
          <p:nvPr>
            <p:ph type="sldNum" sz="quarter" idx="12"/>
          </p:nvPr>
        </p:nvSpPr>
        <p:spPr/>
        <p:txBody>
          <a:bodyPr/>
          <a:lstStyle/>
          <a:p>
            <a:fld id="{3BD4D76D-7464-458E-88EC-915A645523E4}" type="slidenum">
              <a:rPr lang="en-US" smtClean="0"/>
              <a:t>‹#›</a:t>
            </a:fld>
            <a:endParaRPr lang="en-US"/>
          </a:p>
        </p:txBody>
      </p:sp>
    </p:spTree>
    <p:extLst>
      <p:ext uri="{BB962C8B-B14F-4D97-AF65-F5344CB8AC3E}">
        <p14:creationId xmlns:p14="http://schemas.microsoft.com/office/powerpoint/2010/main" val="271663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B5BB-4204-325A-A74B-9054869D4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B3C0CA-1B5F-4831-4733-61286E50EA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D4C44-AECB-BA12-C047-FFF1137760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F87F2-FAB7-8837-B2CB-DECA510A4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AD5BB4-2F1E-81D1-BD24-98F06D9D05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70EE6-A15D-8098-D840-3D19789441E8}"/>
              </a:ext>
            </a:extLst>
          </p:cNvPr>
          <p:cNvSpPr>
            <a:spLocks noGrp="1"/>
          </p:cNvSpPr>
          <p:nvPr>
            <p:ph type="dt" sz="half" idx="10"/>
          </p:nvPr>
        </p:nvSpPr>
        <p:spPr/>
        <p:txBody>
          <a:bodyPr/>
          <a:lstStyle/>
          <a:p>
            <a:fld id="{FB0748B3-2C18-49FC-A176-CFE6D1983BF2}" type="datetimeFigureOut">
              <a:rPr lang="en-US" smtClean="0"/>
              <a:t>20-Jul-22</a:t>
            </a:fld>
            <a:endParaRPr lang="en-US"/>
          </a:p>
        </p:txBody>
      </p:sp>
      <p:sp>
        <p:nvSpPr>
          <p:cNvPr id="8" name="Footer Placeholder 7">
            <a:extLst>
              <a:ext uri="{FF2B5EF4-FFF2-40B4-BE49-F238E27FC236}">
                <a16:creationId xmlns:a16="http://schemas.microsoft.com/office/drawing/2014/main" id="{D045DA61-BF60-3163-1258-D53FF7118B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D4C86E-0736-7509-7F57-FB1973DBBFD3}"/>
              </a:ext>
            </a:extLst>
          </p:cNvPr>
          <p:cNvSpPr>
            <a:spLocks noGrp="1"/>
          </p:cNvSpPr>
          <p:nvPr>
            <p:ph type="sldNum" sz="quarter" idx="12"/>
          </p:nvPr>
        </p:nvSpPr>
        <p:spPr/>
        <p:txBody>
          <a:bodyPr/>
          <a:lstStyle/>
          <a:p>
            <a:fld id="{3BD4D76D-7464-458E-88EC-915A645523E4}" type="slidenum">
              <a:rPr lang="en-US" smtClean="0"/>
              <a:t>‹#›</a:t>
            </a:fld>
            <a:endParaRPr lang="en-US"/>
          </a:p>
        </p:txBody>
      </p:sp>
    </p:spTree>
    <p:extLst>
      <p:ext uri="{BB962C8B-B14F-4D97-AF65-F5344CB8AC3E}">
        <p14:creationId xmlns:p14="http://schemas.microsoft.com/office/powerpoint/2010/main" val="411210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9F43-DF1A-C17F-33B8-E8DF8DCB0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D68FBF-8D48-8D8E-1FCF-18DBF362F2F2}"/>
              </a:ext>
            </a:extLst>
          </p:cNvPr>
          <p:cNvSpPr>
            <a:spLocks noGrp="1"/>
          </p:cNvSpPr>
          <p:nvPr>
            <p:ph type="dt" sz="half" idx="10"/>
          </p:nvPr>
        </p:nvSpPr>
        <p:spPr/>
        <p:txBody>
          <a:bodyPr/>
          <a:lstStyle/>
          <a:p>
            <a:fld id="{FB0748B3-2C18-49FC-A176-CFE6D1983BF2}" type="datetimeFigureOut">
              <a:rPr lang="en-US" smtClean="0"/>
              <a:t>20-Jul-22</a:t>
            </a:fld>
            <a:endParaRPr lang="en-US"/>
          </a:p>
        </p:txBody>
      </p:sp>
      <p:sp>
        <p:nvSpPr>
          <p:cNvPr id="4" name="Footer Placeholder 3">
            <a:extLst>
              <a:ext uri="{FF2B5EF4-FFF2-40B4-BE49-F238E27FC236}">
                <a16:creationId xmlns:a16="http://schemas.microsoft.com/office/drawing/2014/main" id="{D885BD0B-C709-7B4F-1C8C-DD65EAB325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9AE73-4A00-6013-0655-B650B3DB3B8D}"/>
              </a:ext>
            </a:extLst>
          </p:cNvPr>
          <p:cNvSpPr>
            <a:spLocks noGrp="1"/>
          </p:cNvSpPr>
          <p:nvPr>
            <p:ph type="sldNum" sz="quarter" idx="12"/>
          </p:nvPr>
        </p:nvSpPr>
        <p:spPr/>
        <p:txBody>
          <a:bodyPr/>
          <a:lstStyle/>
          <a:p>
            <a:fld id="{3BD4D76D-7464-458E-88EC-915A645523E4}" type="slidenum">
              <a:rPr lang="en-US" smtClean="0"/>
              <a:t>‹#›</a:t>
            </a:fld>
            <a:endParaRPr lang="en-US"/>
          </a:p>
        </p:txBody>
      </p:sp>
    </p:spTree>
    <p:extLst>
      <p:ext uri="{BB962C8B-B14F-4D97-AF65-F5344CB8AC3E}">
        <p14:creationId xmlns:p14="http://schemas.microsoft.com/office/powerpoint/2010/main" val="334081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B76E5-03AE-99FD-5315-B03F74864AAA}"/>
              </a:ext>
            </a:extLst>
          </p:cNvPr>
          <p:cNvSpPr>
            <a:spLocks noGrp="1"/>
          </p:cNvSpPr>
          <p:nvPr>
            <p:ph type="dt" sz="half" idx="10"/>
          </p:nvPr>
        </p:nvSpPr>
        <p:spPr/>
        <p:txBody>
          <a:bodyPr/>
          <a:lstStyle/>
          <a:p>
            <a:fld id="{FB0748B3-2C18-49FC-A176-CFE6D1983BF2}" type="datetimeFigureOut">
              <a:rPr lang="en-US" smtClean="0"/>
              <a:t>20-Jul-22</a:t>
            </a:fld>
            <a:endParaRPr lang="en-US"/>
          </a:p>
        </p:txBody>
      </p:sp>
      <p:sp>
        <p:nvSpPr>
          <p:cNvPr id="3" name="Footer Placeholder 2">
            <a:extLst>
              <a:ext uri="{FF2B5EF4-FFF2-40B4-BE49-F238E27FC236}">
                <a16:creationId xmlns:a16="http://schemas.microsoft.com/office/drawing/2014/main" id="{69280B28-894A-2ADB-BC20-C3782C903C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BCFC50-AB91-14BA-C7FA-30805CBC17AA}"/>
              </a:ext>
            </a:extLst>
          </p:cNvPr>
          <p:cNvSpPr>
            <a:spLocks noGrp="1"/>
          </p:cNvSpPr>
          <p:nvPr>
            <p:ph type="sldNum" sz="quarter" idx="12"/>
          </p:nvPr>
        </p:nvSpPr>
        <p:spPr/>
        <p:txBody>
          <a:bodyPr/>
          <a:lstStyle/>
          <a:p>
            <a:fld id="{3BD4D76D-7464-458E-88EC-915A645523E4}" type="slidenum">
              <a:rPr lang="en-US" smtClean="0"/>
              <a:t>‹#›</a:t>
            </a:fld>
            <a:endParaRPr lang="en-US"/>
          </a:p>
        </p:txBody>
      </p:sp>
    </p:spTree>
    <p:extLst>
      <p:ext uri="{BB962C8B-B14F-4D97-AF65-F5344CB8AC3E}">
        <p14:creationId xmlns:p14="http://schemas.microsoft.com/office/powerpoint/2010/main" val="172212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D4C5-23F3-B2BF-85F7-F0D99AA20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3D82DE-6560-77C4-43D6-ECA10BFD7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1EB4D4-6C12-D3BB-6637-DB2A3E583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A3829-BE02-9446-C6D5-B348DFB6D96B}"/>
              </a:ext>
            </a:extLst>
          </p:cNvPr>
          <p:cNvSpPr>
            <a:spLocks noGrp="1"/>
          </p:cNvSpPr>
          <p:nvPr>
            <p:ph type="dt" sz="half" idx="10"/>
          </p:nvPr>
        </p:nvSpPr>
        <p:spPr/>
        <p:txBody>
          <a:bodyPr/>
          <a:lstStyle/>
          <a:p>
            <a:fld id="{FB0748B3-2C18-49FC-A176-CFE6D1983BF2}" type="datetimeFigureOut">
              <a:rPr lang="en-US" smtClean="0"/>
              <a:t>20-Jul-22</a:t>
            </a:fld>
            <a:endParaRPr lang="en-US"/>
          </a:p>
        </p:txBody>
      </p:sp>
      <p:sp>
        <p:nvSpPr>
          <p:cNvPr id="6" name="Footer Placeholder 5">
            <a:extLst>
              <a:ext uri="{FF2B5EF4-FFF2-40B4-BE49-F238E27FC236}">
                <a16:creationId xmlns:a16="http://schemas.microsoft.com/office/drawing/2014/main" id="{DB6D8894-DAD9-93A7-8E8B-483DA4FEA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82CE9-2188-301D-3F25-9A1AE2B04D2B}"/>
              </a:ext>
            </a:extLst>
          </p:cNvPr>
          <p:cNvSpPr>
            <a:spLocks noGrp="1"/>
          </p:cNvSpPr>
          <p:nvPr>
            <p:ph type="sldNum" sz="quarter" idx="12"/>
          </p:nvPr>
        </p:nvSpPr>
        <p:spPr/>
        <p:txBody>
          <a:bodyPr/>
          <a:lstStyle/>
          <a:p>
            <a:fld id="{3BD4D76D-7464-458E-88EC-915A645523E4}" type="slidenum">
              <a:rPr lang="en-US" smtClean="0"/>
              <a:t>‹#›</a:t>
            </a:fld>
            <a:endParaRPr lang="en-US"/>
          </a:p>
        </p:txBody>
      </p:sp>
    </p:spTree>
    <p:extLst>
      <p:ext uri="{BB962C8B-B14F-4D97-AF65-F5344CB8AC3E}">
        <p14:creationId xmlns:p14="http://schemas.microsoft.com/office/powerpoint/2010/main" val="185495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1BA2-F33B-2701-5AE6-A969026E2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34125B-FC81-81DA-D2C1-224C7D00AA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BFB636-BF9F-E02A-8DE4-56934B4B4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FFE68-73B5-84ED-E0F6-780ABF2F458A}"/>
              </a:ext>
            </a:extLst>
          </p:cNvPr>
          <p:cNvSpPr>
            <a:spLocks noGrp="1"/>
          </p:cNvSpPr>
          <p:nvPr>
            <p:ph type="dt" sz="half" idx="10"/>
          </p:nvPr>
        </p:nvSpPr>
        <p:spPr/>
        <p:txBody>
          <a:bodyPr/>
          <a:lstStyle/>
          <a:p>
            <a:fld id="{FB0748B3-2C18-49FC-A176-CFE6D1983BF2}" type="datetimeFigureOut">
              <a:rPr lang="en-US" smtClean="0"/>
              <a:t>20-Jul-22</a:t>
            </a:fld>
            <a:endParaRPr lang="en-US"/>
          </a:p>
        </p:txBody>
      </p:sp>
      <p:sp>
        <p:nvSpPr>
          <p:cNvPr id="6" name="Footer Placeholder 5">
            <a:extLst>
              <a:ext uri="{FF2B5EF4-FFF2-40B4-BE49-F238E27FC236}">
                <a16:creationId xmlns:a16="http://schemas.microsoft.com/office/drawing/2014/main" id="{5C6AF07E-8B52-6780-5B16-99B9D423EC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503B2-9E47-83AD-F69A-496BA85FEEA3}"/>
              </a:ext>
            </a:extLst>
          </p:cNvPr>
          <p:cNvSpPr>
            <a:spLocks noGrp="1"/>
          </p:cNvSpPr>
          <p:nvPr>
            <p:ph type="sldNum" sz="quarter" idx="12"/>
          </p:nvPr>
        </p:nvSpPr>
        <p:spPr/>
        <p:txBody>
          <a:bodyPr/>
          <a:lstStyle/>
          <a:p>
            <a:fld id="{3BD4D76D-7464-458E-88EC-915A645523E4}" type="slidenum">
              <a:rPr lang="en-US" smtClean="0"/>
              <a:t>‹#›</a:t>
            </a:fld>
            <a:endParaRPr lang="en-US"/>
          </a:p>
        </p:txBody>
      </p:sp>
    </p:spTree>
    <p:extLst>
      <p:ext uri="{BB962C8B-B14F-4D97-AF65-F5344CB8AC3E}">
        <p14:creationId xmlns:p14="http://schemas.microsoft.com/office/powerpoint/2010/main" val="396128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92310-0052-3C3B-E89C-F8AC2799B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46D9AC-0926-5E84-2BF9-5086650F87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FB9A7-E568-1430-D67A-43DEA788FF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748B3-2C18-49FC-A176-CFE6D1983BF2}" type="datetimeFigureOut">
              <a:rPr lang="en-US" smtClean="0"/>
              <a:t>20-Jul-22</a:t>
            </a:fld>
            <a:endParaRPr lang="en-US"/>
          </a:p>
        </p:txBody>
      </p:sp>
      <p:sp>
        <p:nvSpPr>
          <p:cNvPr id="5" name="Footer Placeholder 4">
            <a:extLst>
              <a:ext uri="{FF2B5EF4-FFF2-40B4-BE49-F238E27FC236}">
                <a16:creationId xmlns:a16="http://schemas.microsoft.com/office/drawing/2014/main" id="{DA323493-72B7-CE82-18AD-ADD7DDEA30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C11002-F745-B8D2-2730-31ADC8B71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4D76D-7464-458E-88EC-915A645523E4}" type="slidenum">
              <a:rPr lang="en-US" smtClean="0"/>
              <a:t>‹#›</a:t>
            </a:fld>
            <a:endParaRPr lang="en-US"/>
          </a:p>
        </p:txBody>
      </p:sp>
    </p:spTree>
    <p:extLst>
      <p:ext uri="{BB962C8B-B14F-4D97-AF65-F5344CB8AC3E}">
        <p14:creationId xmlns:p14="http://schemas.microsoft.com/office/powerpoint/2010/main" val="866059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29DE-21E1-A7BB-ECA2-DA8A2F52D768}"/>
              </a:ext>
            </a:extLst>
          </p:cNvPr>
          <p:cNvSpPr>
            <a:spLocks noGrp="1"/>
          </p:cNvSpPr>
          <p:nvPr>
            <p:ph type="ctrTitle"/>
          </p:nvPr>
        </p:nvSpPr>
        <p:spPr>
          <a:xfrm>
            <a:off x="1524000" y="1122363"/>
            <a:ext cx="9144000" cy="827735"/>
          </a:xfrm>
        </p:spPr>
        <p:txBody>
          <a:bodyPr>
            <a:normAutofit fontScale="90000"/>
          </a:bodyPr>
          <a:lstStyle/>
          <a:p>
            <a:r>
              <a:rPr lang="en-US" dirty="0"/>
              <a:t>Final Thesis Report</a:t>
            </a:r>
          </a:p>
        </p:txBody>
      </p:sp>
      <p:sp>
        <p:nvSpPr>
          <p:cNvPr id="3" name="Subtitle 2">
            <a:extLst>
              <a:ext uri="{FF2B5EF4-FFF2-40B4-BE49-F238E27FC236}">
                <a16:creationId xmlns:a16="http://schemas.microsoft.com/office/drawing/2014/main" id="{73EED17A-E8E3-400F-044D-41DCA381BCE1}"/>
              </a:ext>
            </a:extLst>
          </p:cNvPr>
          <p:cNvSpPr>
            <a:spLocks noGrp="1"/>
          </p:cNvSpPr>
          <p:nvPr>
            <p:ph type="subTitle" idx="1"/>
          </p:nvPr>
        </p:nvSpPr>
        <p:spPr>
          <a:xfrm>
            <a:off x="1524000" y="2398389"/>
            <a:ext cx="9144000" cy="1655762"/>
          </a:xfrm>
        </p:spPr>
        <p:txBody>
          <a:bodyPr/>
          <a:lstStyle/>
          <a:p>
            <a:r>
              <a:rPr lang="en-GB" sz="2400" cap="small" dirty="0">
                <a:effectLst/>
                <a:latin typeface="Arial" panose="020B0604020202020204" pitchFamily="34" charset="0"/>
                <a:ea typeface="Times New Roman" panose="02020603050405020304" pitchFamily="18" charset="0"/>
              </a:rPr>
              <a:t>Developing algorithmic Trading strategies using Machine Learning Methods</a:t>
            </a:r>
            <a:endParaRPr lang="en-US" dirty="0"/>
          </a:p>
        </p:txBody>
      </p:sp>
      <p:sp>
        <p:nvSpPr>
          <p:cNvPr id="4" name="Subtitle 2">
            <a:extLst>
              <a:ext uri="{FF2B5EF4-FFF2-40B4-BE49-F238E27FC236}">
                <a16:creationId xmlns:a16="http://schemas.microsoft.com/office/drawing/2014/main" id="{45CB9B8B-AE71-1DBE-8416-8822283527EE}"/>
              </a:ext>
            </a:extLst>
          </p:cNvPr>
          <p:cNvSpPr txBox="1">
            <a:spLocks/>
          </p:cNvSpPr>
          <p:nvPr/>
        </p:nvSpPr>
        <p:spPr>
          <a:xfrm>
            <a:off x="1524000" y="4502442"/>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Rajeev Kumar Singh.</a:t>
            </a:r>
          </a:p>
        </p:txBody>
      </p:sp>
    </p:spTree>
    <p:extLst>
      <p:ext uri="{BB962C8B-B14F-4D97-AF65-F5344CB8AC3E}">
        <p14:creationId xmlns:p14="http://schemas.microsoft.com/office/powerpoint/2010/main" val="339063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0184-E32D-C2B7-E543-ADD7C33CC9D3}"/>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D9051DF3-8485-81E3-91D5-B1E42B03618B}"/>
              </a:ext>
            </a:extLst>
          </p:cNvPr>
          <p:cNvSpPr>
            <a:spLocks noGrp="1"/>
          </p:cNvSpPr>
          <p:nvPr>
            <p:ph idx="1"/>
          </p:nvPr>
        </p:nvSpPr>
        <p:spPr/>
        <p:txBody>
          <a:bodyPr>
            <a:norm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The result from the study showed:</a:t>
            </a:r>
          </a:p>
          <a:p>
            <a:pPr marL="0" indent="0">
              <a:lnSpc>
                <a:spcPct val="100000"/>
              </a:lnSpc>
              <a:buNone/>
            </a:pPr>
            <a:r>
              <a:rPr lang="en-US" sz="1800" dirty="0">
                <a:latin typeface="Times New Roman" panose="02020603050405020304" pitchFamily="18" charset="0"/>
                <a:cs typeface="Times New Roman" panose="02020603050405020304" pitchFamily="18" charset="0"/>
              </a:rPr>
              <a:t>Second simulation:</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            </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 </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6852D554-7768-C134-2039-64DDDA28EBB4}"/>
              </a:ext>
            </a:extLst>
          </p:cNvPr>
          <p:cNvGraphicFramePr>
            <a:graphicFrameLocks noGrp="1"/>
          </p:cNvGraphicFramePr>
          <p:nvPr>
            <p:extLst>
              <p:ext uri="{D42A27DB-BD31-4B8C-83A1-F6EECF244321}">
                <p14:modId xmlns:p14="http://schemas.microsoft.com/office/powerpoint/2010/main" val="154853438"/>
              </p:ext>
            </p:extLst>
          </p:nvPr>
        </p:nvGraphicFramePr>
        <p:xfrm>
          <a:off x="2819400" y="2542064"/>
          <a:ext cx="6553200" cy="2918460"/>
        </p:xfrm>
        <a:graphic>
          <a:graphicData uri="http://schemas.openxmlformats.org/drawingml/2006/table">
            <a:tbl>
              <a:tblPr/>
              <a:tblGrid>
                <a:gridCol w="2400300">
                  <a:extLst>
                    <a:ext uri="{9D8B030D-6E8A-4147-A177-3AD203B41FA5}">
                      <a16:colId xmlns:a16="http://schemas.microsoft.com/office/drawing/2014/main" val="2539916435"/>
                    </a:ext>
                  </a:extLst>
                </a:gridCol>
                <a:gridCol w="1917700">
                  <a:extLst>
                    <a:ext uri="{9D8B030D-6E8A-4147-A177-3AD203B41FA5}">
                      <a16:colId xmlns:a16="http://schemas.microsoft.com/office/drawing/2014/main" val="2455797584"/>
                    </a:ext>
                  </a:extLst>
                </a:gridCol>
                <a:gridCol w="2235200">
                  <a:extLst>
                    <a:ext uri="{9D8B030D-6E8A-4147-A177-3AD203B41FA5}">
                      <a16:colId xmlns:a16="http://schemas.microsoft.com/office/drawing/2014/main" val="3511158433"/>
                    </a:ext>
                  </a:extLst>
                </a:gridCol>
              </a:tblGrid>
              <a:tr h="320040">
                <a:tc>
                  <a:txBody>
                    <a:bodyPr/>
                    <a:lstStyle/>
                    <a:p>
                      <a:pPr algn="l" fontAlgn="b"/>
                      <a:r>
                        <a:rPr lang="en-US" sz="2000" b="0" i="0" u="none" strike="noStrike">
                          <a:solidFill>
                            <a:srgbClr val="000000"/>
                          </a:solidFill>
                          <a:effectLst/>
                          <a:latin typeface="Times New Roman" panose="02020603050405020304" pitchFamily="18" charset="0"/>
                        </a:rPr>
                        <a:t>Metric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2000" b="0" i="0" u="none" strike="noStrike">
                          <a:solidFill>
                            <a:srgbClr val="000000"/>
                          </a:solidFill>
                          <a:effectLst/>
                          <a:latin typeface="Times New Roman" panose="02020603050405020304" pitchFamily="18" charset="0"/>
                        </a:rPr>
                        <a:t>ML based model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2000" b="0" i="0" u="none" strike="noStrike">
                          <a:solidFill>
                            <a:srgbClr val="000000"/>
                          </a:solidFill>
                          <a:effectLst/>
                          <a:latin typeface="Times New Roman" panose="02020603050405020304" pitchFamily="18" charset="0"/>
                        </a:rPr>
                        <a:t>MVO Based Model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711108452"/>
                  </a:ext>
                </a:extLst>
              </a:tr>
              <a:tr h="320040">
                <a:tc>
                  <a:txBody>
                    <a:bodyPr/>
                    <a:lstStyle/>
                    <a:p>
                      <a:pPr algn="l" fontAlgn="b"/>
                      <a:r>
                        <a:rPr lang="en-US" sz="2000" b="0" i="0" u="none" strike="noStrike">
                          <a:solidFill>
                            <a:srgbClr val="000000"/>
                          </a:solidFill>
                          <a:effectLst/>
                          <a:latin typeface="Times New Roman" panose="02020603050405020304" pitchFamily="18"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gridSpan="2">
                  <a:txBody>
                    <a:bodyPr/>
                    <a:lstStyle/>
                    <a:p>
                      <a:pPr algn="l" fontAlgn="b"/>
                      <a:r>
                        <a:rPr lang="en-US" sz="2000" b="0" i="0" u="none" strike="noStrike">
                          <a:solidFill>
                            <a:srgbClr val="000000"/>
                          </a:solidFill>
                          <a:effectLst/>
                          <a:latin typeface="Times New Roman" panose="02020603050405020304" pitchFamily="18" charset="0"/>
                        </a:rPr>
                        <a:t>                        Pre covid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en-US"/>
                    </a:p>
                  </a:txBody>
                  <a:tcPr/>
                </a:tc>
                <a:extLst>
                  <a:ext uri="{0D108BD9-81ED-4DB2-BD59-A6C34878D82A}">
                    <a16:rowId xmlns:a16="http://schemas.microsoft.com/office/drawing/2014/main" val="1811106764"/>
                  </a:ext>
                </a:extLst>
              </a:tr>
              <a:tr h="320040">
                <a:tc>
                  <a:txBody>
                    <a:bodyPr/>
                    <a:lstStyle/>
                    <a:p>
                      <a:pPr algn="l" fontAlgn="b"/>
                      <a:r>
                        <a:rPr lang="en-US" sz="2000" b="0" i="0" u="none" strike="noStrike">
                          <a:solidFill>
                            <a:srgbClr val="000000"/>
                          </a:solidFill>
                          <a:effectLst/>
                          <a:latin typeface="Times New Roman" panose="02020603050405020304" pitchFamily="18" charset="0"/>
                        </a:rPr>
                        <a:t>Stock Direction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10 out of 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4 out of 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2916343"/>
                  </a:ext>
                </a:extLst>
              </a:tr>
              <a:tr h="678180">
                <a:tc>
                  <a:txBody>
                    <a:bodyPr/>
                    <a:lstStyle/>
                    <a:p>
                      <a:pPr algn="l" fontAlgn="b"/>
                      <a:r>
                        <a:rPr lang="en-US" sz="2000" b="0" i="0" u="none" strike="noStrike">
                          <a:solidFill>
                            <a:srgbClr val="000000"/>
                          </a:solidFill>
                          <a:effectLst/>
                          <a:latin typeface="Times New Roman" panose="02020603050405020304" pitchFamily="18" charset="0"/>
                        </a:rPr>
                        <a:t>Commulative error compared to actuals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7.62%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34.30%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4231625"/>
                  </a:ext>
                </a:extLst>
              </a:tr>
              <a:tr h="320040">
                <a:tc>
                  <a:txBody>
                    <a:bodyPr/>
                    <a:lstStyle/>
                    <a:p>
                      <a:pPr algn="l" fontAlgn="b"/>
                      <a:r>
                        <a:rPr lang="en-US" sz="2000" b="0" i="0" u="none" strike="noStrike">
                          <a:solidFill>
                            <a:srgbClr val="000000"/>
                          </a:solidFill>
                          <a:effectLst/>
                          <a:latin typeface="Times New Roman" panose="02020603050405020304" pitchFamily="18"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gridSpan="2">
                  <a:txBody>
                    <a:bodyPr/>
                    <a:lstStyle/>
                    <a:p>
                      <a:pPr algn="l" fontAlgn="b"/>
                      <a:r>
                        <a:rPr lang="en-US" sz="2000" b="0" i="0" u="none" strike="noStrike" dirty="0">
                          <a:solidFill>
                            <a:srgbClr val="000000"/>
                          </a:solidFill>
                          <a:effectLst/>
                          <a:latin typeface="Times New Roman" panose="02020603050405020304" pitchFamily="18" charset="0"/>
                        </a:rPr>
                        <a:t>                        Post covid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en-US"/>
                    </a:p>
                  </a:txBody>
                  <a:tcPr/>
                </a:tc>
                <a:extLst>
                  <a:ext uri="{0D108BD9-81ED-4DB2-BD59-A6C34878D82A}">
                    <a16:rowId xmlns:a16="http://schemas.microsoft.com/office/drawing/2014/main" val="1771462232"/>
                  </a:ext>
                </a:extLst>
              </a:tr>
              <a:tr h="320040">
                <a:tc>
                  <a:txBody>
                    <a:bodyPr/>
                    <a:lstStyle/>
                    <a:p>
                      <a:pPr algn="l" fontAlgn="b"/>
                      <a:r>
                        <a:rPr lang="en-US" sz="2000" b="0" i="0" u="none" strike="noStrike">
                          <a:solidFill>
                            <a:srgbClr val="000000"/>
                          </a:solidFill>
                          <a:effectLst/>
                          <a:latin typeface="Times New Roman" panose="02020603050405020304" pitchFamily="18" charset="0"/>
                        </a:rPr>
                        <a:t>Stock Direction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9 out of 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5 out of 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3724531"/>
                  </a:ext>
                </a:extLst>
              </a:tr>
              <a:tr h="640080">
                <a:tc>
                  <a:txBody>
                    <a:bodyPr/>
                    <a:lstStyle/>
                    <a:p>
                      <a:pPr algn="l" fontAlgn="b"/>
                      <a:r>
                        <a:rPr lang="en-US" sz="2000" b="0" i="0" u="none" strike="noStrike">
                          <a:solidFill>
                            <a:srgbClr val="000000"/>
                          </a:solidFill>
                          <a:effectLst/>
                          <a:latin typeface="Times New Roman" panose="02020603050405020304" pitchFamily="18" charset="0"/>
                        </a:rPr>
                        <a:t>Commulative error compared to actuals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8.50%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11.50%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5807729"/>
                  </a:ext>
                </a:extLst>
              </a:tr>
            </a:tbl>
          </a:graphicData>
        </a:graphic>
      </p:graphicFrame>
    </p:spTree>
    <p:extLst>
      <p:ext uri="{BB962C8B-B14F-4D97-AF65-F5344CB8AC3E}">
        <p14:creationId xmlns:p14="http://schemas.microsoft.com/office/powerpoint/2010/main" val="42394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0184-E32D-C2B7-E543-ADD7C33CC9D3}"/>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Results and discussion</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051DF3-8485-81E3-91D5-B1E42B03618B}"/>
              </a:ext>
            </a:extLst>
          </p:cNvPr>
          <p:cNvSpPr>
            <a:spLocks noGrp="1"/>
          </p:cNvSpPr>
          <p:nvPr>
            <p:ph idx="1"/>
          </p:nvPr>
        </p:nvSpPr>
        <p:spPr/>
        <p:txBody>
          <a:bodyPr>
            <a:norm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It is evident from the study that the holdout phases of model simulation saw consistent negative daily returns.</a:t>
            </a:r>
          </a:p>
          <a:p>
            <a:pPr marL="0" indent="0">
              <a:lnSpc>
                <a:spcPct val="100000"/>
              </a:lnSpc>
              <a:buNone/>
            </a:pPr>
            <a:r>
              <a:rPr lang="en-US" sz="1800" dirty="0">
                <a:latin typeface="Times New Roman" panose="02020603050405020304" pitchFamily="18" charset="0"/>
                <a:cs typeface="Times New Roman" panose="02020603050405020304" pitchFamily="18" charset="0"/>
              </a:rPr>
              <a:t>The forecasts from ML based models are much closer to actuals</a:t>
            </a:r>
          </a:p>
          <a:p>
            <a:pPr marL="0" indent="0">
              <a:lnSpc>
                <a:spcPct val="100000"/>
              </a:lnSpc>
              <a:buNone/>
            </a:pPr>
            <a:r>
              <a:rPr lang="en-US" sz="1800" dirty="0">
                <a:latin typeface="Times New Roman" panose="02020603050405020304" pitchFamily="18" charset="0"/>
                <a:cs typeface="Times New Roman" panose="02020603050405020304" pitchFamily="18" charset="0"/>
              </a:rPr>
              <a:t>ML based method has predicted the direction of stock with high accuracy.</a:t>
            </a:r>
          </a:p>
          <a:p>
            <a:pPr marL="0" indent="0">
              <a:lnSpc>
                <a:spcPct val="100000"/>
              </a:lnSpc>
              <a:buNone/>
            </a:pPr>
            <a:r>
              <a:rPr lang="en-US" sz="1800" dirty="0">
                <a:latin typeface="Times New Roman" panose="02020603050405020304" pitchFamily="18" charset="0"/>
                <a:cs typeface="Times New Roman" panose="02020603050405020304" pitchFamily="18" charset="0"/>
              </a:rPr>
              <a:t>ML method portfolio has performed better that MVO based portfolio.</a:t>
            </a:r>
          </a:p>
          <a:p>
            <a:pPr marL="0" indent="0">
              <a:lnSpc>
                <a:spcPct val="100000"/>
              </a:lnSpc>
              <a:buNone/>
            </a:pPr>
            <a:r>
              <a:rPr lang="en-US" sz="1800" dirty="0">
                <a:latin typeface="Times New Roman" panose="02020603050405020304" pitchFamily="18" charset="0"/>
                <a:cs typeface="Times New Roman" panose="02020603050405020304" pitchFamily="18" charset="0"/>
              </a:rPr>
              <a:t>ML based method provides opportunity for </a:t>
            </a:r>
            <a:r>
              <a:rPr lang="en-US" sz="1800" dirty="0" err="1">
                <a:latin typeface="Times New Roman" panose="02020603050405020304" pitchFamily="18" charset="0"/>
                <a:cs typeface="Times New Roman" panose="02020603050405020304" pitchFamily="18" charset="0"/>
              </a:rPr>
              <a:t>shrotselling</a:t>
            </a:r>
            <a:r>
              <a:rPr lang="en-US" sz="1800" dirty="0">
                <a:latin typeface="Times New Roman" panose="02020603050405020304" pitchFamily="18" charset="0"/>
                <a:cs typeface="Times New Roman" panose="02020603050405020304" pitchFamily="18" charset="0"/>
              </a:rPr>
              <a:t> which is closer modelling of stock </a:t>
            </a:r>
            <a:r>
              <a:rPr lang="en-US" sz="1800" dirty="0" err="1">
                <a:latin typeface="Times New Roman" panose="02020603050405020304" pitchFamily="18" charset="0"/>
                <a:cs typeface="Times New Roman" panose="02020603050405020304" pitchFamily="18" charset="0"/>
              </a:rPr>
              <a:t>predictin</a:t>
            </a:r>
            <a:r>
              <a:rPr lang="en-US" sz="1800" dirty="0">
                <a:latin typeface="Times New Roman" panose="02020603050405020304" pitchFamily="18" charset="0"/>
                <a:cs typeface="Times New Roman" panose="02020603050405020304" pitchFamily="18" charset="0"/>
              </a:rPr>
              <a:t> problem to real world.</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endParaRPr lang="en-US" dirty="0"/>
          </a:p>
        </p:txBody>
      </p:sp>
      <p:sp>
        <p:nvSpPr>
          <p:cNvPr id="5" name="Title 1">
            <a:extLst>
              <a:ext uri="{FF2B5EF4-FFF2-40B4-BE49-F238E27FC236}">
                <a16:creationId xmlns:a16="http://schemas.microsoft.com/office/drawing/2014/main" id="{FC754BBB-A2AA-4FA6-E511-1856D6AA96D6}"/>
              </a:ext>
            </a:extLst>
          </p:cNvPr>
          <p:cNvSpPr txBox="1">
            <a:spLocks/>
          </p:cNvSpPr>
          <p:nvPr/>
        </p:nvSpPr>
        <p:spPr>
          <a:xfrm>
            <a:off x="785327" y="1138335"/>
            <a:ext cx="10515600" cy="3298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13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0184-E32D-C2B7-E543-ADD7C33CC9D3}"/>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Conclusion and Future work</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051DF3-8485-81E3-91D5-B1E42B03618B}"/>
              </a:ext>
            </a:extLst>
          </p:cNvPr>
          <p:cNvSpPr>
            <a:spLocks noGrp="1"/>
          </p:cNvSpPr>
          <p:nvPr>
            <p:ph idx="1"/>
          </p:nvPr>
        </p:nvSpPr>
        <p:spPr/>
        <p:txBody>
          <a:bodyPr>
            <a:norm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This study exposed the complexity of stock trading world.</a:t>
            </a:r>
          </a:p>
          <a:p>
            <a:pPr marL="0" indent="0">
              <a:lnSpc>
                <a:spcPct val="100000"/>
              </a:lnSpc>
              <a:buNone/>
            </a:pPr>
            <a:r>
              <a:rPr lang="en-US" sz="1800" dirty="0">
                <a:latin typeface="Times New Roman" panose="02020603050405020304" pitchFamily="18" charset="0"/>
                <a:cs typeface="Times New Roman" panose="02020603050405020304" pitchFamily="18" charset="0"/>
              </a:rPr>
              <a:t>Stock trading can also be systematically explored for profit making during negative market return periods.</a:t>
            </a:r>
          </a:p>
          <a:p>
            <a:pPr marL="0" indent="0">
              <a:lnSpc>
                <a:spcPct val="100000"/>
              </a:lnSpc>
              <a:buNone/>
            </a:pPr>
            <a:r>
              <a:rPr lang="en-US" sz="1800" dirty="0">
                <a:latin typeface="Times New Roman" panose="02020603050405020304" pitchFamily="18" charset="0"/>
                <a:cs typeface="Times New Roman" panose="02020603050405020304" pitchFamily="18" charset="0"/>
              </a:rPr>
              <a:t>The problem could be enhanced though dynamic MVO weight calculations likely daily.</a:t>
            </a:r>
          </a:p>
          <a:p>
            <a:pPr marL="0" indent="0">
              <a:lnSpc>
                <a:spcPct val="100000"/>
              </a:lnSpc>
              <a:buNone/>
            </a:pPr>
            <a:r>
              <a:rPr lang="en-US" sz="1800" dirty="0">
                <a:latin typeface="Times New Roman" panose="02020603050405020304" pitchFamily="18" charset="0"/>
                <a:cs typeface="Times New Roman" panose="02020603050405020304" pitchFamily="18" charset="0"/>
              </a:rPr>
              <a:t>More data from macroeconomic sources and social media as daily level could be another area of research.</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endParaRPr lang="en-US" dirty="0"/>
          </a:p>
        </p:txBody>
      </p:sp>
      <p:sp>
        <p:nvSpPr>
          <p:cNvPr id="5" name="Title 1">
            <a:extLst>
              <a:ext uri="{FF2B5EF4-FFF2-40B4-BE49-F238E27FC236}">
                <a16:creationId xmlns:a16="http://schemas.microsoft.com/office/drawing/2014/main" id="{FC754BBB-A2AA-4FA6-E511-1856D6AA96D6}"/>
              </a:ext>
            </a:extLst>
          </p:cNvPr>
          <p:cNvSpPr txBox="1">
            <a:spLocks/>
          </p:cNvSpPr>
          <p:nvPr/>
        </p:nvSpPr>
        <p:spPr>
          <a:xfrm>
            <a:off x="785327" y="1138335"/>
            <a:ext cx="10515600" cy="3298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0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856AB-AE65-0515-5EF0-FEABDE6287D2}"/>
              </a:ext>
            </a:extLst>
          </p:cNvPr>
          <p:cNvSpPr>
            <a:spLocks noGrp="1"/>
          </p:cNvSpPr>
          <p:nvPr>
            <p:ph idx="1"/>
          </p:nvPr>
        </p:nvSpPr>
        <p:spPr/>
        <p:txBody>
          <a:bodyPr>
            <a:normAutofit/>
          </a:bodyPr>
          <a:lstStyle/>
          <a:p>
            <a:r>
              <a:rPr lang="en-US" sz="4800" dirty="0"/>
              <a:t>Thank you.</a:t>
            </a:r>
          </a:p>
        </p:txBody>
      </p:sp>
    </p:spTree>
    <p:extLst>
      <p:ext uri="{BB962C8B-B14F-4D97-AF65-F5344CB8AC3E}">
        <p14:creationId xmlns:p14="http://schemas.microsoft.com/office/powerpoint/2010/main" val="72625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54BF-076A-AB2D-D7DA-1E2C676C6EE6}"/>
              </a:ext>
            </a:extLst>
          </p:cNvPr>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D95F32B-1FC2-7645-ED1D-E9167887AAEB}"/>
              </a:ext>
            </a:extLst>
          </p:cNvPr>
          <p:cNvSpPr>
            <a:spLocks noGrp="1"/>
          </p:cNvSpPr>
          <p:nvPr>
            <p:ph idx="1"/>
          </p:nvPr>
        </p:nvSpPr>
        <p:spPr/>
        <p:txBody>
          <a:bodyPr/>
          <a:lstStyle/>
          <a:p>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There has been an attempt for decades to intelligently and safely operate in Equity markets. Equity Markets are a vital component of market economy. Traditionally various techniques like Mean Variance Optimisation(MVO) have been tried by portfolio managers for portfolio optimization. However with the advent of Machine Learning and Artificial Intelligence in this field there have been multiple strategies that have become popular.</a:t>
            </a:r>
          </a:p>
          <a:p>
            <a:r>
              <a:rPr lang="en-GB" sz="1800" dirty="0">
                <a:latin typeface="Times New Roman" panose="02020603050405020304" pitchFamily="18" charset="0"/>
                <a:ea typeface="Times New Roman" panose="02020603050405020304" pitchFamily="18" charset="0"/>
                <a:cs typeface="Times New Roman" panose="02020603050405020304" pitchFamily="18" charset="0"/>
              </a:rPr>
              <a:t>The report aims at creating supervised machine learning(ML) based model to achieve portfolio optimisation and garner maximum profits.</a:t>
            </a:r>
          </a:p>
          <a:p>
            <a:r>
              <a:rPr lang="en-GB" sz="1800" dirty="0">
                <a:latin typeface="Times New Roman" panose="02020603050405020304" pitchFamily="18" charset="0"/>
                <a:ea typeface="Times New Roman" panose="02020603050405020304" pitchFamily="18" charset="0"/>
                <a:cs typeface="Times New Roman" panose="02020603050405020304" pitchFamily="18" charset="0"/>
              </a:rPr>
              <a:t>The study involves building multiple ML models through </a:t>
            </a:r>
            <a:r>
              <a:rPr lang="en-GB" sz="1800" dirty="0" err="1">
                <a:latin typeface="Times New Roman" panose="02020603050405020304" pitchFamily="18" charset="0"/>
                <a:ea typeface="Times New Roman" panose="02020603050405020304" pitchFamily="18" charset="0"/>
                <a:cs typeface="Times New Roman" panose="02020603050405020304" pitchFamily="18" charset="0"/>
              </a:rPr>
              <a:t>AutoML</a:t>
            </a:r>
            <a:r>
              <a:rPr lang="en-GB" sz="1800" dirty="0">
                <a:latin typeface="Times New Roman" panose="02020603050405020304" pitchFamily="18" charset="0"/>
                <a:ea typeface="Times New Roman" panose="02020603050405020304" pitchFamily="18" charset="0"/>
                <a:cs typeface="Times New Roman" panose="02020603050405020304" pitchFamily="18" charset="0"/>
              </a:rPr>
              <a:t> tool </a:t>
            </a:r>
            <a:r>
              <a:rPr lang="en-GB" sz="1800" dirty="0" err="1">
                <a:latin typeface="Times New Roman" panose="02020603050405020304" pitchFamily="18" charset="0"/>
                <a:ea typeface="Times New Roman" panose="02020603050405020304" pitchFamily="18" charset="0"/>
                <a:cs typeface="Times New Roman" panose="02020603050405020304" pitchFamily="18" charset="0"/>
              </a:rPr>
              <a:t>datarobot</a:t>
            </a:r>
            <a:r>
              <a:rPr lang="en-GB" sz="1800" dirty="0">
                <a:latin typeface="Times New Roman" panose="02020603050405020304" pitchFamily="18" charset="0"/>
                <a:ea typeface="Times New Roman" panose="02020603050405020304" pitchFamily="18" charset="0"/>
                <a:cs typeface="Times New Roman" panose="02020603050405020304" pitchFamily="18" charset="0"/>
              </a:rPr>
              <a:t> on historical stock data and forecasting next day share price.</a:t>
            </a:r>
          </a:p>
          <a:p>
            <a:r>
              <a:rPr lang="en-GB" sz="1800" dirty="0">
                <a:latin typeface="Times New Roman" panose="02020603050405020304" pitchFamily="18" charset="0"/>
                <a:ea typeface="Times New Roman" panose="02020603050405020304" pitchFamily="18" charset="0"/>
                <a:cs typeface="Times New Roman" panose="02020603050405020304" pitchFamily="18" charset="0"/>
              </a:rPr>
              <a:t>Forecasted returns are then used to create portfolio whose returns are compared with traditional MVO based method portfolio.</a:t>
            </a:r>
          </a:p>
          <a:p>
            <a:r>
              <a:rPr lang="en-GB" sz="1800" dirty="0">
                <a:latin typeface="Times New Roman" panose="02020603050405020304" pitchFamily="18" charset="0"/>
                <a:ea typeface="Times New Roman" panose="02020603050405020304" pitchFamily="18" charset="0"/>
                <a:cs typeface="Times New Roman" panose="02020603050405020304" pitchFamily="18" charset="0"/>
              </a:rPr>
              <a:t>Another simulation is done to compare the model’s performance on Covid event separated time window.</a:t>
            </a: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2446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A02B-4BC0-C996-D008-5976E67B2E34}"/>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87695762-A2E3-8DBE-5118-4F3ABDE964FF}"/>
              </a:ext>
            </a:extLst>
          </p:cNvPr>
          <p:cNvSpPr>
            <a:spLocks noGrp="1"/>
          </p:cNvSpPr>
          <p:nvPr>
            <p:ph idx="1"/>
          </p:nvPr>
        </p:nvSpPr>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Enough literature more so due to technological advancement and also due to so frequent market turmoil in the near future.</a:t>
            </a: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dirty="0">
                <a:latin typeface="Times New Roman" panose="02020603050405020304" pitchFamily="18" charset="0"/>
                <a:cs typeface="Times New Roman" panose="02020603050405020304" pitchFamily="18" charset="0"/>
              </a:rPr>
              <a:t>Literature has structured to first the efficacy of traditional MVO method in its simplicity and intuitiveness </a:t>
            </a: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dirty="0">
                <a:latin typeface="Times New Roman" panose="02020603050405020304" pitchFamily="18" charset="0"/>
                <a:cs typeface="Times New Roman" panose="02020603050405020304" pitchFamily="18" charset="0"/>
              </a:rPr>
              <a:t>Then literature highlight the drawback in current </a:t>
            </a:r>
            <a:r>
              <a:rPr lang="en-US" sz="1800" dirty="0" err="1">
                <a:latin typeface="Times New Roman" panose="02020603050405020304" pitchFamily="18" charset="0"/>
                <a:cs typeface="Times New Roman" panose="02020603050405020304" pitchFamily="18" charset="0"/>
              </a:rPr>
              <a:t>approach.like</a:t>
            </a:r>
            <a:r>
              <a:rPr lang="en-US" sz="1800" dirty="0">
                <a:latin typeface="Times New Roman" panose="02020603050405020304" pitchFamily="18" charset="0"/>
                <a:cs typeface="Times New Roman" panose="02020603050405020304" pitchFamily="18" charset="0"/>
              </a:rPr>
              <a:t> concentration of portfolio weights into few </a:t>
            </a:r>
            <a:r>
              <a:rPr lang="en-US" sz="1800" dirty="0" err="1">
                <a:latin typeface="Times New Roman" panose="02020603050405020304" pitchFamily="18" charset="0"/>
                <a:cs typeface="Times New Roman" panose="02020603050405020304" pitchFamily="18" charset="0"/>
              </a:rPr>
              <a:t>stocks,too</a:t>
            </a:r>
            <a:r>
              <a:rPr lang="en-US" sz="1800" dirty="0">
                <a:latin typeface="Times New Roman" panose="02020603050405020304" pitchFamily="18" charset="0"/>
                <a:cs typeface="Times New Roman" panose="02020603050405020304" pitchFamily="18" charset="0"/>
              </a:rPr>
              <a:t> many assumptions that make method into simplistic modelling of real stock trading environment.</a:t>
            </a:r>
          </a:p>
          <a:p>
            <a:pPr>
              <a:lnSpc>
                <a:spcPct val="10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791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A02B-4BC0-C996-D008-5976E67B2E34}"/>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87695762-A2E3-8DBE-5118-4F3ABDE964FF}"/>
              </a:ext>
            </a:extLst>
          </p:cNvPr>
          <p:cNvSpPr>
            <a:spLocks noGrp="1"/>
          </p:cNvSpPr>
          <p:nvPr>
            <p:ph idx="1"/>
          </p:nvPr>
        </p:nvSpPr>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Later part discusses current trends in portfolio optimization </a:t>
            </a:r>
            <a:r>
              <a:rPr lang="en-US" sz="1800" dirty="0" err="1">
                <a:latin typeface="Times New Roman" panose="02020603050405020304" pitchFamily="18" charset="0"/>
                <a:cs typeface="Times New Roman" panose="02020603050405020304" pitchFamily="18" charset="0"/>
              </a:rPr>
              <a:t>method,how</a:t>
            </a:r>
            <a:r>
              <a:rPr lang="en-US" sz="1800" dirty="0">
                <a:latin typeface="Times New Roman" panose="02020603050405020304" pitchFamily="18" charset="0"/>
                <a:cs typeface="Times New Roman" panose="02020603050405020304" pitchFamily="18" charset="0"/>
              </a:rPr>
              <a:t> modern development is focused on two dimensions at a high </a:t>
            </a:r>
            <a:r>
              <a:rPr lang="en-US" sz="1800" dirty="0" err="1">
                <a:latin typeface="Times New Roman" panose="02020603050405020304" pitchFamily="18" charset="0"/>
                <a:cs typeface="Times New Roman" panose="02020603050405020304" pitchFamily="18" charset="0"/>
              </a:rPr>
              <a:t>level,Problem</a:t>
            </a:r>
            <a:r>
              <a:rPr lang="en-US" sz="1800" dirty="0">
                <a:latin typeface="Times New Roman" panose="02020603050405020304" pitchFamily="18" charset="0"/>
                <a:cs typeface="Times New Roman" panose="02020603050405020304" pitchFamily="18" charset="0"/>
              </a:rPr>
              <a:t> and methodology.</a:t>
            </a:r>
          </a:p>
          <a:p>
            <a:pPr>
              <a:lnSpc>
                <a:spcPct val="100000"/>
              </a:lnSpc>
            </a:pPr>
            <a:r>
              <a:rPr lang="en-US" sz="1800" dirty="0">
                <a:latin typeface="Times New Roman" panose="02020603050405020304" pitchFamily="18" charset="0"/>
                <a:cs typeface="Times New Roman" panose="02020603050405020304" pitchFamily="18" charset="0"/>
              </a:rPr>
              <a:t>First relating to defining the problem with more constraints and second improving the methods of solving optimization problem through host hybrid methods with better efficiency yet being complex.</a:t>
            </a:r>
          </a:p>
          <a:p>
            <a:pPr>
              <a:lnSpc>
                <a:spcPct val="100000"/>
              </a:lnSpc>
            </a:pPr>
            <a:r>
              <a:rPr lang="en-US" sz="1800" dirty="0">
                <a:latin typeface="Times New Roman" panose="02020603050405020304" pitchFamily="18" charset="0"/>
                <a:cs typeface="Times New Roman" panose="02020603050405020304" pitchFamily="18" charset="0"/>
              </a:rPr>
              <a:t>Under these paradigms both traditional ML models like Decision trees and ensemble models were studied.</a:t>
            </a:r>
          </a:p>
          <a:p>
            <a:pPr>
              <a:lnSpc>
                <a:spcPct val="100000"/>
              </a:lnSpc>
            </a:pPr>
            <a:r>
              <a:rPr lang="en-US" sz="1800" dirty="0">
                <a:latin typeface="Times New Roman" panose="02020603050405020304" pitchFamily="18" charset="0"/>
                <a:cs typeface="Times New Roman" panose="02020603050405020304" pitchFamily="18" charset="0"/>
              </a:rPr>
              <a:t>Ensemble models like </a:t>
            </a:r>
            <a:r>
              <a:rPr lang="en-US" sz="1800" dirty="0" err="1">
                <a:latin typeface="Times New Roman" panose="02020603050405020304" pitchFamily="18" charset="0"/>
                <a:cs typeface="Times New Roman" panose="02020603050405020304" pitchFamily="18" charset="0"/>
              </a:rPr>
              <a:t>Adaboost</a:t>
            </a:r>
            <a:r>
              <a:rPr lang="en-US" sz="1800" dirty="0">
                <a:latin typeface="Times New Roman" panose="02020603050405020304" pitchFamily="18" charset="0"/>
                <a:cs typeface="Times New Roman" panose="02020603050405020304" pitchFamily="18" charset="0"/>
              </a:rPr>
              <a:t> and its variants have multiple research papers on them where they are being used for classification or regression based stock prediction problems. </a:t>
            </a:r>
          </a:p>
          <a:p>
            <a:pPr>
              <a:lnSpc>
                <a:spcPct val="100000"/>
              </a:lnSpc>
            </a:pPr>
            <a:r>
              <a:rPr lang="en-US" sz="1800" dirty="0">
                <a:latin typeface="Times New Roman" panose="02020603050405020304" pitchFamily="18" charset="0"/>
                <a:cs typeface="Times New Roman" panose="02020603050405020304" pitchFamily="18" charset="0"/>
              </a:rPr>
              <a:t>Finally Deep learning models were analyzed for their use with special emphasis on re-</a:t>
            </a:r>
            <a:r>
              <a:rPr lang="en-US" sz="1800" dirty="0" err="1">
                <a:latin typeface="Times New Roman" panose="02020603050405020304" pitchFamily="18" charset="0"/>
                <a:cs typeface="Times New Roman" panose="02020603050405020304" pitchFamily="18" charset="0"/>
              </a:rPr>
              <a:t>inforcement</a:t>
            </a:r>
            <a:r>
              <a:rPr lang="en-US" sz="1800" dirty="0">
                <a:latin typeface="Times New Roman" panose="02020603050405020304" pitchFamily="18" charset="0"/>
                <a:cs typeface="Times New Roman" panose="02020603050405020304" pitchFamily="18" charset="0"/>
              </a:rPr>
              <a:t> learning. </a:t>
            </a:r>
          </a:p>
          <a:p>
            <a:pPr>
              <a:lnSpc>
                <a:spcPct val="10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21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0184-E32D-C2B7-E543-ADD7C33CC9D3}"/>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D9051DF3-8485-81E3-91D5-B1E42B03618B}"/>
              </a:ext>
            </a:extLst>
          </p:cNvPr>
          <p:cNvSpPr>
            <a:spLocks noGrp="1"/>
          </p:cNvSpPr>
          <p:nvPr>
            <p:ph idx="1"/>
          </p:nvPr>
        </p:nvSpPr>
        <p:spPr/>
        <p:txBody>
          <a:bodyPr/>
          <a:lstStyle/>
          <a:p>
            <a:pPr>
              <a:lnSpc>
                <a:spcPct val="100000"/>
              </a:lnSpc>
            </a:pPr>
            <a:r>
              <a:rPr lang="en-US" sz="1800" dirty="0">
                <a:latin typeface="Times New Roman" panose="02020603050405020304" pitchFamily="18" charset="0"/>
                <a:cs typeface="Times New Roman" panose="02020603050405020304" pitchFamily="18" charset="0"/>
              </a:rPr>
              <a:t>From a supervised learning perspective this is a regression problem where a continuous variable is </a:t>
            </a:r>
            <a:r>
              <a:rPr lang="en-US" sz="1800" dirty="0" err="1">
                <a:latin typeface="Times New Roman" panose="02020603050405020304" pitchFamily="18" charset="0"/>
                <a:cs typeface="Times New Roman" panose="02020603050405020304" pitchFamily="18" charset="0"/>
              </a:rPr>
              <a:t>predicted.So</a:t>
            </a:r>
            <a:r>
              <a:rPr lang="en-US" sz="1800" dirty="0">
                <a:latin typeface="Times New Roman" panose="02020603050405020304" pitchFamily="18" charset="0"/>
                <a:cs typeface="Times New Roman" panose="02020603050405020304" pitchFamily="18" charset="0"/>
              </a:rPr>
              <a:t> the problem solving follows standard ML framework.</a:t>
            </a: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dirty="0">
                <a:latin typeface="Times New Roman" panose="02020603050405020304" pitchFamily="18" charset="0"/>
                <a:cs typeface="Times New Roman" panose="02020603050405020304" pitchFamily="18" charset="0"/>
              </a:rPr>
              <a:t>This involved getting data  for 10 representative stocks from </a:t>
            </a:r>
            <a:r>
              <a:rPr lang="en-US" sz="1800" dirty="0" err="1">
                <a:latin typeface="Times New Roman" panose="02020603050405020304" pitchFamily="18" charset="0"/>
                <a:cs typeface="Times New Roman" panose="02020603050405020304" pitchFamily="18" charset="0"/>
              </a:rPr>
              <a:t>Yahoofinance</a:t>
            </a:r>
            <a:r>
              <a:rPr lang="en-US" sz="1800" dirty="0">
                <a:latin typeface="Times New Roman" panose="02020603050405020304" pitchFamily="18" charset="0"/>
                <a:cs typeface="Times New Roman" panose="02020603050405020304" pitchFamily="18" charset="0"/>
              </a:rPr>
              <a:t> through </a:t>
            </a:r>
            <a:r>
              <a:rPr lang="en-US" sz="1800" dirty="0" err="1">
                <a:latin typeface="Times New Roman" panose="02020603050405020304" pitchFamily="18" charset="0"/>
                <a:cs typeface="Times New Roman" panose="02020603050405020304" pitchFamily="18" charset="0"/>
              </a:rPr>
              <a:t>yfinance</a:t>
            </a:r>
            <a:r>
              <a:rPr lang="en-US" sz="1800" dirty="0">
                <a:latin typeface="Times New Roman" panose="02020603050405020304" pitchFamily="18" charset="0"/>
                <a:cs typeface="Times New Roman" panose="02020603050405020304" pitchFamily="18" charset="0"/>
              </a:rPr>
              <a:t> package of </a:t>
            </a:r>
            <a:r>
              <a:rPr lang="en-US" sz="1800" dirty="0" err="1">
                <a:latin typeface="Times New Roman" panose="02020603050405020304" pitchFamily="18" charset="0"/>
                <a:cs typeface="Times New Roman" panose="02020603050405020304" pitchFamily="18" charset="0"/>
              </a:rPr>
              <a:t>python,data</a:t>
            </a:r>
            <a:r>
              <a:rPr lang="en-US" sz="1800" dirty="0">
                <a:latin typeface="Times New Roman" panose="02020603050405020304" pitchFamily="18" charset="0"/>
                <a:cs typeface="Times New Roman" panose="02020603050405020304" pitchFamily="18" charset="0"/>
              </a:rPr>
              <a:t> for past four and half years from 26/10/2017 till 10/06/2022 was downloaded.</a:t>
            </a: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dirty="0">
                <a:latin typeface="Times New Roman" panose="02020603050405020304" pitchFamily="18" charset="0"/>
                <a:cs typeface="Times New Roman" panose="02020603050405020304" pitchFamily="18" charset="0"/>
              </a:rPr>
              <a:t>Data structure was time series data with </a:t>
            </a:r>
            <a:r>
              <a:rPr lang="en-US" sz="1800" dirty="0" err="1">
                <a:latin typeface="Times New Roman" panose="02020603050405020304" pitchFamily="18" charset="0"/>
                <a:cs typeface="Times New Roman" panose="02020603050405020304" pitchFamily="18" charset="0"/>
              </a:rPr>
              <a:t>structure.Target</a:t>
            </a:r>
            <a:r>
              <a:rPr lang="en-US" sz="1800" dirty="0">
                <a:latin typeface="Times New Roman" panose="02020603050405020304" pitchFamily="18" charset="0"/>
                <a:cs typeface="Times New Roman" panose="02020603050405020304" pitchFamily="18" charset="0"/>
              </a:rPr>
              <a:t> being one day future price.</a:t>
            </a: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dirty="0">
                <a:latin typeface="Times New Roman" panose="02020603050405020304" pitchFamily="18" charset="0"/>
                <a:cs typeface="Times New Roman" panose="02020603050405020304" pitchFamily="18" charset="0"/>
              </a:rPr>
              <a:t>For exploring latent patterns feature engineering was done, momentum indicators </a:t>
            </a:r>
            <a:r>
              <a:rPr lang="en-US" sz="1800" dirty="0" err="1">
                <a:latin typeface="Times New Roman" panose="02020603050405020304" pitchFamily="18" charset="0"/>
                <a:cs typeface="Times New Roman" panose="02020603050405020304" pitchFamily="18" charset="0"/>
              </a:rPr>
              <a:t>sma</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Rsi</a:t>
            </a:r>
            <a:r>
              <a:rPr lang="en-US" sz="1800" dirty="0">
                <a:latin typeface="Times New Roman" panose="02020603050405020304" pitchFamily="18" charset="0"/>
                <a:cs typeface="Times New Roman" panose="02020603050405020304" pitchFamily="18" charset="0"/>
              </a:rPr>
              <a:t> were developed.</a:t>
            </a:r>
          </a:p>
          <a:p>
            <a:endParaRPr lang="en-US" dirty="0"/>
          </a:p>
        </p:txBody>
      </p:sp>
    </p:spTree>
    <p:extLst>
      <p:ext uri="{BB962C8B-B14F-4D97-AF65-F5344CB8AC3E}">
        <p14:creationId xmlns:p14="http://schemas.microsoft.com/office/powerpoint/2010/main" val="294369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0184-E32D-C2B7-E543-ADD7C33CC9D3}"/>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D9051DF3-8485-81E3-91D5-B1E42B03618B}"/>
              </a:ext>
            </a:extLst>
          </p:cNvPr>
          <p:cNvSpPr>
            <a:spLocks noGrp="1"/>
          </p:cNvSpPr>
          <p:nvPr>
            <p:ph idx="1"/>
          </p:nvPr>
        </p:nvSpPr>
        <p:spPr/>
        <p:txBody>
          <a:bodyPr>
            <a:norm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Problem solving was done at two levels:</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MVO </a:t>
            </a:r>
            <a:r>
              <a:rPr lang="en-US" sz="1800" dirty="0" err="1">
                <a:latin typeface="Times New Roman" panose="02020603050405020304" pitchFamily="18" charset="0"/>
                <a:cs typeface="Times New Roman" panose="02020603050405020304" pitchFamily="18" charset="0"/>
              </a:rPr>
              <a:t>implementaiton</a:t>
            </a:r>
            <a:r>
              <a:rPr lang="en-US" sz="1800" dirty="0">
                <a:latin typeface="Times New Roman" panose="02020603050405020304" pitchFamily="18" charset="0"/>
                <a:cs typeface="Times New Roman" panose="02020603050405020304" pitchFamily="18" charset="0"/>
              </a:rPr>
              <a:t> through monte-</a:t>
            </a:r>
            <a:r>
              <a:rPr lang="en-US" sz="1800" dirty="0" err="1">
                <a:latin typeface="Times New Roman" panose="02020603050405020304" pitchFamily="18" charset="0"/>
                <a:cs typeface="Times New Roman" panose="02020603050405020304" pitchFamily="18" charset="0"/>
              </a:rPr>
              <a:t>carlo</a:t>
            </a:r>
            <a:r>
              <a:rPr lang="en-US" sz="1800" dirty="0">
                <a:latin typeface="Times New Roman" panose="02020603050405020304" pitchFamily="18" charset="0"/>
                <a:cs typeface="Times New Roman" panose="02020603050405020304" pitchFamily="18" charset="0"/>
              </a:rPr>
              <a:t> simulation and MVO using </a:t>
            </a:r>
            <a:r>
              <a:rPr lang="en-US" sz="1800" dirty="0" err="1">
                <a:latin typeface="Times New Roman" panose="02020603050405020304" pitchFamily="18" charset="0"/>
                <a:cs typeface="Times New Roman" panose="02020603050405020304" pitchFamily="18" charset="0"/>
              </a:rPr>
              <a:t>pyportfolioopt</a:t>
            </a:r>
            <a:r>
              <a:rPr lang="en-US" sz="1800" dirty="0">
                <a:latin typeface="Times New Roman" panose="02020603050405020304" pitchFamily="18" charset="0"/>
                <a:cs typeface="Times New Roman" panose="02020603050405020304" pitchFamily="18" charset="0"/>
              </a:rPr>
              <a:t> package of </a:t>
            </a:r>
            <a:r>
              <a:rPr lang="en-US" sz="1800" dirty="0" err="1">
                <a:latin typeface="Times New Roman" panose="02020603050405020304" pitchFamily="18" charset="0"/>
                <a:cs typeface="Times New Roman" panose="02020603050405020304" pitchFamily="18" charset="0"/>
              </a:rPr>
              <a:t>python.The</a:t>
            </a:r>
            <a:r>
              <a:rPr lang="en-US" sz="1800" dirty="0">
                <a:latin typeface="Times New Roman" panose="02020603050405020304" pitchFamily="18" charset="0"/>
                <a:cs typeface="Times New Roman" panose="02020603050405020304" pitchFamily="18" charset="0"/>
              </a:rPr>
              <a:t> later gave better results thus was used in future iterations.</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Second level was developing a pipeline of prediction algorithms for stock price forecasting for this </a:t>
            </a:r>
            <a:r>
              <a:rPr lang="en-US" sz="1800" dirty="0" err="1">
                <a:latin typeface="Times New Roman" panose="02020603050405020304" pitchFamily="18" charset="0"/>
                <a:cs typeface="Times New Roman" panose="02020603050405020304" pitchFamily="18" charset="0"/>
              </a:rPr>
              <a:t>automl</a:t>
            </a:r>
            <a:r>
              <a:rPr lang="en-US" sz="1800" dirty="0">
                <a:latin typeface="Times New Roman" panose="02020603050405020304" pitchFamily="18" charset="0"/>
                <a:cs typeface="Times New Roman" panose="02020603050405020304" pitchFamily="18" charset="0"/>
              </a:rPr>
              <a:t> tool </a:t>
            </a:r>
            <a:r>
              <a:rPr lang="en-US" sz="1800" dirty="0" err="1">
                <a:latin typeface="Times New Roman" panose="02020603050405020304" pitchFamily="18" charset="0"/>
                <a:cs typeface="Times New Roman" panose="02020603050405020304" pitchFamily="18" charset="0"/>
              </a:rPr>
              <a:t>Datarobot</a:t>
            </a:r>
            <a:r>
              <a:rPr lang="en-US" sz="1800" dirty="0">
                <a:latin typeface="Times New Roman" panose="02020603050405020304" pitchFamily="18" charset="0"/>
                <a:cs typeface="Times New Roman" panose="02020603050405020304" pitchFamily="18" charset="0"/>
              </a:rPr>
              <a:t> was used.</a:t>
            </a:r>
          </a:p>
          <a:p>
            <a:pPr marL="0" indent="0">
              <a:lnSpc>
                <a:spcPct val="100000"/>
              </a:lnSpc>
              <a:buNone/>
            </a:pPr>
            <a:r>
              <a:rPr lang="en-US" sz="1800" dirty="0">
                <a:latin typeface="Times New Roman" panose="02020603050405020304" pitchFamily="18" charset="0"/>
                <a:cs typeface="Times New Roman" panose="02020603050405020304" pitchFamily="18" charset="0"/>
              </a:rPr>
              <a:t> Best model from </a:t>
            </a:r>
            <a:r>
              <a:rPr lang="en-US" sz="1800" dirty="0" err="1">
                <a:latin typeface="Times New Roman" panose="02020603050405020304" pitchFamily="18" charset="0"/>
                <a:cs typeface="Times New Roman" panose="02020603050405020304" pitchFamily="18" charset="0"/>
              </a:rPr>
              <a:t>Datarobot</a:t>
            </a:r>
            <a:r>
              <a:rPr lang="en-US" sz="1800" dirty="0">
                <a:latin typeface="Times New Roman" panose="02020603050405020304" pitchFamily="18" charset="0"/>
                <a:cs typeface="Times New Roman" panose="02020603050405020304" pitchFamily="18" charset="0"/>
              </a:rPr>
              <a:t> leaderboard was chosen on the basis of:</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Minimum  absolute percentage error(</a:t>
            </a:r>
            <a:r>
              <a:rPr lang="en-US" sz="1800" dirty="0" err="1">
                <a:latin typeface="Times New Roman" panose="02020603050405020304" pitchFamily="18" charset="0"/>
                <a:cs typeface="Times New Roman" panose="02020603050405020304" pitchFamily="18" charset="0"/>
              </a:rPr>
              <a:t>MAPE</a:t>
            </a:r>
            <a:r>
              <a:rPr lang="en-US" sz="1800" dirty="0">
                <a:latin typeface="Times New Roman" panose="02020603050405020304" pitchFamily="18" charset="0"/>
                <a:cs typeface="Times New Roman" panose="02020603050405020304" pitchFamily="18" charset="0"/>
              </a:rPr>
              <a:t>)</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Similarity of Validation and Test errors to improve generalizability.</a:t>
            </a:r>
          </a:p>
          <a:p>
            <a:pPr marL="342900" indent="-342900">
              <a:lnSpc>
                <a:spcPct val="100000"/>
              </a:lnSpc>
              <a:buFont typeface="+mj-lt"/>
              <a:buAutoNum type="arabicPeriod"/>
            </a:pPr>
            <a:r>
              <a:rPr lang="en-US" sz="1800" dirty="0" err="1">
                <a:latin typeface="Times New Roman" panose="02020603050405020304" pitchFamily="18" charset="0"/>
                <a:cs typeface="Times New Roman" panose="02020603050405020304" pitchFamily="18" charset="0"/>
              </a:rPr>
              <a:t>Manimum</a:t>
            </a:r>
            <a:r>
              <a:rPr lang="en-US" sz="1800" dirty="0">
                <a:latin typeface="Times New Roman" panose="02020603050405020304" pitchFamily="18" charset="0"/>
                <a:cs typeface="Times New Roman" panose="02020603050405020304" pitchFamily="18" charset="0"/>
              </a:rPr>
              <a:t> forecasted error for the holdout period.</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2511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0184-E32D-C2B7-E543-ADD7C33CC9D3}"/>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D9051DF3-8485-81E3-91D5-B1E42B03618B}"/>
              </a:ext>
            </a:extLst>
          </p:cNvPr>
          <p:cNvSpPr>
            <a:spLocks noGrp="1"/>
          </p:cNvSpPr>
          <p:nvPr>
            <p:ph idx="1"/>
          </p:nvPr>
        </p:nvSpPr>
        <p:spPr/>
        <p:txBody>
          <a:bodyPr>
            <a:normAutofit fontScale="92500" lnSpcReduction="20000"/>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These models were tested for 2 simulations:</a:t>
            </a:r>
          </a:p>
          <a:p>
            <a:pPr marL="0" indent="0">
              <a:lnSpc>
                <a:spcPct val="100000"/>
              </a:lnSpc>
              <a:buNone/>
            </a:pPr>
            <a:r>
              <a:rPr lang="en-US" sz="1800" dirty="0" err="1">
                <a:latin typeface="Times New Roman" panose="02020603050405020304" pitchFamily="18" charset="0"/>
                <a:cs typeface="Times New Roman" panose="02020603050405020304" pitchFamily="18" charset="0"/>
              </a:rPr>
              <a:t>1.Full</a:t>
            </a:r>
            <a:r>
              <a:rPr lang="en-US" sz="1800" dirty="0">
                <a:latin typeface="Times New Roman" panose="02020603050405020304" pitchFamily="18" charset="0"/>
                <a:cs typeface="Times New Roman" panose="02020603050405020304" pitchFamily="18" charset="0"/>
              </a:rPr>
              <a:t> timespan of four and Half years.</a:t>
            </a:r>
          </a:p>
          <a:p>
            <a:pPr marL="0" indent="0">
              <a:lnSpc>
                <a:spcPct val="100000"/>
              </a:lnSpc>
              <a:buNone/>
            </a:pPr>
            <a:r>
              <a:rPr lang="en-US" sz="1800" dirty="0" err="1">
                <a:latin typeface="Times New Roman" panose="02020603050405020304" pitchFamily="18" charset="0"/>
                <a:cs typeface="Times New Roman" panose="02020603050405020304" pitchFamily="18" charset="0"/>
              </a:rPr>
              <a:t>2.Pre</a:t>
            </a:r>
            <a:r>
              <a:rPr lang="en-US" sz="1800" dirty="0">
                <a:latin typeface="Times New Roman" panose="02020603050405020304" pitchFamily="18" charset="0"/>
                <a:cs typeface="Times New Roman" panose="02020603050405020304" pitchFamily="18" charset="0"/>
              </a:rPr>
              <a:t>-covid and Post-covid </a:t>
            </a:r>
            <a:r>
              <a:rPr lang="en-US" sz="1800" dirty="0" err="1">
                <a:latin typeface="Times New Roman" panose="02020603050405020304" pitchFamily="18" charset="0"/>
                <a:cs typeface="Times New Roman" panose="02020603050405020304" pitchFamily="18" charset="0"/>
              </a:rPr>
              <a:t>widnows</a:t>
            </a:r>
            <a:r>
              <a:rPr lang="en-US" sz="1800" dirty="0">
                <a:latin typeface="Times New Roman" panose="02020603050405020304" pitchFamily="18" charset="0"/>
                <a:cs typeface="Times New Roman" panose="02020603050405020304" pitchFamily="18" charset="0"/>
              </a:rPr>
              <a:t>.</a:t>
            </a:r>
          </a:p>
          <a:p>
            <a:pPr marL="0" indent="0">
              <a:lnSpc>
                <a:spcPct val="100000"/>
              </a:lnSpc>
              <a:buNone/>
            </a:pPr>
            <a:r>
              <a:rPr lang="en-US" sz="1800" dirty="0">
                <a:latin typeface="Times New Roman" panose="02020603050405020304" pitchFamily="18" charset="0"/>
                <a:cs typeface="Times New Roman" panose="02020603050405020304" pitchFamily="18" charset="0"/>
              </a:rPr>
              <a:t>The method of comparison remained </a:t>
            </a:r>
            <a:r>
              <a:rPr lang="en-US" sz="1800" dirty="0" err="1">
                <a:latin typeface="Times New Roman" panose="02020603050405020304" pitchFamily="18" charset="0"/>
                <a:cs typeface="Times New Roman" panose="02020603050405020304" pitchFamily="18" charset="0"/>
              </a:rPr>
              <a:t>same.It</a:t>
            </a:r>
            <a:r>
              <a:rPr lang="en-US" sz="1800" dirty="0">
                <a:latin typeface="Times New Roman" panose="02020603050405020304" pitchFamily="18" charset="0"/>
                <a:cs typeface="Times New Roman" panose="02020603050405020304" pitchFamily="18" charset="0"/>
              </a:rPr>
              <a:t> involved using next day forecasted returns to create a portfolio with weight of each stock proportional to its future </a:t>
            </a:r>
            <a:r>
              <a:rPr lang="en-US" sz="1800" dirty="0" err="1">
                <a:latin typeface="Times New Roman" panose="02020603050405020304" pitchFamily="18" charset="0"/>
                <a:cs typeface="Times New Roman" panose="02020603050405020304" pitchFamily="18" charset="0"/>
              </a:rPr>
              <a:t>return.A</a:t>
            </a:r>
            <a:r>
              <a:rPr lang="en-US" sz="1800" dirty="0">
                <a:latin typeface="Times New Roman" panose="02020603050405020304" pitchFamily="18" charset="0"/>
                <a:cs typeface="Times New Roman" panose="02020603050405020304" pitchFamily="18" charset="0"/>
              </a:rPr>
              <a:t> stop loss of 1% was kept for each negative return which is configurable.</a:t>
            </a:r>
          </a:p>
          <a:p>
            <a:pPr marL="0" indent="0">
              <a:lnSpc>
                <a:spcPct val="100000"/>
              </a:lnSpc>
              <a:buNone/>
            </a:pPr>
            <a:r>
              <a:rPr lang="en-US" sz="1800" dirty="0">
                <a:latin typeface="Times New Roman" panose="02020603050405020304" pitchFamily="18" charset="0"/>
                <a:cs typeface="Times New Roman" panose="02020603050405020304" pitchFamily="18" charset="0"/>
              </a:rPr>
              <a:t>Under simulation </a:t>
            </a:r>
            <a:r>
              <a:rPr lang="en-US" sz="1800" dirty="0" err="1">
                <a:latin typeface="Times New Roman" panose="02020603050405020304" pitchFamily="18" charset="0"/>
                <a:cs typeface="Times New Roman" panose="02020603050405020304" pitchFamily="18" charset="0"/>
              </a:rPr>
              <a:t>1:Daily</a:t>
            </a:r>
            <a:r>
              <a:rPr lang="en-US" sz="1800" dirty="0">
                <a:latin typeface="Times New Roman" panose="02020603050405020304" pitchFamily="18" charset="0"/>
                <a:cs typeface="Times New Roman" panose="02020603050405020304" pitchFamily="18" charset="0"/>
              </a:rPr>
              <a:t> average return of this portfolio were calculated for the holdout period from 2</a:t>
            </a:r>
            <a:r>
              <a:rPr lang="en-US" sz="1800" baseline="30000" dirty="0">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march 2022 to 09</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June </a:t>
            </a:r>
            <a:r>
              <a:rPr lang="en-US" sz="1800" dirty="0" err="1">
                <a:latin typeface="Times New Roman" panose="02020603050405020304" pitchFamily="18" charset="0"/>
                <a:cs typeface="Times New Roman" panose="02020603050405020304" pitchFamily="18" charset="0"/>
              </a:rPr>
              <a:t>2022,which</a:t>
            </a:r>
            <a:r>
              <a:rPr lang="en-US" sz="1800" dirty="0">
                <a:latin typeface="Times New Roman" panose="02020603050405020304" pitchFamily="18" charset="0"/>
                <a:cs typeface="Times New Roman" panose="02020603050405020304" pitchFamily="18" charset="0"/>
              </a:rPr>
              <a:t> was the holdout set.</a:t>
            </a:r>
          </a:p>
          <a:p>
            <a:pPr marL="0" indent="0">
              <a:lnSpc>
                <a:spcPct val="100000"/>
              </a:lnSpc>
              <a:buNone/>
            </a:pPr>
            <a:r>
              <a:rPr lang="en-US" sz="1800" dirty="0">
                <a:latin typeface="Times New Roman" panose="02020603050405020304" pitchFamily="18" charset="0"/>
                <a:cs typeface="Times New Roman" panose="02020603050405020304" pitchFamily="18" charset="0"/>
              </a:rPr>
              <a:t>For the same period daily forecasted returns were compared with MVO based weights derived earlier.</a:t>
            </a:r>
          </a:p>
          <a:p>
            <a:pPr marL="0" indent="0">
              <a:lnSpc>
                <a:spcPct val="100000"/>
              </a:lnSpc>
              <a:buNone/>
            </a:pPr>
            <a:r>
              <a:rPr lang="en-US" sz="1800" dirty="0">
                <a:latin typeface="Times New Roman" panose="02020603050405020304" pitchFamily="18" charset="0"/>
                <a:cs typeface="Times New Roman" panose="02020603050405020304" pitchFamily="18" charset="0"/>
              </a:rPr>
              <a:t>Both these returns were compared with Actual returns for those portfolios.</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 </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9409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0184-E32D-C2B7-E543-ADD7C33CC9D3}"/>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D9051DF3-8485-81E3-91D5-B1E42B03618B}"/>
              </a:ext>
            </a:extLst>
          </p:cNvPr>
          <p:cNvSpPr>
            <a:spLocks noGrp="1"/>
          </p:cNvSpPr>
          <p:nvPr>
            <p:ph idx="1"/>
          </p:nvPr>
        </p:nvSpPr>
        <p:spPr/>
        <p:txBody>
          <a:bodyPr>
            <a:norm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In Second simulation the data was split into two similar windows of 28 months separated on 17</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feb</a:t>
            </a:r>
            <a:r>
              <a:rPr lang="en-US" sz="1800" dirty="0">
                <a:latin typeface="Times New Roman" panose="02020603050405020304" pitchFamily="18" charset="0"/>
                <a:cs typeface="Times New Roman" panose="02020603050405020304" pitchFamily="18" charset="0"/>
              </a:rPr>
              <a:t> 2020 on both the sides of covid. </a:t>
            </a:r>
          </a:p>
          <a:p>
            <a:pPr marL="0" indent="0">
              <a:lnSpc>
                <a:spcPct val="100000"/>
              </a:lnSpc>
              <a:buNone/>
            </a:pPr>
            <a:r>
              <a:rPr lang="en-US" sz="1800" dirty="0">
                <a:latin typeface="Times New Roman" panose="02020603050405020304" pitchFamily="18" charset="0"/>
                <a:cs typeface="Times New Roman" panose="02020603050405020304" pitchFamily="18" charset="0"/>
              </a:rPr>
              <a:t>The holdout set for pre-covid set was from 16/12/2019 to 17/02/2020  and holdout set for post covid sample was 05/04/2022 to 09/06/2022.</a:t>
            </a:r>
          </a:p>
          <a:p>
            <a:pPr marL="0" indent="0">
              <a:lnSpc>
                <a:spcPct val="100000"/>
              </a:lnSpc>
              <a:buNone/>
            </a:pPr>
            <a:r>
              <a:rPr lang="en-US" sz="1800" dirty="0">
                <a:latin typeface="Times New Roman" panose="02020603050405020304" pitchFamily="18" charset="0"/>
                <a:cs typeface="Times New Roman" panose="02020603050405020304" pitchFamily="18" charset="0"/>
              </a:rPr>
              <a:t>The result from both methods were compared with actual returns about 20 ML models were used to bring these results.</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 </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1315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0184-E32D-C2B7-E543-ADD7C33CC9D3}"/>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D9051DF3-8485-81E3-91D5-B1E42B03618B}"/>
              </a:ext>
            </a:extLst>
          </p:cNvPr>
          <p:cNvSpPr>
            <a:spLocks noGrp="1"/>
          </p:cNvSpPr>
          <p:nvPr>
            <p:ph idx="1"/>
          </p:nvPr>
        </p:nvSpPr>
        <p:spPr/>
        <p:txBody>
          <a:bodyPr>
            <a:norm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The result from the study showed:</a:t>
            </a:r>
          </a:p>
          <a:p>
            <a:pPr marL="0" indent="0">
              <a:lnSpc>
                <a:spcPct val="100000"/>
              </a:lnSpc>
              <a:buNone/>
            </a:pPr>
            <a:r>
              <a:rPr lang="en-US" sz="1800" dirty="0">
                <a:latin typeface="Times New Roman" panose="02020603050405020304" pitchFamily="18" charset="0"/>
                <a:cs typeface="Times New Roman" panose="02020603050405020304" pitchFamily="18" charset="0"/>
              </a:rPr>
              <a:t>First simulation</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 </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endParaRPr lang="en-US" dirty="0"/>
          </a:p>
        </p:txBody>
      </p:sp>
      <p:graphicFrame>
        <p:nvGraphicFramePr>
          <p:cNvPr id="5" name="Table 4">
            <a:extLst>
              <a:ext uri="{FF2B5EF4-FFF2-40B4-BE49-F238E27FC236}">
                <a16:creationId xmlns:a16="http://schemas.microsoft.com/office/drawing/2014/main" id="{6512E421-CD6C-93A5-052B-20848B4C0C64}"/>
              </a:ext>
            </a:extLst>
          </p:cNvPr>
          <p:cNvGraphicFramePr>
            <a:graphicFrameLocks noGrp="1"/>
          </p:cNvGraphicFramePr>
          <p:nvPr/>
        </p:nvGraphicFramePr>
        <p:xfrm>
          <a:off x="2819400" y="3201194"/>
          <a:ext cx="6553200" cy="1600200"/>
        </p:xfrm>
        <a:graphic>
          <a:graphicData uri="http://schemas.openxmlformats.org/drawingml/2006/table">
            <a:tbl>
              <a:tblPr/>
              <a:tblGrid>
                <a:gridCol w="2400300">
                  <a:extLst>
                    <a:ext uri="{9D8B030D-6E8A-4147-A177-3AD203B41FA5}">
                      <a16:colId xmlns:a16="http://schemas.microsoft.com/office/drawing/2014/main" val="3310678447"/>
                    </a:ext>
                  </a:extLst>
                </a:gridCol>
                <a:gridCol w="1917700">
                  <a:extLst>
                    <a:ext uri="{9D8B030D-6E8A-4147-A177-3AD203B41FA5}">
                      <a16:colId xmlns:a16="http://schemas.microsoft.com/office/drawing/2014/main" val="1909026810"/>
                    </a:ext>
                  </a:extLst>
                </a:gridCol>
                <a:gridCol w="2235200">
                  <a:extLst>
                    <a:ext uri="{9D8B030D-6E8A-4147-A177-3AD203B41FA5}">
                      <a16:colId xmlns:a16="http://schemas.microsoft.com/office/drawing/2014/main" val="3724725581"/>
                    </a:ext>
                  </a:extLst>
                </a:gridCol>
              </a:tblGrid>
              <a:tr h="320040">
                <a:tc>
                  <a:txBody>
                    <a:bodyPr/>
                    <a:lstStyle/>
                    <a:p>
                      <a:pPr algn="l" fontAlgn="b"/>
                      <a:r>
                        <a:rPr lang="en-US" sz="2000" b="0" i="0" u="none" strike="noStrike">
                          <a:solidFill>
                            <a:srgbClr val="000000"/>
                          </a:solidFill>
                          <a:effectLst/>
                          <a:latin typeface="Times New Roman" panose="02020603050405020304" pitchFamily="18" charset="0"/>
                        </a:rPr>
                        <a:t>Metric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2000" b="0" i="0" u="none" strike="noStrike">
                          <a:solidFill>
                            <a:srgbClr val="000000"/>
                          </a:solidFill>
                          <a:effectLst/>
                          <a:latin typeface="Times New Roman" panose="02020603050405020304" pitchFamily="18" charset="0"/>
                        </a:rPr>
                        <a:t>ML based model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2000" b="0" i="0" u="none" strike="noStrike">
                          <a:solidFill>
                            <a:srgbClr val="000000"/>
                          </a:solidFill>
                          <a:effectLst/>
                          <a:latin typeface="Times New Roman" panose="02020603050405020304" pitchFamily="18" charset="0"/>
                        </a:rPr>
                        <a:t>MVO Based Model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575264017"/>
                  </a:ext>
                </a:extLst>
              </a:tr>
              <a:tr h="320040">
                <a:tc>
                  <a:txBody>
                    <a:bodyPr/>
                    <a:lstStyle/>
                    <a:p>
                      <a:pPr algn="l" fontAlgn="b"/>
                      <a:r>
                        <a:rPr lang="en-US" sz="2000" b="0" i="0" u="none" strike="noStrike">
                          <a:solidFill>
                            <a:srgbClr val="000000"/>
                          </a:solidFill>
                          <a:effectLst/>
                          <a:latin typeface="Times New Roman" panose="02020603050405020304" pitchFamily="18" charset="0"/>
                        </a:rPr>
                        <a:t>Stock Direction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9 out of 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5 out of 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4654662"/>
                  </a:ext>
                </a:extLst>
              </a:tr>
              <a:tr h="960120">
                <a:tc>
                  <a:txBody>
                    <a:bodyPr/>
                    <a:lstStyle/>
                    <a:p>
                      <a:pPr algn="l" fontAlgn="b"/>
                      <a:r>
                        <a:rPr lang="en-US" sz="2000" b="0" i="0" u="none" strike="noStrike">
                          <a:solidFill>
                            <a:srgbClr val="000000"/>
                          </a:solidFill>
                          <a:effectLst/>
                          <a:latin typeface="Times New Roman" panose="02020603050405020304" pitchFamily="18" charset="0"/>
                        </a:rPr>
                        <a:t>Commulative error compared to actuals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6.50%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427095"/>
                  </a:ext>
                </a:extLst>
              </a:tr>
            </a:tbl>
          </a:graphicData>
        </a:graphic>
      </p:graphicFrame>
    </p:spTree>
    <p:extLst>
      <p:ext uri="{BB962C8B-B14F-4D97-AF65-F5344CB8AC3E}">
        <p14:creationId xmlns:p14="http://schemas.microsoft.com/office/powerpoint/2010/main" val="2936648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994</Words>
  <Application>Microsoft Office PowerPoint</Application>
  <PresentationFormat>Widescreen</PresentationFormat>
  <Paragraphs>134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Final Thesis Report</vt:lpstr>
      <vt:lpstr>Introduction</vt:lpstr>
      <vt:lpstr>Literature Review</vt:lpstr>
      <vt:lpstr>Literature Review</vt:lpstr>
      <vt:lpstr>Methodology</vt:lpstr>
      <vt:lpstr>Methodology</vt:lpstr>
      <vt:lpstr>Methodology</vt:lpstr>
      <vt:lpstr>Methodology</vt:lpstr>
      <vt:lpstr>Results and discussion</vt:lpstr>
      <vt:lpstr>Results and discussion</vt:lpstr>
      <vt:lpstr>Results and discussion </vt:lpstr>
      <vt:lpstr>Conclusion and 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Thesis Report</dc:title>
  <dc:creator>Singh Rajeev Kumar (5Y)</dc:creator>
  <cp:lastModifiedBy>Singh Rajeev Kumar (5Y)</cp:lastModifiedBy>
  <cp:revision>1</cp:revision>
  <dcterms:created xsi:type="dcterms:W3CDTF">2022-07-20T13:55:51Z</dcterms:created>
  <dcterms:modified xsi:type="dcterms:W3CDTF">2022-07-20T17:30:48Z</dcterms:modified>
</cp:coreProperties>
</file>