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Default Extension="png" ContentType="image/png"/>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6"/>
  </p:sldIdLst>
  <p:sldSz cx="1333500" cy="20104100"/>
  <p:notesSz cx="1333500" cy="201041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0012" y="6232271"/>
            <a:ext cx="1133475" cy="4221861"/>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200025" y="11258296"/>
            <a:ext cx="933450" cy="5026025"/>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idx="2" sz="half"/>
          </p:nvPr>
        </p:nvSpPr>
        <p:spPr>
          <a:xfrm>
            <a:off x="66675" y="4623943"/>
            <a:ext cx="580072" cy="13268707"/>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686752" y="4623943"/>
            <a:ext cx="580072" cy="13268707"/>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6675" y="804164"/>
            <a:ext cx="1200150" cy="3216656"/>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66675" y="4623943"/>
            <a:ext cx="1200150" cy="13268707"/>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a:xfrm>
            <a:off x="453390" y="18696814"/>
            <a:ext cx="426720" cy="1005205"/>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66675" y="18696814"/>
            <a:ext cx="306705" cy="100520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960120" y="18696814"/>
            <a:ext cx="306705" cy="100520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287" y="23610"/>
            <a:ext cx="812165" cy="61594"/>
          </a:xfrm>
          <a:prstGeom prst="rect">
            <a:avLst/>
          </a:prstGeom>
        </p:spPr>
        <p:txBody>
          <a:bodyPr wrap="square" lIns="0" tIns="17145" rIns="0" bIns="0" rtlCol="0" vert="horz">
            <a:spAutoFit/>
          </a:bodyPr>
          <a:lstStyle/>
          <a:p>
            <a:pPr marL="12700">
              <a:lnSpc>
                <a:spcPct val="100000"/>
              </a:lnSpc>
              <a:spcBef>
                <a:spcPts val="135"/>
              </a:spcBef>
            </a:pPr>
            <a:r>
              <a:rPr dirty="0" sz="200" spc="15">
                <a:latin typeface="Arial MT"/>
                <a:cs typeface="Arial MT"/>
              </a:rPr>
              <a:t>Business</a:t>
            </a:r>
            <a:r>
              <a:rPr dirty="0" sz="200" spc="20">
                <a:latin typeface="Arial MT"/>
                <a:cs typeface="Arial MT"/>
              </a:rPr>
              <a:t> </a:t>
            </a:r>
            <a:r>
              <a:rPr dirty="0" sz="200" spc="15">
                <a:latin typeface="Arial MT"/>
                <a:cs typeface="Arial MT"/>
              </a:rPr>
              <a:t>Case:</a:t>
            </a:r>
            <a:r>
              <a:rPr dirty="0" sz="200" spc="20">
                <a:latin typeface="Arial MT"/>
                <a:cs typeface="Arial MT"/>
              </a:rPr>
              <a:t> </a:t>
            </a:r>
            <a:r>
              <a:rPr dirty="0" sz="200" spc="10">
                <a:latin typeface="Arial MT"/>
                <a:cs typeface="Arial MT"/>
              </a:rPr>
              <a:t>Netflix</a:t>
            </a:r>
            <a:r>
              <a:rPr dirty="0" sz="200" spc="20">
                <a:latin typeface="Arial MT"/>
                <a:cs typeface="Arial MT"/>
              </a:rPr>
              <a:t> </a:t>
            </a:r>
            <a:r>
              <a:rPr dirty="0" sz="200" spc="10">
                <a:latin typeface="Arial MT"/>
                <a:cs typeface="Arial MT"/>
              </a:rPr>
              <a:t>-</a:t>
            </a:r>
            <a:r>
              <a:rPr dirty="0" sz="200" spc="20">
                <a:latin typeface="Arial MT"/>
                <a:cs typeface="Arial MT"/>
              </a:rPr>
              <a:t> </a:t>
            </a:r>
            <a:r>
              <a:rPr dirty="0" sz="200" spc="15">
                <a:latin typeface="Arial MT"/>
                <a:cs typeface="Arial MT"/>
              </a:rPr>
              <a:t>Data</a:t>
            </a:r>
            <a:r>
              <a:rPr dirty="0" sz="200" spc="20">
                <a:latin typeface="Arial MT"/>
                <a:cs typeface="Arial MT"/>
              </a:rPr>
              <a:t> </a:t>
            </a:r>
            <a:r>
              <a:rPr dirty="0" sz="200" spc="10">
                <a:latin typeface="Arial MT"/>
                <a:cs typeface="Arial MT"/>
              </a:rPr>
              <a:t>Exploration</a:t>
            </a:r>
            <a:r>
              <a:rPr dirty="0" sz="200" spc="20">
                <a:latin typeface="Arial MT"/>
                <a:cs typeface="Arial MT"/>
              </a:rPr>
              <a:t> </a:t>
            </a:r>
            <a:r>
              <a:rPr dirty="0" sz="200" spc="15">
                <a:latin typeface="Arial MT"/>
                <a:cs typeface="Arial MT"/>
              </a:rPr>
              <a:t>and</a:t>
            </a:r>
            <a:r>
              <a:rPr dirty="0" sz="200" spc="20">
                <a:latin typeface="Arial MT"/>
                <a:cs typeface="Arial MT"/>
              </a:rPr>
              <a:t> </a:t>
            </a:r>
            <a:r>
              <a:rPr dirty="0" sz="200" spc="10">
                <a:latin typeface="Arial MT"/>
                <a:cs typeface="Arial MT"/>
              </a:rPr>
              <a:t>Visualisation</a:t>
            </a:r>
            <a:endParaRPr sz="200">
              <a:latin typeface="Arial MT"/>
              <a:cs typeface="Arial MT"/>
            </a:endParaRPr>
          </a:p>
        </p:txBody>
      </p:sp>
      <p:grpSp>
        <p:nvGrpSpPr>
          <p:cNvPr id="3" name="object 3"/>
          <p:cNvGrpSpPr/>
          <p:nvPr/>
        </p:nvGrpSpPr>
        <p:grpSpPr>
          <a:xfrm>
            <a:off x="74538" y="435988"/>
            <a:ext cx="1236345" cy="235585"/>
            <a:chOff x="74538" y="435988"/>
            <a:chExt cx="1236345" cy="235585"/>
          </a:xfrm>
        </p:grpSpPr>
        <p:sp>
          <p:nvSpPr>
            <p:cNvPr id="4" name="object 4"/>
            <p:cNvSpPr/>
            <p:nvPr/>
          </p:nvSpPr>
          <p:spPr>
            <a:xfrm>
              <a:off x="102795" y="436104"/>
              <a:ext cx="1200785" cy="46990"/>
            </a:xfrm>
            <a:custGeom>
              <a:avLst/>
              <a:gdLst/>
              <a:ahLst/>
              <a:cxnLst/>
              <a:rect l="l" t="t" r="r" b="b"/>
              <a:pathLst>
                <a:path w="1200785" h="46990">
                  <a:moveTo>
                    <a:pt x="1200324" y="46725"/>
                  </a:moveTo>
                  <a:lnTo>
                    <a:pt x="0" y="46725"/>
                  </a:lnTo>
                  <a:lnTo>
                    <a:pt x="0" y="0"/>
                  </a:lnTo>
                  <a:lnTo>
                    <a:pt x="1200324" y="0"/>
                  </a:lnTo>
                  <a:lnTo>
                    <a:pt x="1200324" y="46725"/>
                  </a:lnTo>
                  <a:close/>
                </a:path>
              </a:pathLst>
            </a:custGeom>
            <a:solidFill>
              <a:srgbClr val="F5F5F5"/>
            </a:solidFill>
          </p:spPr>
          <p:txBody>
            <a:bodyPr wrap="square" lIns="0" tIns="0" rIns="0" bIns="0" rtlCol="0"/>
            <a:lstStyle/>
            <a:p/>
          </p:txBody>
        </p:sp>
        <p:sp>
          <p:nvSpPr>
            <p:cNvPr id="5" name="object 5"/>
            <p:cNvSpPr/>
            <p:nvPr/>
          </p:nvSpPr>
          <p:spPr>
            <a:xfrm>
              <a:off x="103315" y="436623"/>
              <a:ext cx="1199515" cy="45720"/>
            </a:xfrm>
            <a:custGeom>
              <a:avLst/>
              <a:gdLst/>
              <a:ahLst/>
              <a:cxnLst/>
              <a:rect l="l" t="t" r="r" b="b"/>
              <a:pathLst>
                <a:path w="1199515" h="45720">
                  <a:moveTo>
                    <a:pt x="0" y="0"/>
                  </a:moveTo>
                  <a:lnTo>
                    <a:pt x="1199286" y="0"/>
                  </a:lnTo>
                  <a:lnTo>
                    <a:pt x="1199286" y="45687"/>
                  </a:lnTo>
                  <a:lnTo>
                    <a:pt x="0" y="45687"/>
                  </a:lnTo>
                  <a:lnTo>
                    <a:pt x="0" y="0"/>
                  </a:lnTo>
                  <a:close/>
                </a:path>
              </a:pathLst>
            </a:custGeom>
            <a:ln w="3175">
              <a:solidFill>
                <a:srgbClr val="DFDFDF"/>
              </a:solidFill>
            </a:ln>
          </p:spPr>
          <p:txBody>
            <a:bodyPr wrap="square" lIns="0" tIns="0" rIns="0" bIns="0" rtlCol="0"/>
            <a:lstStyle/>
            <a:p/>
          </p:txBody>
        </p:sp>
        <p:sp>
          <p:nvSpPr>
            <p:cNvPr id="6" name="object 6"/>
            <p:cNvSpPr/>
            <p:nvPr/>
          </p:nvSpPr>
          <p:spPr>
            <a:xfrm>
              <a:off x="102795" y="493213"/>
              <a:ext cx="1200785" cy="46990"/>
            </a:xfrm>
            <a:custGeom>
              <a:avLst/>
              <a:gdLst/>
              <a:ahLst/>
              <a:cxnLst/>
              <a:rect l="l" t="t" r="r" b="b"/>
              <a:pathLst>
                <a:path w="1200785" h="46990">
                  <a:moveTo>
                    <a:pt x="1200324" y="46725"/>
                  </a:moveTo>
                  <a:lnTo>
                    <a:pt x="0" y="46725"/>
                  </a:lnTo>
                  <a:lnTo>
                    <a:pt x="0" y="0"/>
                  </a:lnTo>
                  <a:lnTo>
                    <a:pt x="1200324" y="0"/>
                  </a:lnTo>
                  <a:lnTo>
                    <a:pt x="1200324" y="46725"/>
                  </a:lnTo>
                  <a:close/>
                </a:path>
              </a:pathLst>
            </a:custGeom>
            <a:solidFill>
              <a:srgbClr val="F5F5F5"/>
            </a:solidFill>
          </p:spPr>
          <p:txBody>
            <a:bodyPr wrap="square" lIns="0" tIns="0" rIns="0" bIns="0" rtlCol="0"/>
            <a:lstStyle/>
            <a:p/>
          </p:txBody>
        </p:sp>
        <p:sp>
          <p:nvSpPr>
            <p:cNvPr id="7" name="object 7"/>
            <p:cNvSpPr/>
            <p:nvPr/>
          </p:nvSpPr>
          <p:spPr>
            <a:xfrm>
              <a:off x="103315" y="493732"/>
              <a:ext cx="1199515" cy="45720"/>
            </a:xfrm>
            <a:custGeom>
              <a:avLst/>
              <a:gdLst/>
              <a:ahLst/>
              <a:cxnLst/>
              <a:rect l="l" t="t" r="r" b="b"/>
              <a:pathLst>
                <a:path w="1199515" h="45720">
                  <a:moveTo>
                    <a:pt x="0" y="0"/>
                  </a:moveTo>
                  <a:lnTo>
                    <a:pt x="1199286" y="0"/>
                  </a:lnTo>
                  <a:lnTo>
                    <a:pt x="1199286" y="45687"/>
                  </a:lnTo>
                  <a:lnTo>
                    <a:pt x="0" y="45687"/>
                  </a:lnTo>
                  <a:lnTo>
                    <a:pt x="0" y="0"/>
                  </a:lnTo>
                  <a:close/>
                </a:path>
              </a:pathLst>
            </a:custGeom>
            <a:ln w="3175">
              <a:solidFill>
                <a:srgbClr val="DFDFDF"/>
              </a:solidFill>
            </a:ln>
          </p:spPr>
          <p:txBody>
            <a:bodyPr wrap="square" lIns="0" tIns="0" rIns="0" bIns="0" rtlCol="0"/>
            <a:lstStyle/>
            <a:p/>
          </p:txBody>
        </p:sp>
        <p:sp>
          <p:nvSpPr>
            <p:cNvPr id="8" name="object 8"/>
            <p:cNvSpPr/>
            <p:nvPr/>
          </p:nvSpPr>
          <p:spPr>
            <a:xfrm>
              <a:off x="102795" y="642734"/>
              <a:ext cx="1179830" cy="0"/>
            </a:xfrm>
            <a:custGeom>
              <a:avLst/>
              <a:gdLst/>
              <a:ahLst/>
              <a:cxnLst/>
              <a:rect l="l" t="t" r="r" b="b"/>
              <a:pathLst>
                <a:path w="1179830" h="0">
                  <a:moveTo>
                    <a:pt x="0" y="0"/>
                  </a:moveTo>
                  <a:lnTo>
                    <a:pt x="1179558" y="0"/>
                  </a:lnTo>
                </a:path>
              </a:pathLst>
            </a:custGeom>
            <a:ln w="56070">
              <a:solidFill>
                <a:srgbClr val="F5F5F5"/>
              </a:solidFill>
            </a:ln>
          </p:spPr>
          <p:txBody>
            <a:bodyPr wrap="square" lIns="0" tIns="0" rIns="0" bIns="0" rtlCol="0"/>
            <a:lstStyle/>
            <a:p/>
          </p:txBody>
        </p:sp>
        <p:sp>
          <p:nvSpPr>
            <p:cNvPr id="9" name="object 9"/>
            <p:cNvSpPr/>
            <p:nvPr/>
          </p:nvSpPr>
          <p:spPr>
            <a:xfrm>
              <a:off x="102793" y="572134"/>
              <a:ext cx="1179830" cy="1270"/>
            </a:xfrm>
            <a:custGeom>
              <a:avLst/>
              <a:gdLst/>
              <a:ahLst/>
              <a:cxnLst/>
              <a:rect l="l" t="t" r="r" b="b"/>
              <a:pathLst>
                <a:path w="1179830" h="1270">
                  <a:moveTo>
                    <a:pt x="1179550" y="0"/>
                  </a:moveTo>
                  <a:lnTo>
                    <a:pt x="1179550" y="0"/>
                  </a:lnTo>
                  <a:lnTo>
                    <a:pt x="0" y="0"/>
                  </a:lnTo>
                  <a:lnTo>
                    <a:pt x="0" y="1041"/>
                  </a:lnTo>
                  <a:lnTo>
                    <a:pt x="1179550" y="1041"/>
                  </a:lnTo>
                  <a:lnTo>
                    <a:pt x="1179550" y="0"/>
                  </a:lnTo>
                  <a:close/>
                </a:path>
              </a:pathLst>
            </a:custGeom>
            <a:solidFill>
              <a:srgbClr val="BDBDBD"/>
            </a:solidFill>
          </p:spPr>
          <p:txBody>
            <a:bodyPr wrap="square" lIns="0" tIns="0" rIns="0" bIns="0" rtlCol="0"/>
            <a:lstStyle/>
            <a:p/>
          </p:txBody>
        </p:sp>
      </p:grpSp>
      <p:sp>
        <p:nvSpPr>
          <p:cNvPr id="10" name="object 10"/>
          <p:cNvSpPr/>
          <p:nvPr/>
        </p:nvSpPr>
        <p:spPr>
          <a:xfrm>
            <a:off x="102795" y="747607"/>
            <a:ext cx="1179830" cy="0"/>
          </a:xfrm>
          <a:custGeom>
            <a:avLst/>
            <a:gdLst/>
            <a:ahLst/>
            <a:cxnLst/>
            <a:rect l="l" t="t" r="r" b="b"/>
            <a:pathLst>
              <a:path w="1179830" h="0">
                <a:moveTo>
                  <a:pt x="0" y="0"/>
                </a:moveTo>
                <a:lnTo>
                  <a:pt x="1179558" y="0"/>
                </a:lnTo>
              </a:path>
            </a:pathLst>
          </a:custGeom>
          <a:ln w="41533">
            <a:solidFill>
              <a:srgbClr val="F5F5F5"/>
            </a:solidFill>
          </a:ln>
        </p:spPr>
        <p:txBody>
          <a:bodyPr wrap="square" lIns="0" tIns="0" rIns="0" bIns="0" rtlCol="0"/>
          <a:lstStyle/>
          <a:p/>
        </p:txBody>
      </p:sp>
      <p:sp>
        <p:nvSpPr>
          <p:cNvPr id="11" name="object 11"/>
          <p:cNvSpPr txBox="1"/>
          <p:nvPr/>
        </p:nvSpPr>
        <p:spPr>
          <a:xfrm>
            <a:off x="506455" y="636264"/>
            <a:ext cx="78105" cy="4064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pPr>
            <a:r>
              <a:rPr dirty="0" sz="100" spc="-5">
                <a:latin typeface="Arial MT"/>
                <a:cs typeface="Arial MT"/>
              </a:rPr>
              <a:t>Thaban...</a:t>
            </a:r>
            <a:endParaRPr sz="100">
              <a:latin typeface="Arial MT"/>
              <a:cs typeface="Arial MT"/>
            </a:endParaRPr>
          </a:p>
        </p:txBody>
      </p:sp>
      <p:sp>
        <p:nvSpPr>
          <p:cNvPr id="12" name="object 12"/>
          <p:cNvSpPr txBox="1"/>
          <p:nvPr/>
        </p:nvSpPr>
        <p:spPr>
          <a:xfrm>
            <a:off x="70926" y="628996"/>
            <a:ext cx="1243330" cy="4064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38100">
              <a:lnSpc>
                <a:spcPct val="100000"/>
              </a:lnSpc>
            </a:pPr>
            <a:r>
              <a:rPr dirty="0" baseline="27777" sz="150" spc="-7" b="1">
                <a:latin typeface="Arial"/>
                <a:cs typeface="Arial"/>
              </a:rPr>
              <a:t>1</a:t>
            </a:r>
            <a:r>
              <a:rPr dirty="0" baseline="27777" sz="150" spc="-7" b="1">
                <a:latin typeface="Arial"/>
                <a:cs typeface="Arial"/>
              </a:rPr>
              <a:t>             </a:t>
            </a:r>
            <a:r>
              <a:rPr dirty="0" baseline="27777" sz="150" spc="-7" b="1">
                <a:latin typeface="Arial"/>
                <a:cs typeface="Arial"/>
              </a:rPr>
              <a:t> </a:t>
            </a:r>
            <a:r>
              <a:rPr dirty="0" baseline="27777" sz="150" spc="-7">
                <a:latin typeface="Arial MT"/>
                <a:cs typeface="Arial MT"/>
              </a:rPr>
              <a:t>s2</a:t>
            </a:r>
            <a:r>
              <a:rPr dirty="0" baseline="27777" sz="150">
                <a:latin typeface="Arial MT"/>
                <a:cs typeface="Arial MT"/>
              </a:rPr>
              <a:t>      </a:t>
            </a:r>
            <a:r>
              <a:rPr dirty="0" sz="100" spc="-5">
                <a:latin typeface="Arial MT"/>
                <a:cs typeface="Arial MT"/>
              </a:rPr>
              <a:t>Show</a:t>
            </a:r>
            <a:r>
              <a:rPr dirty="0" sz="100">
                <a:latin typeface="Arial MT"/>
                <a:cs typeface="Arial MT"/>
              </a:rPr>
              <a:t>    </a:t>
            </a:r>
            <a:r>
              <a:rPr dirty="0" sz="100" spc="-5">
                <a:latin typeface="Arial MT"/>
                <a:cs typeface="Arial MT"/>
              </a:rPr>
              <a:t> </a:t>
            </a:r>
            <a:r>
              <a:rPr dirty="0" baseline="27777" sz="150" spc="-7">
                <a:latin typeface="Arial MT"/>
                <a:cs typeface="Arial MT"/>
              </a:rPr>
              <a:t>Blood</a:t>
            </a:r>
            <a:r>
              <a:rPr dirty="0" baseline="27777" sz="150" spc="-7">
                <a:latin typeface="Arial MT"/>
                <a:cs typeface="Arial MT"/>
              </a:rPr>
              <a:t> </a:t>
            </a:r>
            <a:r>
              <a:rPr dirty="0" baseline="27777" sz="150" spc="-7">
                <a:latin typeface="Arial MT"/>
                <a:cs typeface="Arial MT"/>
              </a:rPr>
              <a:t>&amp;</a:t>
            </a:r>
            <a:r>
              <a:rPr dirty="0" baseline="27777" sz="150" spc="-7">
                <a:latin typeface="Arial MT"/>
                <a:cs typeface="Arial MT"/>
              </a:rPr>
              <a:t> </a:t>
            </a:r>
            <a:r>
              <a:rPr dirty="0" baseline="27777" sz="150" spc="-15">
                <a:latin typeface="Arial MT"/>
                <a:cs typeface="Arial MT"/>
              </a:rPr>
              <a:t>W</a:t>
            </a:r>
            <a:r>
              <a:rPr dirty="0" baseline="27777" sz="150" spc="-7">
                <a:latin typeface="Arial MT"/>
                <a:cs typeface="Arial MT"/>
              </a:rPr>
              <a:t>ater</a:t>
            </a:r>
            <a:r>
              <a:rPr dirty="0" baseline="27777" sz="150">
                <a:latin typeface="Arial MT"/>
                <a:cs typeface="Arial MT"/>
              </a:rPr>
              <a:t>              </a:t>
            </a:r>
            <a:r>
              <a:rPr dirty="0" baseline="27777" sz="150" spc="-22">
                <a:latin typeface="Arial MT"/>
                <a:cs typeface="Arial MT"/>
              </a:rPr>
              <a:t> </a:t>
            </a:r>
            <a:r>
              <a:rPr dirty="0" baseline="27777" sz="150" spc="-7">
                <a:latin typeface="Arial MT"/>
                <a:cs typeface="Arial MT"/>
              </a:rPr>
              <a:t>NaN</a:t>
            </a:r>
            <a:r>
              <a:rPr dirty="0" baseline="27777" sz="150">
                <a:latin typeface="Arial MT"/>
                <a:cs typeface="Arial MT"/>
              </a:rPr>
              <a:t>         </a:t>
            </a:r>
            <a:r>
              <a:rPr dirty="0" baseline="27777" sz="150" spc="15">
                <a:latin typeface="Arial MT"/>
                <a:cs typeface="Arial MT"/>
              </a:rPr>
              <a:t> </a:t>
            </a:r>
            <a:r>
              <a:rPr dirty="0" baseline="27777" sz="150" spc="-7">
                <a:latin typeface="Arial MT"/>
                <a:cs typeface="Arial MT"/>
              </a:rPr>
              <a:t>Ngema,</a:t>
            </a:r>
            <a:r>
              <a:rPr dirty="0" baseline="27777" sz="150" spc="-7">
                <a:latin typeface="Arial MT"/>
                <a:cs typeface="Arial MT"/>
              </a:rPr>
              <a:t> </a:t>
            </a:r>
            <a:r>
              <a:rPr dirty="0" baseline="27777" sz="150" spc="-7">
                <a:latin typeface="Arial MT"/>
                <a:cs typeface="Arial MT"/>
              </a:rPr>
              <a:t>Gail</a:t>
            </a:r>
            <a:r>
              <a:rPr dirty="0" baseline="27777" sz="150" spc="-7">
                <a:latin typeface="Arial MT"/>
                <a:cs typeface="Arial MT"/>
              </a:rPr>
              <a:t> </a:t>
            </a:r>
            <a:r>
              <a:rPr dirty="0" baseline="27777" sz="150" spc="-7">
                <a:latin typeface="Arial MT"/>
                <a:cs typeface="Arial MT"/>
              </a:rPr>
              <a:t>Mabalane,</a:t>
            </a:r>
            <a:r>
              <a:rPr dirty="0" baseline="27777" sz="150">
                <a:latin typeface="Arial MT"/>
                <a:cs typeface="Arial MT"/>
              </a:rPr>
              <a:t>          </a:t>
            </a:r>
            <a:r>
              <a:rPr dirty="0" baseline="27777" sz="150" spc="-15">
                <a:latin typeface="Arial MT"/>
                <a:cs typeface="Arial MT"/>
              </a:rPr>
              <a:t> </a:t>
            </a:r>
            <a:r>
              <a:rPr dirty="0" sz="100" spc="-5">
                <a:latin typeface="Arial MT"/>
                <a:cs typeface="Arial MT"/>
              </a:rPr>
              <a:t>Africa</a:t>
            </a:r>
            <a:r>
              <a:rPr dirty="0" sz="100">
                <a:latin typeface="Arial MT"/>
                <a:cs typeface="Arial MT"/>
              </a:rPr>
              <a:t>                   </a:t>
            </a:r>
            <a:r>
              <a:rPr dirty="0" sz="100" spc="5">
                <a:latin typeface="Arial MT"/>
                <a:cs typeface="Arial MT"/>
              </a:rPr>
              <a:t> </a:t>
            </a:r>
            <a:r>
              <a:rPr dirty="0" sz="100" spc="-5">
                <a:latin typeface="Arial MT"/>
                <a:cs typeface="Arial MT"/>
              </a:rPr>
              <a:t>2021</a:t>
            </a:r>
            <a:r>
              <a:rPr dirty="0" sz="100">
                <a:latin typeface="Arial MT"/>
                <a:cs typeface="Arial MT"/>
              </a:rPr>
              <a:t>                 </a:t>
            </a:r>
            <a:r>
              <a:rPr dirty="0" baseline="27777" sz="150" spc="-7">
                <a:latin typeface="Arial MT"/>
                <a:cs typeface="Arial MT"/>
              </a:rPr>
              <a:t>2021</a:t>
            </a:r>
            <a:r>
              <a:rPr dirty="0" baseline="27777" sz="150">
                <a:latin typeface="Arial MT"/>
                <a:cs typeface="Arial MT"/>
              </a:rPr>
              <a:t>       </a:t>
            </a:r>
            <a:r>
              <a:rPr dirty="0" baseline="27777" sz="150" spc="15">
                <a:latin typeface="Arial MT"/>
                <a:cs typeface="Arial MT"/>
              </a:rPr>
              <a:t> </a:t>
            </a:r>
            <a:r>
              <a:rPr dirty="0" sz="100" spc="-5">
                <a:latin typeface="Arial MT"/>
                <a:cs typeface="Arial MT"/>
              </a:rPr>
              <a:t>MA</a:t>
            </a:r>
            <a:r>
              <a:rPr dirty="0" sz="100">
                <a:latin typeface="Arial MT"/>
                <a:cs typeface="Arial MT"/>
              </a:rPr>
              <a:t>    </a:t>
            </a:r>
            <a:r>
              <a:rPr dirty="0" sz="100" spc="-5">
                <a:latin typeface="Arial MT"/>
                <a:cs typeface="Arial MT"/>
              </a:rPr>
              <a:t> </a:t>
            </a:r>
            <a:r>
              <a:rPr dirty="0" sz="100" spc="-5">
                <a:latin typeface="Arial MT"/>
                <a:cs typeface="Arial MT"/>
              </a:rPr>
              <a:t>Seasons</a:t>
            </a:r>
            <a:r>
              <a:rPr dirty="0" sz="100">
                <a:latin typeface="Arial MT"/>
                <a:cs typeface="Arial MT"/>
              </a:rPr>
              <a:t>               </a:t>
            </a:r>
            <a:r>
              <a:rPr dirty="0" sz="100" spc="-5">
                <a:latin typeface="Arial MT"/>
                <a:cs typeface="Arial MT"/>
              </a:rPr>
              <a:t>Dramas,</a:t>
            </a:r>
            <a:r>
              <a:rPr dirty="0" sz="100" spc="-5">
                <a:latin typeface="Arial MT"/>
                <a:cs typeface="Arial MT"/>
              </a:rPr>
              <a:t> </a:t>
            </a:r>
            <a:r>
              <a:rPr dirty="0" sz="100" spc="-5">
                <a:latin typeface="Arial MT"/>
                <a:cs typeface="Arial MT"/>
              </a:rPr>
              <a:t>TV</a:t>
            </a:r>
            <a:r>
              <a:rPr dirty="0" sz="100" spc="-5">
                <a:latin typeface="Arial MT"/>
                <a:cs typeface="Arial MT"/>
              </a:rPr>
              <a:t> </a:t>
            </a:r>
            <a:r>
              <a:rPr dirty="0" sz="100" spc="-5">
                <a:latin typeface="Arial MT"/>
                <a:cs typeface="Arial MT"/>
              </a:rPr>
              <a:t>Mysteries</a:t>
            </a:r>
            <a:r>
              <a:rPr dirty="0" sz="100">
                <a:latin typeface="Arial MT"/>
                <a:cs typeface="Arial MT"/>
              </a:rPr>
              <a:t>        </a:t>
            </a:r>
            <a:r>
              <a:rPr dirty="0" sz="100" spc="10">
                <a:latin typeface="Arial MT"/>
                <a:cs typeface="Arial MT"/>
              </a:rPr>
              <a:t> </a:t>
            </a:r>
            <a:r>
              <a:rPr dirty="0" sz="100" spc="-5">
                <a:latin typeface="Arial MT"/>
                <a:cs typeface="Arial MT"/>
              </a:rPr>
              <a:t>part</a:t>
            </a:r>
            <a:r>
              <a:rPr dirty="0" sz="100" spc="-15">
                <a:latin typeface="Arial MT"/>
                <a:cs typeface="Arial MT"/>
              </a:rPr>
              <a:t>y</a:t>
            </a:r>
            <a:r>
              <a:rPr dirty="0" sz="100" spc="-5">
                <a:latin typeface="Arial MT"/>
                <a:cs typeface="Arial MT"/>
              </a:rPr>
              <a:t>,</a:t>
            </a:r>
            <a:r>
              <a:rPr dirty="0" sz="100" spc="-5">
                <a:latin typeface="Arial MT"/>
                <a:cs typeface="Arial MT"/>
              </a:rPr>
              <a:t> </a:t>
            </a:r>
            <a:r>
              <a:rPr dirty="0" sz="100" spc="-5">
                <a:latin typeface="Arial MT"/>
                <a:cs typeface="Arial MT"/>
              </a:rPr>
              <a:t>a</a:t>
            </a:r>
            <a:r>
              <a:rPr dirty="0" sz="100" spc="-5">
                <a:latin typeface="Arial MT"/>
                <a:cs typeface="Arial MT"/>
              </a:rPr>
              <a:t> </a:t>
            </a:r>
            <a:r>
              <a:rPr dirty="0" sz="100" spc="-5">
                <a:latin typeface="Arial MT"/>
                <a:cs typeface="Arial MT"/>
              </a:rPr>
              <a:t>Cape</a:t>
            </a:r>
            <a:r>
              <a:rPr dirty="0" sz="100" spc="-5">
                <a:latin typeface="Arial MT"/>
                <a:cs typeface="Arial MT"/>
              </a:rPr>
              <a:t> </a:t>
            </a:r>
            <a:r>
              <a:rPr dirty="0" sz="100" spc="-20">
                <a:latin typeface="Arial MT"/>
                <a:cs typeface="Arial MT"/>
              </a:rPr>
              <a:t>T</a:t>
            </a:r>
            <a:r>
              <a:rPr dirty="0" sz="100" spc="-5">
                <a:latin typeface="Arial MT"/>
                <a:cs typeface="Arial MT"/>
              </a:rPr>
              <a:t>own</a:t>
            </a:r>
            <a:r>
              <a:rPr dirty="0" sz="100" spc="-5">
                <a:latin typeface="Arial MT"/>
                <a:cs typeface="Arial MT"/>
              </a:rPr>
              <a:t> </a:t>
            </a:r>
            <a:r>
              <a:rPr dirty="0" sz="100" spc="-5">
                <a:latin typeface="Arial MT"/>
                <a:cs typeface="Arial MT"/>
              </a:rPr>
              <a:t>t...</a:t>
            </a:r>
            <a:endParaRPr sz="100">
              <a:latin typeface="Arial MT"/>
              <a:cs typeface="Arial MT"/>
            </a:endParaRPr>
          </a:p>
        </p:txBody>
      </p:sp>
      <p:sp>
        <p:nvSpPr>
          <p:cNvPr id="13" name="object 13"/>
          <p:cNvSpPr txBox="1"/>
          <p:nvPr/>
        </p:nvSpPr>
        <p:spPr>
          <a:xfrm>
            <a:off x="1078047" y="692335"/>
            <a:ext cx="53975" cy="4064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pPr>
            <a:r>
              <a:rPr dirty="0" sz="100" spc="-5">
                <a:latin typeface="Arial MT"/>
                <a:cs typeface="Arial MT"/>
              </a:rPr>
              <a:t>Act...</a:t>
            </a:r>
            <a:endParaRPr sz="100">
              <a:latin typeface="Arial MT"/>
              <a:cs typeface="Arial MT"/>
            </a:endParaRPr>
          </a:p>
        </p:txBody>
      </p:sp>
      <p:sp>
        <p:nvSpPr>
          <p:cNvPr id="14" name="object 14"/>
          <p:cNvSpPr txBox="1"/>
          <p:nvPr/>
        </p:nvSpPr>
        <p:spPr>
          <a:xfrm>
            <a:off x="176837" y="670529"/>
            <a:ext cx="1137920" cy="4064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38100">
              <a:lnSpc>
                <a:spcPct val="100000"/>
              </a:lnSpc>
              <a:tabLst>
                <a:tab pos="194310" algn="l"/>
                <a:tab pos="845185" algn="l"/>
              </a:tabLst>
            </a:pPr>
            <a:r>
              <a:rPr dirty="0" sz="100" spc="-5">
                <a:latin typeface="Arial MT"/>
                <a:cs typeface="Arial MT"/>
              </a:rPr>
              <a:t>TV</a:t>
            </a:r>
            <a:r>
              <a:rPr dirty="0" sz="100" spc="-5">
                <a:latin typeface="Arial MT"/>
                <a:cs typeface="Arial MT"/>
              </a:rPr>
              <a:t>	</a:t>
            </a:r>
            <a:r>
              <a:rPr dirty="0" sz="100" spc="-5">
                <a:latin typeface="Arial MT"/>
                <a:cs typeface="Arial MT"/>
              </a:rPr>
              <a:t>Julien</a:t>
            </a:r>
            <a:r>
              <a:rPr dirty="0" sz="100" spc="-5">
                <a:latin typeface="Arial MT"/>
                <a:cs typeface="Arial MT"/>
              </a:rPr>
              <a:t>              </a:t>
            </a:r>
            <a:r>
              <a:rPr dirty="0" sz="100" spc="5">
                <a:latin typeface="Arial MT"/>
                <a:cs typeface="Arial MT"/>
              </a:rPr>
              <a:t> </a:t>
            </a:r>
            <a:r>
              <a:rPr dirty="0" baseline="27777" sz="150" spc="-7">
                <a:latin typeface="Arial MT"/>
                <a:cs typeface="Arial MT"/>
              </a:rPr>
              <a:t>Sami</a:t>
            </a:r>
            <a:r>
              <a:rPr dirty="0" baseline="27777" sz="150" spc="-7">
                <a:latin typeface="Arial MT"/>
                <a:cs typeface="Arial MT"/>
              </a:rPr>
              <a:t> </a:t>
            </a:r>
            <a:r>
              <a:rPr dirty="0" baseline="27777" sz="150" spc="-7">
                <a:latin typeface="Arial MT"/>
                <a:cs typeface="Arial MT"/>
              </a:rPr>
              <a:t>Bouajila,</a:t>
            </a:r>
            <a:r>
              <a:rPr dirty="0" baseline="27777" sz="150" spc="-7">
                <a:latin typeface="Arial MT"/>
                <a:cs typeface="Arial MT"/>
              </a:rPr>
              <a:t> </a:t>
            </a:r>
            <a:r>
              <a:rPr dirty="0" baseline="27777" sz="150" spc="-15">
                <a:latin typeface="Arial MT"/>
                <a:cs typeface="Arial MT"/>
              </a:rPr>
              <a:t>T</a:t>
            </a:r>
            <a:r>
              <a:rPr dirty="0" baseline="27777" sz="150" spc="-7">
                <a:latin typeface="Arial MT"/>
                <a:cs typeface="Arial MT"/>
              </a:rPr>
              <a:t>racy</a:t>
            </a:r>
            <a:r>
              <a:rPr dirty="0" baseline="27777" sz="150">
                <a:latin typeface="Arial MT"/>
                <a:cs typeface="Arial MT"/>
              </a:rPr>
              <a:t>                        </a:t>
            </a:r>
            <a:r>
              <a:rPr dirty="0" baseline="27777" sz="150" spc="-15">
                <a:latin typeface="Arial MT"/>
                <a:cs typeface="Arial MT"/>
              </a:rPr>
              <a:t> </a:t>
            </a:r>
            <a:r>
              <a:rPr dirty="0" sz="100" spc="-5">
                <a:latin typeface="Arial MT"/>
                <a:cs typeface="Arial MT"/>
              </a:rPr>
              <a:t>September</a:t>
            </a:r>
            <a:r>
              <a:rPr dirty="0" sz="100" spc="-5">
                <a:latin typeface="Arial MT"/>
                <a:cs typeface="Arial MT"/>
              </a:rPr>
              <a:t> </a:t>
            </a:r>
            <a:r>
              <a:rPr dirty="0" sz="100" spc="-5">
                <a:latin typeface="Arial MT"/>
                <a:cs typeface="Arial MT"/>
              </a:rPr>
              <a:t>24,</a:t>
            </a:r>
            <a:r>
              <a:rPr dirty="0" sz="100">
                <a:latin typeface="Arial MT"/>
                <a:cs typeface="Arial MT"/>
              </a:rPr>
              <a:t>                                 </a:t>
            </a:r>
            <a:r>
              <a:rPr dirty="0" sz="100" spc="-5">
                <a:latin typeface="Arial MT"/>
                <a:cs typeface="Arial MT"/>
              </a:rPr>
              <a:t>T</a:t>
            </a:r>
            <a:r>
              <a:rPr dirty="0" sz="100" spc="-15">
                <a:latin typeface="Arial MT"/>
                <a:cs typeface="Arial MT"/>
              </a:rPr>
              <a:t>V</a:t>
            </a:r>
            <a:r>
              <a:rPr dirty="0" sz="100" spc="-5">
                <a:latin typeface="Arial MT"/>
                <a:cs typeface="Arial MT"/>
              </a:rPr>
              <a:t>-</a:t>
            </a:r>
            <a:r>
              <a:rPr dirty="0" sz="100">
                <a:latin typeface="Arial MT"/>
                <a:cs typeface="Arial MT"/>
              </a:rPr>
              <a:t>	</a:t>
            </a:r>
            <a:r>
              <a:rPr dirty="0" baseline="27777" sz="150" spc="-7">
                <a:latin typeface="Arial MT"/>
                <a:cs typeface="Arial MT"/>
              </a:rPr>
              <a:t>Crime</a:t>
            </a:r>
            <a:r>
              <a:rPr dirty="0" baseline="27777" sz="150" spc="-7">
                <a:latin typeface="Arial MT"/>
                <a:cs typeface="Arial MT"/>
              </a:rPr>
              <a:t> </a:t>
            </a:r>
            <a:r>
              <a:rPr dirty="0" baseline="27777" sz="150" spc="-7">
                <a:latin typeface="Arial MT"/>
                <a:cs typeface="Arial MT"/>
              </a:rPr>
              <a:t>TV</a:t>
            </a:r>
            <a:r>
              <a:rPr dirty="0" baseline="27777" sz="150" spc="-7">
                <a:latin typeface="Arial MT"/>
                <a:cs typeface="Arial MT"/>
              </a:rPr>
              <a:t> </a:t>
            </a:r>
            <a:r>
              <a:rPr dirty="0" baseline="27777" sz="150" spc="-7">
                <a:latin typeface="Arial MT"/>
                <a:cs typeface="Arial MT"/>
              </a:rPr>
              <a:t>Shows,</a:t>
            </a:r>
            <a:r>
              <a:rPr dirty="0" baseline="27777" sz="150">
                <a:latin typeface="Arial MT"/>
                <a:cs typeface="Arial MT"/>
              </a:rPr>
              <a:t>    </a:t>
            </a:r>
            <a:r>
              <a:rPr dirty="0" baseline="27777" sz="150" spc="7">
                <a:latin typeface="Arial MT"/>
                <a:cs typeface="Arial MT"/>
              </a:rPr>
              <a:t> </a:t>
            </a:r>
            <a:r>
              <a:rPr dirty="0" sz="100" spc="-20">
                <a:latin typeface="Arial MT"/>
                <a:cs typeface="Arial MT"/>
              </a:rPr>
              <a:t>T</a:t>
            </a:r>
            <a:r>
              <a:rPr dirty="0" sz="100" spc="-5">
                <a:latin typeface="Arial MT"/>
                <a:cs typeface="Arial MT"/>
              </a:rPr>
              <a:t>o</a:t>
            </a:r>
            <a:r>
              <a:rPr dirty="0" sz="100" spc="-5">
                <a:latin typeface="Arial MT"/>
                <a:cs typeface="Arial MT"/>
              </a:rPr>
              <a:t> </a:t>
            </a:r>
            <a:r>
              <a:rPr dirty="0" sz="100" spc="-5">
                <a:latin typeface="Arial MT"/>
                <a:cs typeface="Arial MT"/>
              </a:rPr>
              <a:t>protect</a:t>
            </a:r>
            <a:r>
              <a:rPr dirty="0" sz="100" spc="-5">
                <a:latin typeface="Arial MT"/>
                <a:cs typeface="Arial MT"/>
              </a:rPr>
              <a:t> </a:t>
            </a:r>
            <a:r>
              <a:rPr dirty="0" sz="100" spc="-5">
                <a:latin typeface="Arial MT"/>
                <a:cs typeface="Arial MT"/>
              </a:rPr>
              <a:t>his</a:t>
            </a:r>
            <a:r>
              <a:rPr dirty="0" sz="100" spc="-5">
                <a:latin typeface="Arial MT"/>
                <a:cs typeface="Arial MT"/>
              </a:rPr>
              <a:t> </a:t>
            </a:r>
            <a:r>
              <a:rPr dirty="0" sz="100" spc="-5">
                <a:latin typeface="Arial MT"/>
                <a:cs typeface="Arial MT"/>
              </a:rPr>
              <a:t>family</a:t>
            </a:r>
            <a:r>
              <a:rPr dirty="0" sz="100" spc="-5">
                <a:latin typeface="Arial MT"/>
                <a:cs typeface="Arial MT"/>
              </a:rPr>
              <a:t> </a:t>
            </a:r>
            <a:r>
              <a:rPr dirty="0" sz="100" spc="-5">
                <a:latin typeface="Arial MT"/>
                <a:cs typeface="Arial MT"/>
              </a:rPr>
              <a:t>from</a:t>
            </a:r>
            <a:endParaRPr sz="100">
              <a:latin typeface="Arial MT"/>
              <a:cs typeface="Arial MT"/>
            </a:endParaRPr>
          </a:p>
        </p:txBody>
      </p:sp>
      <p:sp>
        <p:nvSpPr>
          <p:cNvPr id="15" name="object 15"/>
          <p:cNvSpPr txBox="1"/>
          <p:nvPr/>
        </p:nvSpPr>
        <p:spPr>
          <a:xfrm>
            <a:off x="58226" y="685066"/>
            <a:ext cx="1268730" cy="47625"/>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50800">
              <a:lnSpc>
                <a:spcPts val="90"/>
              </a:lnSpc>
            </a:pPr>
            <a:r>
              <a:rPr dirty="0" baseline="27777" sz="150" spc="-7" b="1">
                <a:latin typeface="Arial"/>
                <a:cs typeface="Arial"/>
              </a:rPr>
              <a:t>2</a:t>
            </a:r>
            <a:r>
              <a:rPr dirty="0" baseline="27777" sz="150" spc="-7" b="1">
                <a:latin typeface="Arial"/>
                <a:cs typeface="Arial"/>
              </a:rPr>
              <a:t>             </a:t>
            </a:r>
            <a:r>
              <a:rPr dirty="0" baseline="27777" sz="150" spc="-7" b="1">
                <a:latin typeface="Arial"/>
                <a:cs typeface="Arial"/>
              </a:rPr>
              <a:t> </a:t>
            </a:r>
            <a:r>
              <a:rPr dirty="0" baseline="27777" sz="150" spc="-7">
                <a:latin typeface="Arial MT"/>
                <a:cs typeface="Arial MT"/>
              </a:rPr>
              <a:t>s3</a:t>
            </a:r>
            <a:r>
              <a:rPr dirty="0" baseline="27777" sz="150">
                <a:latin typeface="Arial MT"/>
                <a:cs typeface="Arial MT"/>
              </a:rPr>
              <a:t>      </a:t>
            </a:r>
            <a:r>
              <a:rPr dirty="0" sz="100" spc="-5">
                <a:latin typeface="Arial MT"/>
                <a:cs typeface="Arial MT"/>
              </a:rPr>
              <a:t>Show</a:t>
            </a:r>
            <a:r>
              <a:rPr dirty="0" sz="100">
                <a:latin typeface="Arial MT"/>
                <a:cs typeface="Arial MT"/>
              </a:rPr>
              <a:t>         </a:t>
            </a:r>
            <a:r>
              <a:rPr dirty="0" sz="100" spc="10">
                <a:latin typeface="Arial MT"/>
                <a:cs typeface="Arial MT"/>
              </a:rPr>
              <a:t> </a:t>
            </a:r>
            <a:r>
              <a:rPr dirty="0" baseline="27777" sz="150" spc="-7">
                <a:latin typeface="Arial MT"/>
                <a:cs typeface="Arial MT"/>
              </a:rPr>
              <a:t>Ganglands</a:t>
            </a:r>
            <a:r>
              <a:rPr dirty="0" baseline="27777" sz="150">
                <a:latin typeface="Arial MT"/>
                <a:cs typeface="Arial MT"/>
              </a:rPr>
              <a:t>       </a:t>
            </a:r>
            <a:r>
              <a:rPr dirty="0" baseline="27777" sz="150" spc="7">
                <a:latin typeface="Arial MT"/>
                <a:cs typeface="Arial MT"/>
              </a:rPr>
              <a:t> </a:t>
            </a:r>
            <a:r>
              <a:rPr dirty="0" sz="100" spc="-5">
                <a:latin typeface="Arial MT"/>
                <a:cs typeface="Arial MT"/>
              </a:rPr>
              <a:t>Leclercq</a:t>
            </a:r>
            <a:r>
              <a:rPr dirty="0" sz="100">
                <a:latin typeface="Arial MT"/>
                <a:cs typeface="Arial MT"/>
              </a:rPr>
              <a:t>             </a:t>
            </a:r>
            <a:r>
              <a:rPr dirty="0" baseline="27777" sz="150" spc="-7">
                <a:latin typeface="Arial MT"/>
                <a:cs typeface="Arial MT"/>
              </a:rPr>
              <a:t>Gotoas,</a:t>
            </a:r>
            <a:r>
              <a:rPr dirty="0" baseline="27777" sz="150" spc="-7">
                <a:latin typeface="Arial MT"/>
                <a:cs typeface="Arial MT"/>
              </a:rPr>
              <a:t> </a:t>
            </a:r>
            <a:r>
              <a:rPr dirty="0" baseline="27777" sz="150" spc="-7">
                <a:latin typeface="Arial MT"/>
                <a:cs typeface="Arial MT"/>
              </a:rPr>
              <a:t>Samuel</a:t>
            </a:r>
            <a:r>
              <a:rPr dirty="0" baseline="27777" sz="150" spc="-7">
                <a:latin typeface="Arial MT"/>
                <a:cs typeface="Arial MT"/>
              </a:rPr>
              <a:t> </a:t>
            </a:r>
            <a:r>
              <a:rPr dirty="0" baseline="27777" sz="150" spc="-7">
                <a:latin typeface="Arial MT"/>
                <a:cs typeface="Arial MT"/>
              </a:rPr>
              <a:t>Jou</a:t>
            </a:r>
            <a:r>
              <a:rPr dirty="0" baseline="27777" sz="150" spc="-22">
                <a:latin typeface="Arial MT"/>
                <a:cs typeface="Arial MT"/>
              </a:rPr>
              <a:t>y</a:t>
            </a:r>
            <a:r>
              <a:rPr dirty="0" baseline="27777" sz="150" spc="-7">
                <a:latin typeface="Arial MT"/>
                <a:cs typeface="Arial MT"/>
              </a:rPr>
              <a:t>,</a:t>
            </a:r>
            <a:r>
              <a:rPr dirty="0" baseline="27777" sz="150">
                <a:latin typeface="Arial MT"/>
                <a:cs typeface="Arial MT"/>
              </a:rPr>
              <a:t>            </a:t>
            </a:r>
            <a:r>
              <a:rPr dirty="0" baseline="27777" sz="150" spc="-15">
                <a:latin typeface="Arial MT"/>
                <a:cs typeface="Arial MT"/>
              </a:rPr>
              <a:t> </a:t>
            </a:r>
            <a:r>
              <a:rPr dirty="0" baseline="27777" sz="150" spc="-7">
                <a:latin typeface="Arial MT"/>
                <a:cs typeface="Arial MT"/>
              </a:rPr>
              <a:t>NaN</a:t>
            </a:r>
            <a:r>
              <a:rPr dirty="0" baseline="27777" sz="150">
                <a:latin typeface="Arial MT"/>
                <a:cs typeface="Arial MT"/>
              </a:rPr>
              <a:t>                   </a:t>
            </a:r>
            <a:r>
              <a:rPr dirty="0" baseline="27777" sz="150" spc="7">
                <a:latin typeface="Arial MT"/>
                <a:cs typeface="Arial MT"/>
              </a:rPr>
              <a:t> </a:t>
            </a:r>
            <a:r>
              <a:rPr dirty="0" sz="100" spc="-5">
                <a:latin typeface="Arial MT"/>
                <a:cs typeface="Arial MT"/>
              </a:rPr>
              <a:t>2021</a:t>
            </a:r>
            <a:r>
              <a:rPr dirty="0" sz="100">
                <a:latin typeface="Arial MT"/>
                <a:cs typeface="Arial MT"/>
              </a:rPr>
              <a:t>                 </a:t>
            </a:r>
            <a:r>
              <a:rPr dirty="0" baseline="27777" sz="150" spc="-7">
                <a:latin typeface="Arial MT"/>
                <a:cs typeface="Arial MT"/>
              </a:rPr>
              <a:t>2021</a:t>
            </a:r>
            <a:r>
              <a:rPr dirty="0" baseline="27777" sz="150">
                <a:latin typeface="Arial MT"/>
                <a:cs typeface="Arial MT"/>
              </a:rPr>
              <a:t>       </a:t>
            </a:r>
            <a:r>
              <a:rPr dirty="0" baseline="27777" sz="150" spc="15">
                <a:latin typeface="Arial MT"/>
                <a:cs typeface="Arial MT"/>
              </a:rPr>
              <a:t> </a:t>
            </a:r>
            <a:r>
              <a:rPr dirty="0" sz="100" spc="-5">
                <a:latin typeface="Arial MT"/>
                <a:cs typeface="Arial MT"/>
              </a:rPr>
              <a:t>MA</a:t>
            </a:r>
            <a:r>
              <a:rPr dirty="0" sz="100">
                <a:latin typeface="Arial MT"/>
                <a:cs typeface="Arial MT"/>
              </a:rPr>
              <a:t>   </a:t>
            </a:r>
            <a:r>
              <a:rPr dirty="0" sz="100" spc="-10">
                <a:latin typeface="Arial MT"/>
                <a:cs typeface="Arial MT"/>
              </a:rPr>
              <a:t> </a:t>
            </a:r>
            <a:r>
              <a:rPr dirty="0" baseline="27777" sz="150" spc="-7">
                <a:latin typeface="Arial MT"/>
                <a:cs typeface="Arial MT"/>
              </a:rPr>
              <a:t>1</a:t>
            </a:r>
            <a:r>
              <a:rPr dirty="0" baseline="27777" sz="150" spc="-7">
                <a:latin typeface="Arial MT"/>
                <a:cs typeface="Arial MT"/>
              </a:rPr>
              <a:t> </a:t>
            </a:r>
            <a:r>
              <a:rPr dirty="0" baseline="27777" sz="150" spc="-7">
                <a:latin typeface="Arial MT"/>
                <a:cs typeface="Arial MT"/>
              </a:rPr>
              <a:t>Season</a:t>
            </a:r>
            <a:r>
              <a:rPr dirty="0" baseline="27777" sz="150">
                <a:latin typeface="Arial MT"/>
                <a:cs typeface="Arial MT"/>
              </a:rPr>
              <a:t>       </a:t>
            </a:r>
            <a:r>
              <a:rPr dirty="0" baseline="27777" sz="150" spc="-7">
                <a:latin typeface="Arial MT"/>
                <a:cs typeface="Arial MT"/>
              </a:rPr>
              <a:t>International</a:t>
            </a:r>
            <a:r>
              <a:rPr dirty="0" baseline="27777" sz="150" spc="-7">
                <a:latin typeface="Arial MT"/>
                <a:cs typeface="Arial MT"/>
              </a:rPr>
              <a:t> </a:t>
            </a:r>
            <a:r>
              <a:rPr dirty="0" baseline="27777" sz="150" spc="-7">
                <a:latin typeface="Arial MT"/>
                <a:cs typeface="Arial MT"/>
              </a:rPr>
              <a:t>TV</a:t>
            </a:r>
            <a:r>
              <a:rPr dirty="0" baseline="27777" sz="150" spc="-7">
                <a:latin typeface="Arial MT"/>
                <a:cs typeface="Arial MT"/>
              </a:rPr>
              <a:t> </a:t>
            </a:r>
            <a:r>
              <a:rPr dirty="0" baseline="27777" sz="150" spc="-7">
                <a:latin typeface="Arial MT"/>
                <a:cs typeface="Arial MT"/>
              </a:rPr>
              <a:t>Shows,</a:t>
            </a:r>
            <a:r>
              <a:rPr dirty="0" baseline="27777" sz="150" spc="-7">
                <a:latin typeface="Arial MT"/>
                <a:cs typeface="Arial MT"/>
              </a:rPr>
              <a:t> </a:t>
            </a:r>
            <a:r>
              <a:rPr dirty="0" baseline="27777" sz="150" spc="-7">
                <a:latin typeface="Arial MT"/>
                <a:cs typeface="Arial MT"/>
              </a:rPr>
              <a:t>TV</a:t>
            </a:r>
            <a:r>
              <a:rPr dirty="0" baseline="27777" sz="150">
                <a:latin typeface="Arial MT"/>
                <a:cs typeface="Arial MT"/>
              </a:rPr>
              <a:t>           </a:t>
            </a:r>
            <a:r>
              <a:rPr dirty="0" baseline="27777" sz="150" spc="15">
                <a:latin typeface="Arial MT"/>
                <a:cs typeface="Arial MT"/>
              </a:rPr>
              <a:t> </a:t>
            </a:r>
            <a:r>
              <a:rPr dirty="0" sz="100" spc="-5">
                <a:latin typeface="Arial MT"/>
                <a:cs typeface="Arial MT"/>
              </a:rPr>
              <a:t>a</a:t>
            </a:r>
            <a:r>
              <a:rPr dirty="0" sz="100" spc="-5">
                <a:latin typeface="Arial MT"/>
                <a:cs typeface="Arial MT"/>
              </a:rPr>
              <a:t> </a:t>
            </a:r>
            <a:r>
              <a:rPr dirty="0" sz="100" spc="-5">
                <a:latin typeface="Arial MT"/>
                <a:cs typeface="Arial MT"/>
              </a:rPr>
              <a:t>powerful</a:t>
            </a:r>
            <a:r>
              <a:rPr dirty="0" sz="100" spc="-5">
                <a:latin typeface="Arial MT"/>
                <a:cs typeface="Arial MT"/>
              </a:rPr>
              <a:t> </a:t>
            </a:r>
            <a:r>
              <a:rPr dirty="0" sz="100" spc="-5">
                <a:latin typeface="Arial MT"/>
                <a:cs typeface="Arial MT"/>
              </a:rPr>
              <a:t>drug</a:t>
            </a:r>
            <a:r>
              <a:rPr dirty="0" sz="100" spc="-5">
                <a:latin typeface="Arial MT"/>
                <a:cs typeface="Arial MT"/>
              </a:rPr>
              <a:t> </a:t>
            </a:r>
            <a:r>
              <a:rPr dirty="0" sz="100" spc="-5">
                <a:latin typeface="Arial MT"/>
                <a:cs typeface="Arial MT"/>
              </a:rPr>
              <a:t>lo</a:t>
            </a:r>
            <a:r>
              <a:rPr dirty="0" sz="100" spc="-15">
                <a:latin typeface="Arial MT"/>
                <a:cs typeface="Arial MT"/>
              </a:rPr>
              <a:t>r</a:t>
            </a:r>
            <a:r>
              <a:rPr dirty="0" sz="100" spc="-5">
                <a:latin typeface="Arial MT"/>
                <a:cs typeface="Arial MT"/>
              </a:rPr>
              <a:t>...</a:t>
            </a:r>
            <a:endParaRPr sz="100">
              <a:latin typeface="Arial MT"/>
              <a:cs typeface="Arial MT"/>
            </a:endParaRPr>
          </a:p>
          <a:p>
            <a:pPr algn="ctr" marR="269875">
              <a:lnSpc>
                <a:spcPts val="90"/>
              </a:lnSpc>
            </a:pPr>
            <a:r>
              <a:rPr dirty="0" sz="100" spc="-5">
                <a:latin typeface="Arial MT"/>
                <a:cs typeface="Arial MT"/>
              </a:rPr>
              <a:t>Nabi...</a:t>
            </a:r>
            <a:endParaRPr sz="100">
              <a:latin typeface="Arial MT"/>
              <a:cs typeface="Arial MT"/>
            </a:endParaRPr>
          </a:p>
        </p:txBody>
      </p:sp>
      <p:sp>
        <p:nvSpPr>
          <p:cNvPr id="16" name="object 16"/>
          <p:cNvSpPr txBox="1"/>
          <p:nvPr/>
        </p:nvSpPr>
        <p:spPr>
          <a:xfrm>
            <a:off x="540396" y="789938"/>
            <a:ext cx="44450" cy="4064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pPr>
            <a:r>
              <a:rPr dirty="0" sz="100" spc="-5">
                <a:latin typeface="Arial MT"/>
                <a:cs typeface="Arial MT"/>
              </a:rPr>
              <a:t>K...</a:t>
            </a:r>
            <a:endParaRPr sz="100">
              <a:latin typeface="Arial MT"/>
              <a:cs typeface="Arial MT"/>
            </a:endParaRPr>
          </a:p>
        </p:txBody>
      </p:sp>
      <p:sp>
        <p:nvSpPr>
          <p:cNvPr id="17" name="object 17"/>
          <p:cNvSpPr txBox="1"/>
          <p:nvPr/>
        </p:nvSpPr>
        <p:spPr>
          <a:xfrm>
            <a:off x="32826" y="726600"/>
            <a:ext cx="1319530" cy="81915"/>
          </a:xfrm>
          <a:prstGeom prst="rect">
            <a:avLst/>
          </a:prstGeom>
        </p:spPr>
        <p:txBody>
          <a:bodyPr wrap="square" lIns="0" tIns="5715" rIns="0" bIns="0" rtlCol="0" vert="horz">
            <a:spAutoFit/>
          </a:bodyPr>
          <a:lstStyle/>
          <a:p>
            <a:pPr>
              <a:lnSpc>
                <a:spcPct val="100000"/>
              </a:lnSpc>
              <a:spcBef>
                <a:spcPts val="45"/>
              </a:spcBef>
            </a:pPr>
            <a:endParaRPr sz="100">
              <a:latin typeface="Times New Roman"/>
              <a:cs typeface="Times New Roman"/>
            </a:endParaRPr>
          </a:p>
          <a:p>
            <a:pPr marL="166370" marR="69215" indent="-90805">
              <a:lnSpc>
                <a:spcPct val="47700"/>
              </a:lnSpc>
              <a:tabLst>
                <a:tab pos="513715" algn="l"/>
                <a:tab pos="679450" algn="l"/>
                <a:tab pos="1104900" algn="l"/>
              </a:tabLst>
            </a:pPr>
            <a:r>
              <a:rPr dirty="0" sz="100" spc="-5" b="1">
                <a:latin typeface="Arial"/>
                <a:cs typeface="Arial"/>
              </a:rPr>
              <a:t>3</a:t>
            </a:r>
            <a:r>
              <a:rPr dirty="0" sz="100" spc="-5" b="1">
                <a:latin typeface="Arial"/>
                <a:cs typeface="Arial"/>
              </a:rPr>
              <a:t>             </a:t>
            </a:r>
            <a:r>
              <a:rPr dirty="0" sz="100" spc="-5" b="1">
                <a:latin typeface="Arial"/>
                <a:cs typeface="Arial"/>
              </a:rPr>
              <a:t> </a:t>
            </a:r>
            <a:r>
              <a:rPr dirty="0" sz="100" spc="-5">
                <a:latin typeface="Arial MT"/>
                <a:cs typeface="Arial MT"/>
              </a:rPr>
              <a:t>s4</a:t>
            </a:r>
            <a:r>
              <a:rPr dirty="0" sz="100">
                <a:latin typeface="Arial MT"/>
                <a:cs typeface="Arial MT"/>
              </a:rPr>
              <a:t>         </a:t>
            </a:r>
            <a:r>
              <a:rPr dirty="0" sz="100" spc="10">
                <a:latin typeface="Arial MT"/>
                <a:cs typeface="Arial MT"/>
              </a:rPr>
              <a:t> </a:t>
            </a:r>
            <a:r>
              <a:rPr dirty="0" baseline="27777" sz="150" spc="-7">
                <a:latin typeface="Arial MT"/>
                <a:cs typeface="Arial MT"/>
              </a:rPr>
              <a:t>TV</a:t>
            </a:r>
            <a:r>
              <a:rPr dirty="0" baseline="27777" sz="150">
                <a:latin typeface="Arial MT"/>
                <a:cs typeface="Arial MT"/>
              </a:rPr>
              <a:t>     </a:t>
            </a:r>
            <a:r>
              <a:rPr dirty="0" baseline="27777" sz="150" spc="15">
                <a:latin typeface="Arial MT"/>
                <a:cs typeface="Arial MT"/>
              </a:rPr>
              <a:t> </a:t>
            </a:r>
            <a:r>
              <a:rPr dirty="0" baseline="27777" sz="150" spc="-7">
                <a:latin typeface="Arial MT"/>
                <a:cs typeface="Arial MT"/>
              </a:rPr>
              <a:t>Jailbirds</a:t>
            </a:r>
            <a:r>
              <a:rPr dirty="0" baseline="27777" sz="150" spc="-7">
                <a:latin typeface="Arial MT"/>
                <a:cs typeface="Arial MT"/>
              </a:rPr>
              <a:t> </a:t>
            </a:r>
            <a:r>
              <a:rPr dirty="0" baseline="27777" sz="150" spc="-7">
                <a:latin typeface="Arial MT"/>
                <a:cs typeface="Arial MT"/>
              </a:rPr>
              <a:t>New</a:t>
            </a:r>
            <a:r>
              <a:rPr dirty="0" baseline="27777" sz="150">
                <a:latin typeface="Arial MT"/>
                <a:cs typeface="Arial MT"/>
              </a:rPr>
              <a:t>              </a:t>
            </a:r>
            <a:r>
              <a:rPr dirty="0" baseline="27777" sz="150" spc="-22">
                <a:latin typeface="Arial MT"/>
                <a:cs typeface="Arial MT"/>
              </a:rPr>
              <a:t> </a:t>
            </a:r>
            <a:r>
              <a:rPr dirty="0" sz="100" spc="-5">
                <a:latin typeface="Arial MT"/>
                <a:cs typeface="Arial MT"/>
              </a:rPr>
              <a:t>NaN</a:t>
            </a:r>
            <a:r>
              <a:rPr dirty="0" sz="100">
                <a:latin typeface="Arial MT"/>
                <a:cs typeface="Arial MT"/>
              </a:rPr>
              <a:t>	</a:t>
            </a:r>
            <a:r>
              <a:rPr dirty="0" sz="100" spc="-5">
                <a:latin typeface="Arial MT"/>
                <a:cs typeface="Arial MT"/>
              </a:rPr>
              <a:t>NaN</a:t>
            </a:r>
            <a:r>
              <a:rPr dirty="0" sz="100">
                <a:latin typeface="Arial MT"/>
                <a:cs typeface="Arial MT"/>
              </a:rPr>
              <a:t>            </a:t>
            </a:r>
            <a:r>
              <a:rPr dirty="0" sz="100" spc="-10">
                <a:latin typeface="Arial MT"/>
                <a:cs typeface="Arial MT"/>
              </a:rPr>
              <a:t> </a:t>
            </a:r>
            <a:r>
              <a:rPr dirty="0" sz="100" spc="-5">
                <a:latin typeface="Arial MT"/>
                <a:cs typeface="Arial MT"/>
              </a:rPr>
              <a:t>NaN</a:t>
            </a:r>
            <a:r>
              <a:rPr dirty="0" sz="100">
                <a:latin typeface="Arial MT"/>
                <a:cs typeface="Arial MT"/>
              </a:rPr>
              <a:t>    </a:t>
            </a:r>
            <a:r>
              <a:rPr dirty="0" sz="100" spc="-5">
                <a:latin typeface="Arial MT"/>
                <a:cs typeface="Arial MT"/>
              </a:rPr>
              <a:t> </a:t>
            </a:r>
            <a:r>
              <a:rPr dirty="0" baseline="27777" sz="150" spc="-7">
                <a:latin typeface="Arial MT"/>
                <a:cs typeface="Arial MT"/>
              </a:rPr>
              <a:t>September</a:t>
            </a:r>
            <a:r>
              <a:rPr dirty="0" baseline="27777" sz="150" spc="-7">
                <a:latin typeface="Arial MT"/>
                <a:cs typeface="Arial MT"/>
              </a:rPr>
              <a:t> </a:t>
            </a:r>
            <a:r>
              <a:rPr dirty="0" baseline="27777" sz="150" spc="-7">
                <a:latin typeface="Arial MT"/>
                <a:cs typeface="Arial MT"/>
              </a:rPr>
              <a:t>24,</a:t>
            </a:r>
            <a:r>
              <a:rPr dirty="0" baseline="27777" sz="150">
                <a:latin typeface="Arial MT"/>
                <a:cs typeface="Arial MT"/>
              </a:rPr>
              <a:t>                 </a:t>
            </a:r>
            <a:r>
              <a:rPr dirty="0" sz="100" spc="-5">
                <a:latin typeface="Arial MT"/>
                <a:cs typeface="Arial MT"/>
              </a:rPr>
              <a:t>2021</a:t>
            </a:r>
            <a:r>
              <a:rPr dirty="0" sz="100">
                <a:latin typeface="Arial MT"/>
                <a:cs typeface="Arial MT"/>
              </a:rPr>
              <a:t>       </a:t>
            </a:r>
            <a:r>
              <a:rPr dirty="0" sz="100" spc="5">
                <a:latin typeface="Arial MT"/>
                <a:cs typeface="Arial MT"/>
              </a:rPr>
              <a:t> </a:t>
            </a:r>
            <a:r>
              <a:rPr dirty="0" baseline="27777" sz="150" spc="-7">
                <a:latin typeface="Arial MT"/>
                <a:cs typeface="Arial MT"/>
              </a:rPr>
              <a:t>T</a:t>
            </a:r>
            <a:r>
              <a:rPr dirty="0" baseline="27777" sz="150" spc="-22">
                <a:latin typeface="Arial MT"/>
                <a:cs typeface="Arial MT"/>
              </a:rPr>
              <a:t>V</a:t>
            </a:r>
            <a:r>
              <a:rPr dirty="0" baseline="27777" sz="150" spc="-7">
                <a:latin typeface="Arial MT"/>
                <a:cs typeface="Arial MT"/>
              </a:rPr>
              <a:t>-</a:t>
            </a:r>
            <a:r>
              <a:rPr dirty="0" baseline="27777" sz="150">
                <a:latin typeface="Arial MT"/>
                <a:cs typeface="Arial MT"/>
              </a:rPr>
              <a:t>   </a:t>
            </a:r>
            <a:r>
              <a:rPr dirty="0" baseline="27777" sz="150" spc="-15">
                <a:latin typeface="Arial MT"/>
                <a:cs typeface="Arial MT"/>
              </a:rPr>
              <a:t> </a:t>
            </a:r>
            <a:r>
              <a:rPr dirty="0" sz="100" spc="-5">
                <a:latin typeface="Arial MT"/>
                <a:cs typeface="Arial MT"/>
              </a:rPr>
              <a:t>1</a:t>
            </a:r>
            <a:r>
              <a:rPr dirty="0" sz="100" spc="-5">
                <a:latin typeface="Arial MT"/>
                <a:cs typeface="Arial MT"/>
              </a:rPr>
              <a:t> </a:t>
            </a:r>
            <a:r>
              <a:rPr dirty="0" sz="100" spc="-5">
                <a:latin typeface="Arial MT"/>
                <a:cs typeface="Arial MT"/>
              </a:rPr>
              <a:t>Season</a:t>
            </a:r>
            <a:r>
              <a:rPr dirty="0" sz="100">
                <a:latin typeface="Arial MT"/>
                <a:cs typeface="Arial MT"/>
              </a:rPr>
              <a:t>              </a:t>
            </a:r>
            <a:r>
              <a:rPr dirty="0" sz="100" spc="-5">
                <a:latin typeface="Arial MT"/>
                <a:cs typeface="Arial MT"/>
              </a:rPr>
              <a:t>Docuseries,</a:t>
            </a:r>
            <a:r>
              <a:rPr dirty="0" sz="100" spc="-5">
                <a:latin typeface="Arial MT"/>
                <a:cs typeface="Arial MT"/>
              </a:rPr>
              <a:t> </a:t>
            </a:r>
            <a:r>
              <a:rPr dirty="0" sz="100" spc="-5">
                <a:latin typeface="Arial MT"/>
                <a:cs typeface="Arial MT"/>
              </a:rPr>
              <a:t>Reality</a:t>
            </a:r>
            <a:r>
              <a:rPr dirty="0" sz="100" spc="-5">
                <a:latin typeface="Arial MT"/>
                <a:cs typeface="Arial MT"/>
              </a:rPr>
              <a:t> </a:t>
            </a:r>
            <a:r>
              <a:rPr dirty="0" sz="100" spc="-5">
                <a:latin typeface="Arial MT"/>
                <a:cs typeface="Arial MT"/>
              </a:rPr>
              <a:t>TV</a:t>
            </a:r>
            <a:r>
              <a:rPr dirty="0" sz="100">
                <a:latin typeface="Arial MT"/>
                <a:cs typeface="Arial MT"/>
              </a:rPr>
              <a:t>           </a:t>
            </a:r>
            <a:r>
              <a:rPr dirty="0" sz="100" spc="-10">
                <a:latin typeface="Arial MT"/>
                <a:cs typeface="Arial MT"/>
              </a:rPr>
              <a:t> </a:t>
            </a:r>
            <a:r>
              <a:rPr dirty="0" baseline="27777" sz="150" spc="-7">
                <a:latin typeface="Arial MT"/>
                <a:cs typeface="Arial MT"/>
              </a:rPr>
              <a:t>Feuds,</a:t>
            </a:r>
            <a:r>
              <a:rPr dirty="0" baseline="27777" sz="150" spc="-7">
                <a:latin typeface="Arial MT"/>
                <a:cs typeface="Arial MT"/>
              </a:rPr>
              <a:t> </a:t>
            </a:r>
            <a:r>
              <a:rPr dirty="0" baseline="27777" sz="150" spc="-7">
                <a:latin typeface="Arial MT"/>
                <a:cs typeface="Arial MT"/>
              </a:rPr>
              <a:t>flirtations</a:t>
            </a:r>
            <a:r>
              <a:rPr dirty="0" baseline="27777" sz="150" spc="-7">
                <a:latin typeface="Arial MT"/>
                <a:cs typeface="Arial MT"/>
              </a:rPr>
              <a:t> </a:t>
            </a:r>
            <a:r>
              <a:rPr dirty="0" baseline="27777" sz="150" spc="-7">
                <a:latin typeface="Arial MT"/>
                <a:cs typeface="Arial MT"/>
              </a:rPr>
              <a:t>and  </a:t>
            </a:r>
            <a:r>
              <a:rPr dirty="0" sz="100" spc="-5">
                <a:latin typeface="Arial MT"/>
                <a:cs typeface="Arial MT"/>
              </a:rPr>
              <a:t>Show</a:t>
            </a:r>
            <a:r>
              <a:rPr dirty="0" sz="100">
                <a:latin typeface="Arial MT"/>
                <a:cs typeface="Arial MT"/>
              </a:rPr>
              <a:t>               </a:t>
            </a:r>
            <a:r>
              <a:rPr dirty="0" sz="100" spc="-5">
                <a:latin typeface="Arial MT"/>
                <a:cs typeface="Arial MT"/>
              </a:rPr>
              <a:t>Orleans</a:t>
            </a:r>
            <a:r>
              <a:rPr dirty="0" sz="100">
                <a:latin typeface="Arial MT"/>
                <a:cs typeface="Arial MT"/>
              </a:rPr>
              <a:t>		</a:t>
            </a:r>
            <a:r>
              <a:rPr dirty="0" sz="100" spc="-5">
                <a:latin typeface="Arial MT"/>
                <a:cs typeface="Arial MT"/>
              </a:rPr>
              <a:t>2021</a:t>
            </a:r>
            <a:r>
              <a:rPr dirty="0" sz="100">
                <a:latin typeface="Arial MT"/>
                <a:cs typeface="Arial MT"/>
              </a:rPr>
              <a:t>                                </a:t>
            </a:r>
            <a:r>
              <a:rPr dirty="0" sz="100" spc="10">
                <a:latin typeface="Arial MT"/>
                <a:cs typeface="Arial MT"/>
              </a:rPr>
              <a:t> </a:t>
            </a:r>
            <a:r>
              <a:rPr dirty="0" sz="100" spc="-5">
                <a:latin typeface="Arial MT"/>
                <a:cs typeface="Arial MT"/>
              </a:rPr>
              <a:t>MA</a:t>
            </a:r>
            <a:r>
              <a:rPr dirty="0" sz="100">
                <a:latin typeface="Arial MT"/>
                <a:cs typeface="Arial MT"/>
              </a:rPr>
              <a:t>	</a:t>
            </a:r>
            <a:r>
              <a:rPr dirty="0" sz="100" spc="-5">
                <a:latin typeface="Arial MT"/>
                <a:cs typeface="Arial MT"/>
              </a:rPr>
              <a:t>toilet</a:t>
            </a:r>
            <a:r>
              <a:rPr dirty="0" sz="100" spc="-5">
                <a:latin typeface="Arial MT"/>
                <a:cs typeface="Arial MT"/>
              </a:rPr>
              <a:t> </a:t>
            </a:r>
            <a:r>
              <a:rPr dirty="0" sz="100" spc="-5">
                <a:latin typeface="Arial MT"/>
                <a:cs typeface="Arial MT"/>
              </a:rPr>
              <a:t>talk</a:t>
            </a:r>
            <a:r>
              <a:rPr dirty="0" sz="100" spc="-5">
                <a:latin typeface="Arial MT"/>
                <a:cs typeface="Arial MT"/>
              </a:rPr>
              <a:t> </a:t>
            </a:r>
            <a:r>
              <a:rPr dirty="0" sz="100" spc="-5">
                <a:latin typeface="Arial MT"/>
                <a:cs typeface="Arial MT"/>
              </a:rPr>
              <a:t>go</a:t>
            </a:r>
            <a:r>
              <a:rPr dirty="0" sz="100" spc="-5">
                <a:latin typeface="Arial MT"/>
                <a:cs typeface="Arial MT"/>
              </a:rPr>
              <a:t> </a:t>
            </a:r>
            <a:r>
              <a:rPr dirty="0" sz="100" spc="-5">
                <a:latin typeface="Arial MT"/>
                <a:cs typeface="Arial MT"/>
              </a:rPr>
              <a:t>down</a:t>
            </a:r>
            <a:r>
              <a:rPr dirty="0" sz="100" spc="-5">
                <a:latin typeface="Arial MT"/>
                <a:cs typeface="Arial MT"/>
              </a:rPr>
              <a:t> </a:t>
            </a:r>
            <a:r>
              <a:rPr dirty="0" sz="100" spc="-5">
                <a:latin typeface="Arial MT"/>
                <a:cs typeface="Arial MT"/>
              </a:rPr>
              <a:t>amo...</a:t>
            </a:r>
            <a:endParaRPr sz="100">
              <a:latin typeface="Arial MT"/>
              <a:cs typeface="Arial MT"/>
            </a:endParaRPr>
          </a:p>
          <a:p>
            <a:pPr>
              <a:lnSpc>
                <a:spcPct val="100000"/>
              </a:lnSpc>
              <a:spcBef>
                <a:spcPts val="35"/>
              </a:spcBef>
            </a:pPr>
            <a:endParaRPr sz="100">
              <a:latin typeface="Arial MT"/>
              <a:cs typeface="Arial MT"/>
            </a:endParaRPr>
          </a:p>
          <a:p>
            <a:pPr marL="181610">
              <a:lnSpc>
                <a:spcPct val="100000"/>
              </a:lnSpc>
              <a:tabLst>
                <a:tab pos="421005" algn="l"/>
              </a:tabLst>
            </a:pPr>
            <a:r>
              <a:rPr dirty="0" sz="100" spc="-5">
                <a:latin typeface="Arial MT"/>
                <a:cs typeface="Arial MT"/>
              </a:rPr>
              <a:t>TV</a:t>
            </a:r>
            <a:r>
              <a:rPr dirty="0" sz="100" spc="-5">
                <a:latin typeface="Arial MT"/>
                <a:cs typeface="Arial MT"/>
              </a:rPr>
              <a:t>	</a:t>
            </a:r>
            <a:r>
              <a:rPr dirty="0" baseline="27777" sz="150" spc="-7">
                <a:latin typeface="Arial MT"/>
                <a:cs typeface="Arial MT"/>
              </a:rPr>
              <a:t>Mayur</a:t>
            </a:r>
            <a:r>
              <a:rPr dirty="0" baseline="27777" sz="150" spc="-7">
                <a:latin typeface="Arial MT"/>
                <a:cs typeface="Arial MT"/>
              </a:rPr>
              <a:t> </a:t>
            </a:r>
            <a:r>
              <a:rPr dirty="0" baseline="27777" sz="150" spc="-7">
                <a:latin typeface="Arial MT"/>
                <a:cs typeface="Arial MT"/>
              </a:rPr>
              <a:t>More,</a:t>
            </a:r>
            <a:r>
              <a:rPr dirty="0" baseline="27777" sz="150" spc="-7">
                <a:latin typeface="Arial MT"/>
                <a:cs typeface="Arial MT"/>
              </a:rPr>
              <a:t> </a:t>
            </a:r>
            <a:r>
              <a:rPr dirty="0" baseline="27777" sz="150" spc="-7">
                <a:latin typeface="Arial MT"/>
                <a:cs typeface="Arial MT"/>
              </a:rPr>
              <a:t>Jitendra</a:t>
            </a:r>
            <a:r>
              <a:rPr dirty="0" baseline="27777" sz="150">
                <a:latin typeface="Arial MT"/>
                <a:cs typeface="Arial MT"/>
              </a:rPr>
              <a:t>                        </a:t>
            </a:r>
            <a:r>
              <a:rPr dirty="0" baseline="27777" sz="150" spc="-15">
                <a:latin typeface="Arial MT"/>
                <a:cs typeface="Arial MT"/>
              </a:rPr>
              <a:t> </a:t>
            </a:r>
            <a:r>
              <a:rPr dirty="0" sz="100" spc="-5">
                <a:latin typeface="Arial MT"/>
                <a:cs typeface="Arial MT"/>
              </a:rPr>
              <a:t>September</a:t>
            </a:r>
            <a:r>
              <a:rPr dirty="0" sz="100" spc="-5">
                <a:latin typeface="Arial MT"/>
                <a:cs typeface="Arial MT"/>
              </a:rPr>
              <a:t> </a:t>
            </a:r>
            <a:r>
              <a:rPr dirty="0" sz="100" spc="-5">
                <a:latin typeface="Arial MT"/>
                <a:cs typeface="Arial MT"/>
              </a:rPr>
              <a:t>24,</a:t>
            </a:r>
            <a:r>
              <a:rPr dirty="0" sz="100">
                <a:latin typeface="Arial MT"/>
                <a:cs typeface="Arial MT"/>
              </a:rPr>
              <a:t>                                 </a:t>
            </a:r>
            <a:r>
              <a:rPr dirty="0" sz="100" spc="-5">
                <a:latin typeface="Arial MT"/>
                <a:cs typeface="Arial MT"/>
              </a:rPr>
              <a:t>T</a:t>
            </a:r>
            <a:r>
              <a:rPr dirty="0" sz="100" spc="-15">
                <a:latin typeface="Arial MT"/>
                <a:cs typeface="Arial MT"/>
              </a:rPr>
              <a:t>V</a:t>
            </a:r>
            <a:r>
              <a:rPr dirty="0" sz="100" spc="-5">
                <a:latin typeface="Arial MT"/>
                <a:cs typeface="Arial MT"/>
              </a:rPr>
              <a:t>-</a:t>
            </a:r>
            <a:r>
              <a:rPr dirty="0" sz="100">
                <a:latin typeface="Arial MT"/>
                <a:cs typeface="Arial MT"/>
              </a:rPr>
              <a:t>                </a:t>
            </a:r>
            <a:r>
              <a:rPr dirty="0" sz="100" spc="-10">
                <a:latin typeface="Arial MT"/>
                <a:cs typeface="Arial MT"/>
              </a:rPr>
              <a:t> </a:t>
            </a:r>
            <a:r>
              <a:rPr dirty="0" sz="100" spc="-5">
                <a:latin typeface="Arial MT"/>
                <a:cs typeface="Arial MT"/>
              </a:rPr>
              <a:t>2</a:t>
            </a:r>
            <a:r>
              <a:rPr dirty="0" sz="100">
                <a:latin typeface="Arial MT"/>
                <a:cs typeface="Arial MT"/>
              </a:rPr>
              <a:t>            </a:t>
            </a:r>
            <a:r>
              <a:rPr dirty="0" sz="100" spc="-15">
                <a:latin typeface="Arial MT"/>
                <a:cs typeface="Arial MT"/>
              </a:rPr>
              <a:t> </a:t>
            </a:r>
            <a:r>
              <a:rPr dirty="0" sz="100" spc="-5">
                <a:latin typeface="Arial MT"/>
                <a:cs typeface="Arial MT"/>
              </a:rPr>
              <a:t>International</a:t>
            </a:r>
            <a:r>
              <a:rPr dirty="0" sz="100" spc="-5">
                <a:latin typeface="Arial MT"/>
                <a:cs typeface="Arial MT"/>
              </a:rPr>
              <a:t> </a:t>
            </a:r>
            <a:r>
              <a:rPr dirty="0" sz="100" spc="-5">
                <a:latin typeface="Arial MT"/>
                <a:cs typeface="Arial MT"/>
              </a:rPr>
              <a:t>TV</a:t>
            </a:r>
            <a:r>
              <a:rPr dirty="0" sz="100" spc="-5">
                <a:latin typeface="Arial MT"/>
                <a:cs typeface="Arial MT"/>
              </a:rPr>
              <a:t> </a:t>
            </a:r>
            <a:r>
              <a:rPr dirty="0" sz="100" spc="-5">
                <a:latin typeface="Arial MT"/>
                <a:cs typeface="Arial MT"/>
              </a:rPr>
              <a:t>Shows,</a:t>
            </a:r>
            <a:r>
              <a:rPr dirty="0" sz="100">
                <a:latin typeface="Arial MT"/>
                <a:cs typeface="Arial MT"/>
              </a:rPr>
              <a:t>            </a:t>
            </a:r>
            <a:r>
              <a:rPr dirty="0" sz="100" spc="5">
                <a:latin typeface="Arial MT"/>
                <a:cs typeface="Arial MT"/>
              </a:rPr>
              <a:t> </a:t>
            </a:r>
            <a:r>
              <a:rPr dirty="0" sz="100" spc="-5">
                <a:latin typeface="Arial MT"/>
                <a:cs typeface="Arial MT"/>
              </a:rPr>
              <a:t>In</a:t>
            </a:r>
            <a:r>
              <a:rPr dirty="0" sz="100" spc="-5">
                <a:latin typeface="Arial MT"/>
                <a:cs typeface="Arial MT"/>
              </a:rPr>
              <a:t> </a:t>
            </a:r>
            <a:r>
              <a:rPr dirty="0" sz="100" spc="-5">
                <a:latin typeface="Arial MT"/>
                <a:cs typeface="Arial MT"/>
              </a:rPr>
              <a:t>a</a:t>
            </a:r>
            <a:r>
              <a:rPr dirty="0" sz="100" spc="-5">
                <a:latin typeface="Arial MT"/>
                <a:cs typeface="Arial MT"/>
              </a:rPr>
              <a:t> </a:t>
            </a:r>
            <a:r>
              <a:rPr dirty="0" sz="100" spc="-5">
                <a:latin typeface="Arial MT"/>
                <a:cs typeface="Arial MT"/>
              </a:rPr>
              <a:t>city</a:t>
            </a:r>
            <a:r>
              <a:rPr dirty="0" sz="100" spc="-5">
                <a:latin typeface="Arial MT"/>
                <a:cs typeface="Arial MT"/>
              </a:rPr>
              <a:t> </a:t>
            </a:r>
            <a:r>
              <a:rPr dirty="0" sz="100" spc="-5">
                <a:latin typeface="Arial MT"/>
                <a:cs typeface="Arial MT"/>
              </a:rPr>
              <a:t>of</a:t>
            </a:r>
            <a:r>
              <a:rPr dirty="0" sz="100" spc="-5">
                <a:latin typeface="Arial MT"/>
                <a:cs typeface="Arial MT"/>
              </a:rPr>
              <a:t> </a:t>
            </a:r>
            <a:r>
              <a:rPr dirty="0" sz="100" spc="-5">
                <a:latin typeface="Arial MT"/>
                <a:cs typeface="Arial MT"/>
              </a:rPr>
              <a:t>coaching</a:t>
            </a:r>
            <a:endParaRPr sz="100">
              <a:latin typeface="Arial MT"/>
              <a:cs typeface="Arial MT"/>
            </a:endParaRPr>
          </a:p>
        </p:txBody>
      </p:sp>
      <p:sp>
        <p:nvSpPr>
          <p:cNvPr id="18" name="object 18"/>
          <p:cNvSpPr txBox="1"/>
          <p:nvPr/>
        </p:nvSpPr>
        <p:spPr>
          <a:xfrm>
            <a:off x="70926" y="782671"/>
            <a:ext cx="1243330" cy="4064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38100">
              <a:lnSpc>
                <a:spcPct val="100000"/>
              </a:lnSpc>
            </a:pPr>
            <a:r>
              <a:rPr dirty="0" baseline="27777" sz="150" spc="-7" b="1">
                <a:latin typeface="Arial"/>
                <a:cs typeface="Arial"/>
              </a:rPr>
              <a:t>4</a:t>
            </a:r>
            <a:r>
              <a:rPr dirty="0" baseline="27777" sz="150" spc="-7" b="1">
                <a:latin typeface="Arial"/>
                <a:cs typeface="Arial"/>
              </a:rPr>
              <a:t>             </a:t>
            </a:r>
            <a:r>
              <a:rPr dirty="0" baseline="27777" sz="150" spc="-7" b="1">
                <a:latin typeface="Arial"/>
                <a:cs typeface="Arial"/>
              </a:rPr>
              <a:t> </a:t>
            </a:r>
            <a:r>
              <a:rPr dirty="0" baseline="27777" sz="150" spc="-7">
                <a:latin typeface="Arial MT"/>
                <a:cs typeface="Arial MT"/>
              </a:rPr>
              <a:t>s5</a:t>
            </a:r>
            <a:r>
              <a:rPr dirty="0" baseline="27777" sz="150">
                <a:latin typeface="Arial MT"/>
                <a:cs typeface="Arial MT"/>
              </a:rPr>
              <a:t>      </a:t>
            </a:r>
            <a:r>
              <a:rPr dirty="0" sz="100" spc="-5">
                <a:latin typeface="Arial MT"/>
                <a:cs typeface="Arial MT"/>
              </a:rPr>
              <a:t>Show</a:t>
            </a:r>
            <a:r>
              <a:rPr dirty="0" sz="100">
                <a:latin typeface="Arial MT"/>
                <a:cs typeface="Arial MT"/>
              </a:rPr>
              <a:t>      </a:t>
            </a:r>
            <a:r>
              <a:rPr dirty="0" sz="100" spc="10">
                <a:latin typeface="Arial MT"/>
                <a:cs typeface="Arial MT"/>
              </a:rPr>
              <a:t> </a:t>
            </a:r>
            <a:r>
              <a:rPr dirty="0" baseline="27777" sz="150" spc="-7">
                <a:latin typeface="Arial MT"/>
                <a:cs typeface="Arial MT"/>
              </a:rPr>
              <a:t>Kota</a:t>
            </a:r>
            <a:r>
              <a:rPr dirty="0" baseline="27777" sz="150" spc="-7">
                <a:latin typeface="Arial MT"/>
                <a:cs typeface="Arial MT"/>
              </a:rPr>
              <a:t> </a:t>
            </a:r>
            <a:r>
              <a:rPr dirty="0" baseline="27777" sz="150" spc="-7">
                <a:latin typeface="Arial MT"/>
                <a:cs typeface="Arial MT"/>
              </a:rPr>
              <a:t>Factory</a:t>
            </a:r>
            <a:r>
              <a:rPr dirty="0" baseline="27777" sz="150">
                <a:latin typeface="Arial MT"/>
                <a:cs typeface="Arial MT"/>
              </a:rPr>
              <a:t>              </a:t>
            </a:r>
            <a:r>
              <a:rPr dirty="0" baseline="27777" sz="150" spc="-22">
                <a:latin typeface="Arial MT"/>
                <a:cs typeface="Arial MT"/>
              </a:rPr>
              <a:t> </a:t>
            </a:r>
            <a:r>
              <a:rPr dirty="0" baseline="27777" sz="150" spc="-7">
                <a:latin typeface="Arial MT"/>
                <a:cs typeface="Arial MT"/>
              </a:rPr>
              <a:t>NaN</a:t>
            </a:r>
            <a:r>
              <a:rPr dirty="0" baseline="27777" sz="150">
                <a:latin typeface="Arial MT"/>
                <a:cs typeface="Arial MT"/>
              </a:rPr>
              <a:t>        </a:t>
            </a:r>
            <a:r>
              <a:rPr dirty="0" baseline="27777" sz="150" spc="-7">
                <a:latin typeface="Arial MT"/>
                <a:cs typeface="Arial MT"/>
              </a:rPr>
              <a:t>Kuma</a:t>
            </a:r>
            <a:r>
              <a:rPr dirty="0" baseline="27777" sz="150" spc="-22">
                <a:latin typeface="Arial MT"/>
                <a:cs typeface="Arial MT"/>
              </a:rPr>
              <a:t>r</a:t>
            </a:r>
            <a:r>
              <a:rPr dirty="0" baseline="27777" sz="150" spc="-7">
                <a:latin typeface="Arial MT"/>
                <a:cs typeface="Arial MT"/>
              </a:rPr>
              <a:t>,</a:t>
            </a:r>
            <a:r>
              <a:rPr dirty="0" baseline="27777" sz="150" spc="-7">
                <a:latin typeface="Arial MT"/>
                <a:cs typeface="Arial MT"/>
              </a:rPr>
              <a:t> </a:t>
            </a:r>
            <a:r>
              <a:rPr dirty="0" baseline="27777" sz="150" spc="-7">
                <a:latin typeface="Arial MT"/>
                <a:cs typeface="Arial MT"/>
              </a:rPr>
              <a:t>Ranjan</a:t>
            </a:r>
            <a:r>
              <a:rPr dirty="0" baseline="27777" sz="150" spc="-7">
                <a:latin typeface="Arial MT"/>
                <a:cs typeface="Arial MT"/>
              </a:rPr>
              <a:t> </a:t>
            </a:r>
            <a:r>
              <a:rPr dirty="0" baseline="27777" sz="150" spc="-7">
                <a:latin typeface="Arial MT"/>
                <a:cs typeface="Arial MT"/>
              </a:rPr>
              <a:t>Raj,</a:t>
            </a:r>
            <a:r>
              <a:rPr dirty="0" baseline="27777" sz="150" spc="-15">
                <a:latin typeface="Arial MT"/>
                <a:cs typeface="Arial MT"/>
              </a:rPr>
              <a:t> </a:t>
            </a:r>
            <a:r>
              <a:rPr dirty="0" baseline="27777" sz="150" spc="-7">
                <a:latin typeface="Arial MT"/>
                <a:cs typeface="Arial MT"/>
              </a:rPr>
              <a:t>Alam</a:t>
            </a:r>
            <a:r>
              <a:rPr dirty="0" baseline="27777" sz="150">
                <a:latin typeface="Arial MT"/>
                <a:cs typeface="Arial MT"/>
              </a:rPr>
              <a:t>            </a:t>
            </a:r>
            <a:r>
              <a:rPr dirty="0" baseline="27777" sz="150" spc="-7">
                <a:latin typeface="Arial MT"/>
                <a:cs typeface="Arial MT"/>
              </a:rPr>
              <a:t>India</a:t>
            </a:r>
            <a:r>
              <a:rPr dirty="0" baseline="27777" sz="150">
                <a:latin typeface="Arial MT"/>
                <a:cs typeface="Arial MT"/>
              </a:rPr>
              <a:t>                   </a:t>
            </a:r>
            <a:r>
              <a:rPr dirty="0" baseline="27777" sz="150" spc="7">
                <a:latin typeface="Arial MT"/>
                <a:cs typeface="Arial MT"/>
              </a:rPr>
              <a:t> </a:t>
            </a:r>
            <a:r>
              <a:rPr dirty="0" sz="100" spc="-5">
                <a:latin typeface="Arial MT"/>
                <a:cs typeface="Arial MT"/>
              </a:rPr>
              <a:t>2021</a:t>
            </a:r>
            <a:r>
              <a:rPr dirty="0" sz="100">
                <a:latin typeface="Arial MT"/>
                <a:cs typeface="Arial MT"/>
              </a:rPr>
              <a:t>                 </a:t>
            </a:r>
            <a:r>
              <a:rPr dirty="0" baseline="27777" sz="150" spc="-7">
                <a:latin typeface="Arial MT"/>
                <a:cs typeface="Arial MT"/>
              </a:rPr>
              <a:t>2021</a:t>
            </a:r>
            <a:r>
              <a:rPr dirty="0" baseline="27777" sz="150">
                <a:latin typeface="Arial MT"/>
                <a:cs typeface="Arial MT"/>
              </a:rPr>
              <a:t>       </a:t>
            </a:r>
            <a:r>
              <a:rPr dirty="0" baseline="27777" sz="150" spc="15">
                <a:latin typeface="Arial MT"/>
                <a:cs typeface="Arial MT"/>
              </a:rPr>
              <a:t> </a:t>
            </a:r>
            <a:r>
              <a:rPr dirty="0" sz="100" spc="-5">
                <a:latin typeface="Arial MT"/>
                <a:cs typeface="Arial MT"/>
              </a:rPr>
              <a:t>MA</a:t>
            </a:r>
            <a:r>
              <a:rPr dirty="0" sz="100">
                <a:latin typeface="Arial MT"/>
                <a:cs typeface="Arial MT"/>
              </a:rPr>
              <a:t>    </a:t>
            </a:r>
            <a:r>
              <a:rPr dirty="0" sz="100" spc="-5">
                <a:latin typeface="Arial MT"/>
                <a:cs typeface="Arial MT"/>
              </a:rPr>
              <a:t> </a:t>
            </a:r>
            <a:r>
              <a:rPr dirty="0" sz="100" spc="-5">
                <a:latin typeface="Arial MT"/>
                <a:cs typeface="Arial MT"/>
              </a:rPr>
              <a:t>Seasons</a:t>
            </a:r>
            <a:r>
              <a:rPr dirty="0" sz="100">
                <a:latin typeface="Arial MT"/>
                <a:cs typeface="Arial MT"/>
              </a:rPr>
              <a:t>       </a:t>
            </a:r>
            <a:r>
              <a:rPr dirty="0" sz="100" spc="-10">
                <a:latin typeface="Arial MT"/>
                <a:cs typeface="Arial MT"/>
              </a:rPr>
              <a:t> </a:t>
            </a:r>
            <a:r>
              <a:rPr dirty="0" sz="100" spc="-5">
                <a:latin typeface="Arial MT"/>
                <a:cs typeface="Arial MT"/>
              </a:rPr>
              <a:t>Romantic</a:t>
            </a:r>
            <a:r>
              <a:rPr dirty="0" sz="100" spc="-5">
                <a:latin typeface="Arial MT"/>
                <a:cs typeface="Arial MT"/>
              </a:rPr>
              <a:t> </a:t>
            </a:r>
            <a:r>
              <a:rPr dirty="0" sz="100" spc="-5">
                <a:latin typeface="Arial MT"/>
                <a:cs typeface="Arial MT"/>
              </a:rPr>
              <a:t>TV</a:t>
            </a:r>
            <a:r>
              <a:rPr dirty="0" sz="100" spc="-5">
                <a:latin typeface="Arial MT"/>
                <a:cs typeface="Arial MT"/>
              </a:rPr>
              <a:t> </a:t>
            </a:r>
            <a:r>
              <a:rPr dirty="0" sz="100" spc="-5">
                <a:latin typeface="Arial MT"/>
                <a:cs typeface="Arial MT"/>
              </a:rPr>
              <a:t>Shows,</a:t>
            </a:r>
            <a:r>
              <a:rPr dirty="0" sz="100" spc="-5">
                <a:latin typeface="Arial MT"/>
                <a:cs typeface="Arial MT"/>
              </a:rPr>
              <a:t> </a:t>
            </a:r>
            <a:r>
              <a:rPr dirty="0" sz="100" spc="-5">
                <a:latin typeface="Arial MT"/>
                <a:cs typeface="Arial MT"/>
              </a:rPr>
              <a:t>TV</a:t>
            </a:r>
            <a:r>
              <a:rPr dirty="0" sz="100" spc="-5">
                <a:latin typeface="Arial MT"/>
                <a:cs typeface="Arial MT"/>
              </a:rPr>
              <a:t> </a:t>
            </a:r>
            <a:r>
              <a:rPr dirty="0" sz="100" spc="-5">
                <a:latin typeface="Arial MT"/>
                <a:cs typeface="Arial MT"/>
              </a:rPr>
              <a:t>...</a:t>
            </a:r>
            <a:r>
              <a:rPr dirty="0" sz="100">
                <a:latin typeface="Arial MT"/>
                <a:cs typeface="Arial MT"/>
              </a:rPr>
              <a:t>     </a:t>
            </a:r>
            <a:r>
              <a:rPr dirty="0" sz="100" spc="-5">
                <a:latin typeface="Arial MT"/>
                <a:cs typeface="Arial MT"/>
              </a:rPr>
              <a:t>centers</a:t>
            </a:r>
            <a:r>
              <a:rPr dirty="0" sz="100" spc="-5">
                <a:latin typeface="Arial MT"/>
                <a:cs typeface="Arial MT"/>
              </a:rPr>
              <a:t> </a:t>
            </a:r>
            <a:r>
              <a:rPr dirty="0" sz="100" spc="-5">
                <a:latin typeface="Arial MT"/>
                <a:cs typeface="Arial MT"/>
              </a:rPr>
              <a:t>known</a:t>
            </a:r>
            <a:r>
              <a:rPr dirty="0" sz="100" spc="-5">
                <a:latin typeface="Arial MT"/>
                <a:cs typeface="Arial MT"/>
              </a:rPr>
              <a:t> </a:t>
            </a:r>
            <a:r>
              <a:rPr dirty="0" sz="100" spc="-5">
                <a:latin typeface="Arial MT"/>
                <a:cs typeface="Arial MT"/>
              </a:rPr>
              <a:t>to</a:t>
            </a:r>
            <a:r>
              <a:rPr dirty="0" sz="100" spc="-5">
                <a:latin typeface="Arial MT"/>
                <a:cs typeface="Arial MT"/>
              </a:rPr>
              <a:t> </a:t>
            </a:r>
            <a:r>
              <a:rPr dirty="0" sz="100" spc="-5">
                <a:latin typeface="Arial MT"/>
                <a:cs typeface="Arial MT"/>
              </a:rPr>
              <a:t>train</a:t>
            </a:r>
            <a:r>
              <a:rPr dirty="0" sz="100" spc="-5">
                <a:latin typeface="Arial MT"/>
                <a:cs typeface="Arial MT"/>
              </a:rPr>
              <a:t> </a:t>
            </a:r>
            <a:r>
              <a:rPr dirty="0" sz="100" spc="-5">
                <a:latin typeface="Arial MT"/>
                <a:cs typeface="Arial MT"/>
              </a:rPr>
              <a:t>I...</a:t>
            </a:r>
            <a:endParaRPr sz="100">
              <a:latin typeface="Arial MT"/>
              <a:cs typeface="Arial MT"/>
            </a:endParaRPr>
          </a:p>
        </p:txBody>
      </p:sp>
      <p:grpSp>
        <p:nvGrpSpPr>
          <p:cNvPr id="19" name="object 19"/>
          <p:cNvGrpSpPr/>
          <p:nvPr/>
        </p:nvGrpSpPr>
        <p:grpSpPr>
          <a:xfrm>
            <a:off x="102795" y="847288"/>
            <a:ext cx="1200785" cy="80010"/>
            <a:chOff x="102795" y="847288"/>
            <a:chExt cx="1200785" cy="80010"/>
          </a:xfrm>
        </p:grpSpPr>
        <p:sp>
          <p:nvSpPr>
            <p:cNvPr id="20" name="object 20"/>
            <p:cNvSpPr/>
            <p:nvPr/>
          </p:nvSpPr>
          <p:spPr>
            <a:xfrm>
              <a:off x="102795" y="847288"/>
              <a:ext cx="1200785" cy="46990"/>
            </a:xfrm>
            <a:custGeom>
              <a:avLst/>
              <a:gdLst/>
              <a:ahLst/>
              <a:cxnLst/>
              <a:rect l="l" t="t" r="r" b="b"/>
              <a:pathLst>
                <a:path w="1200785" h="46990">
                  <a:moveTo>
                    <a:pt x="1200324" y="46725"/>
                  </a:moveTo>
                  <a:lnTo>
                    <a:pt x="0" y="46725"/>
                  </a:lnTo>
                  <a:lnTo>
                    <a:pt x="0" y="0"/>
                  </a:lnTo>
                  <a:lnTo>
                    <a:pt x="1200324" y="0"/>
                  </a:lnTo>
                  <a:lnTo>
                    <a:pt x="1200324" y="46725"/>
                  </a:lnTo>
                  <a:close/>
                </a:path>
              </a:pathLst>
            </a:custGeom>
            <a:solidFill>
              <a:srgbClr val="F5F5F5"/>
            </a:solidFill>
          </p:spPr>
          <p:txBody>
            <a:bodyPr wrap="square" lIns="0" tIns="0" rIns="0" bIns="0" rtlCol="0"/>
            <a:lstStyle/>
            <a:p/>
          </p:txBody>
        </p:sp>
        <p:sp>
          <p:nvSpPr>
            <p:cNvPr id="21" name="object 21"/>
            <p:cNvSpPr/>
            <p:nvPr/>
          </p:nvSpPr>
          <p:spPr>
            <a:xfrm>
              <a:off x="103315" y="847807"/>
              <a:ext cx="1199515" cy="45720"/>
            </a:xfrm>
            <a:custGeom>
              <a:avLst/>
              <a:gdLst/>
              <a:ahLst/>
              <a:cxnLst/>
              <a:rect l="l" t="t" r="r" b="b"/>
              <a:pathLst>
                <a:path w="1199515" h="45719">
                  <a:moveTo>
                    <a:pt x="0" y="0"/>
                  </a:moveTo>
                  <a:lnTo>
                    <a:pt x="1199286" y="0"/>
                  </a:lnTo>
                  <a:lnTo>
                    <a:pt x="1199286" y="45687"/>
                  </a:lnTo>
                  <a:lnTo>
                    <a:pt x="0" y="45687"/>
                  </a:lnTo>
                  <a:lnTo>
                    <a:pt x="0" y="0"/>
                  </a:lnTo>
                  <a:close/>
                </a:path>
              </a:pathLst>
            </a:custGeom>
            <a:ln w="3175">
              <a:solidFill>
                <a:srgbClr val="DFDFDF"/>
              </a:solidFill>
            </a:ln>
          </p:spPr>
          <p:txBody>
            <a:bodyPr wrap="square" lIns="0" tIns="0" rIns="0" bIns="0" rtlCol="0"/>
            <a:lstStyle/>
            <a:p/>
          </p:txBody>
        </p:sp>
        <p:sp>
          <p:nvSpPr>
            <p:cNvPr id="22" name="object 22"/>
            <p:cNvSpPr/>
            <p:nvPr/>
          </p:nvSpPr>
          <p:spPr>
            <a:xfrm>
              <a:off x="102793" y="926210"/>
              <a:ext cx="1179830" cy="1270"/>
            </a:xfrm>
            <a:custGeom>
              <a:avLst/>
              <a:gdLst/>
              <a:ahLst/>
              <a:cxnLst/>
              <a:rect l="l" t="t" r="r" b="b"/>
              <a:pathLst>
                <a:path w="1179830" h="1269">
                  <a:moveTo>
                    <a:pt x="1179550" y="0"/>
                  </a:moveTo>
                  <a:lnTo>
                    <a:pt x="1179550" y="0"/>
                  </a:lnTo>
                  <a:lnTo>
                    <a:pt x="0" y="0"/>
                  </a:lnTo>
                  <a:lnTo>
                    <a:pt x="0" y="1041"/>
                  </a:lnTo>
                  <a:lnTo>
                    <a:pt x="1179550" y="1041"/>
                  </a:lnTo>
                  <a:lnTo>
                    <a:pt x="1179550" y="0"/>
                  </a:lnTo>
                  <a:close/>
                </a:path>
              </a:pathLst>
            </a:custGeom>
            <a:solidFill>
              <a:srgbClr val="BDBDBD"/>
            </a:solidFill>
          </p:spPr>
          <p:txBody>
            <a:bodyPr wrap="square" lIns="0" tIns="0" rIns="0" bIns="0" rtlCol="0"/>
            <a:lstStyle/>
            <a:p/>
          </p:txBody>
        </p:sp>
        <p:sp>
          <p:nvSpPr>
            <p:cNvPr id="23" name="object 23"/>
            <p:cNvSpPr/>
            <p:nvPr/>
          </p:nvSpPr>
          <p:spPr>
            <a:xfrm>
              <a:off x="109026" y="853518"/>
              <a:ext cx="1188085" cy="34290"/>
            </a:xfrm>
            <a:custGeom>
              <a:avLst/>
              <a:gdLst/>
              <a:ahLst/>
              <a:cxnLst/>
              <a:rect l="l" t="t" r="r" b="b"/>
              <a:pathLst>
                <a:path w="1188085" h="34290">
                  <a:moveTo>
                    <a:pt x="1187864" y="34265"/>
                  </a:moveTo>
                  <a:lnTo>
                    <a:pt x="0" y="34265"/>
                  </a:lnTo>
                  <a:lnTo>
                    <a:pt x="0" y="0"/>
                  </a:lnTo>
                  <a:lnTo>
                    <a:pt x="1187864" y="0"/>
                  </a:lnTo>
                  <a:lnTo>
                    <a:pt x="1187864" y="34265"/>
                  </a:lnTo>
                  <a:close/>
                </a:path>
              </a:pathLst>
            </a:custGeom>
            <a:solidFill>
              <a:srgbClr val="F5F5F5"/>
            </a:solidFill>
          </p:spPr>
          <p:txBody>
            <a:bodyPr wrap="square" lIns="0" tIns="0" rIns="0" bIns="0" rtlCol="0"/>
            <a:lstStyle/>
            <a:p/>
          </p:txBody>
        </p:sp>
      </p:grpSp>
      <p:sp>
        <p:nvSpPr>
          <p:cNvPr id="24" name="object 24"/>
          <p:cNvSpPr/>
          <p:nvPr/>
        </p:nvSpPr>
        <p:spPr>
          <a:xfrm>
            <a:off x="102795" y="1004078"/>
            <a:ext cx="1179830" cy="83185"/>
          </a:xfrm>
          <a:custGeom>
            <a:avLst/>
            <a:gdLst/>
            <a:ahLst/>
            <a:cxnLst/>
            <a:rect l="l" t="t" r="r" b="b"/>
            <a:pathLst>
              <a:path w="1179830" h="83184">
                <a:moveTo>
                  <a:pt x="0" y="0"/>
                </a:moveTo>
                <a:lnTo>
                  <a:pt x="1179558" y="0"/>
                </a:lnTo>
              </a:path>
              <a:path w="1179830" h="83184">
                <a:moveTo>
                  <a:pt x="0" y="83067"/>
                </a:moveTo>
                <a:lnTo>
                  <a:pt x="1179558" y="83067"/>
                </a:lnTo>
              </a:path>
            </a:pathLst>
          </a:custGeom>
          <a:ln w="41533">
            <a:solidFill>
              <a:srgbClr val="F5F5F5"/>
            </a:solidFill>
          </a:ln>
        </p:spPr>
        <p:txBody>
          <a:bodyPr wrap="square" lIns="0" tIns="0" rIns="0" bIns="0" rtlCol="0"/>
          <a:lstStyle/>
          <a:p/>
        </p:txBody>
      </p:sp>
      <p:grpSp>
        <p:nvGrpSpPr>
          <p:cNvPr id="25" name="object 25"/>
          <p:cNvGrpSpPr/>
          <p:nvPr/>
        </p:nvGrpSpPr>
        <p:grpSpPr>
          <a:xfrm>
            <a:off x="102795" y="1172289"/>
            <a:ext cx="1200785" cy="46990"/>
            <a:chOff x="102795" y="1172289"/>
            <a:chExt cx="1200785" cy="46990"/>
          </a:xfrm>
        </p:grpSpPr>
        <p:sp>
          <p:nvSpPr>
            <p:cNvPr id="26" name="object 26"/>
            <p:cNvSpPr/>
            <p:nvPr/>
          </p:nvSpPr>
          <p:spPr>
            <a:xfrm>
              <a:off x="102795" y="1172289"/>
              <a:ext cx="1200785" cy="46990"/>
            </a:xfrm>
            <a:custGeom>
              <a:avLst/>
              <a:gdLst/>
              <a:ahLst/>
              <a:cxnLst/>
              <a:rect l="l" t="t" r="r" b="b"/>
              <a:pathLst>
                <a:path w="1200785" h="46990">
                  <a:moveTo>
                    <a:pt x="1200324" y="46725"/>
                  </a:moveTo>
                  <a:lnTo>
                    <a:pt x="0" y="46725"/>
                  </a:lnTo>
                  <a:lnTo>
                    <a:pt x="0" y="0"/>
                  </a:lnTo>
                  <a:lnTo>
                    <a:pt x="1200324" y="0"/>
                  </a:lnTo>
                  <a:lnTo>
                    <a:pt x="1200324" y="46725"/>
                  </a:lnTo>
                  <a:close/>
                </a:path>
              </a:pathLst>
            </a:custGeom>
            <a:solidFill>
              <a:srgbClr val="F5F5F5"/>
            </a:solidFill>
          </p:spPr>
          <p:txBody>
            <a:bodyPr wrap="square" lIns="0" tIns="0" rIns="0" bIns="0" rtlCol="0"/>
            <a:lstStyle/>
            <a:p/>
          </p:txBody>
        </p:sp>
        <p:sp>
          <p:nvSpPr>
            <p:cNvPr id="27" name="object 27"/>
            <p:cNvSpPr/>
            <p:nvPr/>
          </p:nvSpPr>
          <p:spPr>
            <a:xfrm>
              <a:off x="103315" y="1172808"/>
              <a:ext cx="1199515" cy="45720"/>
            </a:xfrm>
            <a:custGeom>
              <a:avLst/>
              <a:gdLst/>
              <a:ahLst/>
              <a:cxnLst/>
              <a:rect l="l" t="t" r="r" b="b"/>
              <a:pathLst>
                <a:path w="1199515" h="45719">
                  <a:moveTo>
                    <a:pt x="0" y="0"/>
                  </a:moveTo>
                  <a:lnTo>
                    <a:pt x="1199286" y="0"/>
                  </a:lnTo>
                  <a:lnTo>
                    <a:pt x="1199286" y="45687"/>
                  </a:lnTo>
                  <a:lnTo>
                    <a:pt x="0" y="45687"/>
                  </a:lnTo>
                  <a:lnTo>
                    <a:pt x="0" y="0"/>
                  </a:lnTo>
                  <a:close/>
                </a:path>
              </a:pathLst>
            </a:custGeom>
            <a:ln w="3175">
              <a:solidFill>
                <a:srgbClr val="DFDFDF"/>
              </a:solidFill>
            </a:ln>
          </p:spPr>
          <p:txBody>
            <a:bodyPr wrap="square" lIns="0" tIns="0" rIns="0" bIns="0" rtlCol="0"/>
            <a:lstStyle/>
            <a:p/>
          </p:txBody>
        </p:sp>
        <p:sp>
          <p:nvSpPr>
            <p:cNvPr id="28" name="object 28"/>
            <p:cNvSpPr/>
            <p:nvPr/>
          </p:nvSpPr>
          <p:spPr>
            <a:xfrm>
              <a:off x="109026" y="1178519"/>
              <a:ext cx="1188085" cy="34290"/>
            </a:xfrm>
            <a:custGeom>
              <a:avLst/>
              <a:gdLst/>
              <a:ahLst/>
              <a:cxnLst/>
              <a:rect l="l" t="t" r="r" b="b"/>
              <a:pathLst>
                <a:path w="1188085" h="34290">
                  <a:moveTo>
                    <a:pt x="1187864" y="34265"/>
                  </a:moveTo>
                  <a:lnTo>
                    <a:pt x="0" y="34265"/>
                  </a:lnTo>
                  <a:lnTo>
                    <a:pt x="0" y="0"/>
                  </a:lnTo>
                  <a:lnTo>
                    <a:pt x="1187864" y="0"/>
                  </a:lnTo>
                  <a:lnTo>
                    <a:pt x="1187864" y="34265"/>
                  </a:lnTo>
                  <a:close/>
                </a:path>
              </a:pathLst>
            </a:custGeom>
            <a:solidFill>
              <a:srgbClr val="F5F5F5"/>
            </a:solidFill>
          </p:spPr>
          <p:txBody>
            <a:bodyPr wrap="square" lIns="0" tIns="0" rIns="0" bIns="0" rtlCol="0"/>
            <a:lstStyle/>
            <a:p/>
          </p:txBody>
        </p:sp>
      </p:grpSp>
      <p:grpSp>
        <p:nvGrpSpPr>
          <p:cNvPr id="29" name="object 29"/>
          <p:cNvGrpSpPr/>
          <p:nvPr/>
        </p:nvGrpSpPr>
        <p:grpSpPr>
          <a:xfrm>
            <a:off x="102795" y="1264702"/>
            <a:ext cx="1200785" cy="30480"/>
            <a:chOff x="102795" y="1264702"/>
            <a:chExt cx="1200785" cy="30480"/>
          </a:xfrm>
        </p:grpSpPr>
        <p:sp>
          <p:nvSpPr>
            <p:cNvPr id="30" name="object 30"/>
            <p:cNvSpPr/>
            <p:nvPr/>
          </p:nvSpPr>
          <p:spPr>
            <a:xfrm>
              <a:off x="102795" y="1264702"/>
              <a:ext cx="1200785" cy="30480"/>
            </a:xfrm>
            <a:custGeom>
              <a:avLst/>
              <a:gdLst/>
              <a:ahLst/>
              <a:cxnLst/>
              <a:rect l="l" t="t" r="r" b="b"/>
              <a:pathLst>
                <a:path w="1200785" h="30480">
                  <a:moveTo>
                    <a:pt x="1200324" y="30111"/>
                  </a:moveTo>
                  <a:lnTo>
                    <a:pt x="0" y="30111"/>
                  </a:lnTo>
                  <a:lnTo>
                    <a:pt x="0" y="0"/>
                  </a:lnTo>
                  <a:lnTo>
                    <a:pt x="1200324" y="0"/>
                  </a:lnTo>
                  <a:lnTo>
                    <a:pt x="1200324" y="30111"/>
                  </a:lnTo>
                  <a:close/>
                </a:path>
              </a:pathLst>
            </a:custGeom>
            <a:solidFill>
              <a:srgbClr val="F5F5F5"/>
            </a:solidFill>
          </p:spPr>
          <p:txBody>
            <a:bodyPr wrap="square" lIns="0" tIns="0" rIns="0" bIns="0" rtlCol="0"/>
            <a:lstStyle/>
            <a:p/>
          </p:txBody>
        </p:sp>
        <p:sp>
          <p:nvSpPr>
            <p:cNvPr id="31" name="object 31"/>
            <p:cNvSpPr/>
            <p:nvPr/>
          </p:nvSpPr>
          <p:spPr>
            <a:xfrm>
              <a:off x="103315" y="1265221"/>
              <a:ext cx="1199515" cy="29209"/>
            </a:xfrm>
            <a:custGeom>
              <a:avLst/>
              <a:gdLst/>
              <a:ahLst/>
              <a:cxnLst/>
              <a:rect l="l" t="t" r="r" b="b"/>
              <a:pathLst>
                <a:path w="1199515" h="29209">
                  <a:moveTo>
                    <a:pt x="0" y="0"/>
                  </a:moveTo>
                  <a:lnTo>
                    <a:pt x="1199286" y="0"/>
                  </a:lnTo>
                  <a:lnTo>
                    <a:pt x="1199286" y="29073"/>
                  </a:lnTo>
                  <a:lnTo>
                    <a:pt x="0" y="29073"/>
                  </a:lnTo>
                  <a:lnTo>
                    <a:pt x="0" y="0"/>
                  </a:lnTo>
                  <a:close/>
                </a:path>
              </a:pathLst>
            </a:custGeom>
            <a:ln w="3175">
              <a:solidFill>
                <a:srgbClr val="DFDFDF"/>
              </a:solidFill>
            </a:ln>
          </p:spPr>
          <p:txBody>
            <a:bodyPr wrap="square" lIns="0" tIns="0" rIns="0" bIns="0" rtlCol="0"/>
            <a:lstStyle/>
            <a:p/>
          </p:txBody>
        </p:sp>
        <p:sp>
          <p:nvSpPr>
            <p:cNvPr id="32" name="object 32"/>
            <p:cNvSpPr/>
            <p:nvPr/>
          </p:nvSpPr>
          <p:spPr>
            <a:xfrm>
              <a:off x="109026" y="1270932"/>
              <a:ext cx="1188085" cy="17145"/>
            </a:xfrm>
            <a:custGeom>
              <a:avLst/>
              <a:gdLst/>
              <a:ahLst/>
              <a:cxnLst/>
              <a:rect l="l" t="t" r="r" b="b"/>
              <a:pathLst>
                <a:path w="1188085" h="17144">
                  <a:moveTo>
                    <a:pt x="1187864" y="16613"/>
                  </a:moveTo>
                  <a:lnTo>
                    <a:pt x="0" y="16613"/>
                  </a:lnTo>
                  <a:lnTo>
                    <a:pt x="0" y="0"/>
                  </a:lnTo>
                  <a:lnTo>
                    <a:pt x="1187864" y="0"/>
                  </a:lnTo>
                  <a:lnTo>
                    <a:pt x="1187864" y="16613"/>
                  </a:lnTo>
                  <a:close/>
                </a:path>
              </a:pathLst>
            </a:custGeom>
            <a:solidFill>
              <a:srgbClr val="F5F5F5"/>
            </a:solidFill>
          </p:spPr>
          <p:txBody>
            <a:bodyPr wrap="square" lIns="0" tIns="0" rIns="0" bIns="0" rtlCol="0"/>
            <a:lstStyle/>
            <a:p/>
          </p:txBody>
        </p:sp>
      </p:grpSp>
      <p:grpSp>
        <p:nvGrpSpPr>
          <p:cNvPr id="33" name="object 33"/>
          <p:cNvGrpSpPr/>
          <p:nvPr/>
        </p:nvGrpSpPr>
        <p:grpSpPr>
          <a:xfrm>
            <a:off x="102795" y="1613585"/>
            <a:ext cx="1200785" cy="46990"/>
            <a:chOff x="102795" y="1613585"/>
            <a:chExt cx="1200785" cy="46990"/>
          </a:xfrm>
        </p:grpSpPr>
        <p:sp>
          <p:nvSpPr>
            <p:cNvPr id="34" name="object 34"/>
            <p:cNvSpPr/>
            <p:nvPr/>
          </p:nvSpPr>
          <p:spPr>
            <a:xfrm>
              <a:off x="102795" y="1613585"/>
              <a:ext cx="1200785" cy="46990"/>
            </a:xfrm>
            <a:custGeom>
              <a:avLst/>
              <a:gdLst/>
              <a:ahLst/>
              <a:cxnLst/>
              <a:rect l="l" t="t" r="r" b="b"/>
              <a:pathLst>
                <a:path w="1200785" h="46989">
                  <a:moveTo>
                    <a:pt x="1200324" y="46725"/>
                  </a:moveTo>
                  <a:lnTo>
                    <a:pt x="0" y="46725"/>
                  </a:lnTo>
                  <a:lnTo>
                    <a:pt x="0" y="0"/>
                  </a:lnTo>
                  <a:lnTo>
                    <a:pt x="1200324" y="0"/>
                  </a:lnTo>
                  <a:lnTo>
                    <a:pt x="1200324" y="46725"/>
                  </a:lnTo>
                  <a:close/>
                </a:path>
              </a:pathLst>
            </a:custGeom>
            <a:solidFill>
              <a:srgbClr val="F5F5F5"/>
            </a:solidFill>
          </p:spPr>
          <p:txBody>
            <a:bodyPr wrap="square" lIns="0" tIns="0" rIns="0" bIns="0" rtlCol="0"/>
            <a:lstStyle/>
            <a:p/>
          </p:txBody>
        </p:sp>
        <p:sp>
          <p:nvSpPr>
            <p:cNvPr id="35" name="object 35"/>
            <p:cNvSpPr/>
            <p:nvPr/>
          </p:nvSpPr>
          <p:spPr>
            <a:xfrm>
              <a:off x="103315" y="1614104"/>
              <a:ext cx="1199515" cy="45720"/>
            </a:xfrm>
            <a:custGeom>
              <a:avLst/>
              <a:gdLst/>
              <a:ahLst/>
              <a:cxnLst/>
              <a:rect l="l" t="t" r="r" b="b"/>
              <a:pathLst>
                <a:path w="1199515" h="45719">
                  <a:moveTo>
                    <a:pt x="0" y="0"/>
                  </a:moveTo>
                  <a:lnTo>
                    <a:pt x="1199286" y="0"/>
                  </a:lnTo>
                  <a:lnTo>
                    <a:pt x="1199286" y="45687"/>
                  </a:lnTo>
                  <a:lnTo>
                    <a:pt x="0" y="45687"/>
                  </a:lnTo>
                  <a:lnTo>
                    <a:pt x="0" y="0"/>
                  </a:lnTo>
                  <a:close/>
                </a:path>
              </a:pathLst>
            </a:custGeom>
            <a:ln w="3175">
              <a:solidFill>
                <a:srgbClr val="DFDFDF"/>
              </a:solidFill>
            </a:ln>
          </p:spPr>
          <p:txBody>
            <a:bodyPr wrap="square" lIns="0" tIns="0" rIns="0" bIns="0" rtlCol="0"/>
            <a:lstStyle/>
            <a:p/>
          </p:txBody>
        </p:sp>
        <p:sp>
          <p:nvSpPr>
            <p:cNvPr id="36" name="object 36"/>
            <p:cNvSpPr/>
            <p:nvPr/>
          </p:nvSpPr>
          <p:spPr>
            <a:xfrm>
              <a:off x="109026" y="1619815"/>
              <a:ext cx="1188085" cy="34290"/>
            </a:xfrm>
            <a:custGeom>
              <a:avLst/>
              <a:gdLst/>
              <a:ahLst/>
              <a:cxnLst/>
              <a:rect l="l" t="t" r="r" b="b"/>
              <a:pathLst>
                <a:path w="1188085" h="34289">
                  <a:moveTo>
                    <a:pt x="1187864" y="34265"/>
                  </a:moveTo>
                  <a:lnTo>
                    <a:pt x="0" y="34265"/>
                  </a:lnTo>
                  <a:lnTo>
                    <a:pt x="0" y="0"/>
                  </a:lnTo>
                  <a:lnTo>
                    <a:pt x="1187864" y="0"/>
                  </a:lnTo>
                  <a:lnTo>
                    <a:pt x="1187864" y="34265"/>
                  </a:lnTo>
                  <a:close/>
                </a:path>
              </a:pathLst>
            </a:custGeom>
            <a:solidFill>
              <a:srgbClr val="F5F5F5"/>
            </a:solidFill>
          </p:spPr>
          <p:txBody>
            <a:bodyPr wrap="square" lIns="0" tIns="0" rIns="0" bIns="0" rtlCol="0"/>
            <a:lstStyle/>
            <a:p/>
          </p:txBody>
        </p:sp>
      </p:grpSp>
      <p:grpSp>
        <p:nvGrpSpPr>
          <p:cNvPr id="37" name="object 37"/>
          <p:cNvGrpSpPr/>
          <p:nvPr/>
        </p:nvGrpSpPr>
        <p:grpSpPr>
          <a:xfrm>
            <a:off x="102680" y="1705882"/>
            <a:ext cx="1200785" cy="46990"/>
            <a:chOff x="102680" y="1705882"/>
            <a:chExt cx="1200785" cy="46990"/>
          </a:xfrm>
        </p:grpSpPr>
        <p:sp>
          <p:nvSpPr>
            <p:cNvPr id="38" name="object 38"/>
            <p:cNvSpPr/>
            <p:nvPr/>
          </p:nvSpPr>
          <p:spPr>
            <a:xfrm>
              <a:off x="102795" y="1705998"/>
              <a:ext cx="1200785" cy="46990"/>
            </a:xfrm>
            <a:custGeom>
              <a:avLst/>
              <a:gdLst/>
              <a:ahLst/>
              <a:cxnLst/>
              <a:rect l="l" t="t" r="r" b="b"/>
              <a:pathLst>
                <a:path w="1200785" h="46989">
                  <a:moveTo>
                    <a:pt x="1200324" y="46725"/>
                  </a:moveTo>
                  <a:lnTo>
                    <a:pt x="0" y="46725"/>
                  </a:lnTo>
                  <a:lnTo>
                    <a:pt x="0" y="0"/>
                  </a:lnTo>
                  <a:lnTo>
                    <a:pt x="1200324" y="0"/>
                  </a:lnTo>
                  <a:lnTo>
                    <a:pt x="1200324" y="46725"/>
                  </a:lnTo>
                  <a:close/>
                </a:path>
              </a:pathLst>
            </a:custGeom>
            <a:solidFill>
              <a:srgbClr val="F5F5F5"/>
            </a:solidFill>
          </p:spPr>
          <p:txBody>
            <a:bodyPr wrap="square" lIns="0" tIns="0" rIns="0" bIns="0" rtlCol="0"/>
            <a:lstStyle/>
            <a:p/>
          </p:txBody>
        </p:sp>
        <p:sp>
          <p:nvSpPr>
            <p:cNvPr id="39" name="object 39"/>
            <p:cNvSpPr/>
            <p:nvPr/>
          </p:nvSpPr>
          <p:spPr>
            <a:xfrm>
              <a:off x="103315" y="1706517"/>
              <a:ext cx="1199515" cy="45720"/>
            </a:xfrm>
            <a:custGeom>
              <a:avLst/>
              <a:gdLst/>
              <a:ahLst/>
              <a:cxnLst/>
              <a:rect l="l" t="t" r="r" b="b"/>
              <a:pathLst>
                <a:path w="1199515" h="45719">
                  <a:moveTo>
                    <a:pt x="0" y="0"/>
                  </a:moveTo>
                  <a:lnTo>
                    <a:pt x="1199286" y="0"/>
                  </a:lnTo>
                  <a:lnTo>
                    <a:pt x="1199286" y="45687"/>
                  </a:lnTo>
                  <a:lnTo>
                    <a:pt x="0" y="45687"/>
                  </a:lnTo>
                  <a:lnTo>
                    <a:pt x="0" y="0"/>
                  </a:lnTo>
                  <a:close/>
                </a:path>
              </a:pathLst>
            </a:custGeom>
            <a:ln w="3175">
              <a:solidFill>
                <a:srgbClr val="DFDFDF"/>
              </a:solidFill>
            </a:ln>
          </p:spPr>
          <p:txBody>
            <a:bodyPr wrap="square" lIns="0" tIns="0" rIns="0" bIns="0" rtlCol="0"/>
            <a:lstStyle/>
            <a:p/>
          </p:txBody>
        </p:sp>
      </p:grpSp>
      <p:sp>
        <p:nvSpPr>
          <p:cNvPr id="40" name="object 40"/>
          <p:cNvSpPr txBox="1"/>
          <p:nvPr/>
        </p:nvSpPr>
        <p:spPr>
          <a:xfrm>
            <a:off x="143895" y="1759751"/>
            <a:ext cx="568325" cy="58419"/>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marR="5080" indent="7620">
              <a:lnSpc>
                <a:spcPct val="109000"/>
              </a:lnSpc>
            </a:pPr>
            <a:r>
              <a:rPr dirty="0" sz="100">
                <a:latin typeface="Courier New"/>
                <a:cs typeface="Courier New"/>
              </a:rPr>
              <a:t>'release_year',</a:t>
            </a:r>
            <a:r>
              <a:rPr dirty="0" sz="100" spc="25">
                <a:latin typeface="Courier New"/>
                <a:cs typeface="Courier New"/>
              </a:rPr>
              <a:t> </a:t>
            </a:r>
            <a:r>
              <a:rPr dirty="0" sz="100">
                <a:latin typeface="Courier New"/>
                <a:cs typeface="Courier New"/>
              </a:rPr>
              <a:t>'rating',</a:t>
            </a:r>
            <a:r>
              <a:rPr dirty="0" sz="100" spc="30">
                <a:latin typeface="Courier New"/>
                <a:cs typeface="Courier New"/>
              </a:rPr>
              <a:t> </a:t>
            </a:r>
            <a:r>
              <a:rPr dirty="0" sz="100">
                <a:latin typeface="Courier New"/>
                <a:cs typeface="Courier New"/>
              </a:rPr>
              <a:t>'duration',</a:t>
            </a:r>
            <a:r>
              <a:rPr dirty="0" sz="100" spc="30">
                <a:latin typeface="Courier New"/>
                <a:cs typeface="Courier New"/>
              </a:rPr>
              <a:t> </a:t>
            </a:r>
            <a:r>
              <a:rPr dirty="0" sz="100">
                <a:latin typeface="Courier New"/>
                <a:cs typeface="Courier New"/>
              </a:rPr>
              <a:t>'listed_in',</a:t>
            </a:r>
            <a:r>
              <a:rPr dirty="0" sz="100" spc="30">
                <a:latin typeface="Courier New"/>
                <a:cs typeface="Courier New"/>
              </a:rPr>
              <a:t> </a:t>
            </a:r>
            <a:r>
              <a:rPr dirty="0" sz="100">
                <a:latin typeface="Courier New"/>
                <a:cs typeface="Courier New"/>
              </a:rPr>
              <a:t>'description'], </a:t>
            </a:r>
            <a:r>
              <a:rPr dirty="0" sz="100" spc="-45">
                <a:latin typeface="Courier New"/>
                <a:cs typeface="Courier New"/>
              </a:rPr>
              <a:t> </a:t>
            </a:r>
            <a:r>
              <a:rPr dirty="0" sz="100">
                <a:latin typeface="Courier New"/>
                <a:cs typeface="Courier New"/>
              </a:rPr>
              <a:t>dtype='object')</a:t>
            </a:r>
            <a:endParaRPr sz="100">
              <a:latin typeface="Courier New"/>
              <a:cs typeface="Courier New"/>
            </a:endParaRPr>
          </a:p>
        </p:txBody>
      </p:sp>
      <p:grpSp>
        <p:nvGrpSpPr>
          <p:cNvPr id="41" name="object 41"/>
          <p:cNvGrpSpPr/>
          <p:nvPr/>
        </p:nvGrpSpPr>
        <p:grpSpPr>
          <a:xfrm>
            <a:off x="102680" y="1819061"/>
            <a:ext cx="1200785" cy="46990"/>
            <a:chOff x="102680" y="1819061"/>
            <a:chExt cx="1200785" cy="46990"/>
          </a:xfrm>
        </p:grpSpPr>
        <p:sp>
          <p:nvSpPr>
            <p:cNvPr id="42" name="object 42"/>
            <p:cNvSpPr/>
            <p:nvPr/>
          </p:nvSpPr>
          <p:spPr>
            <a:xfrm>
              <a:off x="102795" y="1819177"/>
              <a:ext cx="1200785" cy="46990"/>
            </a:xfrm>
            <a:custGeom>
              <a:avLst/>
              <a:gdLst/>
              <a:ahLst/>
              <a:cxnLst/>
              <a:rect l="l" t="t" r="r" b="b"/>
              <a:pathLst>
                <a:path w="1200785" h="46989">
                  <a:moveTo>
                    <a:pt x="1200324" y="46725"/>
                  </a:moveTo>
                  <a:lnTo>
                    <a:pt x="0" y="46725"/>
                  </a:lnTo>
                  <a:lnTo>
                    <a:pt x="0" y="0"/>
                  </a:lnTo>
                  <a:lnTo>
                    <a:pt x="1200324" y="0"/>
                  </a:lnTo>
                  <a:lnTo>
                    <a:pt x="1200324" y="46725"/>
                  </a:lnTo>
                  <a:close/>
                </a:path>
              </a:pathLst>
            </a:custGeom>
            <a:solidFill>
              <a:srgbClr val="F5F5F5"/>
            </a:solidFill>
          </p:spPr>
          <p:txBody>
            <a:bodyPr wrap="square" lIns="0" tIns="0" rIns="0" bIns="0" rtlCol="0"/>
            <a:lstStyle/>
            <a:p/>
          </p:txBody>
        </p:sp>
        <p:sp>
          <p:nvSpPr>
            <p:cNvPr id="43" name="object 43"/>
            <p:cNvSpPr/>
            <p:nvPr/>
          </p:nvSpPr>
          <p:spPr>
            <a:xfrm>
              <a:off x="103315" y="1819696"/>
              <a:ext cx="1199515" cy="45720"/>
            </a:xfrm>
            <a:custGeom>
              <a:avLst/>
              <a:gdLst/>
              <a:ahLst/>
              <a:cxnLst/>
              <a:rect l="l" t="t" r="r" b="b"/>
              <a:pathLst>
                <a:path w="1199515" h="45719">
                  <a:moveTo>
                    <a:pt x="0" y="0"/>
                  </a:moveTo>
                  <a:lnTo>
                    <a:pt x="1199286" y="0"/>
                  </a:lnTo>
                  <a:lnTo>
                    <a:pt x="1199286" y="45687"/>
                  </a:lnTo>
                  <a:lnTo>
                    <a:pt x="0" y="45687"/>
                  </a:lnTo>
                  <a:lnTo>
                    <a:pt x="0" y="0"/>
                  </a:lnTo>
                  <a:close/>
                </a:path>
              </a:pathLst>
            </a:custGeom>
            <a:ln w="3175">
              <a:solidFill>
                <a:srgbClr val="DFDFDF"/>
              </a:solidFill>
            </a:ln>
          </p:spPr>
          <p:txBody>
            <a:bodyPr wrap="square" lIns="0" tIns="0" rIns="0" bIns="0" rtlCol="0"/>
            <a:lstStyle/>
            <a:p/>
          </p:txBody>
        </p:sp>
      </p:grpSp>
      <p:sp>
        <p:nvSpPr>
          <p:cNvPr id="44" name="object 44"/>
          <p:cNvSpPr txBox="1"/>
          <p:nvPr/>
        </p:nvSpPr>
        <p:spPr>
          <a:xfrm>
            <a:off x="95287" y="2192710"/>
            <a:ext cx="352425" cy="61594"/>
          </a:xfrm>
          <a:prstGeom prst="rect">
            <a:avLst/>
          </a:prstGeom>
        </p:spPr>
        <p:txBody>
          <a:bodyPr wrap="square" lIns="0" tIns="17145" rIns="0" bIns="0" rtlCol="0" vert="horz">
            <a:spAutoFit/>
          </a:bodyPr>
          <a:lstStyle/>
          <a:p>
            <a:pPr marL="12700">
              <a:lnSpc>
                <a:spcPct val="100000"/>
              </a:lnSpc>
              <a:spcBef>
                <a:spcPts val="135"/>
              </a:spcBef>
            </a:pPr>
            <a:r>
              <a:rPr dirty="0" sz="200" spc="10">
                <a:latin typeface="Arial MT"/>
                <a:cs typeface="Arial MT"/>
              </a:rPr>
              <a:t>inspecting</a:t>
            </a:r>
            <a:r>
              <a:rPr dirty="0" sz="200" spc="5">
                <a:latin typeface="Arial MT"/>
                <a:cs typeface="Arial MT"/>
              </a:rPr>
              <a:t> </a:t>
            </a:r>
            <a:r>
              <a:rPr dirty="0" sz="200" spc="15">
                <a:latin typeface="Arial MT"/>
                <a:cs typeface="Arial MT"/>
              </a:rPr>
              <a:t>missing</a:t>
            </a:r>
            <a:r>
              <a:rPr dirty="0" sz="200" spc="10">
                <a:latin typeface="Arial MT"/>
                <a:cs typeface="Arial MT"/>
              </a:rPr>
              <a:t> value</a:t>
            </a:r>
            <a:endParaRPr sz="200">
              <a:latin typeface="Arial MT"/>
              <a:cs typeface="Arial MT"/>
            </a:endParaRPr>
          </a:p>
        </p:txBody>
      </p:sp>
      <p:grpSp>
        <p:nvGrpSpPr>
          <p:cNvPr id="45" name="object 45"/>
          <p:cNvGrpSpPr/>
          <p:nvPr/>
        </p:nvGrpSpPr>
        <p:grpSpPr>
          <a:xfrm>
            <a:off x="102795" y="2263588"/>
            <a:ext cx="1200785" cy="71120"/>
            <a:chOff x="102795" y="2263588"/>
            <a:chExt cx="1200785" cy="71120"/>
          </a:xfrm>
        </p:grpSpPr>
        <p:sp>
          <p:nvSpPr>
            <p:cNvPr id="46" name="object 46"/>
            <p:cNvSpPr/>
            <p:nvPr/>
          </p:nvSpPr>
          <p:spPr>
            <a:xfrm>
              <a:off x="102795" y="2263588"/>
              <a:ext cx="1200785" cy="30480"/>
            </a:xfrm>
            <a:custGeom>
              <a:avLst/>
              <a:gdLst/>
              <a:ahLst/>
              <a:cxnLst/>
              <a:rect l="l" t="t" r="r" b="b"/>
              <a:pathLst>
                <a:path w="1200785" h="30480">
                  <a:moveTo>
                    <a:pt x="1200324" y="30111"/>
                  </a:moveTo>
                  <a:lnTo>
                    <a:pt x="0" y="30111"/>
                  </a:lnTo>
                  <a:lnTo>
                    <a:pt x="0" y="0"/>
                  </a:lnTo>
                  <a:lnTo>
                    <a:pt x="1200324" y="0"/>
                  </a:lnTo>
                  <a:lnTo>
                    <a:pt x="1200324" y="30111"/>
                  </a:lnTo>
                  <a:close/>
                </a:path>
              </a:pathLst>
            </a:custGeom>
            <a:solidFill>
              <a:srgbClr val="F5F5F5"/>
            </a:solidFill>
          </p:spPr>
          <p:txBody>
            <a:bodyPr wrap="square" lIns="0" tIns="0" rIns="0" bIns="0" rtlCol="0"/>
            <a:lstStyle/>
            <a:p/>
          </p:txBody>
        </p:sp>
        <p:sp>
          <p:nvSpPr>
            <p:cNvPr id="47" name="object 47"/>
            <p:cNvSpPr/>
            <p:nvPr/>
          </p:nvSpPr>
          <p:spPr>
            <a:xfrm>
              <a:off x="103315" y="2264107"/>
              <a:ext cx="1199515" cy="29209"/>
            </a:xfrm>
            <a:custGeom>
              <a:avLst/>
              <a:gdLst/>
              <a:ahLst/>
              <a:cxnLst/>
              <a:rect l="l" t="t" r="r" b="b"/>
              <a:pathLst>
                <a:path w="1199515" h="29210">
                  <a:moveTo>
                    <a:pt x="0" y="0"/>
                  </a:moveTo>
                  <a:lnTo>
                    <a:pt x="1199286" y="0"/>
                  </a:lnTo>
                  <a:lnTo>
                    <a:pt x="1199286" y="29073"/>
                  </a:lnTo>
                  <a:lnTo>
                    <a:pt x="0" y="29073"/>
                  </a:lnTo>
                  <a:lnTo>
                    <a:pt x="0" y="0"/>
                  </a:lnTo>
                  <a:close/>
                </a:path>
              </a:pathLst>
            </a:custGeom>
            <a:ln w="3175">
              <a:solidFill>
                <a:srgbClr val="DFDFDF"/>
              </a:solidFill>
            </a:ln>
          </p:spPr>
          <p:txBody>
            <a:bodyPr wrap="square" lIns="0" tIns="0" rIns="0" bIns="0" rtlCol="0"/>
            <a:lstStyle/>
            <a:p/>
          </p:txBody>
        </p:sp>
        <p:sp>
          <p:nvSpPr>
            <p:cNvPr id="48" name="object 48"/>
            <p:cNvSpPr/>
            <p:nvPr/>
          </p:nvSpPr>
          <p:spPr>
            <a:xfrm>
              <a:off x="102795" y="2304083"/>
              <a:ext cx="1200785" cy="30480"/>
            </a:xfrm>
            <a:custGeom>
              <a:avLst/>
              <a:gdLst/>
              <a:ahLst/>
              <a:cxnLst/>
              <a:rect l="l" t="t" r="r" b="b"/>
              <a:pathLst>
                <a:path w="1200785" h="30480">
                  <a:moveTo>
                    <a:pt x="1200324" y="30111"/>
                  </a:moveTo>
                  <a:lnTo>
                    <a:pt x="0" y="30111"/>
                  </a:lnTo>
                  <a:lnTo>
                    <a:pt x="0" y="0"/>
                  </a:lnTo>
                  <a:lnTo>
                    <a:pt x="1200324" y="0"/>
                  </a:lnTo>
                  <a:lnTo>
                    <a:pt x="1200324" y="30111"/>
                  </a:lnTo>
                  <a:close/>
                </a:path>
              </a:pathLst>
            </a:custGeom>
            <a:solidFill>
              <a:srgbClr val="F5F5F5"/>
            </a:solidFill>
          </p:spPr>
          <p:txBody>
            <a:bodyPr wrap="square" lIns="0" tIns="0" rIns="0" bIns="0" rtlCol="0"/>
            <a:lstStyle/>
            <a:p/>
          </p:txBody>
        </p:sp>
        <p:sp>
          <p:nvSpPr>
            <p:cNvPr id="49" name="object 49"/>
            <p:cNvSpPr/>
            <p:nvPr/>
          </p:nvSpPr>
          <p:spPr>
            <a:xfrm>
              <a:off x="103315" y="2304603"/>
              <a:ext cx="1199515" cy="29209"/>
            </a:xfrm>
            <a:custGeom>
              <a:avLst/>
              <a:gdLst/>
              <a:ahLst/>
              <a:cxnLst/>
              <a:rect l="l" t="t" r="r" b="b"/>
              <a:pathLst>
                <a:path w="1199515" h="29210">
                  <a:moveTo>
                    <a:pt x="0" y="0"/>
                  </a:moveTo>
                  <a:lnTo>
                    <a:pt x="1199286" y="0"/>
                  </a:lnTo>
                  <a:lnTo>
                    <a:pt x="1199286" y="29073"/>
                  </a:lnTo>
                  <a:lnTo>
                    <a:pt x="0" y="29073"/>
                  </a:lnTo>
                  <a:lnTo>
                    <a:pt x="0" y="0"/>
                  </a:lnTo>
                  <a:close/>
                </a:path>
              </a:pathLst>
            </a:custGeom>
            <a:ln w="3175">
              <a:solidFill>
                <a:srgbClr val="DFDFDF"/>
              </a:solidFill>
            </a:ln>
          </p:spPr>
          <p:txBody>
            <a:bodyPr wrap="square" lIns="0" tIns="0" rIns="0" bIns="0" rtlCol="0"/>
            <a:lstStyle/>
            <a:p/>
          </p:txBody>
        </p:sp>
        <p:sp>
          <p:nvSpPr>
            <p:cNvPr id="50" name="object 50"/>
            <p:cNvSpPr/>
            <p:nvPr/>
          </p:nvSpPr>
          <p:spPr>
            <a:xfrm>
              <a:off x="109016" y="2269819"/>
              <a:ext cx="1188085" cy="57150"/>
            </a:xfrm>
            <a:custGeom>
              <a:avLst/>
              <a:gdLst/>
              <a:ahLst/>
              <a:cxnLst/>
              <a:rect l="l" t="t" r="r" b="b"/>
              <a:pathLst>
                <a:path w="1188085" h="57150">
                  <a:moveTo>
                    <a:pt x="1187869" y="40500"/>
                  </a:moveTo>
                  <a:lnTo>
                    <a:pt x="0" y="40500"/>
                  </a:lnTo>
                  <a:lnTo>
                    <a:pt x="0" y="57111"/>
                  </a:lnTo>
                  <a:lnTo>
                    <a:pt x="1187869" y="57111"/>
                  </a:lnTo>
                  <a:lnTo>
                    <a:pt x="1187869" y="40500"/>
                  </a:lnTo>
                  <a:close/>
                </a:path>
                <a:path w="1188085" h="57150">
                  <a:moveTo>
                    <a:pt x="1187869" y="0"/>
                  </a:moveTo>
                  <a:lnTo>
                    <a:pt x="0" y="0"/>
                  </a:lnTo>
                  <a:lnTo>
                    <a:pt x="0" y="16624"/>
                  </a:lnTo>
                  <a:lnTo>
                    <a:pt x="1187869" y="16624"/>
                  </a:lnTo>
                  <a:lnTo>
                    <a:pt x="1187869" y="0"/>
                  </a:lnTo>
                  <a:close/>
                </a:path>
              </a:pathLst>
            </a:custGeom>
            <a:solidFill>
              <a:srgbClr val="F5F5F5"/>
            </a:solidFill>
          </p:spPr>
          <p:txBody>
            <a:bodyPr wrap="square" lIns="0" tIns="0" rIns="0" bIns="0" rtlCol="0"/>
            <a:lstStyle/>
            <a:p/>
          </p:txBody>
        </p:sp>
      </p:grpSp>
      <p:sp>
        <p:nvSpPr>
          <p:cNvPr id="51" name="object 51"/>
          <p:cNvSpPr txBox="1"/>
          <p:nvPr/>
        </p:nvSpPr>
        <p:spPr>
          <a:xfrm>
            <a:off x="95287" y="2392103"/>
            <a:ext cx="90805" cy="9271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marR="5080">
              <a:lnSpc>
                <a:spcPct val="111300"/>
              </a:lnSpc>
            </a:pPr>
            <a:r>
              <a:rPr dirty="0" sz="100">
                <a:latin typeface="Courier New"/>
                <a:cs typeface="Courier New"/>
              </a:rPr>
              <a:t>rating </a:t>
            </a:r>
            <a:r>
              <a:rPr dirty="0" sz="100" spc="5">
                <a:latin typeface="Courier New"/>
                <a:cs typeface="Courier New"/>
              </a:rPr>
              <a:t> </a:t>
            </a:r>
            <a:r>
              <a:rPr dirty="0" sz="100">
                <a:latin typeface="Courier New"/>
                <a:cs typeface="Courier New"/>
              </a:rPr>
              <a:t>duration  show_id  </a:t>
            </a:r>
            <a:r>
              <a:rPr dirty="0" sz="100">
                <a:latin typeface="Courier New"/>
                <a:cs typeface="Courier New"/>
              </a:rPr>
              <a:t>type</a:t>
            </a:r>
            <a:endParaRPr sz="100">
              <a:latin typeface="Courier New"/>
              <a:cs typeface="Courier New"/>
            </a:endParaRPr>
          </a:p>
        </p:txBody>
      </p:sp>
      <p:sp>
        <p:nvSpPr>
          <p:cNvPr id="52" name="object 52"/>
          <p:cNvSpPr txBox="1"/>
          <p:nvPr/>
        </p:nvSpPr>
        <p:spPr>
          <a:xfrm>
            <a:off x="249195" y="2392103"/>
            <a:ext cx="33655" cy="9271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algn="ctr">
              <a:lnSpc>
                <a:spcPct val="100000"/>
              </a:lnSpc>
            </a:pPr>
            <a:r>
              <a:rPr dirty="0" sz="100">
                <a:latin typeface="Courier New"/>
                <a:cs typeface="Courier New"/>
              </a:rPr>
              <a:t>4</a:t>
            </a:r>
            <a:endParaRPr sz="100">
              <a:latin typeface="Courier New"/>
              <a:cs typeface="Courier New"/>
            </a:endParaRPr>
          </a:p>
          <a:p>
            <a:pPr algn="ctr">
              <a:lnSpc>
                <a:spcPct val="100000"/>
              </a:lnSpc>
            </a:pPr>
            <a:r>
              <a:rPr dirty="0" sz="100">
                <a:latin typeface="Courier New"/>
                <a:cs typeface="Courier New"/>
              </a:rPr>
              <a:t>3</a:t>
            </a:r>
            <a:endParaRPr sz="100">
              <a:latin typeface="Courier New"/>
              <a:cs typeface="Courier New"/>
            </a:endParaRPr>
          </a:p>
          <a:p>
            <a:pPr algn="ctr">
              <a:lnSpc>
                <a:spcPct val="100000"/>
              </a:lnSpc>
              <a:spcBef>
                <a:spcPts val="10"/>
              </a:spcBef>
            </a:pPr>
            <a:r>
              <a:rPr dirty="0" sz="100">
                <a:latin typeface="Courier New"/>
                <a:cs typeface="Courier New"/>
              </a:rPr>
              <a:t>0</a:t>
            </a:r>
            <a:endParaRPr sz="100">
              <a:latin typeface="Courier New"/>
              <a:cs typeface="Courier New"/>
            </a:endParaRPr>
          </a:p>
          <a:p>
            <a:pPr algn="ctr">
              <a:lnSpc>
                <a:spcPct val="100000"/>
              </a:lnSpc>
              <a:spcBef>
                <a:spcPts val="20"/>
              </a:spcBef>
            </a:pPr>
            <a:r>
              <a:rPr dirty="0" sz="100">
                <a:latin typeface="Courier New"/>
                <a:cs typeface="Courier New"/>
              </a:rPr>
              <a:t>0</a:t>
            </a:r>
            <a:endParaRPr sz="100">
              <a:latin typeface="Courier New"/>
              <a:cs typeface="Courier New"/>
            </a:endParaRPr>
          </a:p>
        </p:txBody>
      </p:sp>
      <p:grpSp>
        <p:nvGrpSpPr>
          <p:cNvPr id="53" name="object 53"/>
          <p:cNvGrpSpPr/>
          <p:nvPr/>
        </p:nvGrpSpPr>
        <p:grpSpPr>
          <a:xfrm>
            <a:off x="107987" y="2695575"/>
            <a:ext cx="89535" cy="1270"/>
            <a:chOff x="107987" y="2695575"/>
            <a:chExt cx="89535" cy="1270"/>
          </a:xfrm>
        </p:grpSpPr>
        <p:sp>
          <p:nvSpPr>
            <p:cNvPr id="54" name="object 54"/>
            <p:cNvSpPr/>
            <p:nvPr/>
          </p:nvSpPr>
          <p:spPr>
            <a:xfrm>
              <a:off x="107987" y="2696102"/>
              <a:ext cx="24765" cy="0"/>
            </a:xfrm>
            <a:custGeom>
              <a:avLst/>
              <a:gdLst/>
              <a:ahLst/>
              <a:cxnLst/>
              <a:rect l="l" t="t" r="r" b="b"/>
              <a:pathLst>
                <a:path w="24764" h="0">
                  <a:moveTo>
                    <a:pt x="0" y="0"/>
                  </a:moveTo>
                  <a:lnTo>
                    <a:pt x="24301" y="0"/>
                  </a:lnTo>
                </a:path>
              </a:pathLst>
            </a:custGeom>
            <a:ln w="3175">
              <a:solidFill>
                <a:srgbClr val="000000"/>
              </a:solidFill>
              <a:prstDash val="dot"/>
            </a:ln>
          </p:spPr>
          <p:txBody>
            <a:bodyPr wrap="square" lIns="0" tIns="0" rIns="0" bIns="0" rtlCol="0"/>
            <a:lstStyle/>
            <a:p/>
          </p:txBody>
        </p:sp>
        <p:sp>
          <p:nvSpPr>
            <p:cNvPr id="55" name="object 55"/>
            <p:cNvSpPr/>
            <p:nvPr/>
          </p:nvSpPr>
          <p:spPr>
            <a:xfrm>
              <a:off x="148489" y="2696102"/>
              <a:ext cx="48895" cy="0"/>
            </a:xfrm>
            <a:custGeom>
              <a:avLst/>
              <a:gdLst/>
              <a:ahLst/>
              <a:cxnLst/>
              <a:rect l="l" t="t" r="r" b="b"/>
              <a:pathLst>
                <a:path w="48894" h="0">
                  <a:moveTo>
                    <a:pt x="0" y="0"/>
                  </a:moveTo>
                  <a:lnTo>
                    <a:pt x="48602" y="0"/>
                  </a:lnTo>
                </a:path>
              </a:pathLst>
            </a:custGeom>
            <a:ln w="3175">
              <a:solidFill>
                <a:srgbClr val="000000"/>
              </a:solidFill>
              <a:prstDash val="dot"/>
            </a:ln>
          </p:spPr>
          <p:txBody>
            <a:bodyPr wrap="square" lIns="0" tIns="0" rIns="0" bIns="0" rtlCol="0"/>
            <a:lstStyle/>
            <a:p/>
          </p:txBody>
        </p:sp>
      </p:grpSp>
      <p:grpSp>
        <p:nvGrpSpPr>
          <p:cNvPr id="56" name="object 56"/>
          <p:cNvGrpSpPr/>
          <p:nvPr/>
        </p:nvGrpSpPr>
        <p:grpSpPr>
          <a:xfrm>
            <a:off x="261895" y="2695575"/>
            <a:ext cx="170180" cy="1270"/>
            <a:chOff x="261895" y="2695575"/>
            <a:chExt cx="170180" cy="1270"/>
          </a:xfrm>
        </p:grpSpPr>
        <p:sp>
          <p:nvSpPr>
            <p:cNvPr id="57" name="object 57"/>
            <p:cNvSpPr/>
            <p:nvPr/>
          </p:nvSpPr>
          <p:spPr>
            <a:xfrm>
              <a:off x="261895" y="2696102"/>
              <a:ext cx="113664" cy="0"/>
            </a:xfrm>
            <a:custGeom>
              <a:avLst/>
              <a:gdLst/>
              <a:ahLst/>
              <a:cxnLst/>
              <a:rect l="l" t="t" r="r" b="b"/>
              <a:pathLst>
                <a:path w="113664" h="0">
                  <a:moveTo>
                    <a:pt x="0" y="0"/>
                  </a:moveTo>
                  <a:lnTo>
                    <a:pt x="113405" y="0"/>
                  </a:lnTo>
                </a:path>
              </a:pathLst>
            </a:custGeom>
            <a:ln w="3175">
              <a:solidFill>
                <a:srgbClr val="000000"/>
              </a:solidFill>
              <a:prstDash val="dot"/>
            </a:ln>
          </p:spPr>
          <p:txBody>
            <a:bodyPr wrap="square" lIns="0" tIns="0" rIns="0" bIns="0" rtlCol="0"/>
            <a:lstStyle/>
            <a:p/>
          </p:txBody>
        </p:sp>
        <p:sp>
          <p:nvSpPr>
            <p:cNvPr id="58" name="object 58"/>
            <p:cNvSpPr/>
            <p:nvPr/>
          </p:nvSpPr>
          <p:spPr>
            <a:xfrm>
              <a:off x="391501" y="2696102"/>
              <a:ext cx="40640" cy="0"/>
            </a:xfrm>
            <a:custGeom>
              <a:avLst/>
              <a:gdLst/>
              <a:ahLst/>
              <a:cxnLst/>
              <a:rect l="l" t="t" r="r" b="b"/>
              <a:pathLst>
                <a:path w="40640" h="0">
                  <a:moveTo>
                    <a:pt x="0" y="0"/>
                  </a:moveTo>
                  <a:lnTo>
                    <a:pt x="40501" y="0"/>
                  </a:lnTo>
                </a:path>
              </a:pathLst>
            </a:custGeom>
            <a:ln w="3175">
              <a:solidFill>
                <a:srgbClr val="000000"/>
              </a:solidFill>
              <a:prstDash val="dot"/>
            </a:ln>
          </p:spPr>
          <p:txBody>
            <a:bodyPr wrap="square" lIns="0" tIns="0" rIns="0" bIns="0" rtlCol="0"/>
            <a:lstStyle/>
            <a:p/>
          </p:txBody>
        </p:sp>
      </p:grpSp>
      <p:grpSp>
        <p:nvGrpSpPr>
          <p:cNvPr id="59" name="object 59"/>
          <p:cNvGrpSpPr/>
          <p:nvPr/>
        </p:nvGrpSpPr>
        <p:grpSpPr>
          <a:xfrm>
            <a:off x="102795" y="2568861"/>
            <a:ext cx="1200785" cy="46990"/>
            <a:chOff x="102795" y="2568861"/>
            <a:chExt cx="1200785" cy="46990"/>
          </a:xfrm>
        </p:grpSpPr>
        <p:sp>
          <p:nvSpPr>
            <p:cNvPr id="60" name="object 60"/>
            <p:cNvSpPr/>
            <p:nvPr/>
          </p:nvSpPr>
          <p:spPr>
            <a:xfrm>
              <a:off x="102795" y="2568861"/>
              <a:ext cx="1200785" cy="46990"/>
            </a:xfrm>
            <a:custGeom>
              <a:avLst/>
              <a:gdLst/>
              <a:ahLst/>
              <a:cxnLst/>
              <a:rect l="l" t="t" r="r" b="b"/>
              <a:pathLst>
                <a:path w="1200785" h="46989">
                  <a:moveTo>
                    <a:pt x="1200324" y="46725"/>
                  </a:moveTo>
                  <a:lnTo>
                    <a:pt x="0" y="46725"/>
                  </a:lnTo>
                  <a:lnTo>
                    <a:pt x="0" y="0"/>
                  </a:lnTo>
                  <a:lnTo>
                    <a:pt x="1200324" y="0"/>
                  </a:lnTo>
                  <a:lnTo>
                    <a:pt x="1200324" y="46725"/>
                  </a:lnTo>
                  <a:close/>
                </a:path>
              </a:pathLst>
            </a:custGeom>
            <a:solidFill>
              <a:srgbClr val="F5F5F5"/>
            </a:solidFill>
          </p:spPr>
          <p:txBody>
            <a:bodyPr wrap="square" lIns="0" tIns="0" rIns="0" bIns="0" rtlCol="0"/>
            <a:lstStyle/>
            <a:p/>
          </p:txBody>
        </p:sp>
        <p:sp>
          <p:nvSpPr>
            <p:cNvPr id="61" name="object 61"/>
            <p:cNvSpPr/>
            <p:nvPr/>
          </p:nvSpPr>
          <p:spPr>
            <a:xfrm>
              <a:off x="103315" y="2569380"/>
              <a:ext cx="1199515" cy="45720"/>
            </a:xfrm>
            <a:custGeom>
              <a:avLst/>
              <a:gdLst/>
              <a:ahLst/>
              <a:cxnLst/>
              <a:rect l="l" t="t" r="r" b="b"/>
              <a:pathLst>
                <a:path w="1199515" h="45719">
                  <a:moveTo>
                    <a:pt x="0" y="0"/>
                  </a:moveTo>
                  <a:lnTo>
                    <a:pt x="1199286" y="0"/>
                  </a:lnTo>
                  <a:lnTo>
                    <a:pt x="1199286" y="45687"/>
                  </a:lnTo>
                  <a:lnTo>
                    <a:pt x="0" y="45687"/>
                  </a:lnTo>
                  <a:lnTo>
                    <a:pt x="0" y="0"/>
                  </a:lnTo>
                  <a:close/>
                </a:path>
              </a:pathLst>
            </a:custGeom>
            <a:ln w="3175">
              <a:solidFill>
                <a:srgbClr val="DFDFDF"/>
              </a:solidFill>
            </a:ln>
          </p:spPr>
          <p:txBody>
            <a:bodyPr wrap="square" lIns="0" tIns="0" rIns="0" bIns="0" rtlCol="0"/>
            <a:lstStyle/>
            <a:p/>
          </p:txBody>
        </p:sp>
        <p:sp>
          <p:nvSpPr>
            <p:cNvPr id="62" name="object 62"/>
            <p:cNvSpPr/>
            <p:nvPr/>
          </p:nvSpPr>
          <p:spPr>
            <a:xfrm>
              <a:off x="109026" y="2575091"/>
              <a:ext cx="1188085" cy="34290"/>
            </a:xfrm>
            <a:custGeom>
              <a:avLst/>
              <a:gdLst/>
              <a:ahLst/>
              <a:cxnLst/>
              <a:rect l="l" t="t" r="r" b="b"/>
              <a:pathLst>
                <a:path w="1188085" h="34289">
                  <a:moveTo>
                    <a:pt x="1187864" y="34265"/>
                  </a:moveTo>
                  <a:lnTo>
                    <a:pt x="0" y="34265"/>
                  </a:lnTo>
                  <a:lnTo>
                    <a:pt x="0" y="0"/>
                  </a:lnTo>
                  <a:lnTo>
                    <a:pt x="1187864" y="0"/>
                  </a:lnTo>
                  <a:lnTo>
                    <a:pt x="1187864" y="34265"/>
                  </a:lnTo>
                  <a:close/>
                </a:path>
              </a:pathLst>
            </a:custGeom>
            <a:solidFill>
              <a:srgbClr val="F5F5F5"/>
            </a:solidFill>
          </p:spPr>
          <p:txBody>
            <a:bodyPr wrap="square" lIns="0" tIns="0" rIns="0" bIns="0" rtlCol="0"/>
            <a:lstStyle/>
            <a:p/>
          </p:txBody>
        </p:sp>
      </p:grpSp>
      <p:grpSp>
        <p:nvGrpSpPr>
          <p:cNvPr id="63" name="object 63"/>
          <p:cNvGrpSpPr/>
          <p:nvPr/>
        </p:nvGrpSpPr>
        <p:grpSpPr>
          <a:xfrm>
            <a:off x="102795" y="2952010"/>
            <a:ext cx="1200785" cy="46990"/>
            <a:chOff x="102795" y="2952010"/>
            <a:chExt cx="1200785" cy="46990"/>
          </a:xfrm>
        </p:grpSpPr>
        <p:sp>
          <p:nvSpPr>
            <p:cNvPr id="64" name="object 64"/>
            <p:cNvSpPr/>
            <p:nvPr/>
          </p:nvSpPr>
          <p:spPr>
            <a:xfrm>
              <a:off x="102795" y="2952010"/>
              <a:ext cx="1200785" cy="46990"/>
            </a:xfrm>
            <a:custGeom>
              <a:avLst/>
              <a:gdLst/>
              <a:ahLst/>
              <a:cxnLst/>
              <a:rect l="l" t="t" r="r" b="b"/>
              <a:pathLst>
                <a:path w="1200785" h="46989">
                  <a:moveTo>
                    <a:pt x="1200324" y="46725"/>
                  </a:moveTo>
                  <a:lnTo>
                    <a:pt x="0" y="46725"/>
                  </a:lnTo>
                  <a:lnTo>
                    <a:pt x="0" y="0"/>
                  </a:lnTo>
                  <a:lnTo>
                    <a:pt x="1200324" y="0"/>
                  </a:lnTo>
                  <a:lnTo>
                    <a:pt x="1200324" y="46725"/>
                  </a:lnTo>
                  <a:close/>
                </a:path>
              </a:pathLst>
            </a:custGeom>
            <a:solidFill>
              <a:srgbClr val="F5F5F5"/>
            </a:solidFill>
          </p:spPr>
          <p:txBody>
            <a:bodyPr wrap="square" lIns="0" tIns="0" rIns="0" bIns="0" rtlCol="0"/>
            <a:lstStyle/>
            <a:p/>
          </p:txBody>
        </p:sp>
        <p:sp>
          <p:nvSpPr>
            <p:cNvPr id="65" name="object 65"/>
            <p:cNvSpPr/>
            <p:nvPr/>
          </p:nvSpPr>
          <p:spPr>
            <a:xfrm>
              <a:off x="103315" y="2952529"/>
              <a:ext cx="1199515" cy="45720"/>
            </a:xfrm>
            <a:custGeom>
              <a:avLst/>
              <a:gdLst/>
              <a:ahLst/>
              <a:cxnLst/>
              <a:rect l="l" t="t" r="r" b="b"/>
              <a:pathLst>
                <a:path w="1199515" h="45719">
                  <a:moveTo>
                    <a:pt x="0" y="0"/>
                  </a:moveTo>
                  <a:lnTo>
                    <a:pt x="1199286" y="0"/>
                  </a:lnTo>
                  <a:lnTo>
                    <a:pt x="1199286" y="45687"/>
                  </a:lnTo>
                  <a:lnTo>
                    <a:pt x="0" y="45687"/>
                  </a:lnTo>
                  <a:lnTo>
                    <a:pt x="0" y="0"/>
                  </a:lnTo>
                  <a:close/>
                </a:path>
              </a:pathLst>
            </a:custGeom>
            <a:ln w="3175">
              <a:solidFill>
                <a:srgbClr val="DFDFDF"/>
              </a:solidFill>
            </a:ln>
          </p:spPr>
          <p:txBody>
            <a:bodyPr wrap="square" lIns="0" tIns="0" rIns="0" bIns="0" rtlCol="0"/>
            <a:lstStyle/>
            <a:p/>
          </p:txBody>
        </p:sp>
        <p:sp>
          <p:nvSpPr>
            <p:cNvPr id="66" name="object 66"/>
            <p:cNvSpPr/>
            <p:nvPr/>
          </p:nvSpPr>
          <p:spPr>
            <a:xfrm>
              <a:off x="109026" y="2958240"/>
              <a:ext cx="1188085" cy="33655"/>
            </a:xfrm>
            <a:custGeom>
              <a:avLst/>
              <a:gdLst/>
              <a:ahLst/>
              <a:cxnLst/>
              <a:rect l="l" t="t" r="r" b="b"/>
              <a:pathLst>
                <a:path w="1188085" h="33655">
                  <a:moveTo>
                    <a:pt x="1187864" y="33226"/>
                  </a:moveTo>
                  <a:lnTo>
                    <a:pt x="0" y="33226"/>
                  </a:lnTo>
                  <a:lnTo>
                    <a:pt x="0" y="0"/>
                  </a:lnTo>
                  <a:lnTo>
                    <a:pt x="1187864" y="0"/>
                  </a:lnTo>
                  <a:lnTo>
                    <a:pt x="1187864" y="33226"/>
                  </a:lnTo>
                  <a:close/>
                </a:path>
              </a:pathLst>
            </a:custGeom>
            <a:solidFill>
              <a:srgbClr val="F5F5F5"/>
            </a:solidFill>
          </p:spPr>
          <p:txBody>
            <a:bodyPr wrap="square" lIns="0" tIns="0" rIns="0" bIns="0" rtlCol="0"/>
            <a:lstStyle/>
            <a:p/>
          </p:txBody>
        </p:sp>
      </p:grpSp>
      <p:sp>
        <p:nvSpPr>
          <p:cNvPr id="67" name="object 67"/>
          <p:cNvSpPr txBox="1"/>
          <p:nvPr/>
        </p:nvSpPr>
        <p:spPr>
          <a:xfrm>
            <a:off x="95287" y="3233130"/>
            <a:ext cx="281940" cy="61594"/>
          </a:xfrm>
          <a:prstGeom prst="rect">
            <a:avLst/>
          </a:prstGeom>
        </p:spPr>
        <p:txBody>
          <a:bodyPr wrap="square" lIns="0" tIns="17145" rIns="0" bIns="0" rtlCol="0" vert="horz">
            <a:spAutoFit/>
          </a:bodyPr>
          <a:lstStyle/>
          <a:p>
            <a:pPr marL="12700">
              <a:lnSpc>
                <a:spcPct val="100000"/>
              </a:lnSpc>
              <a:spcBef>
                <a:spcPts val="135"/>
              </a:spcBef>
            </a:pPr>
            <a:r>
              <a:rPr dirty="0" sz="200" spc="10">
                <a:latin typeface="Arial MT"/>
                <a:cs typeface="Arial MT"/>
              </a:rPr>
              <a:t>s</a:t>
            </a:r>
            <a:r>
              <a:rPr dirty="0" sz="200" spc="10">
                <a:latin typeface="Arial MT"/>
                <a:cs typeface="Arial MT"/>
              </a:rPr>
              <a:t>t</a:t>
            </a:r>
            <a:r>
              <a:rPr dirty="0" sz="200" spc="15">
                <a:latin typeface="Arial MT"/>
                <a:cs typeface="Arial MT"/>
              </a:rPr>
              <a:t>a</a:t>
            </a:r>
            <a:r>
              <a:rPr dirty="0" sz="200" spc="5">
                <a:latin typeface="Arial MT"/>
                <a:cs typeface="Arial MT"/>
              </a:rPr>
              <a:t>ti</a:t>
            </a:r>
            <a:r>
              <a:rPr dirty="0" sz="200" spc="10">
                <a:latin typeface="Arial MT"/>
                <a:cs typeface="Arial MT"/>
              </a:rPr>
              <a:t>s</a:t>
            </a:r>
            <a:r>
              <a:rPr dirty="0" sz="200" spc="5">
                <a:latin typeface="Arial MT"/>
                <a:cs typeface="Arial MT"/>
              </a:rPr>
              <a:t>ti</a:t>
            </a:r>
            <a:r>
              <a:rPr dirty="0" sz="200" spc="10">
                <a:latin typeface="Arial MT"/>
                <a:cs typeface="Arial MT"/>
              </a:rPr>
              <a:t>ca</a:t>
            </a:r>
            <a:r>
              <a:rPr dirty="0" sz="200" spc="5">
                <a:latin typeface="Arial MT"/>
                <a:cs typeface="Arial MT"/>
              </a:rPr>
              <a:t>l</a:t>
            </a:r>
            <a:r>
              <a:rPr dirty="0" sz="200" spc="10">
                <a:latin typeface="Arial MT"/>
                <a:cs typeface="Arial MT"/>
              </a:rPr>
              <a:t> </a:t>
            </a:r>
            <a:r>
              <a:rPr dirty="0" sz="200" spc="15">
                <a:latin typeface="Arial MT"/>
                <a:cs typeface="Arial MT"/>
              </a:rPr>
              <a:t>summa</a:t>
            </a:r>
            <a:r>
              <a:rPr dirty="0" sz="200" spc="15">
                <a:latin typeface="Arial MT"/>
                <a:cs typeface="Arial MT"/>
              </a:rPr>
              <a:t>ry</a:t>
            </a:r>
            <a:endParaRPr sz="200">
              <a:latin typeface="Arial MT"/>
              <a:cs typeface="Arial MT"/>
            </a:endParaRPr>
          </a:p>
        </p:txBody>
      </p:sp>
      <p:sp>
        <p:nvSpPr>
          <p:cNvPr id="68" name="object 68"/>
          <p:cNvSpPr txBox="1"/>
          <p:nvPr/>
        </p:nvSpPr>
        <p:spPr>
          <a:xfrm>
            <a:off x="-44449" y="2256080"/>
            <a:ext cx="584835" cy="16129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76200">
              <a:lnSpc>
                <a:spcPct val="100000"/>
              </a:lnSpc>
            </a:pPr>
            <a:r>
              <a:rPr dirty="0" sz="100">
                <a:solidFill>
                  <a:srgbClr val="616161"/>
                </a:solidFill>
                <a:latin typeface="Courier New"/>
                <a:cs typeface="Courier New"/>
              </a:rPr>
              <a:t>In</a:t>
            </a:r>
            <a:r>
              <a:rPr dirty="0" sz="100" spc="60">
                <a:solidFill>
                  <a:srgbClr val="616161"/>
                </a:solidFill>
                <a:latin typeface="Courier New"/>
                <a:cs typeface="Courier New"/>
              </a:rPr>
              <a:t> </a:t>
            </a:r>
            <a:r>
              <a:rPr dirty="0" sz="100">
                <a:solidFill>
                  <a:srgbClr val="616161"/>
                </a:solidFill>
                <a:latin typeface="Courier New"/>
                <a:cs typeface="Courier New"/>
              </a:rPr>
              <a:t>[22]:</a:t>
            </a:r>
            <a:r>
              <a:rPr dirty="0" sz="100" spc="120">
                <a:solidFill>
                  <a:srgbClr val="616161"/>
                </a:solidFill>
                <a:latin typeface="Courier New"/>
                <a:cs typeface="Courier New"/>
              </a:rPr>
              <a:t> </a:t>
            </a:r>
            <a:r>
              <a:rPr dirty="0" sz="100">
                <a:solidFill>
                  <a:srgbClr val="202020"/>
                </a:solidFill>
                <a:latin typeface="Courier New"/>
                <a:cs typeface="Courier New"/>
              </a:rPr>
              <a:t>m_v</a:t>
            </a:r>
            <a:r>
              <a:rPr dirty="0" sz="100" b="1">
                <a:solidFill>
                  <a:srgbClr val="AA21FF"/>
                </a:solidFill>
                <a:latin typeface="Courier New"/>
                <a:cs typeface="Courier New"/>
              </a:rPr>
              <a:t>=</a:t>
            </a:r>
            <a:r>
              <a:rPr dirty="0" sz="100">
                <a:solidFill>
                  <a:srgbClr val="202020"/>
                </a:solidFill>
                <a:latin typeface="Courier New"/>
                <a:cs typeface="Courier New"/>
              </a:rPr>
              <a:t>df</a:t>
            </a:r>
            <a:r>
              <a:rPr dirty="0" sz="100" b="1">
                <a:solidFill>
                  <a:srgbClr val="AA21FF"/>
                </a:solidFill>
                <a:latin typeface="Courier New"/>
                <a:cs typeface="Courier New"/>
              </a:rPr>
              <a:t>.</a:t>
            </a:r>
            <a:r>
              <a:rPr dirty="0" sz="100">
                <a:solidFill>
                  <a:srgbClr val="202020"/>
                </a:solidFill>
                <a:latin typeface="Courier New"/>
                <a:cs typeface="Courier New"/>
              </a:rPr>
              <a:t>isnull</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202020"/>
                </a:solidFill>
                <a:latin typeface="Courier New"/>
                <a:cs typeface="Courier New"/>
              </a:rPr>
              <a:t>sum</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202020"/>
                </a:solidFill>
                <a:latin typeface="Courier New"/>
                <a:cs typeface="Courier New"/>
              </a:rPr>
              <a:t>sort_values</a:t>
            </a:r>
            <a:r>
              <a:rPr dirty="0" sz="100">
                <a:solidFill>
                  <a:srgbClr val="0054AA"/>
                </a:solidFill>
                <a:latin typeface="Courier New"/>
                <a:cs typeface="Courier New"/>
              </a:rPr>
              <a:t>(</a:t>
            </a:r>
            <a:r>
              <a:rPr dirty="0" sz="100">
                <a:solidFill>
                  <a:srgbClr val="202020"/>
                </a:solidFill>
                <a:latin typeface="Courier New"/>
                <a:cs typeface="Courier New"/>
              </a:rPr>
              <a:t>ascending</a:t>
            </a:r>
            <a:r>
              <a:rPr dirty="0" sz="100" b="1">
                <a:solidFill>
                  <a:srgbClr val="AA21FF"/>
                </a:solidFill>
                <a:latin typeface="Courier New"/>
                <a:cs typeface="Courier New"/>
              </a:rPr>
              <a:t>=</a:t>
            </a:r>
            <a:r>
              <a:rPr dirty="0" sz="100" b="1">
                <a:solidFill>
                  <a:srgbClr val="008000"/>
                </a:solidFill>
                <a:latin typeface="Courier New"/>
                <a:cs typeface="Courier New"/>
              </a:rPr>
              <a:t>False</a:t>
            </a:r>
            <a:r>
              <a:rPr dirty="0" sz="100">
                <a:solidFill>
                  <a:srgbClr val="0054AA"/>
                </a:solidFill>
                <a:latin typeface="Courier New"/>
                <a:cs typeface="Courier New"/>
              </a:rPr>
              <a:t>)</a:t>
            </a:r>
            <a:endParaRPr sz="100">
              <a:latin typeface="Courier New"/>
              <a:cs typeface="Courier New"/>
            </a:endParaRPr>
          </a:p>
          <a:p>
            <a:pPr>
              <a:lnSpc>
                <a:spcPct val="100000"/>
              </a:lnSpc>
            </a:pPr>
            <a:endParaRPr sz="100">
              <a:latin typeface="Courier New"/>
              <a:cs typeface="Courier New"/>
            </a:endParaRPr>
          </a:p>
          <a:p>
            <a:pPr marL="76200">
              <a:lnSpc>
                <a:spcPct val="100000"/>
              </a:lnSpc>
              <a:spcBef>
                <a:spcPts val="75"/>
              </a:spcBef>
            </a:pPr>
            <a:r>
              <a:rPr dirty="0" sz="100">
                <a:solidFill>
                  <a:srgbClr val="616161"/>
                </a:solidFill>
                <a:latin typeface="Courier New"/>
                <a:cs typeface="Courier New"/>
              </a:rPr>
              <a:t>In</a:t>
            </a:r>
            <a:r>
              <a:rPr dirty="0" sz="100">
                <a:solidFill>
                  <a:srgbClr val="616161"/>
                </a:solidFill>
                <a:latin typeface="Courier New"/>
                <a:cs typeface="Courier New"/>
              </a:rPr>
              <a:t> </a:t>
            </a:r>
            <a:r>
              <a:rPr dirty="0" sz="100">
                <a:solidFill>
                  <a:srgbClr val="616161"/>
                </a:solidFill>
                <a:latin typeface="Courier New"/>
                <a:cs typeface="Courier New"/>
              </a:rPr>
              <a:t>[23]:</a:t>
            </a:r>
            <a:r>
              <a:rPr dirty="0" sz="100">
                <a:solidFill>
                  <a:srgbClr val="616161"/>
                </a:solidFill>
                <a:latin typeface="Courier New"/>
                <a:cs typeface="Courier New"/>
              </a:rPr>
              <a:t> </a:t>
            </a:r>
            <a:r>
              <a:rPr dirty="0" sz="100" spc="-25">
                <a:solidFill>
                  <a:srgbClr val="616161"/>
                </a:solidFill>
                <a:latin typeface="Courier New"/>
                <a:cs typeface="Courier New"/>
              </a:rPr>
              <a:t> </a:t>
            </a:r>
            <a:r>
              <a:rPr dirty="0" sz="100">
                <a:solidFill>
                  <a:srgbClr val="202020"/>
                </a:solidFill>
                <a:latin typeface="Courier New"/>
                <a:cs typeface="Courier New"/>
              </a:rPr>
              <a:t>m_v</a:t>
            </a:r>
            <a:endParaRPr sz="100">
              <a:latin typeface="Courier New"/>
              <a:cs typeface="Courier New"/>
            </a:endParaRPr>
          </a:p>
          <a:p>
            <a:pPr>
              <a:lnSpc>
                <a:spcPct val="100000"/>
              </a:lnSpc>
              <a:spcBef>
                <a:spcPts val="45"/>
              </a:spcBef>
            </a:pPr>
            <a:endParaRPr sz="100">
              <a:latin typeface="Courier New"/>
              <a:cs typeface="Courier New"/>
            </a:endParaRPr>
          </a:p>
          <a:p>
            <a:pPr marL="76200">
              <a:lnSpc>
                <a:spcPts val="95"/>
              </a:lnSpc>
            </a:pPr>
            <a:r>
              <a:rPr dirty="0" sz="100">
                <a:solidFill>
                  <a:srgbClr val="616161"/>
                </a:solidFill>
                <a:latin typeface="Courier New"/>
                <a:cs typeface="Courier New"/>
              </a:rPr>
              <a:t>Out[23]:</a:t>
            </a:r>
            <a:r>
              <a:rPr dirty="0" sz="100" spc="90">
                <a:solidFill>
                  <a:srgbClr val="616161"/>
                </a:solidFill>
                <a:latin typeface="Courier New"/>
                <a:cs typeface="Courier New"/>
              </a:rPr>
              <a:t> </a:t>
            </a:r>
            <a:r>
              <a:rPr dirty="0" baseline="27777" sz="150">
                <a:latin typeface="Courier New"/>
                <a:cs typeface="Courier New"/>
              </a:rPr>
              <a:t>director       </a:t>
            </a:r>
            <a:r>
              <a:rPr dirty="0" baseline="27777" sz="150" spc="44">
                <a:latin typeface="Courier New"/>
                <a:cs typeface="Courier New"/>
              </a:rPr>
              <a:t> </a:t>
            </a:r>
            <a:r>
              <a:rPr dirty="0" baseline="27777" sz="150">
                <a:latin typeface="Courier New"/>
                <a:cs typeface="Courier New"/>
              </a:rPr>
              <a:t>2634</a:t>
            </a:r>
            <a:endParaRPr baseline="27777" sz="150">
              <a:latin typeface="Courier New"/>
              <a:cs typeface="Courier New"/>
            </a:endParaRPr>
          </a:p>
          <a:p>
            <a:pPr marL="152400">
              <a:lnSpc>
                <a:spcPts val="95"/>
              </a:lnSpc>
            </a:pPr>
            <a:r>
              <a:rPr dirty="0" sz="100">
                <a:latin typeface="Courier New"/>
                <a:cs typeface="Courier New"/>
              </a:rPr>
              <a:t>country           831</a:t>
            </a:r>
            <a:endParaRPr sz="100">
              <a:latin typeface="Courier New"/>
              <a:cs typeface="Courier New"/>
            </a:endParaRPr>
          </a:p>
          <a:p>
            <a:pPr marL="152400">
              <a:lnSpc>
                <a:spcPct val="100000"/>
              </a:lnSpc>
              <a:spcBef>
                <a:spcPts val="10"/>
              </a:spcBef>
            </a:pPr>
            <a:r>
              <a:rPr dirty="0" sz="100">
                <a:latin typeface="Courier New"/>
                <a:cs typeface="Courier New"/>
              </a:rPr>
              <a:t>cast              825</a:t>
            </a:r>
            <a:endParaRPr sz="100">
              <a:latin typeface="Courier New"/>
              <a:cs typeface="Courier New"/>
            </a:endParaRPr>
          </a:p>
          <a:p>
            <a:pPr marL="152400">
              <a:lnSpc>
                <a:spcPct val="100000"/>
              </a:lnSpc>
              <a:spcBef>
                <a:spcPts val="20"/>
              </a:spcBef>
            </a:pPr>
            <a:r>
              <a:rPr dirty="0" sz="100">
                <a:latin typeface="Courier New"/>
                <a:cs typeface="Courier New"/>
              </a:rPr>
              <a:t>date_added        </a:t>
            </a:r>
            <a:r>
              <a:rPr dirty="0" sz="100" spc="5">
                <a:latin typeface="Courier New"/>
                <a:cs typeface="Courier New"/>
              </a:rPr>
              <a:t> </a:t>
            </a:r>
            <a:r>
              <a:rPr dirty="0" sz="100">
                <a:latin typeface="Courier New"/>
                <a:cs typeface="Courier New"/>
              </a:rPr>
              <a:t>10</a:t>
            </a:r>
            <a:endParaRPr sz="100">
              <a:latin typeface="Courier New"/>
              <a:cs typeface="Courier New"/>
            </a:endParaRPr>
          </a:p>
        </p:txBody>
      </p:sp>
      <p:sp>
        <p:nvSpPr>
          <p:cNvPr id="69" name="object 69"/>
          <p:cNvSpPr txBox="1"/>
          <p:nvPr/>
        </p:nvSpPr>
        <p:spPr>
          <a:xfrm>
            <a:off x="-44449" y="2459595"/>
            <a:ext cx="755015" cy="774065"/>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52400">
              <a:lnSpc>
                <a:spcPct val="100000"/>
              </a:lnSpc>
            </a:pPr>
            <a:r>
              <a:rPr dirty="0" sz="100">
                <a:latin typeface="Courier New"/>
                <a:cs typeface="Courier New"/>
              </a:rPr>
              <a:t>title              </a:t>
            </a:r>
            <a:r>
              <a:rPr dirty="0" sz="100" spc="5">
                <a:latin typeface="Courier New"/>
                <a:cs typeface="Courier New"/>
              </a:rPr>
              <a:t> </a:t>
            </a:r>
            <a:r>
              <a:rPr dirty="0" sz="100">
                <a:latin typeface="Courier New"/>
                <a:cs typeface="Courier New"/>
              </a:rPr>
              <a:t>0</a:t>
            </a:r>
            <a:endParaRPr sz="100">
              <a:latin typeface="Courier New"/>
              <a:cs typeface="Courier New"/>
            </a:endParaRPr>
          </a:p>
          <a:p>
            <a:pPr marL="152400">
              <a:lnSpc>
                <a:spcPct val="100000"/>
              </a:lnSpc>
            </a:pPr>
            <a:r>
              <a:rPr dirty="0" sz="100">
                <a:latin typeface="Courier New"/>
                <a:cs typeface="Courier New"/>
              </a:rPr>
              <a:t>release_year       </a:t>
            </a:r>
            <a:r>
              <a:rPr dirty="0" sz="100" spc="10">
                <a:latin typeface="Courier New"/>
                <a:cs typeface="Courier New"/>
              </a:rPr>
              <a:t> </a:t>
            </a:r>
            <a:r>
              <a:rPr dirty="0" sz="100">
                <a:latin typeface="Courier New"/>
                <a:cs typeface="Courier New"/>
              </a:rPr>
              <a:t>0</a:t>
            </a:r>
            <a:endParaRPr sz="100">
              <a:latin typeface="Courier New"/>
              <a:cs typeface="Courier New"/>
            </a:endParaRPr>
          </a:p>
          <a:p>
            <a:pPr marL="152400">
              <a:lnSpc>
                <a:spcPct val="100000"/>
              </a:lnSpc>
              <a:spcBef>
                <a:spcPts val="10"/>
              </a:spcBef>
            </a:pPr>
            <a:r>
              <a:rPr dirty="0" sz="100">
                <a:latin typeface="Courier New"/>
                <a:cs typeface="Courier New"/>
              </a:rPr>
              <a:t>listed_in          </a:t>
            </a:r>
            <a:r>
              <a:rPr dirty="0" sz="100" spc="5">
                <a:latin typeface="Courier New"/>
                <a:cs typeface="Courier New"/>
              </a:rPr>
              <a:t> </a:t>
            </a:r>
            <a:r>
              <a:rPr dirty="0" sz="100">
                <a:latin typeface="Courier New"/>
                <a:cs typeface="Courier New"/>
              </a:rPr>
              <a:t>0</a:t>
            </a:r>
            <a:endParaRPr sz="100">
              <a:latin typeface="Courier New"/>
              <a:cs typeface="Courier New"/>
            </a:endParaRPr>
          </a:p>
          <a:p>
            <a:pPr marL="152400" marR="431800">
              <a:lnSpc>
                <a:spcPct val="109000"/>
              </a:lnSpc>
              <a:spcBef>
                <a:spcPts val="10"/>
              </a:spcBef>
            </a:pPr>
            <a:r>
              <a:rPr dirty="0" sz="100">
                <a:latin typeface="Courier New"/>
                <a:cs typeface="Courier New"/>
              </a:rPr>
              <a:t>description</a:t>
            </a:r>
            <a:r>
              <a:rPr dirty="0" sz="100">
                <a:latin typeface="Courier New"/>
                <a:cs typeface="Courier New"/>
              </a:rPr>
              <a:t>        </a:t>
            </a:r>
            <a:r>
              <a:rPr dirty="0" sz="100" spc="-30">
                <a:latin typeface="Courier New"/>
                <a:cs typeface="Courier New"/>
              </a:rPr>
              <a:t> </a:t>
            </a:r>
            <a:r>
              <a:rPr dirty="0" sz="100">
                <a:latin typeface="Courier New"/>
                <a:cs typeface="Courier New"/>
              </a:rPr>
              <a:t>0  </a:t>
            </a:r>
            <a:r>
              <a:rPr dirty="0" sz="100">
                <a:latin typeface="Courier New"/>
                <a:cs typeface="Courier New"/>
              </a:rPr>
              <a:t>dtype:</a:t>
            </a:r>
            <a:r>
              <a:rPr dirty="0" sz="100" spc="-10">
                <a:latin typeface="Courier New"/>
                <a:cs typeface="Courier New"/>
              </a:rPr>
              <a:t> </a:t>
            </a:r>
            <a:r>
              <a:rPr dirty="0" sz="100">
                <a:latin typeface="Courier New"/>
                <a:cs typeface="Courier New"/>
              </a:rPr>
              <a:t>int64</a:t>
            </a:r>
            <a:endParaRPr sz="100">
              <a:latin typeface="Courier New"/>
              <a:cs typeface="Courier New"/>
            </a:endParaRPr>
          </a:p>
          <a:p>
            <a:pPr>
              <a:lnSpc>
                <a:spcPct val="100000"/>
              </a:lnSpc>
              <a:spcBef>
                <a:spcPts val="35"/>
              </a:spcBef>
            </a:pPr>
            <a:endParaRPr sz="100">
              <a:latin typeface="Courier New"/>
              <a:cs typeface="Courier New"/>
            </a:endParaRPr>
          </a:p>
          <a:p>
            <a:pPr marL="76200">
              <a:lnSpc>
                <a:spcPct val="100000"/>
              </a:lnSpc>
            </a:pPr>
            <a:r>
              <a:rPr dirty="0" sz="100">
                <a:solidFill>
                  <a:srgbClr val="616161"/>
                </a:solidFill>
                <a:latin typeface="Courier New"/>
                <a:cs typeface="Courier New"/>
              </a:rPr>
              <a:t>In</a:t>
            </a:r>
            <a:r>
              <a:rPr dirty="0" sz="100" spc="5">
                <a:solidFill>
                  <a:srgbClr val="616161"/>
                </a:solidFill>
                <a:latin typeface="Courier New"/>
                <a:cs typeface="Courier New"/>
              </a:rPr>
              <a:t> </a:t>
            </a:r>
            <a:r>
              <a:rPr dirty="0" sz="100">
                <a:solidFill>
                  <a:srgbClr val="616161"/>
                </a:solidFill>
                <a:latin typeface="Courier New"/>
                <a:cs typeface="Courier New"/>
              </a:rPr>
              <a:t>[26]:</a:t>
            </a:r>
            <a:r>
              <a:rPr dirty="0" sz="100" spc="45">
                <a:solidFill>
                  <a:srgbClr val="616161"/>
                </a:solidFill>
                <a:latin typeface="Courier New"/>
                <a:cs typeface="Courier New"/>
              </a:rPr>
              <a:t> </a:t>
            </a:r>
            <a:r>
              <a:rPr dirty="0" sz="100" i="1">
                <a:solidFill>
                  <a:srgbClr val="408080"/>
                </a:solidFill>
                <a:latin typeface="Courier New"/>
                <a:cs typeface="Courier New"/>
              </a:rPr>
              <a:t>#</a:t>
            </a:r>
            <a:r>
              <a:rPr dirty="0" sz="100" spc="10" i="1">
                <a:solidFill>
                  <a:srgbClr val="408080"/>
                </a:solidFill>
                <a:latin typeface="Courier New"/>
                <a:cs typeface="Courier New"/>
              </a:rPr>
              <a:t> </a:t>
            </a:r>
            <a:r>
              <a:rPr dirty="0" sz="100" i="1">
                <a:solidFill>
                  <a:srgbClr val="408080"/>
                </a:solidFill>
                <a:latin typeface="Courier New"/>
                <a:cs typeface="Courier New"/>
              </a:rPr>
              <a:t>information</a:t>
            </a:r>
            <a:r>
              <a:rPr dirty="0" sz="100" spc="5" i="1">
                <a:solidFill>
                  <a:srgbClr val="408080"/>
                </a:solidFill>
                <a:latin typeface="Courier New"/>
                <a:cs typeface="Courier New"/>
              </a:rPr>
              <a:t> </a:t>
            </a:r>
            <a:r>
              <a:rPr dirty="0" sz="100" i="1">
                <a:solidFill>
                  <a:srgbClr val="408080"/>
                </a:solidFill>
                <a:latin typeface="Courier New"/>
                <a:cs typeface="Courier New"/>
              </a:rPr>
              <a:t>of</a:t>
            </a:r>
            <a:r>
              <a:rPr dirty="0" sz="100" spc="10" i="1">
                <a:solidFill>
                  <a:srgbClr val="408080"/>
                </a:solidFill>
                <a:latin typeface="Courier New"/>
                <a:cs typeface="Courier New"/>
              </a:rPr>
              <a:t> </a:t>
            </a:r>
            <a:r>
              <a:rPr dirty="0" sz="100" i="1">
                <a:solidFill>
                  <a:srgbClr val="408080"/>
                </a:solidFill>
                <a:latin typeface="Courier New"/>
                <a:cs typeface="Courier New"/>
              </a:rPr>
              <a:t>the</a:t>
            </a:r>
            <a:r>
              <a:rPr dirty="0" sz="100" spc="10" i="1">
                <a:solidFill>
                  <a:srgbClr val="408080"/>
                </a:solidFill>
                <a:latin typeface="Courier New"/>
                <a:cs typeface="Courier New"/>
              </a:rPr>
              <a:t> </a:t>
            </a:r>
            <a:r>
              <a:rPr dirty="0" sz="100" i="1">
                <a:solidFill>
                  <a:srgbClr val="408080"/>
                </a:solidFill>
                <a:latin typeface="Courier New"/>
                <a:cs typeface="Courier New"/>
              </a:rPr>
              <a:t>dataset</a:t>
            </a:r>
            <a:endParaRPr sz="100">
              <a:latin typeface="Courier New"/>
              <a:cs typeface="Courier New"/>
            </a:endParaRPr>
          </a:p>
          <a:p>
            <a:pPr marL="153670">
              <a:lnSpc>
                <a:spcPct val="100000"/>
              </a:lnSpc>
              <a:spcBef>
                <a:spcPts val="5"/>
              </a:spcBef>
            </a:pPr>
            <a:r>
              <a:rPr dirty="0" sz="100">
                <a:solidFill>
                  <a:srgbClr val="202020"/>
                </a:solidFill>
                <a:latin typeface="Courier New"/>
                <a:cs typeface="Courier New"/>
              </a:rPr>
              <a:t>df</a:t>
            </a:r>
            <a:r>
              <a:rPr dirty="0" sz="100" b="1">
                <a:solidFill>
                  <a:srgbClr val="AA21FF"/>
                </a:solidFill>
                <a:latin typeface="Courier New"/>
                <a:cs typeface="Courier New"/>
              </a:rPr>
              <a:t>.</a:t>
            </a:r>
            <a:r>
              <a:rPr dirty="0" sz="100">
                <a:solidFill>
                  <a:srgbClr val="202020"/>
                </a:solidFill>
                <a:latin typeface="Courier New"/>
                <a:cs typeface="Courier New"/>
              </a:rPr>
              <a:t>info</a:t>
            </a:r>
            <a:r>
              <a:rPr dirty="0" sz="100">
                <a:solidFill>
                  <a:srgbClr val="0054AA"/>
                </a:solidFill>
                <a:latin typeface="Courier New"/>
                <a:cs typeface="Courier New"/>
              </a:rPr>
              <a:t>()</a:t>
            </a:r>
            <a:endParaRPr sz="100">
              <a:latin typeface="Courier New"/>
              <a:cs typeface="Courier New"/>
            </a:endParaRPr>
          </a:p>
          <a:p>
            <a:pPr>
              <a:lnSpc>
                <a:spcPct val="100000"/>
              </a:lnSpc>
            </a:pPr>
            <a:endParaRPr sz="100">
              <a:latin typeface="Courier New"/>
              <a:cs typeface="Courier New"/>
            </a:endParaRPr>
          </a:p>
          <a:p>
            <a:pPr marL="152400" marR="294640">
              <a:lnSpc>
                <a:spcPct val="109000"/>
              </a:lnSpc>
            </a:pPr>
            <a:r>
              <a:rPr dirty="0" sz="100">
                <a:latin typeface="Courier New"/>
                <a:cs typeface="Courier New"/>
              </a:rPr>
              <a:t>&lt;class</a:t>
            </a:r>
            <a:r>
              <a:rPr dirty="0" sz="100" spc="25">
                <a:latin typeface="Courier New"/>
                <a:cs typeface="Courier New"/>
              </a:rPr>
              <a:t> </a:t>
            </a:r>
            <a:r>
              <a:rPr dirty="0" sz="100">
                <a:latin typeface="Courier New"/>
                <a:cs typeface="Courier New"/>
              </a:rPr>
              <a:t>'pandas.core.frame.DataFrame'&gt; </a:t>
            </a:r>
            <a:r>
              <a:rPr dirty="0" sz="100" spc="-45">
                <a:latin typeface="Courier New"/>
                <a:cs typeface="Courier New"/>
              </a:rPr>
              <a:t> </a:t>
            </a:r>
            <a:r>
              <a:rPr dirty="0" sz="100">
                <a:latin typeface="Courier New"/>
                <a:cs typeface="Courier New"/>
              </a:rPr>
              <a:t>RangeIndex: 8807</a:t>
            </a:r>
            <a:r>
              <a:rPr dirty="0" sz="100" spc="5">
                <a:latin typeface="Courier New"/>
                <a:cs typeface="Courier New"/>
              </a:rPr>
              <a:t> </a:t>
            </a:r>
            <a:r>
              <a:rPr dirty="0" sz="100">
                <a:latin typeface="Courier New"/>
                <a:cs typeface="Courier New"/>
              </a:rPr>
              <a:t>entries,</a:t>
            </a:r>
            <a:r>
              <a:rPr dirty="0" sz="100" spc="5">
                <a:latin typeface="Courier New"/>
                <a:cs typeface="Courier New"/>
              </a:rPr>
              <a:t> </a:t>
            </a:r>
            <a:r>
              <a:rPr dirty="0" sz="100">
                <a:latin typeface="Courier New"/>
                <a:cs typeface="Courier New"/>
              </a:rPr>
              <a:t>0</a:t>
            </a:r>
            <a:r>
              <a:rPr dirty="0" sz="100" spc="5">
                <a:latin typeface="Courier New"/>
                <a:cs typeface="Courier New"/>
              </a:rPr>
              <a:t> </a:t>
            </a:r>
            <a:r>
              <a:rPr dirty="0" sz="100">
                <a:latin typeface="Courier New"/>
                <a:cs typeface="Courier New"/>
              </a:rPr>
              <a:t>to 8806 </a:t>
            </a:r>
            <a:r>
              <a:rPr dirty="0" sz="100" spc="5">
                <a:latin typeface="Courier New"/>
                <a:cs typeface="Courier New"/>
              </a:rPr>
              <a:t> </a:t>
            </a:r>
            <a:r>
              <a:rPr dirty="0" sz="100">
                <a:latin typeface="Courier New"/>
                <a:cs typeface="Courier New"/>
              </a:rPr>
              <a:t>Data columns (total 12 columns):</a:t>
            </a:r>
            <a:endParaRPr sz="100">
              <a:latin typeface="Courier New"/>
              <a:cs typeface="Courier New"/>
            </a:endParaRPr>
          </a:p>
          <a:p>
            <a:pPr marL="160020">
              <a:lnSpc>
                <a:spcPct val="100000"/>
              </a:lnSpc>
              <a:spcBef>
                <a:spcPts val="5"/>
              </a:spcBef>
            </a:pPr>
            <a:r>
              <a:rPr dirty="0" sz="100">
                <a:latin typeface="Courier New"/>
                <a:cs typeface="Courier New"/>
              </a:rPr>
              <a:t>#  </a:t>
            </a:r>
            <a:r>
              <a:rPr dirty="0" sz="100" spc="35">
                <a:latin typeface="Courier New"/>
                <a:cs typeface="Courier New"/>
              </a:rPr>
              <a:t> </a:t>
            </a:r>
            <a:r>
              <a:rPr dirty="0" sz="100">
                <a:latin typeface="Courier New"/>
                <a:cs typeface="Courier New"/>
              </a:rPr>
              <a:t>Column       </a:t>
            </a:r>
            <a:r>
              <a:rPr dirty="0" sz="100" spc="30">
                <a:latin typeface="Courier New"/>
                <a:cs typeface="Courier New"/>
              </a:rPr>
              <a:t> </a:t>
            </a:r>
            <a:r>
              <a:rPr dirty="0" sz="100">
                <a:latin typeface="Courier New"/>
                <a:cs typeface="Courier New"/>
              </a:rPr>
              <a:t>Non-Null</a:t>
            </a:r>
            <a:r>
              <a:rPr dirty="0" sz="100" spc="5">
                <a:latin typeface="Courier New"/>
                <a:cs typeface="Courier New"/>
              </a:rPr>
              <a:t> </a:t>
            </a:r>
            <a:r>
              <a:rPr dirty="0" sz="100">
                <a:latin typeface="Courier New"/>
                <a:cs typeface="Courier New"/>
              </a:rPr>
              <a:t>Count</a:t>
            </a:r>
            <a:r>
              <a:rPr dirty="0" sz="100" spc="60">
                <a:latin typeface="Courier New"/>
                <a:cs typeface="Courier New"/>
              </a:rPr>
              <a:t> </a:t>
            </a:r>
            <a:r>
              <a:rPr dirty="0" sz="100">
                <a:latin typeface="Courier New"/>
                <a:cs typeface="Courier New"/>
              </a:rPr>
              <a:t>Dtype</a:t>
            </a:r>
            <a:endParaRPr sz="100">
              <a:latin typeface="Courier New"/>
              <a:cs typeface="Courier New"/>
            </a:endParaRPr>
          </a:p>
          <a:p>
            <a:pPr>
              <a:lnSpc>
                <a:spcPct val="100000"/>
              </a:lnSpc>
              <a:spcBef>
                <a:spcPts val="25"/>
              </a:spcBef>
            </a:pPr>
            <a:endParaRPr sz="100">
              <a:latin typeface="Courier New"/>
              <a:cs typeface="Courier New"/>
            </a:endParaRPr>
          </a:p>
          <a:p>
            <a:pPr marL="192405" indent="-33020">
              <a:lnSpc>
                <a:spcPct val="100000"/>
              </a:lnSpc>
              <a:buAutoNum type="arabicPlain"/>
              <a:tabLst>
                <a:tab pos="193040" algn="l"/>
              </a:tabLst>
            </a:pPr>
            <a:r>
              <a:rPr dirty="0" sz="100">
                <a:latin typeface="Courier New"/>
                <a:cs typeface="Courier New"/>
              </a:rPr>
              <a:t>show_id      </a:t>
            </a:r>
            <a:r>
              <a:rPr dirty="0" sz="100" spc="50">
                <a:latin typeface="Courier New"/>
                <a:cs typeface="Courier New"/>
              </a:rPr>
              <a:t> </a:t>
            </a:r>
            <a:r>
              <a:rPr dirty="0" sz="100">
                <a:latin typeface="Courier New"/>
                <a:cs typeface="Courier New"/>
              </a:rPr>
              <a:t>8807</a:t>
            </a:r>
            <a:r>
              <a:rPr dirty="0" sz="100" spc="-10">
                <a:latin typeface="Courier New"/>
                <a:cs typeface="Courier New"/>
              </a:rPr>
              <a:t> </a:t>
            </a:r>
            <a:r>
              <a:rPr dirty="0" sz="100">
                <a:latin typeface="Courier New"/>
                <a:cs typeface="Courier New"/>
              </a:rPr>
              <a:t>non-null</a:t>
            </a:r>
            <a:r>
              <a:rPr dirty="0" sz="100" spc="105">
                <a:latin typeface="Courier New"/>
                <a:cs typeface="Courier New"/>
              </a:rPr>
              <a:t> </a:t>
            </a:r>
            <a:r>
              <a:rPr dirty="0" sz="100">
                <a:latin typeface="Courier New"/>
                <a:cs typeface="Courier New"/>
              </a:rPr>
              <a:t>object</a:t>
            </a:r>
            <a:endParaRPr sz="100">
              <a:latin typeface="Courier New"/>
              <a:cs typeface="Courier New"/>
            </a:endParaRPr>
          </a:p>
          <a:p>
            <a:pPr marL="192405" indent="-33020">
              <a:lnSpc>
                <a:spcPct val="100000"/>
              </a:lnSpc>
              <a:spcBef>
                <a:spcPts val="10"/>
              </a:spcBef>
              <a:buAutoNum type="arabicPlain"/>
              <a:tabLst>
                <a:tab pos="193040" algn="l"/>
              </a:tabLst>
            </a:pPr>
            <a:r>
              <a:rPr dirty="0" sz="100">
                <a:latin typeface="Courier New"/>
                <a:cs typeface="Courier New"/>
              </a:rPr>
              <a:t>type         </a:t>
            </a:r>
            <a:r>
              <a:rPr dirty="0" sz="100" spc="50">
                <a:latin typeface="Courier New"/>
                <a:cs typeface="Courier New"/>
              </a:rPr>
              <a:t> </a:t>
            </a:r>
            <a:r>
              <a:rPr dirty="0" sz="100">
                <a:latin typeface="Courier New"/>
                <a:cs typeface="Courier New"/>
              </a:rPr>
              <a:t>8807</a:t>
            </a:r>
            <a:r>
              <a:rPr dirty="0" sz="100" spc="-10">
                <a:latin typeface="Courier New"/>
                <a:cs typeface="Courier New"/>
              </a:rPr>
              <a:t> </a:t>
            </a:r>
            <a:r>
              <a:rPr dirty="0" sz="100">
                <a:latin typeface="Courier New"/>
                <a:cs typeface="Courier New"/>
              </a:rPr>
              <a:t>non-null</a:t>
            </a:r>
            <a:r>
              <a:rPr dirty="0" sz="100" spc="105">
                <a:latin typeface="Courier New"/>
                <a:cs typeface="Courier New"/>
              </a:rPr>
              <a:t> </a:t>
            </a:r>
            <a:r>
              <a:rPr dirty="0" sz="100">
                <a:latin typeface="Courier New"/>
                <a:cs typeface="Courier New"/>
              </a:rPr>
              <a:t>object</a:t>
            </a:r>
            <a:endParaRPr sz="100">
              <a:latin typeface="Courier New"/>
              <a:cs typeface="Courier New"/>
            </a:endParaRPr>
          </a:p>
          <a:p>
            <a:pPr marL="192405" indent="-33020">
              <a:lnSpc>
                <a:spcPct val="100000"/>
              </a:lnSpc>
              <a:spcBef>
                <a:spcPts val="20"/>
              </a:spcBef>
              <a:buAutoNum type="arabicPlain"/>
              <a:tabLst>
                <a:tab pos="193040" algn="l"/>
              </a:tabLst>
            </a:pPr>
            <a:r>
              <a:rPr dirty="0" sz="100">
                <a:latin typeface="Courier New"/>
                <a:cs typeface="Courier New"/>
              </a:rPr>
              <a:t>title        </a:t>
            </a:r>
            <a:r>
              <a:rPr dirty="0" sz="100" spc="45">
                <a:latin typeface="Courier New"/>
                <a:cs typeface="Courier New"/>
              </a:rPr>
              <a:t> </a:t>
            </a:r>
            <a:r>
              <a:rPr dirty="0" sz="100">
                <a:latin typeface="Courier New"/>
                <a:cs typeface="Courier New"/>
              </a:rPr>
              <a:t>8807</a:t>
            </a:r>
            <a:r>
              <a:rPr dirty="0" sz="100" spc="-5">
                <a:latin typeface="Courier New"/>
                <a:cs typeface="Courier New"/>
              </a:rPr>
              <a:t> </a:t>
            </a:r>
            <a:r>
              <a:rPr dirty="0" sz="100">
                <a:latin typeface="Courier New"/>
                <a:cs typeface="Courier New"/>
              </a:rPr>
              <a:t>non-null</a:t>
            </a:r>
            <a:r>
              <a:rPr dirty="0" sz="100" spc="105">
                <a:latin typeface="Courier New"/>
                <a:cs typeface="Courier New"/>
              </a:rPr>
              <a:t> </a:t>
            </a:r>
            <a:r>
              <a:rPr dirty="0" sz="100">
                <a:latin typeface="Courier New"/>
                <a:cs typeface="Courier New"/>
              </a:rPr>
              <a:t>object</a:t>
            </a:r>
            <a:endParaRPr sz="100">
              <a:latin typeface="Courier New"/>
              <a:cs typeface="Courier New"/>
            </a:endParaRPr>
          </a:p>
          <a:p>
            <a:pPr marL="192405" indent="-33020">
              <a:lnSpc>
                <a:spcPct val="100000"/>
              </a:lnSpc>
              <a:spcBef>
                <a:spcPts val="10"/>
              </a:spcBef>
              <a:buAutoNum type="arabicPlain"/>
              <a:tabLst>
                <a:tab pos="193040" algn="l"/>
              </a:tabLst>
            </a:pPr>
            <a:r>
              <a:rPr dirty="0" sz="100">
                <a:latin typeface="Courier New"/>
                <a:cs typeface="Courier New"/>
              </a:rPr>
              <a:t>director     </a:t>
            </a:r>
            <a:r>
              <a:rPr dirty="0" sz="100" spc="50">
                <a:latin typeface="Courier New"/>
                <a:cs typeface="Courier New"/>
              </a:rPr>
              <a:t> </a:t>
            </a:r>
            <a:r>
              <a:rPr dirty="0" sz="100">
                <a:latin typeface="Courier New"/>
                <a:cs typeface="Courier New"/>
              </a:rPr>
              <a:t>6173</a:t>
            </a:r>
            <a:r>
              <a:rPr dirty="0" sz="100" spc="-10">
                <a:latin typeface="Courier New"/>
                <a:cs typeface="Courier New"/>
              </a:rPr>
              <a:t> </a:t>
            </a:r>
            <a:r>
              <a:rPr dirty="0" sz="100">
                <a:latin typeface="Courier New"/>
                <a:cs typeface="Courier New"/>
              </a:rPr>
              <a:t>non-null</a:t>
            </a:r>
            <a:r>
              <a:rPr dirty="0" sz="100" spc="105">
                <a:latin typeface="Courier New"/>
                <a:cs typeface="Courier New"/>
              </a:rPr>
              <a:t> </a:t>
            </a:r>
            <a:r>
              <a:rPr dirty="0" sz="100">
                <a:latin typeface="Courier New"/>
                <a:cs typeface="Courier New"/>
              </a:rPr>
              <a:t>object</a:t>
            </a:r>
            <a:endParaRPr sz="100">
              <a:latin typeface="Courier New"/>
              <a:cs typeface="Courier New"/>
            </a:endParaRPr>
          </a:p>
          <a:p>
            <a:pPr marL="192405" indent="-33020">
              <a:lnSpc>
                <a:spcPct val="100000"/>
              </a:lnSpc>
              <a:spcBef>
                <a:spcPts val="10"/>
              </a:spcBef>
              <a:buAutoNum type="arabicPlain"/>
              <a:tabLst>
                <a:tab pos="193040" algn="l"/>
              </a:tabLst>
            </a:pPr>
            <a:r>
              <a:rPr dirty="0" sz="100">
                <a:latin typeface="Courier New"/>
                <a:cs typeface="Courier New"/>
              </a:rPr>
              <a:t>cast         </a:t>
            </a:r>
            <a:r>
              <a:rPr dirty="0" sz="100" spc="50">
                <a:latin typeface="Courier New"/>
                <a:cs typeface="Courier New"/>
              </a:rPr>
              <a:t> </a:t>
            </a:r>
            <a:r>
              <a:rPr dirty="0" sz="100">
                <a:latin typeface="Courier New"/>
                <a:cs typeface="Courier New"/>
              </a:rPr>
              <a:t>7982</a:t>
            </a:r>
            <a:r>
              <a:rPr dirty="0" sz="100" spc="-10">
                <a:latin typeface="Courier New"/>
                <a:cs typeface="Courier New"/>
              </a:rPr>
              <a:t> </a:t>
            </a:r>
            <a:r>
              <a:rPr dirty="0" sz="100">
                <a:latin typeface="Courier New"/>
                <a:cs typeface="Courier New"/>
              </a:rPr>
              <a:t>non-null</a:t>
            </a:r>
            <a:r>
              <a:rPr dirty="0" sz="100" spc="105">
                <a:latin typeface="Courier New"/>
                <a:cs typeface="Courier New"/>
              </a:rPr>
              <a:t> </a:t>
            </a:r>
            <a:r>
              <a:rPr dirty="0" sz="100">
                <a:latin typeface="Courier New"/>
                <a:cs typeface="Courier New"/>
              </a:rPr>
              <a:t>object</a:t>
            </a:r>
            <a:endParaRPr sz="100">
              <a:latin typeface="Courier New"/>
              <a:cs typeface="Courier New"/>
            </a:endParaRPr>
          </a:p>
          <a:p>
            <a:pPr marL="192405" indent="-33020">
              <a:lnSpc>
                <a:spcPct val="100000"/>
              </a:lnSpc>
              <a:spcBef>
                <a:spcPts val="15"/>
              </a:spcBef>
              <a:buAutoNum type="arabicPlain"/>
              <a:tabLst>
                <a:tab pos="193040" algn="l"/>
              </a:tabLst>
            </a:pPr>
            <a:r>
              <a:rPr dirty="0" sz="100">
                <a:latin typeface="Courier New"/>
                <a:cs typeface="Courier New"/>
              </a:rPr>
              <a:t>country      </a:t>
            </a:r>
            <a:r>
              <a:rPr dirty="0" sz="100" spc="50">
                <a:latin typeface="Courier New"/>
                <a:cs typeface="Courier New"/>
              </a:rPr>
              <a:t> </a:t>
            </a:r>
            <a:r>
              <a:rPr dirty="0" sz="100">
                <a:latin typeface="Courier New"/>
                <a:cs typeface="Courier New"/>
              </a:rPr>
              <a:t>7976</a:t>
            </a:r>
            <a:r>
              <a:rPr dirty="0" sz="100" spc="-10">
                <a:latin typeface="Courier New"/>
                <a:cs typeface="Courier New"/>
              </a:rPr>
              <a:t> </a:t>
            </a:r>
            <a:r>
              <a:rPr dirty="0" sz="100">
                <a:latin typeface="Courier New"/>
                <a:cs typeface="Courier New"/>
              </a:rPr>
              <a:t>non-null</a:t>
            </a:r>
            <a:r>
              <a:rPr dirty="0" sz="100" spc="105">
                <a:latin typeface="Courier New"/>
                <a:cs typeface="Courier New"/>
              </a:rPr>
              <a:t> </a:t>
            </a:r>
            <a:r>
              <a:rPr dirty="0" sz="100">
                <a:latin typeface="Courier New"/>
                <a:cs typeface="Courier New"/>
              </a:rPr>
              <a:t>object</a:t>
            </a:r>
            <a:endParaRPr sz="100">
              <a:latin typeface="Courier New"/>
              <a:cs typeface="Courier New"/>
            </a:endParaRPr>
          </a:p>
          <a:p>
            <a:pPr marL="192405" indent="-33020">
              <a:lnSpc>
                <a:spcPct val="100000"/>
              </a:lnSpc>
              <a:spcBef>
                <a:spcPts val="15"/>
              </a:spcBef>
              <a:buAutoNum type="arabicPlain"/>
              <a:tabLst>
                <a:tab pos="193040" algn="l"/>
              </a:tabLst>
            </a:pPr>
            <a:r>
              <a:rPr dirty="0" sz="100">
                <a:latin typeface="Courier New"/>
                <a:cs typeface="Courier New"/>
              </a:rPr>
              <a:t>date_added   </a:t>
            </a:r>
            <a:r>
              <a:rPr dirty="0" sz="100" spc="15">
                <a:latin typeface="Courier New"/>
                <a:cs typeface="Courier New"/>
              </a:rPr>
              <a:t> </a:t>
            </a:r>
            <a:r>
              <a:rPr dirty="0" sz="100">
                <a:latin typeface="Courier New"/>
                <a:cs typeface="Courier New"/>
              </a:rPr>
              <a:t>8797 non-null  </a:t>
            </a:r>
            <a:r>
              <a:rPr dirty="0" sz="100" spc="15">
                <a:latin typeface="Courier New"/>
                <a:cs typeface="Courier New"/>
              </a:rPr>
              <a:t> </a:t>
            </a:r>
            <a:r>
              <a:rPr dirty="0" sz="100">
                <a:latin typeface="Courier New"/>
                <a:cs typeface="Courier New"/>
              </a:rPr>
              <a:t>object</a:t>
            </a:r>
            <a:endParaRPr sz="100">
              <a:latin typeface="Courier New"/>
              <a:cs typeface="Courier New"/>
            </a:endParaRPr>
          </a:p>
          <a:p>
            <a:pPr marL="192405" indent="-33020">
              <a:lnSpc>
                <a:spcPct val="100000"/>
              </a:lnSpc>
              <a:spcBef>
                <a:spcPts val="15"/>
              </a:spcBef>
              <a:buAutoNum type="arabicPlain"/>
              <a:tabLst>
                <a:tab pos="193040" algn="l"/>
              </a:tabLst>
            </a:pPr>
            <a:r>
              <a:rPr dirty="0" sz="100">
                <a:latin typeface="Courier New"/>
                <a:cs typeface="Courier New"/>
              </a:rPr>
              <a:t>release_year</a:t>
            </a:r>
            <a:r>
              <a:rPr dirty="0" sz="100" spc="65">
                <a:latin typeface="Courier New"/>
                <a:cs typeface="Courier New"/>
              </a:rPr>
              <a:t> </a:t>
            </a:r>
            <a:r>
              <a:rPr dirty="0" sz="100">
                <a:latin typeface="Courier New"/>
                <a:cs typeface="Courier New"/>
              </a:rPr>
              <a:t>8807</a:t>
            </a:r>
            <a:r>
              <a:rPr dirty="0" sz="100" spc="5">
                <a:latin typeface="Courier New"/>
                <a:cs typeface="Courier New"/>
              </a:rPr>
              <a:t> </a:t>
            </a:r>
            <a:r>
              <a:rPr dirty="0" sz="100">
                <a:latin typeface="Courier New"/>
                <a:cs typeface="Courier New"/>
              </a:rPr>
              <a:t>non-null  </a:t>
            </a:r>
            <a:r>
              <a:rPr dirty="0" sz="100" spc="15">
                <a:latin typeface="Courier New"/>
                <a:cs typeface="Courier New"/>
              </a:rPr>
              <a:t> </a:t>
            </a:r>
            <a:r>
              <a:rPr dirty="0" sz="100">
                <a:latin typeface="Courier New"/>
                <a:cs typeface="Courier New"/>
              </a:rPr>
              <a:t>int64</a:t>
            </a:r>
            <a:endParaRPr sz="100">
              <a:latin typeface="Courier New"/>
              <a:cs typeface="Courier New"/>
            </a:endParaRPr>
          </a:p>
          <a:p>
            <a:pPr marL="192405" indent="-33020">
              <a:lnSpc>
                <a:spcPct val="100000"/>
              </a:lnSpc>
              <a:spcBef>
                <a:spcPts val="10"/>
              </a:spcBef>
              <a:buAutoNum type="arabicPlain"/>
              <a:tabLst>
                <a:tab pos="193040" algn="l"/>
              </a:tabLst>
            </a:pPr>
            <a:r>
              <a:rPr dirty="0" sz="100">
                <a:latin typeface="Courier New"/>
                <a:cs typeface="Courier New"/>
              </a:rPr>
              <a:t>rating       </a:t>
            </a:r>
            <a:r>
              <a:rPr dirty="0" sz="100" spc="50">
                <a:latin typeface="Courier New"/>
                <a:cs typeface="Courier New"/>
              </a:rPr>
              <a:t> </a:t>
            </a:r>
            <a:r>
              <a:rPr dirty="0" sz="100">
                <a:latin typeface="Courier New"/>
                <a:cs typeface="Courier New"/>
              </a:rPr>
              <a:t>8803</a:t>
            </a:r>
            <a:r>
              <a:rPr dirty="0" sz="100" spc="-5">
                <a:latin typeface="Courier New"/>
                <a:cs typeface="Courier New"/>
              </a:rPr>
              <a:t> </a:t>
            </a:r>
            <a:r>
              <a:rPr dirty="0" sz="100">
                <a:latin typeface="Courier New"/>
                <a:cs typeface="Courier New"/>
              </a:rPr>
              <a:t>non-null</a:t>
            </a:r>
            <a:r>
              <a:rPr dirty="0" sz="100" spc="105">
                <a:latin typeface="Courier New"/>
                <a:cs typeface="Courier New"/>
              </a:rPr>
              <a:t> </a:t>
            </a:r>
            <a:r>
              <a:rPr dirty="0" sz="100">
                <a:latin typeface="Courier New"/>
                <a:cs typeface="Courier New"/>
              </a:rPr>
              <a:t>object</a:t>
            </a:r>
            <a:endParaRPr sz="100">
              <a:latin typeface="Courier New"/>
              <a:cs typeface="Courier New"/>
            </a:endParaRPr>
          </a:p>
          <a:p>
            <a:pPr marL="192405" indent="-33020">
              <a:lnSpc>
                <a:spcPct val="100000"/>
              </a:lnSpc>
              <a:spcBef>
                <a:spcPts val="10"/>
              </a:spcBef>
              <a:buAutoNum type="arabicPlain"/>
              <a:tabLst>
                <a:tab pos="193040" algn="l"/>
              </a:tabLst>
            </a:pPr>
            <a:r>
              <a:rPr dirty="0" sz="100">
                <a:latin typeface="Courier New"/>
                <a:cs typeface="Courier New"/>
              </a:rPr>
              <a:t>duration     </a:t>
            </a:r>
            <a:r>
              <a:rPr dirty="0" sz="100" spc="50">
                <a:latin typeface="Courier New"/>
                <a:cs typeface="Courier New"/>
              </a:rPr>
              <a:t> </a:t>
            </a:r>
            <a:r>
              <a:rPr dirty="0" sz="100">
                <a:latin typeface="Courier New"/>
                <a:cs typeface="Courier New"/>
              </a:rPr>
              <a:t>8804</a:t>
            </a:r>
            <a:r>
              <a:rPr dirty="0" sz="100" spc="-10">
                <a:latin typeface="Courier New"/>
                <a:cs typeface="Courier New"/>
              </a:rPr>
              <a:t> </a:t>
            </a:r>
            <a:r>
              <a:rPr dirty="0" sz="100">
                <a:latin typeface="Courier New"/>
                <a:cs typeface="Courier New"/>
              </a:rPr>
              <a:t>non-null</a:t>
            </a:r>
            <a:r>
              <a:rPr dirty="0" sz="100" spc="105">
                <a:latin typeface="Courier New"/>
                <a:cs typeface="Courier New"/>
              </a:rPr>
              <a:t> </a:t>
            </a:r>
            <a:r>
              <a:rPr dirty="0" sz="100">
                <a:latin typeface="Courier New"/>
                <a:cs typeface="Courier New"/>
              </a:rPr>
              <a:t>object</a:t>
            </a:r>
            <a:endParaRPr sz="100">
              <a:latin typeface="Courier New"/>
              <a:cs typeface="Courier New"/>
            </a:endParaRPr>
          </a:p>
          <a:p>
            <a:pPr marL="192405" indent="-33020">
              <a:lnSpc>
                <a:spcPct val="100000"/>
              </a:lnSpc>
              <a:spcBef>
                <a:spcPts val="20"/>
              </a:spcBef>
              <a:buAutoNum type="arabicPlain"/>
              <a:tabLst>
                <a:tab pos="193040" algn="l"/>
              </a:tabLst>
            </a:pPr>
            <a:r>
              <a:rPr dirty="0" sz="100">
                <a:latin typeface="Courier New"/>
                <a:cs typeface="Courier New"/>
              </a:rPr>
              <a:t>listed_in    </a:t>
            </a:r>
            <a:r>
              <a:rPr dirty="0" sz="100" spc="45">
                <a:latin typeface="Courier New"/>
                <a:cs typeface="Courier New"/>
              </a:rPr>
              <a:t> </a:t>
            </a:r>
            <a:r>
              <a:rPr dirty="0" sz="100">
                <a:latin typeface="Courier New"/>
                <a:cs typeface="Courier New"/>
              </a:rPr>
              <a:t>8807</a:t>
            </a:r>
            <a:r>
              <a:rPr dirty="0" sz="100" spc="-5">
                <a:latin typeface="Courier New"/>
                <a:cs typeface="Courier New"/>
              </a:rPr>
              <a:t> </a:t>
            </a:r>
            <a:r>
              <a:rPr dirty="0" sz="100">
                <a:latin typeface="Courier New"/>
                <a:cs typeface="Courier New"/>
              </a:rPr>
              <a:t>non-null</a:t>
            </a:r>
            <a:r>
              <a:rPr dirty="0" sz="100" spc="105">
                <a:latin typeface="Courier New"/>
                <a:cs typeface="Courier New"/>
              </a:rPr>
              <a:t> </a:t>
            </a:r>
            <a:r>
              <a:rPr dirty="0" sz="100">
                <a:latin typeface="Courier New"/>
                <a:cs typeface="Courier New"/>
              </a:rPr>
              <a:t>object</a:t>
            </a:r>
            <a:endParaRPr sz="100">
              <a:latin typeface="Courier New"/>
              <a:cs typeface="Courier New"/>
            </a:endParaRPr>
          </a:p>
          <a:p>
            <a:pPr marL="152400" marR="262255" indent="7620">
              <a:lnSpc>
                <a:spcPct val="109000"/>
              </a:lnSpc>
              <a:buAutoNum type="arabicPlain"/>
              <a:tabLst>
                <a:tab pos="193040" algn="l"/>
              </a:tabLst>
            </a:pPr>
            <a:r>
              <a:rPr dirty="0" sz="100">
                <a:latin typeface="Courier New"/>
                <a:cs typeface="Courier New"/>
              </a:rPr>
              <a:t>description</a:t>
            </a:r>
            <a:r>
              <a:rPr dirty="0" sz="100" spc="20">
                <a:latin typeface="Courier New"/>
                <a:cs typeface="Courier New"/>
              </a:rPr>
              <a:t> </a:t>
            </a:r>
            <a:r>
              <a:rPr dirty="0" sz="100">
                <a:latin typeface="Courier New"/>
                <a:cs typeface="Courier New"/>
              </a:rPr>
              <a:t>8807 non-null</a:t>
            </a:r>
            <a:r>
              <a:rPr dirty="0" sz="100" spc="15">
                <a:latin typeface="Courier New"/>
                <a:cs typeface="Courier New"/>
              </a:rPr>
              <a:t> </a:t>
            </a:r>
            <a:r>
              <a:rPr dirty="0" sz="100">
                <a:latin typeface="Courier New"/>
                <a:cs typeface="Courier New"/>
              </a:rPr>
              <a:t>object </a:t>
            </a:r>
            <a:r>
              <a:rPr dirty="0" sz="100" spc="-45">
                <a:latin typeface="Courier New"/>
                <a:cs typeface="Courier New"/>
              </a:rPr>
              <a:t> </a:t>
            </a:r>
            <a:r>
              <a:rPr dirty="0" sz="100">
                <a:latin typeface="Courier New"/>
                <a:cs typeface="Courier New"/>
              </a:rPr>
              <a:t>dtypes:</a:t>
            </a:r>
            <a:r>
              <a:rPr dirty="0" sz="100" spc="-5">
                <a:latin typeface="Courier New"/>
                <a:cs typeface="Courier New"/>
              </a:rPr>
              <a:t> </a:t>
            </a:r>
            <a:r>
              <a:rPr dirty="0" sz="100">
                <a:latin typeface="Courier New"/>
                <a:cs typeface="Courier New"/>
              </a:rPr>
              <a:t>int64(1), object(11)</a:t>
            </a:r>
            <a:endParaRPr sz="100">
              <a:latin typeface="Courier New"/>
              <a:cs typeface="Courier New"/>
            </a:endParaRPr>
          </a:p>
          <a:p>
            <a:pPr marL="152400">
              <a:lnSpc>
                <a:spcPct val="100000"/>
              </a:lnSpc>
              <a:spcBef>
                <a:spcPts val="10"/>
              </a:spcBef>
            </a:pPr>
            <a:r>
              <a:rPr dirty="0" sz="100">
                <a:latin typeface="Courier New"/>
                <a:cs typeface="Courier New"/>
              </a:rPr>
              <a:t>memory usage:</a:t>
            </a:r>
            <a:r>
              <a:rPr dirty="0" sz="100" spc="5">
                <a:latin typeface="Courier New"/>
                <a:cs typeface="Courier New"/>
              </a:rPr>
              <a:t> </a:t>
            </a:r>
            <a:r>
              <a:rPr dirty="0" sz="100">
                <a:latin typeface="Courier New"/>
                <a:cs typeface="Courier New"/>
              </a:rPr>
              <a:t>825.8+ KB</a:t>
            </a:r>
            <a:endParaRPr sz="100">
              <a:latin typeface="Courier New"/>
              <a:cs typeface="Courier New"/>
            </a:endParaRPr>
          </a:p>
          <a:p>
            <a:pPr>
              <a:lnSpc>
                <a:spcPct val="100000"/>
              </a:lnSpc>
              <a:spcBef>
                <a:spcPts val="45"/>
              </a:spcBef>
            </a:pPr>
            <a:endParaRPr sz="100">
              <a:latin typeface="Courier New"/>
              <a:cs typeface="Courier New"/>
            </a:endParaRPr>
          </a:p>
          <a:p>
            <a:pPr marL="76200">
              <a:lnSpc>
                <a:spcPct val="100000"/>
              </a:lnSpc>
            </a:pPr>
            <a:r>
              <a:rPr dirty="0" sz="100">
                <a:solidFill>
                  <a:srgbClr val="616161"/>
                </a:solidFill>
                <a:latin typeface="Courier New"/>
                <a:cs typeface="Courier New"/>
              </a:rPr>
              <a:t>In</a:t>
            </a:r>
            <a:r>
              <a:rPr dirty="0" sz="100" spc="5">
                <a:solidFill>
                  <a:srgbClr val="616161"/>
                </a:solidFill>
                <a:latin typeface="Courier New"/>
                <a:cs typeface="Courier New"/>
              </a:rPr>
              <a:t> </a:t>
            </a:r>
            <a:r>
              <a:rPr dirty="0" sz="100">
                <a:solidFill>
                  <a:srgbClr val="616161"/>
                </a:solidFill>
                <a:latin typeface="Courier New"/>
                <a:cs typeface="Courier New"/>
              </a:rPr>
              <a:t>[27]:</a:t>
            </a:r>
            <a:r>
              <a:rPr dirty="0" sz="100" spc="45">
                <a:solidFill>
                  <a:srgbClr val="616161"/>
                </a:solidFill>
                <a:latin typeface="Courier New"/>
                <a:cs typeface="Courier New"/>
              </a:rPr>
              <a:t> </a:t>
            </a:r>
            <a:r>
              <a:rPr dirty="0" sz="100" i="1">
                <a:solidFill>
                  <a:srgbClr val="408080"/>
                </a:solidFill>
                <a:latin typeface="Courier New"/>
                <a:cs typeface="Courier New"/>
              </a:rPr>
              <a:t>#</a:t>
            </a:r>
            <a:r>
              <a:rPr dirty="0" sz="100" spc="10" i="1">
                <a:solidFill>
                  <a:srgbClr val="408080"/>
                </a:solidFill>
                <a:latin typeface="Courier New"/>
                <a:cs typeface="Courier New"/>
              </a:rPr>
              <a:t> </a:t>
            </a:r>
            <a:r>
              <a:rPr dirty="0" sz="100" i="1">
                <a:solidFill>
                  <a:srgbClr val="408080"/>
                </a:solidFill>
                <a:latin typeface="Courier New"/>
                <a:cs typeface="Courier New"/>
              </a:rPr>
              <a:t>checking</a:t>
            </a:r>
            <a:r>
              <a:rPr dirty="0" sz="100" spc="10" i="1">
                <a:solidFill>
                  <a:srgbClr val="408080"/>
                </a:solidFill>
                <a:latin typeface="Courier New"/>
                <a:cs typeface="Courier New"/>
              </a:rPr>
              <a:t> </a:t>
            </a:r>
            <a:r>
              <a:rPr dirty="0" sz="100" i="1">
                <a:solidFill>
                  <a:srgbClr val="408080"/>
                </a:solidFill>
                <a:latin typeface="Courier New"/>
                <a:cs typeface="Courier New"/>
              </a:rPr>
              <a:t>missing</a:t>
            </a:r>
            <a:r>
              <a:rPr dirty="0" sz="100" spc="5" i="1">
                <a:solidFill>
                  <a:srgbClr val="408080"/>
                </a:solidFill>
                <a:latin typeface="Courier New"/>
                <a:cs typeface="Courier New"/>
              </a:rPr>
              <a:t> </a:t>
            </a:r>
            <a:r>
              <a:rPr dirty="0" sz="100" i="1">
                <a:solidFill>
                  <a:srgbClr val="408080"/>
                </a:solidFill>
                <a:latin typeface="Courier New"/>
                <a:cs typeface="Courier New"/>
              </a:rPr>
              <a:t>value</a:t>
            </a:r>
            <a:r>
              <a:rPr dirty="0" sz="100" spc="10" i="1">
                <a:solidFill>
                  <a:srgbClr val="408080"/>
                </a:solidFill>
                <a:latin typeface="Courier New"/>
                <a:cs typeface="Courier New"/>
              </a:rPr>
              <a:t> </a:t>
            </a:r>
            <a:r>
              <a:rPr dirty="0" sz="100" i="1">
                <a:solidFill>
                  <a:srgbClr val="408080"/>
                </a:solidFill>
                <a:latin typeface="Courier New"/>
                <a:cs typeface="Courier New"/>
              </a:rPr>
              <a:t>in</a:t>
            </a:r>
            <a:r>
              <a:rPr dirty="0" sz="100" spc="10" i="1">
                <a:solidFill>
                  <a:srgbClr val="408080"/>
                </a:solidFill>
                <a:latin typeface="Courier New"/>
                <a:cs typeface="Courier New"/>
              </a:rPr>
              <a:t> </a:t>
            </a:r>
            <a:r>
              <a:rPr dirty="0" sz="100" i="1">
                <a:solidFill>
                  <a:srgbClr val="408080"/>
                </a:solidFill>
                <a:latin typeface="Courier New"/>
                <a:cs typeface="Courier New"/>
              </a:rPr>
              <a:t>%</a:t>
            </a:r>
            <a:r>
              <a:rPr dirty="0" sz="100" spc="5" i="1">
                <a:solidFill>
                  <a:srgbClr val="408080"/>
                </a:solidFill>
                <a:latin typeface="Courier New"/>
                <a:cs typeface="Courier New"/>
              </a:rPr>
              <a:t> </a:t>
            </a:r>
            <a:r>
              <a:rPr dirty="0" sz="100" i="1">
                <a:solidFill>
                  <a:srgbClr val="408080"/>
                </a:solidFill>
                <a:latin typeface="Courier New"/>
                <a:cs typeface="Courier New"/>
              </a:rPr>
              <a:t>terms</a:t>
            </a:r>
            <a:endParaRPr sz="100">
              <a:latin typeface="Courier New"/>
              <a:cs typeface="Courier New"/>
            </a:endParaRPr>
          </a:p>
          <a:p>
            <a:pPr marL="153670">
              <a:lnSpc>
                <a:spcPct val="100000"/>
              </a:lnSpc>
            </a:pPr>
            <a:r>
              <a:rPr dirty="0" sz="100">
                <a:solidFill>
                  <a:srgbClr val="202020"/>
                </a:solidFill>
                <a:latin typeface="Courier New"/>
                <a:cs typeface="Courier New"/>
              </a:rPr>
              <a:t>round</a:t>
            </a:r>
            <a:r>
              <a:rPr dirty="0" sz="100">
                <a:solidFill>
                  <a:srgbClr val="0054AA"/>
                </a:solidFill>
                <a:latin typeface="Courier New"/>
                <a:cs typeface="Courier New"/>
              </a:rPr>
              <a:t>(</a:t>
            </a:r>
            <a:r>
              <a:rPr dirty="0" sz="100">
                <a:solidFill>
                  <a:srgbClr val="202020"/>
                </a:solidFill>
                <a:latin typeface="Courier New"/>
                <a:cs typeface="Courier New"/>
              </a:rPr>
              <a:t>df</a:t>
            </a:r>
            <a:r>
              <a:rPr dirty="0" sz="100" b="1">
                <a:solidFill>
                  <a:srgbClr val="AA21FF"/>
                </a:solidFill>
                <a:latin typeface="Courier New"/>
                <a:cs typeface="Courier New"/>
              </a:rPr>
              <a:t>.</a:t>
            </a:r>
            <a:r>
              <a:rPr dirty="0" sz="100">
                <a:solidFill>
                  <a:srgbClr val="202020"/>
                </a:solidFill>
                <a:latin typeface="Courier New"/>
                <a:cs typeface="Courier New"/>
              </a:rPr>
              <a:t>isnull</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202020"/>
                </a:solidFill>
                <a:latin typeface="Courier New"/>
                <a:cs typeface="Courier New"/>
              </a:rPr>
              <a:t>sum</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202020"/>
                </a:solidFill>
                <a:latin typeface="Courier New"/>
                <a:cs typeface="Courier New"/>
              </a:rPr>
              <a:t>df</a:t>
            </a:r>
            <a:r>
              <a:rPr dirty="0" sz="100" b="1">
                <a:solidFill>
                  <a:srgbClr val="AA21FF"/>
                </a:solidFill>
                <a:latin typeface="Courier New"/>
                <a:cs typeface="Courier New"/>
              </a:rPr>
              <a:t>.</a:t>
            </a:r>
            <a:r>
              <a:rPr dirty="0" sz="100">
                <a:solidFill>
                  <a:srgbClr val="202020"/>
                </a:solidFill>
                <a:latin typeface="Courier New"/>
                <a:cs typeface="Courier New"/>
              </a:rPr>
              <a:t>shape</a:t>
            </a:r>
            <a:r>
              <a:rPr dirty="0" sz="100">
                <a:solidFill>
                  <a:srgbClr val="0054AA"/>
                </a:solidFill>
                <a:latin typeface="Courier New"/>
                <a:cs typeface="Courier New"/>
              </a:rPr>
              <a:t>[</a:t>
            </a:r>
            <a:r>
              <a:rPr dirty="0" sz="100">
                <a:solidFill>
                  <a:srgbClr val="008700"/>
                </a:solidFill>
                <a:latin typeface="Courier New"/>
                <a:cs typeface="Courier New"/>
              </a:rPr>
              <a:t>0</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008700"/>
                </a:solidFill>
                <a:latin typeface="Courier New"/>
                <a:cs typeface="Courier New"/>
              </a:rPr>
              <a:t>100</a:t>
            </a:r>
            <a:r>
              <a:rPr dirty="0" sz="100">
                <a:solidFill>
                  <a:srgbClr val="0054AA"/>
                </a:solidFill>
                <a:latin typeface="Courier New"/>
                <a:cs typeface="Courier New"/>
              </a:rPr>
              <a:t>,</a:t>
            </a:r>
            <a:r>
              <a:rPr dirty="0" sz="100">
                <a:solidFill>
                  <a:srgbClr val="008700"/>
                </a:solidFill>
                <a:latin typeface="Courier New"/>
                <a:cs typeface="Courier New"/>
              </a:rPr>
              <a:t>2</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202020"/>
                </a:solidFill>
                <a:latin typeface="Courier New"/>
                <a:cs typeface="Courier New"/>
              </a:rPr>
              <a:t>sort_values</a:t>
            </a:r>
            <a:r>
              <a:rPr dirty="0" sz="100">
                <a:solidFill>
                  <a:srgbClr val="0054AA"/>
                </a:solidFill>
                <a:latin typeface="Courier New"/>
                <a:cs typeface="Courier New"/>
              </a:rPr>
              <a:t>(</a:t>
            </a:r>
            <a:r>
              <a:rPr dirty="0" sz="100">
                <a:solidFill>
                  <a:srgbClr val="202020"/>
                </a:solidFill>
                <a:latin typeface="Courier New"/>
                <a:cs typeface="Courier New"/>
              </a:rPr>
              <a:t>ascending</a:t>
            </a:r>
            <a:r>
              <a:rPr dirty="0" sz="100" b="1">
                <a:solidFill>
                  <a:srgbClr val="AA21FF"/>
                </a:solidFill>
                <a:latin typeface="Courier New"/>
                <a:cs typeface="Courier New"/>
              </a:rPr>
              <a:t>=</a:t>
            </a:r>
            <a:r>
              <a:rPr dirty="0" sz="100" b="1">
                <a:solidFill>
                  <a:srgbClr val="008000"/>
                </a:solidFill>
                <a:latin typeface="Courier New"/>
                <a:cs typeface="Courier New"/>
              </a:rPr>
              <a:t>False</a:t>
            </a:r>
            <a:r>
              <a:rPr dirty="0" sz="100">
                <a:solidFill>
                  <a:srgbClr val="0054AA"/>
                </a:solidFill>
                <a:latin typeface="Courier New"/>
                <a:cs typeface="Courier New"/>
              </a:rPr>
              <a:t>)</a:t>
            </a:r>
            <a:endParaRPr sz="100">
              <a:latin typeface="Courier New"/>
              <a:cs typeface="Courier New"/>
            </a:endParaRPr>
          </a:p>
          <a:p>
            <a:pPr>
              <a:lnSpc>
                <a:spcPct val="100000"/>
              </a:lnSpc>
              <a:spcBef>
                <a:spcPts val="55"/>
              </a:spcBef>
            </a:pPr>
            <a:endParaRPr sz="100">
              <a:latin typeface="Courier New"/>
              <a:cs typeface="Courier New"/>
            </a:endParaRPr>
          </a:p>
          <a:p>
            <a:pPr marL="76200">
              <a:lnSpc>
                <a:spcPts val="95"/>
              </a:lnSpc>
            </a:pPr>
            <a:r>
              <a:rPr dirty="0" sz="100">
                <a:solidFill>
                  <a:srgbClr val="616161"/>
                </a:solidFill>
                <a:latin typeface="Courier New"/>
                <a:cs typeface="Courier New"/>
              </a:rPr>
              <a:t>Out[27]:</a:t>
            </a:r>
            <a:r>
              <a:rPr dirty="0" sz="100" spc="90">
                <a:solidFill>
                  <a:srgbClr val="616161"/>
                </a:solidFill>
                <a:latin typeface="Courier New"/>
                <a:cs typeface="Courier New"/>
              </a:rPr>
              <a:t> </a:t>
            </a:r>
            <a:r>
              <a:rPr dirty="0" baseline="27777" sz="150">
                <a:latin typeface="Courier New"/>
                <a:cs typeface="Courier New"/>
              </a:rPr>
              <a:t>director       </a:t>
            </a:r>
            <a:r>
              <a:rPr dirty="0" baseline="27777" sz="150" spc="44">
                <a:latin typeface="Courier New"/>
                <a:cs typeface="Courier New"/>
              </a:rPr>
              <a:t> </a:t>
            </a:r>
            <a:r>
              <a:rPr dirty="0" baseline="27777" sz="150">
                <a:latin typeface="Courier New"/>
                <a:cs typeface="Courier New"/>
              </a:rPr>
              <a:t>29.91</a:t>
            </a:r>
            <a:endParaRPr baseline="27777" sz="150">
              <a:latin typeface="Courier New"/>
              <a:cs typeface="Courier New"/>
            </a:endParaRPr>
          </a:p>
          <a:p>
            <a:pPr marL="152400">
              <a:lnSpc>
                <a:spcPts val="95"/>
              </a:lnSpc>
            </a:pPr>
            <a:r>
              <a:rPr dirty="0" sz="100">
                <a:latin typeface="Courier New"/>
                <a:cs typeface="Courier New"/>
              </a:rPr>
              <a:t>country           9.44</a:t>
            </a:r>
            <a:endParaRPr sz="100">
              <a:latin typeface="Courier New"/>
              <a:cs typeface="Courier New"/>
            </a:endParaRPr>
          </a:p>
          <a:p>
            <a:pPr marL="152400">
              <a:lnSpc>
                <a:spcPct val="100000"/>
              </a:lnSpc>
              <a:spcBef>
                <a:spcPts val="10"/>
              </a:spcBef>
            </a:pPr>
            <a:r>
              <a:rPr dirty="0" sz="100">
                <a:latin typeface="Courier New"/>
                <a:cs typeface="Courier New"/>
              </a:rPr>
              <a:t>cast              9.37</a:t>
            </a:r>
            <a:endParaRPr sz="100">
              <a:latin typeface="Courier New"/>
              <a:cs typeface="Courier New"/>
            </a:endParaRPr>
          </a:p>
          <a:p>
            <a:pPr marL="152400">
              <a:lnSpc>
                <a:spcPct val="100000"/>
              </a:lnSpc>
              <a:spcBef>
                <a:spcPts val="10"/>
              </a:spcBef>
            </a:pPr>
            <a:r>
              <a:rPr dirty="0" sz="100">
                <a:latin typeface="Courier New"/>
                <a:cs typeface="Courier New"/>
              </a:rPr>
              <a:t>date_added        0.11</a:t>
            </a:r>
            <a:endParaRPr sz="100">
              <a:latin typeface="Courier New"/>
              <a:cs typeface="Courier New"/>
            </a:endParaRPr>
          </a:p>
          <a:p>
            <a:pPr marL="152400">
              <a:lnSpc>
                <a:spcPct val="100000"/>
              </a:lnSpc>
              <a:spcBef>
                <a:spcPts val="20"/>
              </a:spcBef>
            </a:pPr>
            <a:r>
              <a:rPr dirty="0" sz="100">
                <a:latin typeface="Courier New"/>
                <a:cs typeface="Courier New"/>
              </a:rPr>
              <a:t>rating            0.05</a:t>
            </a:r>
            <a:endParaRPr sz="100">
              <a:latin typeface="Courier New"/>
              <a:cs typeface="Courier New"/>
            </a:endParaRPr>
          </a:p>
          <a:p>
            <a:pPr marL="152400">
              <a:lnSpc>
                <a:spcPct val="100000"/>
              </a:lnSpc>
              <a:spcBef>
                <a:spcPts val="10"/>
              </a:spcBef>
            </a:pPr>
            <a:r>
              <a:rPr dirty="0" sz="100">
                <a:latin typeface="Courier New"/>
                <a:cs typeface="Courier New"/>
              </a:rPr>
              <a:t>duration          0.03</a:t>
            </a:r>
            <a:endParaRPr sz="100">
              <a:latin typeface="Courier New"/>
              <a:cs typeface="Courier New"/>
            </a:endParaRPr>
          </a:p>
          <a:p>
            <a:pPr marL="152400">
              <a:lnSpc>
                <a:spcPct val="100000"/>
              </a:lnSpc>
              <a:spcBef>
                <a:spcPts val="10"/>
              </a:spcBef>
            </a:pPr>
            <a:r>
              <a:rPr dirty="0" sz="100">
                <a:latin typeface="Courier New"/>
                <a:cs typeface="Courier New"/>
              </a:rPr>
              <a:t>show_id           0.00</a:t>
            </a:r>
            <a:endParaRPr sz="100">
              <a:latin typeface="Courier New"/>
              <a:cs typeface="Courier New"/>
            </a:endParaRPr>
          </a:p>
          <a:p>
            <a:pPr marL="152400">
              <a:lnSpc>
                <a:spcPct val="100000"/>
              </a:lnSpc>
              <a:spcBef>
                <a:spcPts val="15"/>
              </a:spcBef>
            </a:pPr>
            <a:r>
              <a:rPr dirty="0" sz="100">
                <a:latin typeface="Courier New"/>
                <a:cs typeface="Courier New"/>
              </a:rPr>
              <a:t>type              0.00</a:t>
            </a:r>
            <a:endParaRPr sz="100">
              <a:latin typeface="Courier New"/>
              <a:cs typeface="Courier New"/>
            </a:endParaRPr>
          </a:p>
          <a:p>
            <a:pPr marL="152400">
              <a:lnSpc>
                <a:spcPct val="100000"/>
              </a:lnSpc>
              <a:spcBef>
                <a:spcPts val="15"/>
              </a:spcBef>
            </a:pPr>
            <a:r>
              <a:rPr dirty="0" sz="100">
                <a:latin typeface="Courier New"/>
                <a:cs typeface="Courier New"/>
              </a:rPr>
              <a:t>title             0.00</a:t>
            </a:r>
            <a:endParaRPr sz="100">
              <a:latin typeface="Courier New"/>
              <a:cs typeface="Courier New"/>
            </a:endParaRPr>
          </a:p>
          <a:p>
            <a:pPr marL="152400">
              <a:lnSpc>
                <a:spcPct val="100000"/>
              </a:lnSpc>
              <a:spcBef>
                <a:spcPts val="15"/>
              </a:spcBef>
            </a:pPr>
            <a:r>
              <a:rPr dirty="0" sz="100">
                <a:latin typeface="Courier New"/>
                <a:cs typeface="Courier New"/>
              </a:rPr>
              <a:t>release_year      0.00</a:t>
            </a:r>
            <a:endParaRPr sz="100">
              <a:latin typeface="Courier New"/>
              <a:cs typeface="Courier New"/>
            </a:endParaRPr>
          </a:p>
          <a:p>
            <a:pPr marL="152400">
              <a:lnSpc>
                <a:spcPct val="100000"/>
              </a:lnSpc>
              <a:spcBef>
                <a:spcPts val="10"/>
              </a:spcBef>
            </a:pPr>
            <a:r>
              <a:rPr dirty="0" sz="100">
                <a:latin typeface="Courier New"/>
                <a:cs typeface="Courier New"/>
              </a:rPr>
              <a:t>listed_in         0.00</a:t>
            </a:r>
            <a:endParaRPr sz="100">
              <a:latin typeface="Courier New"/>
              <a:cs typeface="Courier New"/>
            </a:endParaRPr>
          </a:p>
          <a:p>
            <a:pPr marL="152400">
              <a:lnSpc>
                <a:spcPct val="100000"/>
              </a:lnSpc>
              <a:spcBef>
                <a:spcPts val="10"/>
              </a:spcBef>
            </a:pPr>
            <a:r>
              <a:rPr dirty="0" sz="100">
                <a:latin typeface="Courier New"/>
                <a:cs typeface="Courier New"/>
              </a:rPr>
              <a:t>description       0.00</a:t>
            </a:r>
            <a:endParaRPr sz="100">
              <a:latin typeface="Courier New"/>
              <a:cs typeface="Courier New"/>
            </a:endParaRPr>
          </a:p>
          <a:p>
            <a:pPr marL="152400">
              <a:lnSpc>
                <a:spcPct val="100000"/>
              </a:lnSpc>
              <a:spcBef>
                <a:spcPts val="20"/>
              </a:spcBef>
            </a:pPr>
            <a:r>
              <a:rPr dirty="0" sz="100">
                <a:latin typeface="Courier New"/>
                <a:cs typeface="Courier New"/>
              </a:rPr>
              <a:t>dtype:</a:t>
            </a:r>
            <a:r>
              <a:rPr dirty="0" sz="100">
                <a:latin typeface="Courier New"/>
                <a:cs typeface="Courier New"/>
              </a:rPr>
              <a:t> </a:t>
            </a:r>
            <a:r>
              <a:rPr dirty="0" sz="100">
                <a:latin typeface="Courier New"/>
                <a:cs typeface="Courier New"/>
              </a:rPr>
              <a:t>float64</a:t>
            </a:r>
            <a:endParaRPr sz="100">
              <a:latin typeface="Courier New"/>
              <a:cs typeface="Courier New"/>
            </a:endParaRPr>
          </a:p>
        </p:txBody>
      </p:sp>
      <p:grpSp>
        <p:nvGrpSpPr>
          <p:cNvPr id="70" name="object 70"/>
          <p:cNvGrpSpPr/>
          <p:nvPr/>
        </p:nvGrpSpPr>
        <p:grpSpPr>
          <a:xfrm>
            <a:off x="102795" y="3304008"/>
            <a:ext cx="1200785" cy="279400"/>
            <a:chOff x="102795" y="3304008"/>
            <a:chExt cx="1200785" cy="279400"/>
          </a:xfrm>
        </p:grpSpPr>
        <p:sp>
          <p:nvSpPr>
            <p:cNvPr id="71" name="object 71"/>
            <p:cNvSpPr/>
            <p:nvPr/>
          </p:nvSpPr>
          <p:spPr>
            <a:xfrm>
              <a:off x="102795" y="3304008"/>
              <a:ext cx="1200785" cy="30480"/>
            </a:xfrm>
            <a:custGeom>
              <a:avLst/>
              <a:gdLst/>
              <a:ahLst/>
              <a:cxnLst/>
              <a:rect l="l" t="t" r="r" b="b"/>
              <a:pathLst>
                <a:path w="1200785" h="30479">
                  <a:moveTo>
                    <a:pt x="1200324" y="30111"/>
                  </a:moveTo>
                  <a:lnTo>
                    <a:pt x="0" y="30111"/>
                  </a:lnTo>
                  <a:lnTo>
                    <a:pt x="0" y="0"/>
                  </a:lnTo>
                  <a:lnTo>
                    <a:pt x="1200324" y="0"/>
                  </a:lnTo>
                  <a:lnTo>
                    <a:pt x="1200324" y="30111"/>
                  </a:lnTo>
                  <a:close/>
                </a:path>
              </a:pathLst>
            </a:custGeom>
            <a:solidFill>
              <a:srgbClr val="F5F5F5"/>
            </a:solidFill>
          </p:spPr>
          <p:txBody>
            <a:bodyPr wrap="square" lIns="0" tIns="0" rIns="0" bIns="0" rtlCol="0"/>
            <a:lstStyle/>
            <a:p/>
          </p:txBody>
        </p:sp>
        <p:sp>
          <p:nvSpPr>
            <p:cNvPr id="72" name="object 72"/>
            <p:cNvSpPr/>
            <p:nvPr/>
          </p:nvSpPr>
          <p:spPr>
            <a:xfrm>
              <a:off x="103315" y="3304527"/>
              <a:ext cx="1199515" cy="29209"/>
            </a:xfrm>
            <a:custGeom>
              <a:avLst/>
              <a:gdLst/>
              <a:ahLst/>
              <a:cxnLst/>
              <a:rect l="l" t="t" r="r" b="b"/>
              <a:pathLst>
                <a:path w="1199515" h="29210">
                  <a:moveTo>
                    <a:pt x="0" y="0"/>
                  </a:moveTo>
                  <a:lnTo>
                    <a:pt x="1199286" y="0"/>
                  </a:lnTo>
                  <a:lnTo>
                    <a:pt x="1199286" y="29073"/>
                  </a:lnTo>
                  <a:lnTo>
                    <a:pt x="0" y="29073"/>
                  </a:lnTo>
                  <a:lnTo>
                    <a:pt x="0" y="0"/>
                  </a:lnTo>
                  <a:close/>
                </a:path>
              </a:pathLst>
            </a:custGeom>
            <a:ln w="3175">
              <a:solidFill>
                <a:srgbClr val="DFDFDF"/>
              </a:solidFill>
            </a:ln>
          </p:spPr>
          <p:txBody>
            <a:bodyPr wrap="square" lIns="0" tIns="0" rIns="0" bIns="0" rtlCol="0"/>
            <a:lstStyle/>
            <a:p/>
          </p:txBody>
        </p:sp>
        <p:sp>
          <p:nvSpPr>
            <p:cNvPr id="73" name="object 73"/>
            <p:cNvSpPr/>
            <p:nvPr/>
          </p:nvSpPr>
          <p:spPr>
            <a:xfrm>
              <a:off x="102793" y="3394353"/>
              <a:ext cx="133985" cy="189230"/>
            </a:xfrm>
            <a:custGeom>
              <a:avLst/>
              <a:gdLst/>
              <a:ahLst/>
              <a:cxnLst/>
              <a:rect l="l" t="t" r="r" b="b"/>
              <a:pathLst>
                <a:path w="133985" h="189229">
                  <a:moveTo>
                    <a:pt x="133946" y="161975"/>
                  </a:moveTo>
                  <a:lnTo>
                    <a:pt x="46723" y="161975"/>
                  </a:lnTo>
                  <a:lnTo>
                    <a:pt x="0" y="161975"/>
                  </a:lnTo>
                  <a:lnTo>
                    <a:pt x="0" y="188976"/>
                  </a:lnTo>
                  <a:lnTo>
                    <a:pt x="46723" y="188976"/>
                  </a:lnTo>
                  <a:lnTo>
                    <a:pt x="133946" y="188976"/>
                  </a:lnTo>
                  <a:lnTo>
                    <a:pt x="133946" y="161975"/>
                  </a:lnTo>
                  <a:close/>
                </a:path>
                <a:path w="133985" h="189229">
                  <a:moveTo>
                    <a:pt x="133946" y="107988"/>
                  </a:moveTo>
                  <a:lnTo>
                    <a:pt x="46723" y="107988"/>
                  </a:lnTo>
                  <a:lnTo>
                    <a:pt x="0" y="107988"/>
                  </a:lnTo>
                  <a:lnTo>
                    <a:pt x="0" y="134975"/>
                  </a:lnTo>
                  <a:lnTo>
                    <a:pt x="46723" y="134975"/>
                  </a:lnTo>
                  <a:lnTo>
                    <a:pt x="133946" y="134975"/>
                  </a:lnTo>
                  <a:lnTo>
                    <a:pt x="133946" y="107988"/>
                  </a:lnTo>
                  <a:close/>
                </a:path>
                <a:path w="133985" h="189229">
                  <a:moveTo>
                    <a:pt x="133946" y="53987"/>
                  </a:moveTo>
                  <a:lnTo>
                    <a:pt x="46723" y="53987"/>
                  </a:lnTo>
                  <a:lnTo>
                    <a:pt x="0" y="53987"/>
                  </a:lnTo>
                  <a:lnTo>
                    <a:pt x="0" y="80987"/>
                  </a:lnTo>
                  <a:lnTo>
                    <a:pt x="46723" y="80987"/>
                  </a:lnTo>
                  <a:lnTo>
                    <a:pt x="133946" y="80987"/>
                  </a:lnTo>
                  <a:lnTo>
                    <a:pt x="133946" y="53987"/>
                  </a:lnTo>
                  <a:close/>
                </a:path>
                <a:path w="133985" h="189229">
                  <a:moveTo>
                    <a:pt x="133946" y="0"/>
                  </a:moveTo>
                  <a:lnTo>
                    <a:pt x="46723" y="0"/>
                  </a:lnTo>
                  <a:lnTo>
                    <a:pt x="0" y="0"/>
                  </a:lnTo>
                  <a:lnTo>
                    <a:pt x="0" y="26987"/>
                  </a:lnTo>
                  <a:lnTo>
                    <a:pt x="46723" y="26987"/>
                  </a:lnTo>
                  <a:lnTo>
                    <a:pt x="133946" y="26987"/>
                  </a:lnTo>
                  <a:lnTo>
                    <a:pt x="133946" y="0"/>
                  </a:lnTo>
                  <a:close/>
                </a:path>
              </a:pathLst>
            </a:custGeom>
            <a:solidFill>
              <a:srgbClr val="F5F5F5"/>
            </a:solidFill>
          </p:spPr>
          <p:txBody>
            <a:bodyPr wrap="square" lIns="0" tIns="0" rIns="0" bIns="0" rtlCol="0"/>
            <a:lstStyle/>
            <a:p/>
          </p:txBody>
        </p:sp>
        <p:sp>
          <p:nvSpPr>
            <p:cNvPr id="74" name="object 74"/>
            <p:cNvSpPr/>
            <p:nvPr/>
          </p:nvSpPr>
          <p:spPr>
            <a:xfrm>
              <a:off x="102793" y="3366311"/>
              <a:ext cx="133985" cy="1270"/>
            </a:xfrm>
            <a:custGeom>
              <a:avLst/>
              <a:gdLst/>
              <a:ahLst/>
              <a:cxnLst/>
              <a:rect l="l" t="t" r="r" b="b"/>
              <a:pathLst>
                <a:path w="133985" h="1270">
                  <a:moveTo>
                    <a:pt x="133946" y="0"/>
                  </a:moveTo>
                  <a:lnTo>
                    <a:pt x="46723" y="0"/>
                  </a:lnTo>
                  <a:lnTo>
                    <a:pt x="0" y="0"/>
                  </a:lnTo>
                  <a:lnTo>
                    <a:pt x="0" y="1041"/>
                  </a:lnTo>
                  <a:lnTo>
                    <a:pt x="46723" y="1041"/>
                  </a:lnTo>
                  <a:lnTo>
                    <a:pt x="133946" y="1041"/>
                  </a:lnTo>
                  <a:lnTo>
                    <a:pt x="133946" y="0"/>
                  </a:lnTo>
                  <a:close/>
                </a:path>
              </a:pathLst>
            </a:custGeom>
            <a:solidFill>
              <a:srgbClr val="BDBDBD"/>
            </a:solidFill>
          </p:spPr>
          <p:txBody>
            <a:bodyPr wrap="square" lIns="0" tIns="0" rIns="0" bIns="0" rtlCol="0"/>
            <a:lstStyle/>
            <a:p/>
          </p:txBody>
        </p:sp>
        <p:sp>
          <p:nvSpPr>
            <p:cNvPr id="75" name="object 75"/>
            <p:cNvSpPr/>
            <p:nvPr/>
          </p:nvSpPr>
          <p:spPr>
            <a:xfrm>
              <a:off x="109026" y="3310238"/>
              <a:ext cx="1188085" cy="17145"/>
            </a:xfrm>
            <a:custGeom>
              <a:avLst/>
              <a:gdLst/>
              <a:ahLst/>
              <a:cxnLst/>
              <a:rect l="l" t="t" r="r" b="b"/>
              <a:pathLst>
                <a:path w="1188085" h="17145">
                  <a:moveTo>
                    <a:pt x="1187864" y="16613"/>
                  </a:moveTo>
                  <a:lnTo>
                    <a:pt x="0" y="16613"/>
                  </a:lnTo>
                  <a:lnTo>
                    <a:pt x="0" y="0"/>
                  </a:lnTo>
                  <a:lnTo>
                    <a:pt x="1187864" y="0"/>
                  </a:lnTo>
                  <a:lnTo>
                    <a:pt x="1187864" y="16613"/>
                  </a:lnTo>
                  <a:close/>
                </a:path>
              </a:pathLst>
            </a:custGeom>
            <a:solidFill>
              <a:srgbClr val="F5F5F5"/>
            </a:solidFill>
          </p:spPr>
          <p:txBody>
            <a:bodyPr wrap="square" lIns="0" tIns="0" rIns="0" bIns="0" rtlCol="0"/>
            <a:lstStyle/>
            <a:p/>
          </p:txBody>
        </p:sp>
      </p:grpSp>
      <p:sp>
        <p:nvSpPr>
          <p:cNvPr id="76" name="object 76"/>
          <p:cNvSpPr txBox="1"/>
          <p:nvPr/>
        </p:nvSpPr>
        <p:spPr>
          <a:xfrm>
            <a:off x="19050" y="3296501"/>
            <a:ext cx="1176020" cy="365125"/>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pPr>
            <a:r>
              <a:rPr dirty="0" sz="100">
                <a:solidFill>
                  <a:srgbClr val="616161"/>
                </a:solidFill>
                <a:latin typeface="Courier New"/>
                <a:cs typeface="Courier New"/>
              </a:rPr>
              <a:t>In</a:t>
            </a:r>
            <a:r>
              <a:rPr dirty="0" sz="100" spc="-10">
                <a:solidFill>
                  <a:srgbClr val="616161"/>
                </a:solidFill>
                <a:latin typeface="Courier New"/>
                <a:cs typeface="Courier New"/>
              </a:rPr>
              <a:t> </a:t>
            </a:r>
            <a:r>
              <a:rPr dirty="0" sz="100">
                <a:solidFill>
                  <a:srgbClr val="616161"/>
                </a:solidFill>
                <a:latin typeface="Courier New"/>
                <a:cs typeface="Courier New"/>
              </a:rPr>
              <a:t>[29]:</a:t>
            </a:r>
            <a:r>
              <a:rPr dirty="0" sz="100" spc="20">
                <a:solidFill>
                  <a:srgbClr val="616161"/>
                </a:solidFill>
                <a:latin typeface="Courier New"/>
                <a:cs typeface="Courier New"/>
              </a:rPr>
              <a:t> </a:t>
            </a:r>
            <a:r>
              <a:rPr dirty="0" sz="100">
                <a:solidFill>
                  <a:srgbClr val="202020"/>
                </a:solidFill>
                <a:latin typeface="Courier New"/>
                <a:cs typeface="Courier New"/>
              </a:rPr>
              <a:t>df</a:t>
            </a:r>
            <a:r>
              <a:rPr dirty="0" sz="100" b="1">
                <a:solidFill>
                  <a:srgbClr val="AA21FF"/>
                </a:solidFill>
                <a:latin typeface="Courier New"/>
                <a:cs typeface="Courier New"/>
              </a:rPr>
              <a:t>.</a:t>
            </a:r>
            <a:r>
              <a:rPr dirty="0" sz="100">
                <a:solidFill>
                  <a:srgbClr val="202020"/>
                </a:solidFill>
                <a:latin typeface="Courier New"/>
                <a:cs typeface="Courier New"/>
              </a:rPr>
              <a:t>describe</a:t>
            </a:r>
            <a:r>
              <a:rPr dirty="0" sz="100">
                <a:solidFill>
                  <a:srgbClr val="0054AA"/>
                </a:solidFill>
                <a:latin typeface="Courier New"/>
                <a:cs typeface="Courier New"/>
              </a:rPr>
              <a:t>()</a:t>
            </a:r>
            <a:endParaRPr sz="100">
              <a:latin typeface="Courier New"/>
              <a:cs typeface="Courier New"/>
            </a:endParaRPr>
          </a:p>
          <a:p>
            <a:pPr marL="89535" marR="956310" indent="-77470">
              <a:lnSpc>
                <a:spcPct val="177100"/>
              </a:lnSpc>
              <a:spcBef>
                <a:spcPts val="55"/>
              </a:spcBef>
            </a:pPr>
            <a:r>
              <a:rPr dirty="0" sz="100">
                <a:solidFill>
                  <a:srgbClr val="616161"/>
                </a:solidFill>
                <a:latin typeface="Courier New"/>
                <a:cs typeface="Courier New"/>
              </a:rPr>
              <a:t>Out[29]:</a:t>
            </a:r>
            <a:r>
              <a:rPr dirty="0" sz="100">
                <a:solidFill>
                  <a:srgbClr val="616161"/>
                </a:solidFill>
                <a:latin typeface="Courier New"/>
                <a:cs typeface="Courier New"/>
              </a:rPr>
              <a:t>       </a:t>
            </a:r>
            <a:r>
              <a:rPr dirty="0" sz="100" spc="-20">
                <a:solidFill>
                  <a:srgbClr val="616161"/>
                </a:solidFill>
                <a:latin typeface="Courier New"/>
                <a:cs typeface="Courier New"/>
              </a:rPr>
              <a:t> </a:t>
            </a:r>
            <a:r>
              <a:rPr dirty="0" sz="100" spc="-5" b="1">
                <a:latin typeface="Arial"/>
                <a:cs typeface="Arial"/>
              </a:rPr>
              <a:t>release_year  </a:t>
            </a:r>
            <a:r>
              <a:rPr dirty="0" sz="100" spc="-5" b="1">
                <a:latin typeface="Arial"/>
                <a:cs typeface="Arial"/>
              </a:rPr>
              <a:t>count</a:t>
            </a:r>
            <a:r>
              <a:rPr dirty="0" sz="100" spc="50" b="1">
                <a:latin typeface="Arial"/>
                <a:cs typeface="Arial"/>
              </a:rPr>
              <a:t> </a:t>
            </a:r>
            <a:r>
              <a:rPr dirty="0" sz="100" spc="-5">
                <a:latin typeface="Arial MT"/>
                <a:cs typeface="Arial MT"/>
              </a:rPr>
              <a:t>8807.000000</a:t>
            </a:r>
            <a:endParaRPr sz="100">
              <a:latin typeface="Arial MT"/>
              <a:cs typeface="Arial MT"/>
            </a:endParaRPr>
          </a:p>
          <a:p>
            <a:pPr>
              <a:lnSpc>
                <a:spcPct val="100000"/>
              </a:lnSpc>
            </a:pPr>
            <a:endParaRPr sz="100">
              <a:latin typeface="Arial MT"/>
              <a:cs typeface="Arial MT"/>
            </a:endParaRPr>
          </a:p>
          <a:p>
            <a:pPr marL="90805">
              <a:lnSpc>
                <a:spcPct val="100000"/>
              </a:lnSpc>
            </a:pPr>
            <a:r>
              <a:rPr dirty="0" sz="100" spc="-5" b="1">
                <a:latin typeface="Arial"/>
                <a:cs typeface="Arial"/>
              </a:rPr>
              <a:t>mean</a:t>
            </a:r>
            <a:r>
              <a:rPr dirty="0" sz="100" spc="45" b="1">
                <a:latin typeface="Arial"/>
                <a:cs typeface="Arial"/>
              </a:rPr>
              <a:t> </a:t>
            </a:r>
            <a:r>
              <a:rPr dirty="0" sz="100" spc="-5">
                <a:latin typeface="Arial MT"/>
                <a:cs typeface="Arial MT"/>
              </a:rPr>
              <a:t>2014.180198</a:t>
            </a:r>
            <a:endParaRPr sz="100">
              <a:latin typeface="Arial MT"/>
              <a:cs typeface="Arial MT"/>
            </a:endParaRPr>
          </a:p>
          <a:p>
            <a:pPr marL="104775">
              <a:lnSpc>
                <a:spcPct val="100000"/>
              </a:lnSpc>
              <a:spcBef>
                <a:spcPts val="70"/>
              </a:spcBef>
            </a:pPr>
            <a:r>
              <a:rPr dirty="0" sz="100" spc="-5" b="1">
                <a:latin typeface="Arial"/>
                <a:cs typeface="Arial"/>
              </a:rPr>
              <a:t>std</a:t>
            </a:r>
            <a:r>
              <a:rPr dirty="0" sz="100" spc="20" b="1">
                <a:latin typeface="Arial"/>
                <a:cs typeface="Arial"/>
              </a:rPr>
              <a:t>     </a:t>
            </a:r>
            <a:r>
              <a:rPr dirty="0" sz="100" spc="20" b="1">
                <a:latin typeface="Arial"/>
                <a:cs typeface="Arial"/>
              </a:rPr>
              <a:t> </a:t>
            </a:r>
            <a:r>
              <a:rPr dirty="0" sz="100" spc="-5">
                <a:latin typeface="Arial MT"/>
                <a:cs typeface="Arial MT"/>
              </a:rPr>
              <a:t>8.819312</a:t>
            </a:r>
            <a:endParaRPr sz="100">
              <a:latin typeface="Arial MT"/>
              <a:cs typeface="Arial MT"/>
            </a:endParaRPr>
          </a:p>
          <a:p>
            <a:pPr>
              <a:lnSpc>
                <a:spcPct val="100000"/>
              </a:lnSpc>
            </a:pPr>
            <a:endParaRPr sz="100">
              <a:latin typeface="Arial MT"/>
              <a:cs typeface="Arial MT"/>
            </a:endParaRPr>
          </a:p>
          <a:p>
            <a:pPr marL="101600">
              <a:lnSpc>
                <a:spcPct val="100000"/>
              </a:lnSpc>
            </a:pPr>
            <a:r>
              <a:rPr dirty="0" sz="100" spc="-5" b="1">
                <a:latin typeface="Arial"/>
                <a:cs typeface="Arial"/>
              </a:rPr>
              <a:t>min</a:t>
            </a:r>
            <a:r>
              <a:rPr dirty="0" sz="100" spc="-5" b="1">
                <a:latin typeface="Arial"/>
                <a:cs typeface="Arial"/>
              </a:rPr>
              <a:t>   </a:t>
            </a:r>
            <a:r>
              <a:rPr dirty="0" sz="100" spc="5" b="1">
                <a:latin typeface="Arial"/>
                <a:cs typeface="Arial"/>
              </a:rPr>
              <a:t> </a:t>
            </a:r>
            <a:r>
              <a:rPr dirty="0" sz="100" spc="-5">
                <a:latin typeface="Arial MT"/>
                <a:cs typeface="Arial MT"/>
              </a:rPr>
              <a:t>1925.000000</a:t>
            </a:r>
            <a:endParaRPr sz="100">
              <a:latin typeface="Arial MT"/>
              <a:cs typeface="Arial MT"/>
            </a:endParaRPr>
          </a:p>
          <a:p>
            <a:pPr marL="98425">
              <a:lnSpc>
                <a:spcPct val="100000"/>
              </a:lnSpc>
              <a:spcBef>
                <a:spcPts val="70"/>
              </a:spcBef>
            </a:pPr>
            <a:r>
              <a:rPr dirty="0" sz="100" spc="-5" b="1">
                <a:latin typeface="Arial"/>
                <a:cs typeface="Arial"/>
              </a:rPr>
              <a:t>25%</a:t>
            </a:r>
            <a:r>
              <a:rPr dirty="0" sz="100" spc="-5" b="1">
                <a:latin typeface="Arial"/>
                <a:cs typeface="Arial"/>
              </a:rPr>
              <a:t>   </a:t>
            </a:r>
            <a:r>
              <a:rPr dirty="0" sz="100" spc="5" b="1">
                <a:latin typeface="Arial"/>
                <a:cs typeface="Arial"/>
              </a:rPr>
              <a:t> </a:t>
            </a:r>
            <a:r>
              <a:rPr dirty="0" sz="100" spc="-5">
                <a:latin typeface="Arial MT"/>
                <a:cs typeface="Arial MT"/>
              </a:rPr>
              <a:t>2013.000000</a:t>
            </a:r>
            <a:endParaRPr sz="100">
              <a:latin typeface="Arial MT"/>
              <a:cs typeface="Arial MT"/>
            </a:endParaRPr>
          </a:p>
          <a:p>
            <a:pPr>
              <a:lnSpc>
                <a:spcPct val="100000"/>
              </a:lnSpc>
            </a:pPr>
            <a:endParaRPr sz="100">
              <a:latin typeface="Arial MT"/>
              <a:cs typeface="Arial MT"/>
            </a:endParaRPr>
          </a:p>
          <a:p>
            <a:pPr marL="98425">
              <a:lnSpc>
                <a:spcPct val="100000"/>
              </a:lnSpc>
            </a:pPr>
            <a:r>
              <a:rPr dirty="0" sz="100" spc="-5" b="1">
                <a:latin typeface="Arial"/>
                <a:cs typeface="Arial"/>
              </a:rPr>
              <a:t>50%</a:t>
            </a:r>
            <a:r>
              <a:rPr dirty="0" sz="100" spc="-5" b="1">
                <a:latin typeface="Arial"/>
                <a:cs typeface="Arial"/>
              </a:rPr>
              <a:t>   </a:t>
            </a:r>
            <a:r>
              <a:rPr dirty="0" sz="100" spc="5" b="1">
                <a:latin typeface="Arial"/>
                <a:cs typeface="Arial"/>
              </a:rPr>
              <a:t> </a:t>
            </a:r>
            <a:r>
              <a:rPr dirty="0" sz="100" spc="-5">
                <a:latin typeface="Arial MT"/>
                <a:cs typeface="Arial MT"/>
              </a:rPr>
              <a:t>2017.000000</a:t>
            </a:r>
            <a:endParaRPr sz="100">
              <a:latin typeface="Arial MT"/>
              <a:cs typeface="Arial MT"/>
            </a:endParaRPr>
          </a:p>
          <a:p>
            <a:pPr marL="98425">
              <a:lnSpc>
                <a:spcPct val="100000"/>
              </a:lnSpc>
              <a:spcBef>
                <a:spcPts val="70"/>
              </a:spcBef>
            </a:pPr>
            <a:r>
              <a:rPr dirty="0" sz="100" spc="-5" b="1">
                <a:latin typeface="Arial"/>
                <a:cs typeface="Arial"/>
              </a:rPr>
              <a:t>75%</a:t>
            </a:r>
            <a:r>
              <a:rPr dirty="0" sz="100" spc="-5" b="1">
                <a:latin typeface="Arial"/>
                <a:cs typeface="Arial"/>
              </a:rPr>
              <a:t>   </a:t>
            </a:r>
            <a:r>
              <a:rPr dirty="0" sz="100" spc="5" b="1">
                <a:latin typeface="Arial"/>
                <a:cs typeface="Arial"/>
              </a:rPr>
              <a:t> </a:t>
            </a:r>
            <a:r>
              <a:rPr dirty="0" sz="100" spc="-5">
                <a:latin typeface="Arial MT"/>
                <a:cs typeface="Arial MT"/>
              </a:rPr>
              <a:t>2019.000000</a:t>
            </a:r>
            <a:endParaRPr sz="100">
              <a:latin typeface="Arial MT"/>
              <a:cs typeface="Arial MT"/>
            </a:endParaRPr>
          </a:p>
          <a:p>
            <a:pPr>
              <a:lnSpc>
                <a:spcPct val="100000"/>
              </a:lnSpc>
            </a:pPr>
            <a:endParaRPr sz="100">
              <a:latin typeface="Arial MT"/>
              <a:cs typeface="Arial MT"/>
            </a:endParaRPr>
          </a:p>
          <a:p>
            <a:pPr marL="98425">
              <a:lnSpc>
                <a:spcPct val="100000"/>
              </a:lnSpc>
            </a:pPr>
            <a:r>
              <a:rPr dirty="0" sz="100" spc="-5" b="1">
                <a:latin typeface="Arial"/>
                <a:cs typeface="Arial"/>
              </a:rPr>
              <a:t>max</a:t>
            </a:r>
            <a:r>
              <a:rPr dirty="0" sz="100" spc="-5" b="1">
                <a:latin typeface="Arial"/>
                <a:cs typeface="Arial"/>
              </a:rPr>
              <a:t>   </a:t>
            </a:r>
            <a:r>
              <a:rPr dirty="0" sz="100" spc="5" b="1">
                <a:latin typeface="Arial"/>
                <a:cs typeface="Arial"/>
              </a:rPr>
              <a:t> </a:t>
            </a:r>
            <a:r>
              <a:rPr dirty="0" sz="100" spc="-5">
                <a:latin typeface="Arial MT"/>
                <a:cs typeface="Arial MT"/>
              </a:rPr>
              <a:t>2021.000000</a:t>
            </a:r>
            <a:endParaRPr sz="100">
              <a:latin typeface="Arial MT"/>
              <a:cs typeface="Arial MT"/>
            </a:endParaRPr>
          </a:p>
          <a:p>
            <a:pPr>
              <a:lnSpc>
                <a:spcPct val="100000"/>
              </a:lnSpc>
            </a:pPr>
            <a:endParaRPr sz="100">
              <a:latin typeface="Arial MT"/>
              <a:cs typeface="Arial MT"/>
            </a:endParaRPr>
          </a:p>
          <a:p>
            <a:pPr marL="88900" marR="5080">
              <a:lnSpc>
                <a:spcPct val="149900"/>
              </a:lnSpc>
              <a:spcBef>
                <a:spcPts val="70"/>
              </a:spcBef>
            </a:pPr>
            <a:r>
              <a:rPr dirty="0" sz="100" spc="5" b="1">
                <a:latin typeface="Arial"/>
                <a:cs typeface="Arial"/>
              </a:rPr>
              <a:t>Observation: </a:t>
            </a:r>
            <a:r>
              <a:rPr dirty="0" sz="100" spc="5">
                <a:latin typeface="Arial MT"/>
                <a:cs typeface="Arial MT"/>
              </a:rPr>
              <a:t>There are</a:t>
            </a:r>
            <a:r>
              <a:rPr dirty="0" sz="100" spc="10">
                <a:latin typeface="Arial MT"/>
                <a:cs typeface="Arial MT"/>
              </a:rPr>
              <a:t> </a:t>
            </a:r>
            <a:r>
              <a:rPr dirty="0" sz="100" spc="5">
                <a:latin typeface="Arial MT"/>
                <a:cs typeface="Arial MT"/>
              </a:rPr>
              <a:t>8807 rows and</a:t>
            </a:r>
            <a:r>
              <a:rPr dirty="0" sz="100" spc="10">
                <a:latin typeface="Arial MT"/>
                <a:cs typeface="Arial MT"/>
              </a:rPr>
              <a:t> </a:t>
            </a:r>
            <a:r>
              <a:rPr dirty="0" sz="100" spc="5">
                <a:latin typeface="Arial MT"/>
                <a:cs typeface="Arial MT"/>
              </a:rPr>
              <a:t>12 columns in</a:t>
            </a:r>
            <a:r>
              <a:rPr dirty="0" sz="100" spc="10">
                <a:latin typeface="Arial MT"/>
                <a:cs typeface="Arial MT"/>
              </a:rPr>
              <a:t> </a:t>
            </a:r>
            <a:r>
              <a:rPr dirty="0" sz="100" spc="5">
                <a:latin typeface="Arial MT"/>
                <a:cs typeface="Arial MT"/>
              </a:rPr>
              <a:t>the dataset.Datatype of</a:t>
            </a:r>
            <a:r>
              <a:rPr dirty="0" sz="100" spc="10">
                <a:latin typeface="Arial MT"/>
                <a:cs typeface="Arial MT"/>
              </a:rPr>
              <a:t> </a:t>
            </a:r>
            <a:r>
              <a:rPr dirty="0" sz="100">
                <a:latin typeface="Arial MT"/>
                <a:cs typeface="Arial MT"/>
              </a:rPr>
              <a:t>all</a:t>
            </a:r>
            <a:r>
              <a:rPr dirty="0" sz="100" spc="5">
                <a:latin typeface="Arial MT"/>
                <a:cs typeface="Arial MT"/>
              </a:rPr>
              <a:t> columns is</a:t>
            </a:r>
            <a:r>
              <a:rPr dirty="0" sz="100" spc="10">
                <a:latin typeface="Arial MT"/>
                <a:cs typeface="Arial MT"/>
              </a:rPr>
              <a:t> </a:t>
            </a:r>
            <a:r>
              <a:rPr dirty="0" sz="100" spc="5">
                <a:latin typeface="Arial MT"/>
                <a:cs typeface="Arial MT"/>
              </a:rPr>
              <a:t>object expect release</a:t>
            </a:r>
            <a:r>
              <a:rPr dirty="0" sz="100" spc="10">
                <a:latin typeface="Arial MT"/>
                <a:cs typeface="Arial MT"/>
              </a:rPr>
              <a:t> </a:t>
            </a:r>
            <a:r>
              <a:rPr dirty="0" sz="100" spc="5">
                <a:latin typeface="Arial MT"/>
                <a:cs typeface="Arial MT"/>
              </a:rPr>
              <a:t>year which</a:t>
            </a:r>
            <a:r>
              <a:rPr dirty="0" sz="100" spc="10">
                <a:latin typeface="Arial MT"/>
                <a:cs typeface="Arial MT"/>
              </a:rPr>
              <a:t> </a:t>
            </a:r>
            <a:r>
              <a:rPr dirty="0" sz="100" spc="5">
                <a:latin typeface="Arial MT"/>
                <a:cs typeface="Arial MT"/>
              </a:rPr>
              <a:t>is </a:t>
            </a:r>
            <a:r>
              <a:rPr dirty="0" sz="100">
                <a:latin typeface="Arial MT"/>
                <a:cs typeface="Arial MT"/>
              </a:rPr>
              <a:t>int.</a:t>
            </a:r>
            <a:r>
              <a:rPr dirty="0" sz="100" spc="5">
                <a:latin typeface="Arial MT"/>
                <a:cs typeface="Arial MT"/>
              </a:rPr>
              <a:t> Columns</a:t>
            </a:r>
            <a:r>
              <a:rPr dirty="0" sz="100" spc="10">
                <a:latin typeface="Arial MT"/>
                <a:cs typeface="Arial MT"/>
              </a:rPr>
              <a:t> </a:t>
            </a:r>
            <a:r>
              <a:rPr dirty="0" sz="100" spc="5">
                <a:latin typeface="Arial MT"/>
                <a:cs typeface="Arial MT"/>
              </a:rPr>
              <a:t>with more null</a:t>
            </a:r>
            <a:r>
              <a:rPr dirty="0" sz="100" spc="10">
                <a:latin typeface="Arial MT"/>
                <a:cs typeface="Arial MT"/>
              </a:rPr>
              <a:t> </a:t>
            </a:r>
            <a:r>
              <a:rPr dirty="0" sz="100" spc="5">
                <a:latin typeface="Arial MT"/>
                <a:cs typeface="Arial MT"/>
              </a:rPr>
              <a:t>values are </a:t>
            </a:r>
            <a:r>
              <a:rPr dirty="0" sz="100" spc="10">
                <a:latin typeface="Arial MT"/>
                <a:cs typeface="Arial MT"/>
              </a:rPr>
              <a:t> </a:t>
            </a:r>
            <a:r>
              <a:rPr dirty="0" sz="100" spc="5">
                <a:latin typeface="Arial MT"/>
                <a:cs typeface="Arial MT"/>
              </a:rPr>
              <a:t>“director”,”countrty”,”cast”.</a:t>
            </a:r>
            <a:r>
              <a:rPr dirty="0" sz="100">
                <a:latin typeface="Arial MT"/>
                <a:cs typeface="Arial MT"/>
              </a:rPr>
              <a:t> </a:t>
            </a:r>
            <a:r>
              <a:rPr dirty="0" sz="100" spc="5">
                <a:latin typeface="Arial MT"/>
                <a:cs typeface="Arial MT"/>
              </a:rPr>
              <a:t>1925</a:t>
            </a:r>
            <a:r>
              <a:rPr dirty="0" sz="100">
                <a:latin typeface="Arial MT"/>
                <a:cs typeface="Arial MT"/>
              </a:rPr>
              <a:t> </a:t>
            </a:r>
            <a:r>
              <a:rPr dirty="0" sz="100" spc="5">
                <a:latin typeface="Arial MT"/>
                <a:cs typeface="Arial MT"/>
              </a:rPr>
              <a:t>is</a:t>
            </a:r>
            <a:r>
              <a:rPr dirty="0" sz="100">
                <a:latin typeface="Arial MT"/>
                <a:cs typeface="Arial MT"/>
              </a:rPr>
              <a:t> </a:t>
            </a:r>
            <a:r>
              <a:rPr dirty="0" sz="100" spc="5">
                <a:latin typeface="Arial MT"/>
                <a:cs typeface="Arial MT"/>
              </a:rPr>
              <a:t>the</a:t>
            </a:r>
            <a:r>
              <a:rPr dirty="0" sz="100">
                <a:latin typeface="Arial MT"/>
                <a:cs typeface="Arial MT"/>
              </a:rPr>
              <a:t> </a:t>
            </a:r>
            <a:r>
              <a:rPr dirty="0" sz="100" spc="5">
                <a:latin typeface="Arial MT"/>
                <a:cs typeface="Arial MT"/>
              </a:rPr>
              <a:t>minimum</a:t>
            </a:r>
            <a:r>
              <a:rPr dirty="0" sz="100">
                <a:latin typeface="Arial MT"/>
                <a:cs typeface="Arial MT"/>
              </a:rPr>
              <a:t> </a:t>
            </a:r>
            <a:r>
              <a:rPr dirty="0" sz="100" spc="5">
                <a:latin typeface="Arial MT"/>
                <a:cs typeface="Arial MT"/>
              </a:rPr>
              <a:t>release</a:t>
            </a:r>
            <a:r>
              <a:rPr dirty="0" sz="100">
                <a:latin typeface="Arial MT"/>
                <a:cs typeface="Arial MT"/>
              </a:rPr>
              <a:t> </a:t>
            </a:r>
            <a:r>
              <a:rPr dirty="0" sz="100" spc="5">
                <a:latin typeface="Arial MT"/>
                <a:cs typeface="Arial MT"/>
              </a:rPr>
              <a:t>year</a:t>
            </a:r>
            <a:r>
              <a:rPr dirty="0" sz="100">
                <a:latin typeface="Arial MT"/>
                <a:cs typeface="Arial MT"/>
              </a:rPr>
              <a:t> </a:t>
            </a:r>
            <a:r>
              <a:rPr dirty="0" sz="100" spc="5">
                <a:latin typeface="Arial MT"/>
                <a:cs typeface="Arial MT"/>
              </a:rPr>
              <a:t>and</a:t>
            </a:r>
            <a:r>
              <a:rPr dirty="0" sz="100">
                <a:latin typeface="Arial MT"/>
                <a:cs typeface="Arial MT"/>
              </a:rPr>
              <a:t> </a:t>
            </a:r>
            <a:r>
              <a:rPr dirty="0" sz="100" spc="5">
                <a:latin typeface="Arial MT"/>
                <a:cs typeface="Arial MT"/>
              </a:rPr>
              <a:t>2021</a:t>
            </a:r>
            <a:endParaRPr sz="100">
              <a:latin typeface="Arial MT"/>
              <a:cs typeface="Arial MT"/>
            </a:endParaRPr>
          </a:p>
        </p:txBody>
      </p:sp>
      <p:grpSp>
        <p:nvGrpSpPr>
          <p:cNvPr id="77" name="object 77"/>
          <p:cNvGrpSpPr/>
          <p:nvPr/>
        </p:nvGrpSpPr>
        <p:grpSpPr>
          <a:xfrm>
            <a:off x="102680" y="3741035"/>
            <a:ext cx="1200785" cy="80645"/>
            <a:chOff x="102680" y="3741035"/>
            <a:chExt cx="1200785" cy="80645"/>
          </a:xfrm>
        </p:grpSpPr>
        <p:sp>
          <p:nvSpPr>
            <p:cNvPr id="78" name="object 78"/>
            <p:cNvSpPr/>
            <p:nvPr/>
          </p:nvSpPr>
          <p:spPr>
            <a:xfrm>
              <a:off x="102795" y="3741151"/>
              <a:ext cx="1200785" cy="46990"/>
            </a:xfrm>
            <a:custGeom>
              <a:avLst/>
              <a:gdLst/>
              <a:ahLst/>
              <a:cxnLst/>
              <a:rect l="l" t="t" r="r" b="b"/>
              <a:pathLst>
                <a:path w="1200785" h="46989">
                  <a:moveTo>
                    <a:pt x="1200324" y="46725"/>
                  </a:moveTo>
                  <a:lnTo>
                    <a:pt x="0" y="46725"/>
                  </a:lnTo>
                  <a:lnTo>
                    <a:pt x="0" y="0"/>
                  </a:lnTo>
                  <a:lnTo>
                    <a:pt x="1200324" y="0"/>
                  </a:lnTo>
                  <a:lnTo>
                    <a:pt x="1200324" y="46725"/>
                  </a:lnTo>
                  <a:close/>
                </a:path>
              </a:pathLst>
            </a:custGeom>
            <a:solidFill>
              <a:srgbClr val="F5F5F5"/>
            </a:solidFill>
          </p:spPr>
          <p:txBody>
            <a:bodyPr wrap="square" lIns="0" tIns="0" rIns="0" bIns="0" rtlCol="0"/>
            <a:lstStyle/>
            <a:p/>
          </p:txBody>
        </p:sp>
        <p:sp>
          <p:nvSpPr>
            <p:cNvPr id="79" name="object 79"/>
            <p:cNvSpPr/>
            <p:nvPr/>
          </p:nvSpPr>
          <p:spPr>
            <a:xfrm>
              <a:off x="103315" y="3741670"/>
              <a:ext cx="1199515" cy="45720"/>
            </a:xfrm>
            <a:custGeom>
              <a:avLst/>
              <a:gdLst/>
              <a:ahLst/>
              <a:cxnLst/>
              <a:rect l="l" t="t" r="r" b="b"/>
              <a:pathLst>
                <a:path w="1199515" h="45720">
                  <a:moveTo>
                    <a:pt x="0" y="0"/>
                  </a:moveTo>
                  <a:lnTo>
                    <a:pt x="1199286" y="0"/>
                  </a:lnTo>
                  <a:lnTo>
                    <a:pt x="1199286" y="45687"/>
                  </a:lnTo>
                  <a:lnTo>
                    <a:pt x="0" y="45687"/>
                  </a:lnTo>
                  <a:lnTo>
                    <a:pt x="0" y="0"/>
                  </a:lnTo>
                  <a:close/>
                </a:path>
              </a:pathLst>
            </a:custGeom>
            <a:ln w="3175">
              <a:solidFill>
                <a:srgbClr val="DFDFDF"/>
              </a:solidFill>
            </a:ln>
          </p:spPr>
          <p:txBody>
            <a:bodyPr wrap="square" lIns="0" tIns="0" rIns="0" bIns="0" rtlCol="0"/>
            <a:lstStyle/>
            <a:p/>
          </p:txBody>
        </p:sp>
        <p:sp>
          <p:nvSpPr>
            <p:cNvPr id="80" name="object 80"/>
            <p:cNvSpPr/>
            <p:nvPr/>
          </p:nvSpPr>
          <p:spPr>
            <a:xfrm>
              <a:off x="102793" y="3820070"/>
              <a:ext cx="1179830" cy="1270"/>
            </a:xfrm>
            <a:custGeom>
              <a:avLst/>
              <a:gdLst/>
              <a:ahLst/>
              <a:cxnLst/>
              <a:rect l="l" t="t" r="r" b="b"/>
              <a:pathLst>
                <a:path w="1179830" h="1270">
                  <a:moveTo>
                    <a:pt x="1179550" y="0"/>
                  </a:moveTo>
                  <a:lnTo>
                    <a:pt x="1179550" y="0"/>
                  </a:lnTo>
                  <a:lnTo>
                    <a:pt x="0" y="0"/>
                  </a:lnTo>
                  <a:lnTo>
                    <a:pt x="0" y="1041"/>
                  </a:lnTo>
                  <a:lnTo>
                    <a:pt x="1179550" y="1041"/>
                  </a:lnTo>
                  <a:lnTo>
                    <a:pt x="1179550" y="0"/>
                  </a:lnTo>
                  <a:close/>
                </a:path>
              </a:pathLst>
            </a:custGeom>
            <a:solidFill>
              <a:srgbClr val="BDBDBD"/>
            </a:solidFill>
          </p:spPr>
          <p:txBody>
            <a:bodyPr wrap="square" lIns="0" tIns="0" rIns="0" bIns="0" rtlCol="0"/>
            <a:lstStyle/>
            <a:p/>
          </p:txBody>
        </p:sp>
      </p:grpSp>
      <p:sp>
        <p:nvSpPr>
          <p:cNvPr id="81" name="object 81"/>
          <p:cNvSpPr/>
          <p:nvPr/>
        </p:nvSpPr>
        <p:spPr>
          <a:xfrm>
            <a:off x="102795" y="3905209"/>
            <a:ext cx="1179830" cy="0"/>
          </a:xfrm>
          <a:custGeom>
            <a:avLst/>
            <a:gdLst/>
            <a:ahLst/>
            <a:cxnLst/>
            <a:rect l="l" t="t" r="r" b="b"/>
            <a:pathLst>
              <a:path w="1179830" h="0">
                <a:moveTo>
                  <a:pt x="0" y="0"/>
                </a:moveTo>
                <a:lnTo>
                  <a:pt x="1179558" y="0"/>
                </a:lnTo>
              </a:path>
            </a:pathLst>
          </a:custGeom>
          <a:ln w="56070">
            <a:solidFill>
              <a:srgbClr val="F5F5F5"/>
            </a:solidFill>
          </a:ln>
        </p:spPr>
        <p:txBody>
          <a:bodyPr wrap="square" lIns="0" tIns="0" rIns="0" bIns="0" rtlCol="0"/>
          <a:lstStyle/>
          <a:p/>
        </p:txBody>
      </p:sp>
      <p:sp>
        <p:nvSpPr>
          <p:cNvPr id="82" name="object 82"/>
          <p:cNvSpPr/>
          <p:nvPr/>
        </p:nvSpPr>
        <p:spPr>
          <a:xfrm>
            <a:off x="102795" y="4017350"/>
            <a:ext cx="1179830" cy="0"/>
          </a:xfrm>
          <a:custGeom>
            <a:avLst/>
            <a:gdLst/>
            <a:ahLst/>
            <a:cxnLst/>
            <a:rect l="l" t="t" r="r" b="b"/>
            <a:pathLst>
              <a:path w="1179830" h="0">
                <a:moveTo>
                  <a:pt x="0" y="0"/>
                </a:moveTo>
                <a:lnTo>
                  <a:pt x="1179558" y="0"/>
                </a:lnTo>
              </a:path>
            </a:pathLst>
          </a:custGeom>
          <a:ln w="56070">
            <a:solidFill>
              <a:srgbClr val="F5F5F5"/>
            </a:solidFill>
          </a:ln>
        </p:spPr>
        <p:txBody>
          <a:bodyPr wrap="square" lIns="0" tIns="0" rIns="0" bIns="0" rtlCol="0"/>
          <a:lstStyle/>
          <a:p/>
        </p:txBody>
      </p:sp>
      <p:sp>
        <p:nvSpPr>
          <p:cNvPr id="83" name="object 83"/>
          <p:cNvSpPr txBox="1"/>
          <p:nvPr/>
        </p:nvSpPr>
        <p:spPr>
          <a:xfrm>
            <a:off x="481892" y="3785560"/>
            <a:ext cx="807085" cy="4064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pPr>
            <a:r>
              <a:rPr dirty="0" sz="100" spc="-5" b="1">
                <a:latin typeface="Arial"/>
                <a:cs typeface="Arial"/>
              </a:rPr>
              <a:t>cast</a:t>
            </a:r>
            <a:r>
              <a:rPr dirty="0" sz="100" spc="-5" b="1">
                <a:latin typeface="Arial"/>
                <a:cs typeface="Arial"/>
              </a:rPr>
              <a:t>     </a:t>
            </a:r>
            <a:r>
              <a:rPr dirty="0" sz="100" spc="-15" b="1">
                <a:latin typeface="Arial"/>
                <a:cs typeface="Arial"/>
              </a:rPr>
              <a:t> </a:t>
            </a:r>
            <a:r>
              <a:rPr dirty="0" sz="100" spc="-5" b="1">
                <a:latin typeface="Arial"/>
                <a:cs typeface="Arial"/>
              </a:rPr>
              <a:t>country</a:t>
            </a:r>
            <a:r>
              <a:rPr dirty="0" sz="100" b="1">
                <a:latin typeface="Arial"/>
                <a:cs typeface="Arial"/>
              </a:rPr>
              <a:t>      </a:t>
            </a:r>
            <a:r>
              <a:rPr dirty="0" sz="100" spc="-10" b="1">
                <a:latin typeface="Arial"/>
                <a:cs typeface="Arial"/>
              </a:rPr>
              <a:t> </a:t>
            </a:r>
            <a:r>
              <a:rPr dirty="0" sz="100" spc="-5" b="1">
                <a:latin typeface="Arial"/>
                <a:cs typeface="Arial"/>
              </a:rPr>
              <a:t>date_added</a:t>
            </a:r>
            <a:r>
              <a:rPr dirty="0" sz="100" b="1">
                <a:latin typeface="Arial"/>
                <a:cs typeface="Arial"/>
              </a:rPr>
              <a:t>   </a:t>
            </a:r>
            <a:r>
              <a:rPr dirty="0" sz="100" spc="-15" b="1">
                <a:latin typeface="Arial"/>
                <a:cs typeface="Arial"/>
              </a:rPr>
              <a:t> </a:t>
            </a:r>
            <a:r>
              <a:rPr dirty="0" sz="100" spc="-5" b="1">
                <a:latin typeface="Arial"/>
                <a:cs typeface="Arial"/>
              </a:rPr>
              <a:t>release_year</a:t>
            </a:r>
            <a:r>
              <a:rPr dirty="0" sz="100" b="1">
                <a:latin typeface="Arial"/>
                <a:cs typeface="Arial"/>
              </a:rPr>
              <a:t>   </a:t>
            </a:r>
            <a:r>
              <a:rPr dirty="0" sz="100" spc="-10" b="1">
                <a:latin typeface="Arial"/>
                <a:cs typeface="Arial"/>
              </a:rPr>
              <a:t> </a:t>
            </a:r>
            <a:r>
              <a:rPr dirty="0" sz="100" spc="-5" b="1">
                <a:latin typeface="Arial"/>
                <a:cs typeface="Arial"/>
              </a:rPr>
              <a:t>rating</a:t>
            </a:r>
            <a:r>
              <a:rPr dirty="0" sz="100" b="1">
                <a:latin typeface="Arial"/>
                <a:cs typeface="Arial"/>
              </a:rPr>
              <a:t>   </a:t>
            </a:r>
            <a:r>
              <a:rPr dirty="0" sz="100" spc="5" b="1">
                <a:latin typeface="Arial"/>
                <a:cs typeface="Arial"/>
              </a:rPr>
              <a:t> </a:t>
            </a:r>
            <a:r>
              <a:rPr dirty="0" sz="100" spc="-5" b="1">
                <a:latin typeface="Arial"/>
                <a:cs typeface="Arial"/>
              </a:rPr>
              <a:t>duration</a:t>
            </a:r>
            <a:r>
              <a:rPr dirty="0" sz="100" b="1">
                <a:latin typeface="Arial"/>
                <a:cs typeface="Arial"/>
              </a:rPr>
              <a:t>                          </a:t>
            </a:r>
            <a:r>
              <a:rPr dirty="0" sz="100" spc="10" b="1">
                <a:latin typeface="Arial"/>
                <a:cs typeface="Arial"/>
              </a:rPr>
              <a:t> </a:t>
            </a:r>
            <a:r>
              <a:rPr dirty="0" sz="100" spc="-5" b="1">
                <a:latin typeface="Arial"/>
                <a:cs typeface="Arial"/>
              </a:rPr>
              <a:t>listed_in</a:t>
            </a:r>
            <a:r>
              <a:rPr dirty="0" sz="100" b="1">
                <a:latin typeface="Arial"/>
                <a:cs typeface="Arial"/>
              </a:rPr>
              <a:t>                 </a:t>
            </a:r>
            <a:r>
              <a:rPr dirty="0" sz="100" spc="-15" b="1">
                <a:latin typeface="Arial"/>
                <a:cs typeface="Arial"/>
              </a:rPr>
              <a:t> </a:t>
            </a:r>
            <a:r>
              <a:rPr dirty="0" sz="100" spc="-5" b="1">
                <a:latin typeface="Arial"/>
                <a:cs typeface="Arial"/>
              </a:rPr>
              <a:t>description</a:t>
            </a:r>
            <a:r>
              <a:rPr dirty="0" sz="100" b="1">
                <a:latin typeface="Arial"/>
                <a:cs typeface="Arial"/>
              </a:rPr>
              <a:t>   </a:t>
            </a:r>
            <a:r>
              <a:rPr dirty="0" sz="100" spc="-15" b="1">
                <a:latin typeface="Arial"/>
                <a:cs typeface="Arial"/>
              </a:rPr>
              <a:t> </a:t>
            </a:r>
            <a:r>
              <a:rPr dirty="0" sz="100" spc="-5" b="1">
                <a:latin typeface="Arial"/>
                <a:cs typeface="Arial"/>
              </a:rPr>
              <a:t>minutes</a:t>
            </a:r>
            <a:r>
              <a:rPr dirty="0" sz="100" b="1">
                <a:latin typeface="Arial"/>
                <a:cs typeface="Arial"/>
              </a:rPr>
              <a:t>          </a:t>
            </a:r>
            <a:r>
              <a:rPr dirty="0" sz="100" spc="-5" b="1">
                <a:latin typeface="Arial"/>
                <a:cs typeface="Arial"/>
              </a:rPr>
              <a:t> </a:t>
            </a:r>
            <a:r>
              <a:rPr dirty="0" sz="100" spc="-5" b="1">
                <a:latin typeface="Arial"/>
                <a:cs typeface="Arial"/>
              </a:rPr>
              <a:t>unit</a:t>
            </a:r>
            <a:endParaRPr sz="100">
              <a:latin typeface="Arial"/>
              <a:cs typeface="Arial"/>
            </a:endParaRPr>
          </a:p>
        </p:txBody>
      </p:sp>
      <p:sp>
        <p:nvSpPr>
          <p:cNvPr id="84" name="object 84"/>
          <p:cNvSpPr txBox="1"/>
          <p:nvPr/>
        </p:nvSpPr>
        <p:spPr>
          <a:xfrm>
            <a:off x="229104" y="3820864"/>
            <a:ext cx="170815" cy="4064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pPr>
            <a:r>
              <a:rPr dirty="0" sz="100" spc="-5">
                <a:latin typeface="Arial MT"/>
                <a:cs typeface="Arial MT"/>
              </a:rPr>
              <a:t>Dick</a:t>
            </a:r>
            <a:r>
              <a:rPr dirty="0" sz="100" spc="35">
                <a:latin typeface="Arial MT"/>
                <a:cs typeface="Arial MT"/>
              </a:rPr>
              <a:t> </a:t>
            </a:r>
            <a:r>
              <a:rPr dirty="0" sz="100" spc="-5">
                <a:latin typeface="Arial MT"/>
                <a:cs typeface="Arial MT"/>
              </a:rPr>
              <a:t>Johnson</a:t>
            </a:r>
            <a:r>
              <a:rPr dirty="0" sz="100" spc="20">
                <a:latin typeface="Arial MT"/>
                <a:cs typeface="Arial MT"/>
              </a:rPr>
              <a:t>    </a:t>
            </a:r>
            <a:r>
              <a:rPr dirty="0" sz="100" spc="25">
                <a:latin typeface="Arial MT"/>
                <a:cs typeface="Arial MT"/>
              </a:rPr>
              <a:t> </a:t>
            </a:r>
            <a:r>
              <a:rPr dirty="0" sz="100" spc="-5">
                <a:latin typeface="Arial MT"/>
                <a:cs typeface="Arial MT"/>
              </a:rPr>
              <a:t>Kirsten</a:t>
            </a:r>
            <a:endParaRPr sz="100">
              <a:latin typeface="Arial MT"/>
              <a:cs typeface="Arial MT"/>
            </a:endParaRPr>
          </a:p>
        </p:txBody>
      </p:sp>
      <p:sp>
        <p:nvSpPr>
          <p:cNvPr id="85" name="object 85"/>
          <p:cNvSpPr txBox="1"/>
          <p:nvPr/>
        </p:nvSpPr>
        <p:spPr>
          <a:xfrm>
            <a:off x="510988" y="3820864"/>
            <a:ext cx="681990" cy="4064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38100">
              <a:lnSpc>
                <a:spcPct val="100000"/>
              </a:lnSpc>
              <a:tabLst>
                <a:tab pos="537210" algn="l"/>
              </a:tabLst>
            </a:pPr>
            <a:r>
              <a:rPr dirty="0" sz="100" spc="-5">
                <a:latin typeface="Arial MT"/>
                <a:cs typeface="Arial MT"/>
              </a:rPr>
              <a:t>United</a:t>
            </a:r>
            <a:r>
              <a:rPr dirty="0" sz="100" spc="-5">
                <a:latin typeface="Arial MT"/>
                <a:cs typeface="Arial MT"/>
              </a:rPr>
              <a:t>         </a:t>
            </a:r>
            <a:r>
              <a:rPr dirty="0" sz="100" spc="-5">
                <a:latin typeface="Arial MT"/>
                <a:cs typeface="Arial MT"/>
              </a:rPr>
              <a:t>September</a:t>
            </a:r>
            <a:r>
              <a:rPr dirty="0" sz="100" spc="-5">
                <a:latin typeface="Arial MT"/>
                <a:cs typeface="Arial MT"/>
              </a:rPr>
              <a:t>                               </a:t>
            </a:r>
            <a:r>
              <a:rPr dirty="0" sz="100" spc="5">
                <a:latin typeface="Arial MT"/>
                <a:cs typeface="Arial MT"/>
              </a:rPr>
              <a:t> </a:t>
            </a:r>
            <a:r>
              <a:rPr dirty="0" sz="100" spc="-5">
                <a:latin typeface="Arial MT"/>
                <a:cs typeface="Arial MT"/>
              </a:rPr>
              <a:t>PG-</a:t>
            </a:r>
            <a:r>
              <a:rPr dirty="0" sz="100">
                <a:latin typeface="Arial MT"/>
                <a:cs typeface="Arial MT"/>
              </a:rPr>
              <a:t>	</a:t>
            </a:r>
            <a:r>
              <a:rPr dirty="0" baseline="27777" sz="150" spc="-7">
                <a:latin typeface="Arial MT"/>
                <a:cs typeface="Arial MT"/>
              </a:rPr>
              <a:t>As</a:t>
            </a:r>
            <a:r>
              <a:rPr dirty="0" baseline="27777" sz="150" spc="-7">
                <a:latin typeface="Arial MT"/>
                <a:cs typeface="Arial MT"/>
              </a:rPr>
              <a:t> </a:t>
            </a:r>
            <a:r>
              <a:rPr dirty="0" baseline="27777" sz="150" spc="-7">
                <a:latin typeface="Arial MT"/>
                <a:cs typeface="Arial MT"/>
              </a:rPr>
              <a:t>her</a:t>
            </a:r>
            <a:r>
              <a:rPr dirty="0" baseline="27777" sz="150" spc="-7">
                <a:latin typeface="Arial MT"/>
                <a:cs typeface="Arial MT"/>
              </a:rPr>
              <a:t> </a:t>
            </a:r>
            <a:r>
              <a:rPr dirty="0" baseline="27777" sz="150" spc="-7">
                <a:latin typeface="Arial MT"/>
                <a:cs typeface="Arial MT"/>
              </a:rPr>
              <a:t>father</a:t>
            </a:r>
            <a:r>
              <a:rPr dirty="0" baseline="27777" sz="150" spc="-7">
                <a:latin typeface="Arial MT"/>
                <a:cs typeface="Arial MT"/>
              </a:rPr>
              <a:t> </a:t>
            </a:r>
            <a:r>
              <a:rPr dirty="0" baseline="27777" sz="150" spc="-7">
                <a:latin typeface="Arial MT"/>
                <a:cs typeface="Arial MT"/>
              </a:rPr>
              <a:t>nears</a:t>
            </a:r>
            <a:endParaRPr baseline="27777" sz="150">
              <a:latin typeface="Arial MT"/>
              <a:cs typeface="Arial MT"/>
            </a:endParaRPr>
          </a:p>
        </p:txBody>
      </p:sp>
      <p:sp>
        <p:nvSpPr>
          <p:cNvPr id="86" name="object 86"/>
          <p:cNvSpPr txBox="1"/>
          <p:nvPr/>
        </p:nvSpPr>
        <p:spPr>
          <a:xfrm>
            <a:off x="1101977" y="3842668"/>
            <a:ext cx="66040" cy="4064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pPr>
            <a:r>
              <a:rPr dirty="0" sz="100" spc="-5">
                <a:latin typeface="Arial MT"/>
                <a:cs typeface="Arial MT"/>
              </a:rPr>
              <a:t>filmm...</a:t>
            </a:r>
            <a:endParaRPr sz="100">
              <a:latin typeface="Arial MT"/>
              <a:cs typeface="Arial MT"/>
            </a:endParaRPr>
          </a:p>
        </p:txBody>
      </p:sp>
      <p:sp>
        <p:nvSpPr>
          <p:cNvPr id="87" name="object 87"/>
          <p:cNvSpPr txBox="1"/>
          <p:nvPr/>
        </p:nvSpPr>
        <p:spPr>
          <a:xfrm>
            <a:off x="58226" y="3835401"/>
            <a:ext cx="1268730" cy="4064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50800">
              <a:lnSpc>
                <a:spcPct val="100000"/>
              </a:lnSpc>
            </a:pPr>
            <a:r>
              <a:rPr dirty="0" baseline="27777" sz="150" spc="-7" b="1">
                <a:latin typeface="Arial"/>
                <a:cs typeface="Arial"/>
              </a:rPr>
              <a:t>0</a:t>
            </a:r>
            <a:r>
              <a:rPr dirty="0" baseline="27777" sz="150" spc="30" b="1">
                <a:latin typeface="Arial"/>
                <a:cs typeface="Arial"/>
              </a:rPr>
              <a:t>       </a:t>
            </a:r>
            <a:r>
              <a:rPr dirty="0" baseline="27777" sz="150" spc="30" b="1">
                <a:latin typeface="Arial"/>
                <a:cs typeface="Arial"/>
              </a:rPr>
              <a:t> </a:t>
            </a:r>
            <a:r>
              <a:rPr dirty="0" baseline="27777" sz="150" spc="-7">
                <a:latin typeface="Arial MT"/>
                <a:cs typeface="Arial MT"/>
              </a:rPr>
              <a:t>s1</a:t>
            </a:r>
            <a:r>
              <a:rPr dirty="0" baseline="27777" sz="150" spc="22">
                <a:latin typeface="Arial MT"/>
                <a:cs typeface="Arial MT"/>
              </a:rPr>
              <a:t>  </a:t>
            </a:r>
            <a:r>
              <a:rPr dirty="0" baseline="27777" sz="150" spc="22">
                <a:latin typeface="Arial MT"/>
                <a:cs typeface="Arial MT"/>
              </a:rPr>
              <a:t> </a:t>
            </a:r>
            <a:r>
              <a:rPr dirty="0" baseline="27777" sz="150" spc="-7">
                <a:latin typeface="Arial MT"/>
                <a:cs typeface="Arial MT"/>
              </a:rPr>
              <a:t>Movie</a:t>
            </a:r>
            <a:r>
              <a:rPr dirty="0" baseline="27777" sz="150" spc="22">
                <a:latin typeface="Arial MT"/>
                <a:cs typeface="Arial MT"/>
              </a:rPr>
              <a:t>       </a:t>
            </a:r>
            <a:r>
              <a:rPr dirty="0" baseline="27777" sz="150" spc="30">
                <a:latin typeface="Arial MT"/>
                <a:cs typeface="Arial MT"/>
              </a:rPr>
              <a:t> </a:t>
            </a:r>
            <a:r>
              <a:rPr dirty="0" sz="100" spc="-5">
                <a:latin typeface="Arial MT"/>
                <a:cs typeface="Arial MT"/>
              </a:rPr>
              <a:t>Is</a:t>
            </a:r>
            <a:r>
              <a:rPr dirty="0" sz="100" spc="20">
                <a:latin typeface="Arial MT"/>
                <a:cs typeface="Arial MT"/>
              </a:rPr>
              <a:t> </a:t>
            </a:r>
            <a:r>
              <a:rPr dirty="0" sz="100" spc="-5">
                <a:latin typeface="Arial MT"/>
                <a:cs typeface="Arial MT"/>
              </a:rPr>
              <a:t>Dead</a:t>
            </a:r>
            <a:r>
              <a:rPr dirty="0" sz="100" spc="30">
                <a:latin typeface="Arial MT"/>
                <a:cs typeface="Arial MT"/>
              </a:rPr>
              <a:t>  </a:t>
            </a:r>
            <a:r>
              <a:rPr dirty="0" sz="100" spc="30">
                <a:latin typeface="Arial MT"/>
                <a:cs typeface="Arial MT"/>
              </a:rPr>
              <a:t> </a:t>
            </a:r>
            <a:r>
              <a:rPr dirty="0" sz="100" spc="-5">
                <a:latin typeface="Arial MT"/>
                <a:cs typeface="Arial MT"/>
              </a:rPr>
              <a:t>Johnson</a:t>
            </a:r>
            <a:r>
              <a:rPr dirty="0" sz="100" spc="15">
                <a:latin typeface="Arial MT"/>
                <a:cs typeface="Arial MT"/>
              </a:rPr>
              <a:t>                  </a:t>
            </a:r>
            <a:r>
              <a:rPr dirty="0" sz="100" spc="20">
                <a:latin typeface="Arial MT"/>
                <a:cs typeface="Arial MT"/>
              </a:rPr>
              <a:t> </a:t>
            </a:r>
            <a:r>
              <a:rPr dirty="0" baseline="27777" sz="150" spc="-7">
                <a:latin typeface="Arial MT"/>
                <a:cs typeface="Arial MT"/>
              </a:rPr>
              <a:t>NaN</a:t>
            </a:r>
            <a:r>
              <a:rPr dirty="0" baseline="27777" sz="150" spc="30">
                <a:latin typeface="Arial MT"/>
                <a:cs typeface="Arial MT"/>
              </a:rPr>
              <a:t>    </a:t>
            </a:r>
            <a:r>
              <a:rPr dirty="0" baseline="27777" sz="150" spc="30">
                <a:latin typeface="Arial MT"/>
                <a:cs typeface="Arial MT"/>
              </a:rPr>
              <a:t> </a:t>
            </a:r>
            <a:r>
              <a:rPr dirty="0" sz="100" spc="-5">
                <a:latin typeface="Arial MT"/>
                <a:cs typeface="Arial MT"/>
              </a:rPr>
              <a:t>States</a:t>
            </a:r>
            <a:r>
              <a:rPr dirty="0" sz="100" spc="15">
                <a:latin typeface="Arial MT"/>
                <a:cs typeface="Arial MT"/>
              </a:rPr>
              <a:t>       </a:t>
            </a:r>
            <a:r>
              <a:rPr dirty="0" sz="100" spc="20">
                <a:latin typeface="Arial MT"/>
                <a:cs typeface="Arial MT"/>
              </a:rPr>
              <a:t> </a:t>
            </a:r>
            <a:r>
              <a:rPr dirty="0" sz="100" spc="-5">
                <a:latin typeface="Arial MT"/>
                <a:cs typeface="Arial MT"/>
              </a:rPr>
              <a:t>25,</a:t>
            </a:r>
            <a:r>
              <a:rPr dirty="0" sz="100" spc="25">
                <a:latin typeface="Arial MT"/>
                <a:cs typeface="Arial MT"/>
              </a:rPr>
              <a:t> </a:t>
            </a:r>
            <a:r>
              <a:rPr dirty="0" sz="100" spc="-5">
                <a:latin typeface="Arial MT"/>
                <a:cs typeface="Arial MT"/>
              </a:rPr>
              <a:t>2021</a:t>
            </a:r>
            <a:r>
              <a:rPr dirty="0" sz="100" spc="15">
                <a:latin typeface="Arial MT"/>
                <a:cs typeface="Arial MT"/>
              </a:rPr>
              <a:t>         </a:t>
            </a:r>
            <a:r>
              <a:rPr dirty="0" sz="100" spc="15">
                <a:latin typeface="Arial MT"/>
                <a:cs typeface="Arial MT"/>
              </a:rPr>
              <a:t> </a:t>
            </a:r>
            <a:r>
              <a:rPr dirty="0" baseline="27777" sz="150" spc="-7">
                <a:latin typeface="Arial MT"/>
                <a:cs typeface="Arial MT"/>
              </a:rPr>
              <a:t>2020</a:t>
            </a:r>
            <a:r>
              <a:rPr dirty="0" baseline="27777" sz="150" spc="22">
                <a:latin typeface="Arial MT"/>
                <a:cs typeface="Arial MT"/>
              </a:rPr>
              <a:t>     </a:t>
            </a:r>
            <a:r>
              <a:rPr dirty="0" baseline="27777" sz="150" spc="30">
                <a:latin typeface="Arial MT"/>
                <a:cs typeface="Arial MT"/>
              </a:rPr>
              <a:t> </a:t>
            </a:r>
            <a:r>
              <a:rPr dirty="0" sz="100" spc="-5">
                <a:latin typeface="Arial MT"/>
                <a:cs typeface="Arial MT"/>
              </a:rPr>
              <a:t>13</a:t>
            </a:r>
            <a:r>
              <a:rPr dirty="0" sz="100" spc="25">
                <a:latin typeface="Arial MT"/>
                <a:cs typeface="Arial MT"/>
              </a:rPr>
              <a:t>   </a:t>
            </a:r>
            <a:r>
              <a:rPr dirty="0" sz="100" spc="30">
                <a:latin typeface="Arial MT"/>
                <a:cs typeface="Arial MT"/>
              </a:rPr>
              <a:t> </a:t>
            </a:r>
            <a:r>
              <a:rPr dirty="0" baseline="27777" sz="150" spc="-7">
                <a:latin typeface="Arial MT"/>
                <a:cs typeface="Arial MT"/>
              </a:rPr>
              <a:t>90</a:t>
            </a:r>
            <a:r>
              <a:rPr dirty="0" baseline="27777" sz="150" spc="22">
                <a:latin typeface="Arial MT"/>
                <a:cs typeface="Arial MT"/>
              </a:rPr>
              <a:t> </a:t>
            </a:r>
            <a:r>
              <a:rPr dirty="0" baseline="27777" sz="150" spc="-7">
                <a:latin typeface="Arial MT"/>
                <a:cs typeface="Arial MT"/>
              </a:rPr>
              <a:t>min</a:t>
            </a:r>
            <a:r>
              <a:rPr dirty="0" baseline="27777" sz="150" spc="30">
                <a:latin typeface="Arial MT"/>
                <a:cs typeface="Arial MT"/>
              </a:rPr>
              <a:t>         </a:t>
            </a:r>
            <a:r>
              <a:rPr dirty="0" baseline="27777" sz="150" spc="30">
                <a:latin typeface="Arial MT"/>
                <a:cs typeface="Arial MT"/>
              </a:rPr>
              <a:t> </a:t>
            </a:r>
            <a:r>
              <a:rPr dirty="0" baseline="27777" sz="150" spc="-7">
                <a:latin typeface="Arial MT"/>
                <a:cs typeface="Arial MT"/>
              </a:rPr>
              <a:t>Documentaries</a:t>
            </a:r>
            <a:r>
              <a:rPr dirty="0" baseline="27777" sz="150" spc="30">
                <a:latin typeface="Arial MT"/>
                <a:cs typeface="Arial MT"/>
              </a:rPr>
              <a:t>     </a:t>
            </a:r>
            <a:r>
              <a:rPr dirty="0" baseline="27777" sz="150" spc="37">
                <a:latin typeface="Arial MT"/>
                <a:cs typeface="Arial MT"/>
              </a:rPr>
              <a:t> </a:t>
            </a:r>
            <a:r>
              <a:rPr dirty="0" baseline="27777" sz="150" spc="-7">
                <a:latin typeface="Arial MT"/>
                <a:cs typeface="Arial MT"/>
              </a:rPr>
              <a:t>the</a:t>
            </a:r>
            <a:r>
              <a:rPr dirty="0" baseline="27777" sz="150" spc="15">
                <a:latin typeface="Arial MT"/>
                <a:cs typeface="Arial MT"/>
              </a:rPr>
              <a:t> </a:t>
            </a:r>
            <a:r>
              <a:rPr dirty="0" baseline="27777" sz="150" spc="-7">
                <a:latin typeface="Arial MT"/>
                <a:cs typeface="Arial MT"/>
              </a:rPr>
              <a:t>end</a:t>
            </a:r>
            <a:r>
              <a:rPr dirty="0" baseline="27777" sz="150" spc="15">
                <a:latin typeface="Arial MT"/>
                <a:cs typeface="Arial MT"/>
              </a:rPr>
              <a:t> </a:t>
            </a:r>
            <a:r>
              <a:rPr dirty="0" baseline="27777" sz="150" spc="-7">
                <a:latin typeface="Arial MT"/>
                <a:cs typeface="Arial MT"/>
              </a:rPr>
              <a:t>of</a:t>
            </a:r>
            <a:r>
              <a:rPr dirty="0" baseline="27777" sz="150" spc="22">
                <a:latin typeface="Arial MT"/>
                <a:cs typeface="Arial MT"/>
              </a:rPr>
              <a:t> </a:t>
            </a:r>
            <a:r>
              <a:rPr dirty="0" baseline="27777" sz="150" spc="-7">
                <a:latin typeface="Arial MT"/>
                <a:cs typeface="Arial MT"/>
              </a:rPr>
              <a:t>his</a:t>
            </a:r>
            <a:r>
              <a:rPr dirty="0" baseline="27777" sz="150" spc="15">
                <a:latin typeface="Arial MT"/>
                <a:cs typeface="Arial MT"/>
              </a:rPr>
              <a:t> </a:t>
            </a:r>
            <a:r>
              <a:rPr dirty="0" baseline="27777" sz="150" spc="-7">
                <a:latin typeface="Arial MT"/>
                <a:cs typeface="Arial MT"/>
              </a:rPr>
              <a:t>life,</a:t>
            </a:r>
            <a:r>
              <a:rPr dirty="0" baseline="27777" sz="150" spc="30">
                <a:latin typeface="Arial MT"/>
                <a:cs typeface="Arial MT"/>
              </a:rPr>
              <a:t>      </a:t>
            </a:r>
            <a:r>
              <a:rPr dirty="0" baseline="27777" sz="150" spc="37">
                <a:latin typeface="Arial MT"/>
                <a:cs typeface="Arial MT"/>
              </a:rPr>
              <a:t> </a:t>
            </a:r>
            <a:r>
              <a:rPr dirty="0" baseline="27777" sz="150" spc="-7">
                <a:latin typeface="Arial MT"/>
                <a:cs typeface="Arial MT"/>
              </a:rPr>
              <a:t>90</a:t>
            </a:r>
            <a:r>
              <a:rPr dirty="0" baseline="27777" sz="150" spc="22">
                <a:latin typeface="Arial MT"/>
                <a:cs typeface="Arial MT"/>
              </a:rPr>
              <a:t>      </a:t>
            </a:r>
            <a:r>
              <a:rPr dirty="0" baseline="27777" sz="150" spc="30">
                <a:latin typeface="Arial MT"/>
                <a:cs typeface="Arial MT"/>
              </a:rPr>
              <a:t> </a:t>
            </a:r>
            <a:r>
              <a:rPr dirty="0" baseline="27777" sz="150" spc="-7">
                <a:latin typeface="Arial MT"/>
                <a:cs typeface="Arial MT"/>
              </a:rPr>
              <a:t>min</a:t>
            </a:r>
            <a:endParaRPr baseline="27777" sz="150">
              <a:latin typeface="Arial MT"/>
              <a:cs typeface="Arial MT"/>
            </a:endParaRPr>
          </a:p>
        </p:txBody>
      </p:sp>
      <p:sp>
        <p:nvSpPr>
          <p:cNvPr id="88" name="object 88"/>
          <p:cNvSpPr txBox="1"/>
          <p:nvPr/>
        </p:nvSpPr>
        <p:spPr>
          <a:xfrm>
            <a:off x="1107494" y="4010880"/>
            <a:ext cx="60325" cy="4064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pPr>
            <a:r>
              <a:rPr dirty="0" sz="100" spc="-5">
                <a:latin typeface="Arial MT"/>
                <a:cs typeface="Arial MT"/>
              </a:rPr>
              <a:t>amo...</a:t>
            </a:r>
            <a:endParaRPr sz="100">
              <a:latin typeface="Arial MT"/>
              <a:cs typeface="Arial MT"/>
            </a:endParaRPr>
          </a:p>
        </p:txBody>
      </p:sp>
      <p:sp>
        <p:nvSpPr>
          <p:cNvPr id="89" name="object 89"/>
          <p:cNvSpPr txBox="1"/>
          <p:nvPr/>
        </p:nvSpPr>
        <p:spPr>
          <a:xfrm>
            <a:off x="-5273" y="3876933"/>
            <a:ext cx="1395730" cy="16764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217170">
              <a:lnSpc>
                <a:spcPts val="114"/>
              </a:lnSpc>
            </a:pPr>
            <a:r>
              <a:rPr dirty="0" sz="100" spc="-5">
                <a:latin typeface="Arial MT"/>
                <a:cs typeface="Arial MT"/>
              </a:rPr>
              <a:t>TV</a:t>
            </a:r>
            <a:r>
              <a:rPr dirty="0" sz="100" spc="-5">
                <a:latin typeface="Arial MT"/>
                <a:cs typeface="Arial MT"/>
              </a:rPr>
              <a:t>            </a:t>
            </a:r>
            <a:r>
              <a:rPr dirty="0" sz="100" spc="-10">
                <a:latin typeface="Arial MT"/>
                <a:cs typeface="Arial MT"/>
              </a:rPr>
              <a:t> </a:t>
            </a:r>
            <a:r>
              <a:rPr dirty="0" sz="100" spc="-5">
                <a:latin typeface="Arial MT"/>
                <a:cs typeface="Arial MT"/>
              </a:rPr>
              <a:t>Blood</a:t>
            </a:r>
            <a:r>
              <a:rPr dirty="0" sz="100" spc="-5">
                <a:latin typeface="Arial MT"/>
                <a:cs typeface="Arial MT"/>
              </a:rPr>
              <a:t> </a:t>
            </a:r>
            <a:r>
              <a:rPr dirty="0" sz="100" spc="-5">
                <a:latin typeface="Arial MT"/>
                <a:cs typeface="Arial MT"/>
              </a:rPr>
              <a:t>&amp;</a:t>
            </a:r>
            <a:r>
              <a:rPr dirty="0" sz="100">
                <a:latin typeface="Arial MT"/>
                <a:cs typeface="Arial MT"/>
              </a:rPr>
              <a:t>                         </a:t>
            </a:r>
            <a:r>
              <a:rPr dirty="0" sz="100" spc="-5">
                <a:latin typeface="Arial MT"/>
                <a:cs typeface="Arial MT"/>
              </a:rPr>
              <a:t> </a:t>
            </a:r>
            <a:r>
              <a:rPr dirty="0" baseline="27777" sz="150" spc="-7">
                <a:latin typeface="Arial MT"/>
                <a:cs typeface="Arial MT"/>
              </a:rPr>
              <a:t>Ama</a:t>
            </a:r>
            <a:r>
              <a:rPr dirty="0" baseline="27777" sz="150" spc="-7">
                <a:latin typeface="Arial MT"/>
                <a:cs typeface="Arial MT"/>
              </a:rPr>
              <a:t> </a:t>
            </a:r>
            <a:r>
              <a:rPr dirty="0" baseline="27777" sz="150" spc="-7">
                <a:latin typeface="Arial MT"/>
                <a:cs typeface="Arial MT"/>
              </a:rPr>
              <a:t>Qamata,</a:t>
            </a:r>
            <a:r>
              <a:rPr dirty="0" baseline="27777" sz="150" spc="-7">
                <a:latin typeface="Arial MT"/>
                <a:cs typeface="Arial MT"/>
              </a:rPr>
              <a:t> </a:t>
            </a:r>
            <a:r>
              <a:rPr dirty="0" baseline="27777" sz="150" spc="-7">
                <a:latin typeface="Arial MT"/>
                <a:cs typeface="Arial MT"/>
              </a:rPr>
              <a:t>Khosi</a:t>
            </a:r>
            <a:r>
              <a:rPr dirty="0" baseline="27777" sz="150">
                <a:latin typeface="Arial MT"/>
                <a:cs typeface="Arial MT"/>
              </a:rPr>
              <a:t>        </a:t>
            </a:r>
            <a:r>
              <a:rPr dirty="0" baseline="27777" sz="150" spc="7">
                <a:latin typeface="Arial MT"/>
                <a:cs typeface="Arial MT"/>
              </a:rPr>
              <a:t> </a:t>
            </a:r>
            <a:r>
              <a:rPr dirty="0" sz="100" spc="-5">
                <a:latin typeface="Arial MT"/>
                <a:cs typeface="Arial MT"/>
              </a:rPr>
              <a:t>South</a:t>
            </a:r>
            <a:r>
              <a:rPr dirty="0" sz="100">
                <a:latin typeface="Arial MT"/>
                <a:cs typeface="Arial MT"/>
              </a:rPr>
              <a:t>         </a:t>
            </a:r>
            <a:r>
              <a:rPr dirty="0" sz="100" spc="-5">
                <a:latin typeface="Arial MT"/>
                <a:cs typeface="Arial MT"/>
              </a:rPr>
              <a:t>September</a:t>
            </a:r>
            <a:r>
              <a:rPr dirty="0" sz="100">
                <a:latin typeface="Arial MT"/>
                <a:cs typeface="Arial MT"/>
              </a:rPr>
              <a:t>                                 </a:t>
            </a:r>
            <a:r>
              <a:rPr dirty="0" sz="100" spc="-5">
                <a:latin typeface="Arial MT"/>
                <a:cs typeface="Arial MT"/>
              </a:rPr>
              <a:t>T</a:t>
            </a:r>
            <a:r>
              <a:rPr dirty="0" sz="100" spc="-15">
                <a:latin typeface="Arial MT"/>
                <a:cs typeface="Arial MT"/>
              </a:rPr>
              <a:t>V</a:t>
            </a:r>
            <a:r>
              <a:rPr dirty="0" sz="100" spc="-5">
                <a:latin typeface="Arial MT"/>
                <a:cs typeface="Arial MT"/>
              </a:rPr>
              <a:t>-</a:t>
            </a:r>
            <a:r>
              <a:rPr dirty="0" sz="100">
                <a:latin typeface="Arial MT"/>
                <a:cs typeface="Arial MT"/>
              </a:rPr>
              <a:t>               </a:t>
            </a:r>
            <a:r>
              <a:rPr dirty="0" sz="100" spc="5">
                <a:latin typeface="Arial MT"/>
                <a:cs typeface="Arial MT"/>
              </a:rPr>
              <a:t> </a:t>
            </a:r>
            <a:r>
              <a:rPr dirty="0" sz="100" spc="-5">
                <a:latin typeface="Arial MT"/>
                <a:cs typeface="Arial MT"/>
              </a:rPr>
              <a:t>2</a:t>
            </a:r>
            <a:r>
              <a:rPr dirty="0" sz="100">
                <a:latin typeface="Arial MT"/>
                <a:cs typeface="Arial MT"/>
              </a:rPr>
              <a:t>   </a:t>
            </a:r>
            <a:r>
              <a:rPr dirty="0" sz="100" spc="5">
                <a:latin typeface="Arial MT"/>
                <a:cs typeface="Arial MT"/>
              </a:rPr>
              <a:t> </a:t>
            </a:r>
            <a:r>
              <a:rPr dirty="0" baseline="27777" sz="150" spc="-7">
                <a:latin typeface="Arial MT"/>
                <a:cs typeface="Arial MT"/>
              </a:rPr>
              <a:t>International</a:t>
            </a:r>
            <a:r>
              <a:rPr dirty="0" baseline="27777" sz="150" spc="-7">
                <a:latin typeface="Arial MT"/>
                <a:cs typeface="Arial MT"/>
              </a:rPr>
              <a:t> </a:t>
            </a:r>
            <a:r>
              <a:rPr dirty="0" baseline="27777" sz="150" spc="-7">
                <a:latin typeface="Arial MT"/>
                <a:cs typeface="Arial MT"/>
              </a:rPr>
              <a:t>TV</a:t>
            </a:r>
            <a:r>
              <a:rPr dirty="0" baseline="27777" sz="150" spc="-7">
                <a:latin typeface="Arial MT"/>
                <a:cs typeface="Arial MT"/>
              </a:rPr>
              <a:t> </a:t>
            </a:r>
            <a:r>
              <a:rPr dirty="0" baseline="27777" sz="150" spc="-7">
                <a:latin typeface="Arial MT"/>
                <a:cs typeface="Arial MT"/>
              </a:rPr>
              <a:t>Shows,</a:t>
            </a:r>
            <a:r>
              <a:rPr dirty="0" baseline="27777" sz="150">
                <a:latin typeface="Arial MT"/>
                <a:cs typeface="Arial MT"/>
              </a:rPr>
              <a:t>    </a:t>
            </a:r>
            <a:r>
              <a:rPr dirty="0" baseline="27777" sz="150" spc="7">
                <a:latin typeface="Arial MT"/>
                <a:cs typeface="Arial MT"/>
              </a:rPr>
              <a:t> </a:t>
            </a:r>
            <a:r>
              <a:rPr dirty="0" baseline="27777" sz="150" spc="-7">
                <a:latin typeface="Arial MT"/>
                <a:cs typeface="Arial MT"/>
              </a:rPr>
              <a:t>After</a:t>
            </a:r>
            <a:r>
              <a:rPr dirty="0" baseline="27777" sz="150" spc="-7">
                <a:latin typeface="Arial MT"/>
                <a:cs typeface="Arial MT"/>
              </a:rPr>
              <a:t> </a:t>
            </a:r>
            <a:r>
              <a:rPr dirty="0" baseline="27777" sz="150" spc="-7">
                <a:latin typeface="Arial MT"/>
                <a:cs typeface="Arial MT"/>
              </a:rPr>
              <a:t>crossing</a:t>
            </a:r>
            <a:r>
              <a:rPr dirty="0" baseline="27777" sz="150" spc="-7">
                <a:latin typeface="Arial MT"/>
                <a:cs typeface="Arial MT"/>
              </a:rPr>
              <a:t> </a:t>
            </a:r>
            <a:r>
              <a:rPr dirty="0" baseline="27777" sz="150" spc="-7">
                <a:latin typeface="Arial MT"/>
                <a:cs typeface="Arial MT"/>
              </a:rPr>
              <a:t>paths</a:t>
            </a:r>
            <a:endParaRPr baseline="27777" sz="150">
              <a:latin typeface="Arial MT"/>
              <a:cs typeface="Arial MT"/>
            </a:endParaRPr>
          </a:p>
          <a:p>
            <a:pPr marL="170815" marR="106680" indent="-170815">
              <a:lnSpc>
                <a:spcPct val="47700"/>
              </a:lnSpc>
              <a:spcBef>
                <a:spcPts val="40"/>
              </a:spcBef>
              <a:buFont typeface="Arial"/>
              <a:buAutoNum type="arabicPlain"/>
              <a:tabLst>
                <a:tab pos="170815" algn="l"/>
                <a:tab pos="977265" algn="l"/>
              </a:tabLst>
            </a:pPr>
            <a:r>
              <a:rPr dirty="0" baseline="27777" sz="150" spc="-7">
                <a:latin typeface="Arial MT"/>
                <a:cs typeface="Arial MT"/>
              </a:rPr>
              <a:t>s2</a:t>
            </a:r>
            <a:r>
              <a:rPr dirty="0" baseline="27777" sz="150">
                <a:latin typeface="Arial MT"/>
                <a:cs typeface="Arial MT"/>
              </a:rPr>
              <a:t>    </a:t>
            </a:r>
            <a:r>
              <a:rPr dirty="0" baseline="27777" sz="150" spc="15">
                <a:latin typeface="Arial MT"/>
                <a:cs typeface="Arial MT"/>
              </a:rPr>
              <a:t> </a:t>
            </a:r>
            <a:r>
              <a:rPr dirty="0" sz="100" spc="-5">
                <a:latin typeface="Arial MT"/>
                <a:cs typeface="Arial MT"/>
              </a:rPr>
              <a:t>Show</a:t>
            </a:r>
            <a:r>
              <a:rPr dirty="0" sz="100">
                <a:latin typeface="Arial MT"/>
                <a:cs typeface="Arial MT"/>
              </a:rPr>
              <a:t>               </a:t>
            </a:r>
            <a:r>
              <a:rPr dirty="0" sz="100" spc="-10">
                <a:latin typeface="Arial MT"/>
                <a:cs typeface="Arial MT"/>
              </a:rPr>
              <a:t> </a:t>
            </a:r>
            <a:r>
              <a:rPr dirty="0" sz="100" spc="-10">
                <a:latin typeface="Arial MT"/>
                <a:cs typeface="Arial MT"/>
              </a:rPr>
              <a:t>W</a:t>
            </a:r>
            <a:r>
              <a:rPr dirty="0" sz="100" spc="-5">
                <a:latin typeface="Arial MT"/>
                <a:cs typeface="Arial MT"/>
              </a:rPr>
              <a:t>ater</a:t>
            </a:r>
            <a:r>
              <a:rPr dirty="0" sz="100">
                <a:latin typeface="Arial MT"/>
                <a:cs typeface="Arial MT"/>
              </a:rPr>
              <a:t>            </a:t>
            </a:r>
            <a:r>
              <a:rPr dirty="0" sz="100" spc="-5">
                <a:latin typeface="Arial MT"/>
                <a:cs typeface="Arial MT"/>
              </a:rPr>
              <a:t> </a:t>
            </a:r>
            <a:r>
              <a:rPr dirty="0" baseline="27777" sz="150" spc="-7">
                <a:latin typeface="Arial MT"/>
                <a:cs typeface="Arial MT"/>
              </a:rPr>
              <a:t>NaN</a:t>
            </a:r>
            <a:r>
              <a:rPr dirty="0" baseline="27777" sz="150">
                <a:latin typeface="Arial MT"/>
                <a:cs typeface="Arial MT"/>
              </a:rPr>
              <a:t>                 </a:t>
            </a:r>
            <a:r>
              <a:rPr dirty="0" baseline="27777" sz="150" spc="-7">
                <a:latin typeface="Arial MT"/>
                <a:cs typeface="Arial MT"/>
              </a:rPr>
              <a:t> </a:t>
            </a:r>
            <a:r>
              <a:rPr dirty="0" baseline="27777" sz="150" spc="-7">
                <a:latin typeface="Arial MT"/>
                <a:cs typeface="Arial MT"/>
              </a:rPr>
              <a:t>Ngema,</a:t>
            </a:r>
            <a:r>
              <a:rPr dirty="0" baseline="27777" sz="150" spc="-7">
                <a:latin typeface="Arial MT"/>
                <a:cs typeface="Arial MT"/>
              </a:rPr>
              <a:t> </a:t>
            </a:r>
            <a:r>
              <a:rPr dirty="0" baseline="27777" sz="150" spc="-7">
                <a:latin typeface="Arial MT"/>
                <a:cs typeface="Arial MT"/>
              </a:rPr>
              <a:t>Gail</a:t>
            </a:r>
            <a:r>
              <a:rPr dirty="0" baseline="27777" sz="150">
                <a:latin typeface="Arial MT"/>
                <a:cs typeface="Arial MT"/>
              </a:rPr>
              <a:t>         </a:t>
            </a:r>
            <a:r>
              <a:rPr dirty="0" baseline="27777" sz="150" spc="-22">
                <a:latin typeface="Arial MT"/>
                <a:cs typeface="Arial MT"/>
              </a:rPr>
              <a:t> </a:t>
            </a:r>
            <a:r>
              <a:rPr dirty="0" sz="100" spc="-5">
                <a:latin typeface="Arial MT"/>
                <a:cs typeface="Arial MT"/>
              </a:rPr>
              <a:t>Africa</a:t>
            </a:r>
            <a:r>
              <a:rPr dirty="0" sz="100">
                <a:latin typeface="Arial MT"/>
                <a:cs typeface="Arial MT"/>
              </a:rPr>
              <a:t>            </a:t>
            </a:r>
            <a:r>
              <a:rPr dirty="0" sz="100" spc="-15">
                <a:latin typeface="Arial MT"/>
                <a:cs typeface="Arial MT"/>
              </a:rPr>
              <a:t> </a:t>
            </a:r>
            <a:r>
              <a:rPr dirty="0" sz="100" spc="-5">
                <a:latin typeface="Arial MT"/>
                <a:cs typeface="Arial MT"/>
              </a:rPr>
              <a:t>24,</a:t>
            </a:r>
            <a:r>
              <a:rPr dirty="0" sz="100" spc="-5">
                <a:latin typeface="Arial MT"/>
                <a:cs typeface="Arial MT"/>
              </a:rPr>
              <a:t> </a:t>
            </a:r>
            <a:r>
              <a:rPr dirty="0" sz="100" spc="-5">
                <a:latin typeface="Arial MT"/>
                <a:cs typeface="Arial MT"/>
              </a:rPr>
              <a:t>2021</a:t>
            </a:r>
            <a:r>
              <a:rPr dirty="0" sz="100">
                <a:latin typeface="Arial MT"/>
                <a:cs typeface="Arial MT"/>
              </a:rPr>
              <a:t>                 </a:t>
            </a:r>
            <a:r>
              <a:rPr dirty="0" baseline="27777" sz="150" spc="-7">
                <a:latin typeface="Arial MT"/>
                <a:cs typeface="Arial MT"/>
              </a:rPr>
              <a:t>2021</a:t>
            </a:r>
            <a:r>
              <a:rPr dirty="0" baseline="27777" sz="150">
                <a:latin typeface="Arial MT"/>
                <a:cs typeface="Arial MT"/>
              </a:rPr>
              <a:t>       </a:t>
            </a:r>
            <a:r>
              <a:rPr dirty="0" baseline="27777" sz="150" spc="7">
                <a:latin typeface="Arial MT"/>
                <a:cs typeface="Arial MT"/>
              </a:rPr>
              <a:t> </a:t>
            </a:r>
            <a:r>
              <a:rPr dirty="0" sz="100" spc="-5">
                <a:latin typeface="Arial MT"/>
                <a:cs typeface="Arial MT"/>
              </a:rPr>
              <a:t>MA</a:t>
            </a:r>
            <a:r>
              <a:rPr dirty="0" sz="100">
                <a:latin typeface="Arial MT"/>
                <a:cs typeface="Arial MT"/>
              </a:rPr>
              <a:t>    </a:t>
            </a:r>
            <a:r>
              <a:rPr dirty="0" sz="100" spc="-15">
                <a:latin typeface="Arial MT"/>
                <a:cs typeface="Arial MT"/>
              </a:rPr>
              <a:t> </a:t>
            </a:r>
            <a:r>
              <a:rPr dirty="0" sz="100" spc="-5">
                <a:latin typeface="Arial MT"/>
                <a:cs typeface="Arial MT"/>
              </a:rPr>
              <a:t>Seasons</a:t>
            </a:r>
            <a:r>
              <a:rPr dirty="0" sz="100">
                <a:latin typeface="Arial MT"/>
                <a:cs typeface="Arial MT"/>
              </a:rPr>
              <a:t>                </a:t>
            </a:r>
            <a:r>
              <a:rPr dirty="0" sz="100" spc="10">
                <a:latin typeface="Arial MT"/>
                <a:cs typeface="Arial MT"/>
              </a:rPr>
              <a:t> </a:t>
            </a:r>
            <a:r>
              <a:rPr dirty="0" baseline="27777" sz="150" spc="-7">
                <a:latin typeface="Arial MT"/>
                <a:cs typeface="Arial MT"/>
              </a:rPr>
              <a:t>TV</a:t>
            </a:r>
            <a:r>
              <a:rPr dirty="0" baseline="27777" sz="150" spc="-7">
                <a:latin typeface="Arial MT"/>
                <a:cs typeface="Arial MT"/>
              </a:rPr>
              <a:t> </a:t>
            </a:r>
            <a:r>
              <a:rPr dirty="0" baseline="27777" sz="150" spc="-7">
                <a:latin typeface="Arial MT"/>
                <a:cs typeface="Arial MT"/>
              </a:rPr>
              <a:t>Dramas,</a:t>
            </a:r>
            <a:r>
              <a:rPr dirty="0" baseline="27777" sz="150" spc="-7">
                <a:latin typeface="Arial MT"/>
                <a:cs typeface="Arial MT"/>
              </a:rPr>
              <a:t> </a:t>
            </a:r>
            <a:r>
              <a:rPr dirty="0" baseline="27777" sz="150" spc="-7">
                <a:latin typeface="Arial MT"/>
                <a:cs typeface="Arial MT"/>
              </a:rPr>
              <a:t>TV</a:t>
            </a:r>
            <a:r>
              <a:rPr dirty="0" baseline="27777" sz="150">
                <a:latin typeface="Arial MT"/>
                <a:cs typeface="Arial MT"/>
              </a:rPr>
              <a:t>        </a:t>
            </a:r>
            <a:r>
              <a:rPr dirty="0" baseline="27777" sz="150" spc="-15">
                <a:latin typeface="Arial MT"/>
                <a:cs typeface="Arial MT"/>
              </a:rPr>
              <a:t> </a:t>
            </a:r>
            <a:r>
              <a:rPr dirty="0" baseline="27777" sz="150" spc="-7">
                <a:latin typeface="Arial MT"/>
                <a:cs typeface="Arial MT"/>
              </a:rPr>
              <a:t>at</a:t>
            </a:r>
            <a:r>
              <a:rPr dirty="0" baseline="27777" sz="150" spc="-7">
                <a:latin typeface="Arial MT"/>
                <a:cs typeface="Arial MT"/>
              </a:rPr>
              <a:t> </a:t>
            </a:r>
            <a:r>
              <a:rPr dirty="0" baseline="27777" sz="150" spc="-7">
                <a:latin typeface="Arial MT"/>
                <a:cs typeface="Arial MT"/>
              </a:rPr>
              <a:t>a</a:t>
            </a:r>
            <a:r>
              <a:rPr dirty="0" baseline="27777" sz="150" spc="-7">
                <a:latin typeface="Arial MT"/>
                <a:cs typeface="Arial MT"/>
              </a:rPr>
              <a:t> </a:t>
            </a:r>
            <a:r>
              <a:rPr dirty="0" baseline="27777" sz="150" spc="-7">
                <a:latin typeface="Arial MT"/>
                <a:cs typeface="Arial MT"/>
              </a:rPr>
              <a:t>part</a:t>
            </a:r>
            <a:r>
              <a:rPr dirty="0" baseline="27777" sz="150" spc="-22">
                <a:latin typeface="Arial MT"/>
                <a:cs typeface="Arial MT"/>
              </a:rPr>
              <a:t>y</a:t>
            </a:r>
            <a:r>
              <a:rPr dirty="0" baseline="27777" sz="150" spc="-7">
                <a:latin typeface="Arial MT"/>
                <a:cs typeface="Arial MT"/>
              </a:rPr>
              <a:t>,</a:t>
            </a:r>
            <a:r>
              <a:rPr dirty="0" baseline="27777" sz="150" spc="-7">
                <a:latin typeface="Arial MT"/>
                <a:cs typeface="Arial MT"/>
              </a:rPr>
              <a:t> </a:t>
            </a:r>
            <a:r>
              <a:rPr dirty="0" baseline="27777" sz="150" spc="-7">
                <a:latin typeface="Arial MT"/>
                <a:cs typeface="Arial MT"/>
              </a:rPr>
              <a:t>a</a:t>
            </a:r>
            <a:r>
              <a:rPr dirty="0" baseline="27777" sz="150" spc="-7">
                <a:latin typeface="Arial MT"/>
                <a:cs typeface="Arial MT"/>
              </a:rPr>
              <a:t> </a:t>
            </a:r>
            <a:r>
              <a:rPr dirty="0" baseline="27777" sz="150" spc="-7">
                <a:latin typeface="Arial MT"/>
                <a:cs typeface="Arial MT"/>
              </a:rPr>
              <a:t>Cape</a:t>
            </a:r>
            <a:r>
              <a:rPr dirty="0" baseline="27777" sz="150">
                <a:latin typeface="Arial MT"/>
                <a:cs typeface="Arial MT"/>
              </a:rPr>
              <a:t>               </a:t>
            </a:r>
            <a:r>
              <a:rPr dirty="0" baseline="27777" sz="150" spc="-7">
                <a:latin typeface="Arial MT"/>
                <a:cs typeface="Arial MT"/>
              </a:rPr>
              <a:t>2</a:t>
            </a:r>
            <a:r>
              <a:rPr dirty="0" baseline="27777" sz="150">
                <a:latin typeface="Arial MT"/>
                <a:cs typeface="Arial MT"/>
              </a:rPr>
              <a:t>   </a:t>
            </a:r>
            <a:r>
              <a:rPr dirty="0" baseline="27777" sz="150" spc="-22">
                <a:latin typeface="Arial MT"/>
                <a:cs typeface="Arial MT"/>
              </a:rPr>
              <a:t> </a:t>
            </a:r>
            <a:r>
              <a:rPr dirty="0" baseline="27777" sz="150" spc="-7">
                <a:latin typeface="Arial MT"/>
                <a:cs typeface="Arial MT"/>
              </a:rPr>
              <a:t>Seasons  </a:t>
            </a:r>
            <a:r>
              <a:rPr dirty="0" sz="100" spc="-5">
                <a:latin typeface="Arial MT"/>
                <a:cs typeface="Arial MT"/>
              </a:rPr>
              <a:t>Mabalane,</a:t>
            </a:r>
            <a:r>
              <a:rPr dirty="0" sz="100" spc="-5">
                <a:latin typeface="Arial MT"/>
                <a:cs typeface="Arial MT"/>
              </a:rPr>
              <a:t> </a:t>
            </a:r>
            <a:r>
              <a:rPr dirty="0" sz="100" spc="-5">
                <a:latin typeface="Arial MT"/>
                <a:cs typeface="Arial MT"/>
              </a:rPr>
              <a:t>Thaban...</a:t>
            </a:r>
            <a:r>
              <a:rPr dirty="0" sz="100">
                <a:latin typeface="Arial MT"/>
                <a:cs typeface="Arial MT"/>
              </a:rPr>
              <a:t>	</a:t>
            </a:r>
            <a:r>
              <a:rPr dirty="0" sz="100" spc="-5">
                <a:latin typeface="Arial MT"/>
                <a:cs typeface="Arial MT"/>
              </a:rPr>
              <a:t>Mysteries</a:t>
            </a:r>
            <a:r>
              <a:rPr dirty="0" sz="100">
                <a:latin typeface="Arial MT"/>
                <a:cs typeface="Arial MT"/>
              </a:rPr>
              <a:t>                      </a:t>
            </a:r>
            <a:r>
              <a:rPr dirty="0" sz="100" spc="10">
                <a:latin typeface="Arial MT"/>
                <a:cs typeface="Arial MT"/>
              </a:rPr>
              <a:t> </a:t>
            </a:r>
            <a:r>
              <a:rPr dirty="0" sz="100" spc="-20">
                <a:latin typeface="Arial MT"/>
                <a:cs typeface="Arial MT"/>
              </a:rPr>
              <a:t>T</a:t>
            </a:r>
            <a:r>
              <a:rPr dirty="0" sz="100" spc="-5">
                <a:latin typeface="Arial MT"/>
                <a:cs typeface="Arial MT"/>
              </a:rPr>
              <a:t>own</a:t>
            </a:r>
            <a:r>
              <a:rPr dirty="0" sz="100" spc="-5">
                <a:latin typeface="Arial MT"/>
                <a:cs typeface="Arial MT"/>
              </a:rPr>
              <a:t> </a:t>
            </a:r>
            <a:r>
              <a:rPr dirty="0" sz="100" spc="-5">
                <a:latin typeface="Arial MT"/>
                <a:cs typeface="Arial MT"/>
              </a:rPr>
              <a:t>t...</a:t>
            </a:r>
            <a:endParaRPr sz="100">
              <a:latin typeface="Arial MT"/>
              <a:cs typeface="Arial MT"/>
            </a:endParaRPr>
          </a:p>
          <a:p>
            <a:pPr>
              <a:lnSpc>
                <a:spcPct val="100000"/>
              </a:lnSpc>
              <a:spcBef>
                <a:spcPts val="35"/>
              </a:spcBef>
              <a:buFont typeface="Arial"/>
              <a:buAutoNum type="arabicPlain"/>
            </a:pPr>
            <a:endParaRPr sz="100">
              <a:latin typeface="Arial MT"/>
              <a:cs typeface="Arial MT"/>
            </a:endParaRPr>
          </a:p>
          <a:p>
            <a:pPr marL="217170">
              <a:lnSpc>
                <a:spcPts val="114"/>
              </a:lnSpc>
            </a:pPr>
            <a:r>
              <a:rPr dirty="0" sz="100" spc="-5">
                <a:latin typeface="Arial MT"/>
                <a:cs typeface="Arial MT"/>
              </a:rPr>
              <a:t>TV</a:t>
            </a:r>
            <a:r>
              <a:rPr dirty="0" sz="100" spc="-5">
                <a:latin typeface="Arial MT"/>
                <a:cs typeface="Arial MT"/>
              </a:rPr>
              <a:t>                                   </a:t>
            </a:r>
            <a:r>
              <a:rPr dirty="0" sz="100" spc="-10">
                <a:latin typeface="Arial MT"/>
                <a:cs typeface="Arial MT"/>
              </a:rPr>
              <a:t> </a:t>
            </a:r>
            <a:r>
              <a:rPr dirty="0" sz="100" spc="-5">
                <a:latin typeface="Arial MT"/>
                <a:cs typeface="Arial MT"/>
              </a:rPr>
              <a:t>Julien</a:t>
            </a:r>
            <a:r>
              <a:rPr dirty="0" sz="100">
                <a:latin typeface="Arial MT"/>
                <a:cs typeface="Arial MT"/>
              </a:rPr>
              <a:t>    </a:t>
            </a:r>
            <a:r>
              <a:rPr dirty="0" sz="100" spc="10">
                <a:latin typeface="Arial MT"/>
                <a:cs typeface="Arial MT"/>
              </a:rPr>
              <a:t> </a:t>
            </a:r>
            <a:r>
              <a:rPr dirty="0" baseline="27777" sz="150" spc="-7">
                <a:latin typeface="Arial MT"/>
                <a:cs typeface="Arial MT"/>
              </a:rPr>
              <a:t>Sami</a:t>
            </a:r>
            <a:r>
              <a:rPr dirty="0" baseline="27777" sz="150" spc="-7">
                <a:latin typeface="Arial MT"/>
                <a:cs typeface="Arial MT"/>
              </a:rPr>
              <a:t> </a:t>
            </a:r>
            <a:r>
              <a:rPr dirty="0" baseline="27777" sz="150" spc="-7">
                <a:latin typeface="Arial MT"/>
                <a:cs typeface="Arial MT"/>
              </a:rPr>
              <a:t>Bouajila,</a:t>
            </a:r>
            <a:r>
              <a:rPr dirty="0" baseline="27777" sz="150" spc="-7">
                <a:latin typeface="Arial MT"/>
                <a:cs typeface="Arial MT"/>
              </a:rPr>
              <a:t> </a:t>
            </a:r>
            <a:r>
              <a:rPr dirty="0" baseline="27777" sz="150" spc="-15">
                <a:latin typeface="Arial MT"/>
                <a:cs typeface="Arial MT"/>
              </a:rPr>
              <a:t>T</a:t>
            </a:r>
            <a:r>
              <a:rPr dirty="0" baseline="27777" sz="150" spc="-7">
                <a:latin typeface="Arial MT"/>
                <a:cs typeface="Arial MT"/>
              </a:rPr>
              <a:t>racy</a:t>
            </a:r>
            <a:r>
              <a:rPr dirty="0" baseline="27777" sz="150">
                <a:latin typeface="Arial MT"/>
                <a:cs typeface="Arial MT"/>
              </a:rPr>
              <a:t>                           </a:t>
            </a:r>
            <a:r>
              <a:rPr dirty="0" baseline="27777" sz="150" spc="-22">
                <a:latin typeface="Arial MT"/>
                <a:cs typeface="Arial MT"/>
              </a:rPr>
              <a:t> </a:t>
            </a:r>
            <a:r>
              <a:rPr dirty="0" sz="100" spc="-5">
                <a:latin typeface="Arial MT"/>
                <a:cs typeface="Arial MT"/>
              </a:rPr>
              <a:t>September</a:t>
            </a:r>
            <a:r>
              <a:rPr dirty="0" sz="100">
                <a:latin typeface="Arial MT"/>
                <a:cs typeface="Arial MT"/>
              </a:rPr>
              <a:t>                                 </a:t>
            </a:r>
            <a:r>
              <a:rPr dirty="0" sz="100" spc="-5">
                <a:latin typeface="Arial MT"/>
                <a:cs typeface="Arial MT"/>
              </a:rPr>
              <a:t>T</a:t>
            </a:r>
            <a:r>
              <a:rPr dirty="0" sz="100" spc="-15">
                <a:latin typeface="Arial MT"/>
                <a:cs typeface="Arial MT"/>
              </a:rPr>
              <a:t>V</a:t>
            </a:r>
            <a:r>
              <a:rPr dirty="0" sz="100" spc="-5">
                <a:latin typeface="Arial MT"/>
                <a:cs typeface="Arial MT"/>
              </a:rPr>
              <a:t>-</a:t>
            </a:r>
            <a:r>
              <a:rPr dirty="0" sz="100">
                <a:latin typeface="Arial MT"/>
                <a:cs typeface="Arial MT"/>
              </a:rPr>
              <a:t>               </a:t>
            </a:r>
            <a:r>
              <a:rPr dirty="0" sz="100" spc="5">
                <a:latin typeface="Arial MT"/>
                <a:cs typeface="Arial MT"/>
              </a:rPr>
              <a:t> </a:t>
            </a:r>
            <a:r>
              <a:rPr dirty="0" sz="100" spc="-5">
                <a:latin typeface="Arial MT"/>
                <a:cs typeface="Arial MT"/>
              </a:rPr>
              <a:t>1</a:t>
            </a:r>
            <a:r>
              <a:rPr dirty="0" sz="100">
                <a:latin typeface="Arial MT"/>
                <a:cs typeface="Arial MT"/>
              </a:rPr>
              <a:t>             </a:t>
            </a:r>
            <a:r>
              <a:rPr dirty="0" sz="100" spc="5">
                <a:latin typeface="Arial MT"/>
                <a:cs typeface="Arial MT"/>
              </a:rPr>
              <a:t> </a:t>
            </a:r>
            <a:r>
              <a:rPr dirty="0" baseline="27777" sz="150" spc="-7">
                <a:latin typeface="Arial MT"/>
                <a:cs typeface="Arial MT"/>
              </a:rPr>
              <a:t>Crime</a:t>
            </a:r>
            <a:r>
              <a:rPr dirty="0" baseline="27777" sz="150" spc="-7">
                <a:latin typeface="Arial MT"/>
                <a:cs typeface="Arial MT"/>
              </a:rPr>
              <a:t> </a:t>
            </a:r>
            <a:r>
              <a:rPr dirty="0" baseline="27777" sz="150" spc="-7">
                <a:latin typeface="Arial MT"/>
                <a:cs typeface="Arial MT"/>
              </a:rPr>
              <a:t>TV</a:t>
            </a:r>
            <a:r>
              <a:rPr dirty="0" baseline="27777" sz="150" spc="-7">
                <a:latin typeface="Arial MT"/>
                <a:cs typeface="Arial MT"/>
              </a:rPr>
              <a:t> </a:t>
            </a:r>
            <a:r>
              <a:rPr dirty="0" baseline="27777" sz="150" spc="-7">
                <a:latin typeface="Arial MT"/>
                <a:cs typeface="Arial MT"/>
              </a:rPr>
              <a:t>Shows,</a:t>
            </a:r>
            <a:r>
              <a:rPr dirty="0" baseline="27777" sz="150">
                <a:latin typeface="Arial MT"/>
                <a:cs typeface="Arial MT"/>
              </a:rPr>
              <a:t>    </a:t>
            </a:r>
            <a:r>
              <a:rPr dirty="0" baseline="27777" sz="150" spc="15">
                <a:latin typeface="Arial MT"/>
                <a:cs typeface="Arial MT"/>
              </a:rPr>
              <a:t> </a:t>
            </a:r>
            <a:r>
              <a:rPr dirty="0" baseline="27777" sz="150" spc="-30">
                <a:latin typeface="Arial MT"/>
                <a:cs typeface="Arial MT"/>
              </a:rPr>
              <a:t>T</a:t>
            </a:r>
            <a:r>
              <a:rPr dirty="0" baseline="27777" sz="150" spc="-7">
                <a:latin typeface="Arial MT"/>
                <a:cs typeface="Arial MT"/>
              </a:rPr>
              <a:t>o</a:t>
            </a:r>
            <a:r>
              <a:rPr dirty="0" baseline="27777" sz="150" spc="-7">
                <a:latin typeface="Arial MT"/>
                <a:cs typeface="Arial MT"/>
              </a:rPr>
              <a:t> </a:t>
            </a:r>
            <a:r>
              <a:rPr dirty="0" baseline="27777" sz="150" spc="-7">
                <a:latin typeface="Arial MT"/>
                <a:cs typeface="Arial MT"/>
              </a:rPr>
              <a:t>protect</a:t>
            </a:r>
            <a:r>
              <a:rPr dirty="0" baseline="27777" sz="150" spc="-7">
                <a:latin typeface="Arial MT"/>
                <a:cs typeface="Arial MT"/>
              </a:rPr>
              <a:t> </a:t>
            </a:r>
            <a:r>
              <a:rPr dirty="0" baseline="27777" sz="150" spc="-7">
                <a:latin typeface="Arial MT"/>
                <a:cs typeface="Arial MT"/>
              </a:rPr>
              <a:t>his</a:t>
            </a:r>
            <a:r>
              <a:rPr dirty="0" baseline="27777" sz="150" spc="-7">
                <a:latin typeface="Arial MT"/>
                <a:cs typeface="Arial MT"/>
              </a:rPr>
              <a:t> </a:t>
            </a:r>
            <a:r>
              <a:rPr dirty="0" baseline="27777" sz="150" spc="-7">
                <a:latin typeface="Arial MT"/>
                <a:cs typeface="Arial MT"/>
              </a:rPr>
              <a:t>family</a:t>
            </a:r>
            <a:endParaRPr baseline="27777" sz="150">
              <a:latin typeface="Arial MT"/>
              <a:cs typeface="Arial MT"/>
            </a:endParaRPr>
          </a:p>
          <a:p>
            <a:pPr marL="170815" marR="106680" indent="-170815">
              <a:lnSpc>
                <a:spcPct val="47700"/>
              </a:lnSpc>
              <a:spcBef>
                <a:spcPts val="60"/>
              </a:spcBef>
              <a:buFont typeface="Arial"/>
              <a:buAutoNum type="arabicPlain" startAt="2"/>
              <a:tabLst>
                <a:tab pos="170815" algn="l"/>
                <a:tab pos="983615" algn="l"/>
              </a:tabLst>
            </a:pPr>
            <a:r>
              <a:rPr dirty="0" baseline="27777" sz="150" spc="-7">
                <a:latin typeface="Arial MT"/>
                <a:cs typeface="Arial MT"/>
              </a:rPr>
              <a:t>s3</a:t>
            </a:r>
            <a:r>
              <a:rPr dirty="0" baseline="27777" sz="150">
                <a:latin typeface="Arial MT"/>
                <a:cs typeface="Arial MT"/>
              </a:rPr>
              <a:t>    </a:t>
            </a:r>
            <a:r>
              <a:rPr dirty="0" baseline="27777" sz="150" spc="15">
                <a:latin typeface="Arial MT"/>
                <a:cs typeface="Arial MT"/>
              </a:rPr>
              <a:t> </a:t>
            </a:r>
            <a:r>
              <a:rPr dirty="0" sz="100" spc="-5">
                <a:latin typeface="Arial MT"/>
                <a:cs typeface="Arial MT"/>
              </a:rPr>
              <a:t>Show</a:t>
            </a:r>
            <a:r>
              <a:rPr dirty="0" sz="100">
                <a:latin typeface="Arial MT"/>
                <a:cs typeface="Arial MT"/>
              </a:rPr>
              <a:t>       </a:t>
            </a:r>
            <a:r>
              <a:rPr dirty="0" sz="100" spc="-5">
                <a:latin typeface="Arial MT"/>
                <a:cs typeface="Arial MT"/>
              </a:rPr>
              <a:t> </a:t>
            </a:r>
            <a:r>
              <a:rPr dirty="0" baseline="27777" sz="150" spc="-7">
                <a:latin typeface="Arial MT"/>
                <a:cs typeface="Arial MT"/>
              </a:rPr>
              <a:t>Ganglands</a:t>
            </a:r>
            <a:r>
              <a:rPr dirty="0" baseline="27777" sz="150">
                <a:latin typeface="Arial MT"/>
                <a:cs typeface="Arial MT"/>
              </a:rPr>
              <a:t>      </a:t>
            </a:r>
            <a:r>
              <a:rPr dirty="0" baseline="27777" sz="150" spc="-22">
                <a:latin typeface="Arial MT"/>
                <a:cs typeface="Arial MT"/>
              </a:rPr>
              <a:t> </a:t>
            </a:r>
            <a:r>
              <a:rPr dirty="0" sz="100" spc="-5">
                <a:latin typeface="Arial MT"/>
                <a:cs typeface="Arial MT"/>
              </a:rPr>
              <a:t>Leclercq</a:t>
            </a:r>
            <a:r>
              <a:rPr dirty="0" sz="100">
                <a:latin typeface="Arial MT"/>
                <a:cs typeface="Arial MT"/>
              </a:rPr>
              <a:t>           </a:t>
            </a:r>
            <a:r>
              <a:rPr dirty="0" sz="100" spc="5">
                <a:latin typeface="Arial MT"/>
                <a:cs typeface="Arial MT"/>
              </a:rPr>
              <a:t> </a:t>
            </a:r>
            <a:r>
              <a:rPr dirty="0" baseline="27777" sz="150" spc="-7">
                <a:latin typeface="Arial MT"/>
                <a:cs typeface="Arial MT"/>
              </a:rPr>
              <a:t>Gotoas,</a:t>
            </a:r>
            <a:r>
              <a:rPr dirty="0" baseline="27777" sz="150" spc="-7">
                <a:latin typeface="Arial MT"/>
                <a:cs typeface="Arial MT"/>
              </a:rPr>
              <a:t> </a:t>
            </a:r>
            <a:r>
              <a:rPr dirty="0" baseline="27777" sz="150" spc="-7">
                <a:latin typeface="Arial MT"/>
                <a:cs typeface="Arial MT"/>
              </a:rPr>
              <a:t>Samuel</a:t>
            </a:r>
            <a:r>
              <a:rPr dirty="0" baseline="27777" sz="150">
                <a:latin typeface="Arial MT"/>
                <a:cs typeface="Arial MT"/>
              </a:rPr>
              <a:t>           </a:t>
            </a:r>
            <a:r>
              <a:rPr dirty="0" baseline="27777" sz="150" spc="-22">
                <a:latin typeface="Arial MT"/>
                <a:cs typeface="Arial MT"/>
              </a:rPr>
              <a:t> </a:t>
            </a:r>
            <a:r>
              <a:rPr dirty="0" baseline="27777" sz="150" spc="-7">
                <a:latin typeface="Arial MT"/>
                <a:cs typeface="Arial MT"/>
              </a:rPr>
              <a:t>NaN</a:t>
            </a:r>
            <a:r>
              <a:rPr dirty="0" baseline="27777" sz="150">
                <a:latin typeface="Arial MT"/>
                <a:cs typeface="Arial MT"/>
              </a:rPr>
              <a:t>            </a:t>
            </a:r>
            <a:r>
              <a:rPr dirty="0" baseline="27777" sz="150" spc="-22">
                <a:latin typeface="Arial MT"/>
                <a:cs typeface="Arial MT"/>
              </a:rPr>
              <a:t> </a:t>
            </a:r>
            <a:r>
              <a:rPr dirty="0" sz="100" spc="-5">
                <a:latin typeface="Arial MT"/>
                <a:cs typeface="Arial MT"/>
              </a:rPr>
              <a:t>24,</a:t>
            </a:r>
            <a:r>
              <a:rPr dirty="0" sz="100" spc="-5">
                <a:latin typeface="Arial MT"/>
                <a:cs typeface="Arial MT"/>
              </a:rPr>
              <a:t> </a:t>
            </a:r>
            <a:r>
              <a:rPr dirty="0" sz="100" spc="-5">
                <a:latin typeface="Arial MT"/>
                <a:cs typeface="Arial MT"/>
              </a:rPr>
              <a:t>2021</a:t>
            </a:r>
            <a:r>
              <a:rPr dirty="0" sz="100">
                <a:latin typeface="Arial MT"/>
                <a:cs typeface="Arial MT"/>
              </a:rPr>
              <a:t>                 </a:t>
            </a:r>
            <a:r>
              <a:rPr dirty="0" baseline="27777" sz="150" spc="-7">
                <a:latin typeface="Arial MT"/>
                <a:cs typeface="Arial MT"/>
              </a:rPr>
              <a:t>2021</a:t>
            </a:r>
            <a:r>
              <a:rPr dirty="0" baseline="27777" sz="150">
                <a:latin typeface="Arial MT"/>
                <a:cs typeface="Arial MT"/>
              </a:rPr>
              <a:t>       </a:t>
            </a:r>
            <a:r>
              <a:rPr dirty="0" baseline="27777" sz="150" spc="7">
                <a:latin typeface="Arial MT"/>
                <a:cs typeface="Arial MT"/>
              </a:rPr>
              <a:t> </a:t>
            </a:r>
            <a:r>
              <a:rPr dirty="0" sz="100" spc="-5">
                <a:latin typeface="Arial MT"/>
                <a:cs typeface="Arial MT"/>
              </a:rPr>
              <a:t>MA</a:t>
            </a:r>
            <a:r>
              <a:rPr dirty="0" sz="100">
                <a:latin typeface="Arial MT"/>
                <a:cs typeface="Arial MT"/>
              </a:rPr>
              <a:t>     </a:t>
            </a:r>
            <a:r>
              <a:rPr dirty="0" sz="100" spc="5">
                <a:latin typeface="Arial MT"/>
                <a:cs typeface="Arial MT"/>
              </a:rPr>
              <a:t> </a:t>
            </a:r>
            <a:r>
              <a:rPr dirty="0" sz="100" spc="-5">
                <a:latin typeface="Arial MT"/>
                <a:cs typeface="Arial MT"/>
              </a:rPr>
              <a:t>Season</a:t>
            </a:r>
            <a:r>
              <a:rPr dirty="0" sz="100">
                <a:latin typeface="Arial MT"/>
                <a:cs typeface="Arial MT"/>
              </a:rPr>
              <a:t>   </a:t>
            </a:r>
            <a:r>
              <a:rPr dirty="0" sz="100" spc="5">
                <a:latin typeface="Arial MT"/>
                <a:cs typeface="Arial MT"/>
              </a:rPr>
              <a:t> </a:t>
            </a:r>
            <a:r>
              <a:rPr dirty="0" baseline="27777" sz="150" spc="-7">
                <a:latin typeface="Arial MT"/>
                <a:cs typeface="Arial MT"/>
              </a:rPr>
              <a:t>International</a:t>
            </a:r>
            <a:r>
              <a:rPr dirty="0" baseline="27777" sz="150" spc="-7">
                <a:latin typeface="Arial MT"/>
                <a:cs typeface="Arial MT"/>
              </a:rPr>
              <a:t> </a:t>
            </a:r>
            <a:r>
              <a:rPr dirty="0" baseline="27777" sz="150" spc="-7">
                <a:latin typeface="Arial MT"/>
                <a:cs typeface="Arial MT"/>
              </a:rPr>
              <a:t>TV</a:t>
            </a:r>
            <a:r>
              <a:rPr dirty="0" baseline="27777" sz="150" spc="-7">
                <a:latin typeface="Arial MT"/>
                <a:cs typeface="Arial MT"/>
              </a:rPr>
              <a:t> </a:t>
            </a:r>
            <a:r>
              <a:rPr dirty="0" baseline="27777" sz="150" spc="-7">
                <a:latin typeface="Arial MT"/>
                <a:cs typeface="Arial MT"/>
              </a:rPr>
              <a:t>Shows,</a:t>
            </a:r>
            <a:r>
              <a:rPr dirty="0" baseline="27777" sz="150">
                <a:latin typeface="Arial MT"/>
                <a:cs typeface="Arial MT"/>
              </a:rPr>
              <a:t>   </a:t>
            </a:r>
            <a:r>
              <a:rPr dirty="0" baseline="27777" sz="150" spc="7">
                <a:latin typeface="Arial MT"/>
                <a:cs typeface="Arial MT"/>
              </a:rPr>
              <a:t> </a:t>
            </a:r>
            <a:r>
              <a:rPr dirty="0" baseline="27777" sz="150" spc="-7">
                <a:latin typeface="Arial MT"/>
                <a:cs typeface="Arial MT"/>
              </a:rPr>
              <a:t>from</a:t>
            </a:r>
            <a:r>
              <a:rPr dirty="0" baseline="27777" sz="150" spc="-7">
                <a:latin typeface="Arial MT"/>
                <a:cs typeface="Arial MT"/>
              </a:rPr>
              <a:t> </a:t>
            </a:r>
            <a:r>
              <a:rPr dirty="0" baseline="27777" sz="150" spc="-7">
                <a:latin typeface="Arial MT"/>
                <a:cs typeface="Arial MT"/>
              </a:rPr>
              <a:t>a</a:t>
            </a:r>
            <a:r>
              <a:rPr dirty="0" baseline="27777" sz="150" spc="-7">
                <a:latin typeface="Arial MT"/>
                <a:cs typeface="Arial MT"/>
              </a:rPr>
              <a:t> </a:t>
            </a:r>
            <a:r>
              <a:rPr dirty="0" baseline="27777" sz="150" spc="-7">
                <a:latin typeface="Arial MT"/>
                <a:cs typeface="Arial MT"/>
              </a:rPr>
              <a:t>powerful</a:t>
            </a:r>
            <a:r>
              <a:rPr dirty="0" baseline="27777" sz="150" spc="-7">
                <a:latin typeface="Arial MT"/>
                <a:cs typeface="Arial MT"/>
              </a:rPr>
              <a:t> </a:t>
            </a:r>
            <a:r>
              <a:rPr dirty="0" baseline="27777" sz="150" spc="-7">
                <a:latin typeface="Arial MT"/>
                <a:cs typeface="Arial MT"/>
              </a:rPr>
              <a:t>drug</a:t>
            </a:r>
            <a:r>
              <a:rPr dirty="0" baseline="27777" sz="150">
                <a:latin typeface="Arial MT"/>
                <a:cs typeface="Arial MT"/>
              </a:rPr>
              <a:t>               </a:t>
            </a:r>
            <a:r>
              <a:rPr dirty="0" baseline="27777" sz="150" spc="-7">
                <a:latin typeface="Arial MT"/>
                <a:cs typeface="Arial MT"/>
              </a:rPr>
              <a:t>1</a:t>
            </a:r>
            <a:r>
              <a:rPr dirty="0" baseline="27777" sz="150">
                <a:latin typeface="Arial MT"/>
                <a:cs typeface="Arial MT"/>
              </a:rPr>
              <a:t>    </a:t>
            </a:r>
            <a:r>
              <a:rPr dirty="0" baseline="27777" sz="150" spc="7">
                <a:latin typeface="Arial MT"/>
                <a:cs typeface="Arial MT"/>
              </a:rPr>
              <a:t> </a:t>
            </a:r>
            <a:r>
              <a:rPr dirty="0" baseline="27777" sz="150" spc="-7">
                <a:latin typeface="Arial MT"/>
                <a:cs typeface="Arial MT"/>
              </a:rPr>
              <a:t>Season  </a:t>
            </a:r>
            <a:r>
              <a:rPr dirty="0" sz="100" spc="-5">
                <a:latin typeface="Arial MT"/>
                <a:cs typeface="Arial MT"/>
              </a:rPr>
              <a:t>Jouy,</a:t>
            </a:r>
            <a:r>
              <a:rPr dirty="0" sz="100">
                <a:latin typeface="Arial MT"/>
                <a:cs typeface="Arial MT"/>
              </a:rPr>
              <a:t> </a:t>
            </a:r>
            <a:r>
              <a:rPr dirty="0" sz="100" spc="-5">
                <a:latin typeface="Arial MT"/>
                <a:cs typeface="Arial MT"/>
              </a:rPr>
              <a:t>Nabi...	TV</a:t>
            </a:r>
            <a:r>
              <a:rPr dirty="0" sz="100" spc="25">
                <a:latin typeface="Arial MT"/>
                <a:cs typeface="Arial MT"/>
              </a:rPr>
              <a:t> </a:t>
            </a:r>
            <a:r>
              <a:rPr dirty="0" sz="100" spc="-5">
                <a:latin typeface="Arial MT"/>
                <a:cs typeface="Arial MT"/>
              </a:rPr>
              <a:t>Act...</a:t>
            </a:r>
            <a:r>
              <a:rPr dirty="0" sz="100" spc="15">
                <a:latin typeface="Arial MT"/>
                <a:cs typeface="Arial MT"/>
              </a:rPr>
              <a:t>                 </a:t>
            </a:r>
            <a:r>
              <a:rPr dirty="0" sz="100" spc="20">
                <a:latin typeface="Arial MT"/>
                <a:cs typeface="Arial MT"/>
              </a:rPr>
              <a:t> </a:t>
            </a:r>
            <a:r>
              <a:rPr dirty="0" sz="100" spc="-5">
                <a:latin typeface="Arial MT"/>
                <a:cs typeface="Arial MT"/>
              </a:rPr>
              <a:t>lor...</a:t>
            </a:r>
            <a:endParaRPr sz="100">
              <a:latin typeface="Arial MT"/>
              <a:cs typeface="Arial MT"/>
            </a:endParaRPr>
          </a:p>
          <a:p>
            <a:pPr>
              <a:lnSpc>
                <a:spcPct val="100000"/>
              </a:lnSpc>
              <a:spcBef>
                <a:spcPts val="35"/>
              </a:spcBef>
              <a:buFont typeface="Arial"/>
              <a:buAutoNum type="arabicPlain" startAt="2"/>
            </a:pPr>
            <a:endParaRPr sz="100">
              <a:latin typeface="Arial MT"/>
              <a:cs typeface="Arial MT"/>
            </a:endParaRPr>
          </a:p>
          <a:p>
            <a:pPr marL="217170">
              <a:lnSpc>
                <a:spcPts val="114"/>
              </a:lnSpc>
              <a:tabLst>
                <a:tab pos="621665" algn="l"/>
                <a:tab pos="1043940" algn="l"/>
              </a:tabLst>
            </a:pPr>
            <a:r>
              <a:rPr dirty="0" sz="100" spc="-5">
                <a:latin typeface="Arial MT"/>
                <a:cs typeface="Arial MT"/>
              </a:rPr>
              <a:t>TV</a:t>
            </a:r>
            <a:r>
              <a:rPr dirty="0" sz="100" spc="-5">
                <a:latin typeface="Arial MT"/>
                <a:cs typeface="Arial MT"/>
              </a:rPr>
              <a:t>    </a:t>
            </a:r>
            <a:r>
              <a:rPr dirty="0" sz="100" spc="-5">
                <a:latin typeface="Arial MT"/>
                <a:cs typeface="Arial MT"/>
              </a:rPr>
              <a:t>Jailbirds</a:t>
            </a:r>
            <a:r>
              <a:rPr dirty="0" sz="100" spc="-5">
                <a:latin typeface="Arial MT"/>
                <a:cs typeface="Arial MT"/>
              </a:rPr>
              <a:t> </a:t>
            </a:r>
            <a:r>
              <a:rPr dirty="0" sz="100" spc="-5">
                <a:latin typeface="Arial MT"/>
                <a:cs typeface="Arial MT"/>
              </a:rPr>
              <a:t>New</a:t>
            </a:r>
            <a:r>
              <a:rPr dirty="0" sz="100">
                <a:latin typeface="Arial MT"/>
                <a:cs typeface="Arial MT"/>
              </a:rPr>
              <a:t>	</a:t>
            </a:r>
            <a:r>
              <a:rPr dirty="0" sz="100" spc="-5">
                <a:latin typeface="Arial MT"/>
                <a:cs typeface="Arial MT"/>
              </a:rPr>
              <a:t>September</a:t>
            </a:r>
            <a:r>
              <a:rPr dirty="0" sz="100">
                <a:latin typeface="Arial MT"/>
                <a:cs typeface="Arial MT"/>
              </a:rPr>
              <a:t>                                 </a:t>
            </a:r>
            <a:r>
              <a:rPr dirty="0" sz="100" spc="-5">
                <a:latin typeface="Arial MT"/>
                <a:cs typeface="Arial MT"/>
              </a:rPr>
              <a:t>T</a:t>
            </a:r>
            <a:r>
              <a:rPr dirty="0" sz="100" spc="-15">
                <a:latin typeface="Arial MT"/>
                <a:cs typeface="Arial MT"/>
              </a:rPr>
              <a:t>V</a:t>
            </a:r>
            <a:r>
              <a:rPr dirty="0" sz="100" spc="-5">
                <a:latin typeface="Arial MT"/>
                <a:cs typeface="Arial MT"/>
              </a:rPr>
              <a:t>-</a:t>
            </a:r>
            <a:r>
              <a:rPr dirty="0" sz="100">
                <a:latin typeface="Arial MT"/>
                <a:cs typeface="Arial MT"/>
              </a:rPr>
              <a:t>               </a:t>
            </a:r>
            <a:r>
              <a:rPr dirty="0" sz="100" spc="5">
                <a:latin typeface="Arial MT"/>
                <a:cs typeface="Arial MT"/>
              </a:rPr>
              <a:t> </a:t>
            </a:r>
            <a:r>
              <a:rPr dirty="0" sz="100" spc="-5">
                <a:latin typeface="Arial MT"/>
                <a:cs typeface="Arial MT"/>
              </a:rPr>
              <a:t>1</a:t>
            </a:r>
            <a:r>
              <a:rPr dirty="0" sz="100">
                <a:latin typeface="Arial MT"/>
                <a:cs typeface="Arial MT"/>
              </a:rPr>
              <a:t>	</a:t>
            </a:r>
            <a:r>
              <a:rPr dirty="0" baseline="27777" sz="150" spc="-7">
                <a:latin typeface="Arial MT"/>
                <a:cs typeface="Arial MT"/>
              </a:rPr>
              <a:t>Feuds,</a:t>
            </a:r>
            <a:r>
              <a:rPr dirty="0" baseline="27777" sz="150" spc="-7">
                <a:latin typeface="Arial MT"/>
                <a:cs typeface="Arial MT"/>
              </a:rPr>
              <a:t> </a:t>
            </a:r>
            <a:r>
              <a:rPr dirty="0" baseline="27777" sz="150" spc="-7">
                <a:latin typeface="Arial MT"/>
                <a:cs typeface="Arial MT"/>
              </a:rPr>
              <a:t>flirtations</a:t>
            </a:r>
            <a:r>
              <a:rPr dirty="0" baseline="27777" sz="150" spc="-7">
                <a:latin typeface="Arial MT"/>
                <a:cs typeface="Arial MT"/>
              </a:rPr>
              <a:t> </a:t>
            </a:r>
            <a:r>
              <a:rPr dirty="0" baseline="27777" sz="150" spc="-7">
                <a:latin typeface="Arial MT"/>
                <a:cs typeface="Arial MT"/>
              </a:rPr>
              <a:t>and</a:t>
            </a:r>
            <a:endParaRPr baseline="27777" sz="150">
              <a:latin typeface="Arial MT"/>
              <a:cs typeface="Arial MT"/>
            </a:endParaRPr>
          </a:p>
          <a:p>
            <a:pPr marL="170180" indent="-56515">
              <a:lnSpc>
                <a:spcPts val="114"/>
              </a:lnSpc>
              <a:buFont typeface="Arial"/>
              <a:buAutoNum type="arabicPlain" startAt="3"/>
              <a:tabLst>
                <a:tab pos="170815" algn="l"/>
              </a:tabLst>
            </a:pPr>
            <a:r>
              <a:rPr dirty="0" baseline="27777" sz="150" spc="-7">
                <a:latin typeface="Arial MT"/>
                <a:cs typeface="Arial MT"/>
              </a:rPr>
              <a:t>s4</a:t>
            </a:r>
            <a:r>
              <a:rPr dirty="0" baseline="27777" sz="150" spc="30">
                <a:latin typeface="Arial MT"/>
                <a:cs typeface="Arial MT"/>
              </a:rPr>
              <a:t>  </a:t>
            </a:r>
            <a:r>
              <a:rPr dirty="0" baseline="27777" sz="150" spc="30">
                <a:latin typeface="Arial MT"/>
                <a:cs typeface="Arial MT"/>
              </a:rPr>
              <a:t> </a:t>
            </a:r>
            <a:r>
              <a:rPr dirty="0" sz="100" spc="-5">
                <a:latin typeface="Arial MT"/>
                <a:cs typeface="Arial MT"/>
              </a:rPr>
              <a:t>Show</a:t>
            </a:r>
            <a:r>
              <a:rPr dirty="0" sz="100" spc="15">
                <a:latin typeface="Arial MT"/>
                <a:cs typeface="Arial MT"/>
              </a:rPr>
              <a:t>       </a:t>
            </a:r>
            <a:r>
              <a:rPr dirty="0" sz="100" spc="20">
                <a:latin typeface="Arial MT"/>
                <a:cs typeface="Arial MT"/>
              </a:rPr>
              <a:t> </a:t>
            </a:r>
            <a:r>
              <a:rPr dirty="0" sz="100" spc="-5">
                <a:latin typeface="Arial MT"/>
                <a:cs typeface="Arial MT"/>
              </a:rPr>
              <a:t>Orleans</a:t>
            </a:r>
            <a:r>
              <a:rPr dirty="0" sz="100" spc="20">
                <a:latin typeface="Arial MT"/>
                <a:cs typeface="Arial MT"/>
              </a:rPr>
              <a:t>       </a:t>
            </a:r>
            <a:r>
              <a:rPr dirty="0" sz="100" spc="20">
                <a:latin typeface="Arial MT"/>
                <a:cs typeface="Arial MT"/>
              </a:rPr>
              <a:t> </a:t>
            </a:r>
            <a:r>
              <a:rPr dirty="0" baseline="27777" sz="150" spc="-7">
                <a:latin typeface="Arial MT"/>
                <a:cs typeface="Arial MT"/>
              </a:rPr>
              <a:t>NaN</a:t>
            </a:r>
            <a:r>
              <a:rPr dirty="0" baseline="27777" sz="150" spc="22">
                <a:latin typeface="Arial MT"/>
                <a:cs typeface="Arial MT"/>
              </a:rPr>
              <a:t>                 </a:t>
            </a:r>
            <a:r>
              <a:rPr dirty="0" baseline="27777" sz="150" spc="30">
                <a:latin typeface="Arial MT"/>
                <a:cs typeface="Arial MT"/>
              </a:rPr>
              <a:t> </a:t>
            </a:r>
            <a:r>
              <a:rPr dirty="0" baseline="27777" sz="150" spc="-7">
                <a:latin typeface="Arial MT"/>
                <a:cs typeface="Arial MT"/>
              </a:rPr>
              <a:t>NaN</a:t>
            </a:r>
            <a:r>
              <a:rPr dirty="0" baseline="27777" sz="150" spc="22">
                <a:latin typeface="Arial MT"/>
                <a:cs typeface="Arial MT"/>
              </a:rPr>
              <a:t>      </a:t>
            </a:r>
            <a:r>
              <a:rPr dirty="0" baseline="27777" sz="150" spc="30">
                <a:latin typeface="Arial MT"/>
                <a:cs typeface="Arial MT"/>
              </a:rPr>
              <a:t> </a:t>
            </a:r>
            <a:r>
              <a:rPr dirty="0" baseline="27777" sz="150" spc="-7">
                <a:latin typeface="Arial MT"/>
                <a:cs typeface="Arial MT"/>
              </a:rPr>
              <a:t>NaN</a:t>
            </a:r>
            <a:r>
              <a:rPr dirty="0" baseline="27777" sz="150" spc="30">
                <a:latin typeface="Arial MT"/>
                <a:cs typeface="Arial MT"/>
              </a:rPr>
              <a:t>      </a:t>
            </a:r>
            <a:r>
              <a:rPr dirty="0" baseline="27777" sz="150" spc="37">
                <a:latin typeface="Arial MT"/>
                <a:cs typeface="Arial MT"/>
              </a:rPr>
              <a:t> </a:t>
            </a:r>
            <a:r>
              <a:rPr dirty="0" sz="100" spc="-5">
                <a:latin typeface="Arial MT"/>
                <a:cs typeface="Arial MT"/>
              </a:rPr>
              <a:t>24,</a:t>
            </a:r>
            <a:r>
              <a:rPr dirty="0" sz="100" spc="20">
                <a:latin typeface="Arial MT"/>
                <a:cs typeface="Arial MT"/>
              </a:rPr>
              <a:t> </a:t>
            </a:r>
            <a:r>
              <a:rPr dirty="0" sz="100" spc="-5">
                <a:latin typeface="Arial MT"/>
                <a:cs typeface="Arial MT"/>
              </a:rPr>
              <a:t>2021</a:t>
            </a:r>
            <a:r>
              <a:rPr dirty="0" sz="100" spc="15">
                <a:latin typeface="Arial MT"/>
                <a:cs typeface="Arial MT"/>
              </a:rPr>
              <a:t>         </a:t>
            </a:r>
            <a:r>
              <a:rPr dirty="0" sz="100" spc="20">
                <a:latin typeface="Arial MT"/>
                <a:cs typeface="Arial MT"/>
              </a:rPr>
              <a:t> </a:t>
            </a:r>
            <a:r>
              <a:rPr dirty="0" baseline="27777" sz="150" spc="-7">
                <a:latin typeface="Arial MT"/>
                <a:cs typeface="Arial MT"/>
              </a:rPr>
              <a:t>2021</a:t>
            </a:r>
            <a:r>
              <a:rPr dirty="0" baseline="27777" sz="150" spc="30">
                <a:latin typeface="Arial MT"/>
                <a:cs typeface="Arial MT"/>
              </a:rPr>
              <a:t>    </a:t>
            </a:r>
            <a:r>
              <a:rPr dirty="0" baseline="27777" sz="150" spc="30">
                <a:latin typeface="Arial MT"/>
                <a:cs typeface="Arial MT"/>
              </a:rPr>
              <a:t> </a:t>
            </a:r>
            <a:r>
              <a:rPr dirty="0" sz="100" spc="-5">
                <a:latin typeface="Arial MT"/>
                <a:cs typeface="Arial MT"/>
              </a:rPr>
              <a:t>MA</a:t>
            </a:r>
            <a:r>
              <a:rPr dirty="0" sz="100" spc="30">
                <a:latin typeface="Arial MT"/>
                <a:cs typeface="Arial MT"/>
              </a:rPr>
              <a:t>  </a:t>
            </a:r>
            <a:r>
              <a:rPr dirty="0" sz="100" spc="35">
                <a:latin typeface="Arial MT"/>
                <a:cs typeface="Arial MT"/>
              </a:rPr>
              <a:t> </a:t>
            </a:r>
            <a:r>
              <a:rPr dirty="0" sz="100" spc="-5">
                <a:latin typeface="Arial MT"/>
                <a:cs typeface="Arial MT"/>
              </a:rPr>
              <a:t>Season</a:t>
            </a:r>
            <a:r>
              <a:rPr dirty="0" sz="100" spc="15">
                <a:latin typeface="Arial MT"/>
                <a:cs typeface="Arial MT"/>
              </a:rPr>
              <a:t>   </a:t>
            </a:r>
            <a:r>
              <a:rPr dirty="0" sz="100" spc="15">
                <a:latin typeface="Arial MT"/>
                <a:cs typeface="Arial MT"/>
              </a:rPr>
              <a:t> </a:t>
            </a:r>
            <a:r>
              <a:rPr dirty="0" baseline="27777" sz="150" spc="-7">
                <a:latin typeface="Arial MT"/>
                <a:cs typeface="Arial MT"/>
              </a:rPr>
              <a:t>Docuseries,</a:t>
            </a:r>
            <a:r>
              <a:rPr dirty="0" baseline="27777" sz="150" spc="60">
                <a:latin typeface="Arial MT"/>
                <a:cs typeface="Arial MT"/>
              </a:rPr>
              <a:t> </a:t>
            </a:r>
            <a:r>
              <a:rPr dirty="0" baseline="27777" sz="150" spc="-7">
                <a:latin typeface="Arial MT"/>
                <a:cs typeface="Arial MT"/>
              </a:rPr>
              <a:t>Reality</a:t>
            </a:r>
            <a:r>
              <a:rPr dirty="0" baseline="27777" sz="150" spc="52">
                <a:latin typeface="Arial MT"/>
                <a:cs typeface="Arial MT"/>
              </a:rPr>
              <a:t> </a:t>
            </a:r>
            <a:r>
              <a:rPr dirty="0" baseline="27777" sz="150" spc="-7">
                <a:latin typeface="Arial MT"/>
                <a:cs typeface="Arial MT"/>
              </a:rPr>
              <a:t>TV</a:t>
            </a:r>
            <a:r>
              <a:rPr dirty="0" baseline="27777" sz="150" spc="37">
                <a:latin typeface="Arial MT"/>
                <a:cs typeface="Arial MT"/>
              </a:rPr>
              <a:t>   </a:t>
            </a:r>
            <a:r>
              <a:rPr dirty="0" baseline="27777" sz="150" spc="44">
                <a:latin typeface="Arial MT"/>
                <a:cs typeface="Arial MT"/>
              </a:rPr>
              <a:t> </a:t>
            </a:r>
            <a:r>
              <a:rPr dirty="0" baseline="27777" sz="150" spc="-7">
                <a:latin typeface="Arial MT"/>
                <a:cs typeface="Arial MT"/>
              </a:rPr>
              <a:t>toilet</a:t>
            </a:r>
            <a:r>
              <a:rPr dirty="0" baseline="27777" sz="150" spc="22">
                <a:latin typeface="Arial MT"/>
                <a:cs typeface="Arial MT"/>
              </a:rPr>
              <a:t> </a:t>
            </a:r>
            <a:r>
              <a:rPr dirty="0" baseline="27777" sz="150" spc="-7">
                <a:latin typeface="Arial MT"/>
                <a:cs typeface="Arial MT"/>
              </a:rPr>
              <a:t>talk  go  down</a:t>
            </a:r>
            <a:r>
              <a:rPr dirty="0" baseline="27777" sz="150" spc="22">
                <a:latin typeface="Arial MT"/>
                <a:cs typeface="Arial MT"/>
              </a:rPr>
              <a:t>        </a:t>
            </a:r>
            <a:r>
              <a:rPr dirty="0" baseline="27777" sz="150" spc="22">
                <a:latin typeface="Arial MT"/>
                <a:cs typeface="Arial MT"/>
              </a:rPr>
              <a:t> </a:t>
            </a:r>
            <a:r>
              <a:rPr dirty="0" baseline="27777" sz="150" spc="-7">
                <a:latin typeface="Arial MT"/>
                <a:cs typeface="Arial MT"/>
              </a:rPr>
              <a:t>1</a:t>
            </a:r>
            <a:r>
              <a:rPr dirty="0" baseline="27777" sz="150" spc="30">
                <a:latin typeface="Arial MT"/>
                <a:cs typeface="Arial MT"/>
              </a:rPr>
              <a:t>  </a:t>
            </a:r>
            <a:r>
              <a:rPr dirty="0" baseline="27777" sz="150" spc="37">
                <a:latin typeface="Arial MT"/>
                <a:cs typeface="Arial MT"/>
              </a:rPr>
              <a:t> </a:t>
            </a:r>
            <a:r>
              <a:rPr dirty="0" baseline="27777" sz="150" spc="-7">
                <a:latin typeface="Arial MT"/>
                <a:cs typeface="Arial MT"/>
              </a:rPr>
              <a:t>Season</a:t>
            </a:r>
            <a:endParaRPr baseline="27777" sz="150">
              <a:latin typeface="Arial MT"/>
              <a:cs typeface="Arial MT"/>
            </a:endParaRPr>
          </a:p>
        </p:txBody>
      </p:sp>
      <p:grpSp>
        <p:nvGrpSpPr>
          <p:cNvPr id="90" name="object 90"/>
          <p:cNvGrpSpPr/>
          <p:nvPr/>
        </p:nvGrpSpPr>
        <p:grpSpPr>
          <a:xfrm>
            <a:off x="102680" y="4124183"/>
            <a:ext cx="1200785" cy="46355"/>
            <a:chOff x="102680" y="4124183"/>
            <a:chExt cx="1200785" cy="46355"/>
          </a:xfrm>
        </p:grpSpPr>
        <p:sp>
          <p:nvSpPr>
            <p:cNvPr id="91" name="object 91"/>
            <p:cNvSpPr/>
            <p:nvPr/>
          </p:nvSpPr>
          <p:spPr>
            <a:xfrm>
              <a:off x="102795" y="4124299"/>
              <a:ext cx="1200785" cy="45720"/>
            </a:xfrm>
            <a:custGeom>
              <a:avLst/>
              <a:gdLst/>
              <a:ahLst/>
              <a:cxnLst/>
              <a:rect l="l" t="t" r="r" b="b"/>
              <a:pathLst>
                <a:path w="1200785" h="45720">
                  <a:moveTo>
                    <a:pt x="1200324" y="45687"/>
                  </a:moveTo>
                  <a:lnTo>
                    <a:pt x="0" y="45687"/>
                  </a:lnTo>
                  <a:lnTo>
                    <a:pt x="0" y="0"/>
                  </a:lnTo>
                  <a:lnTo>
                    <a:pt x="1200324" y="0"/>
                  </a:lnTo>
                  <a:lnTo>
                    <a:pt x="1200324" y="45687"/>
                  </a:lnTo>
                  <a:close/>
                </a:path>
              </a:pathLst>
            </a:custGeom>
            <a:solidFill>
              <a:srgbClr val="F5F5F5"/>
            </a:solidFill>
          </p:spPr>
          <p:txBody>
            <a:bodyPr wrap="square" lIns="0" tIns="0" rIns="0" bIns="0" rtlCol="0"/>
            <a:lstStyle/>
            <a:p/>
          </p:txBody>
        </p:sp>
        <p:sp>
          <p:nvSpPr>
            <p:cNvPr id="92" name="object 92"/>
            <p:cNvSpPr/>
            <p:nvPr/>
          </p:nvSpPr>
          <p:spPr>
            <a:xfrm>
              <a:off x="103315" y="4124818"/>
              <a:ext cx="1199515" cy="45085"/>
            </a:xfrm>
            <a:custGeom>
              <a:avLst/>
              <a:gdLst/>
              <a:ahLst/>
              <a:cxnLst/>
              <a:rect l="l" t="t" r="r" b="b"/>
              <a:pathLst>
                <a:path w="1199515" h="45085">
                  <a:moveTo>
                    <a:pt x="0" y="0"/>
                  </a:moveTo>
                  <a:lnTo>
                    <a:pt x="1199286" y="0"/>
                  </a:lnTo>
                  <a:lnTo>
                    <a:pt x="1199286" y="44648"/>
                  </a:lnTo>
                  <a:lnTo>
                    <a:pt x="0" y="44648"/>
                  </a:lnTo>
                  <a:lnTo>
                    <a:pt x="0" y="0"/>
                  </a:lnTo>
                  <a:close/>
                </a:path>
              </a:pathLst>
            </a:custGeom>
            <a:ln w="3175">
              <a:solidFill>
                <a:srgbClr val="DFDFDF"/>
              </a:solidFill>
            </a:ln>
          </p:spPr>
          <p:txBody>
            <a:bodyPr wrap="square" lIns="0" tIns="0" rIns="0" bIns="0" rtlCol="0"/>
            <a:lstStyle/>
            <a:p/>
          </p:txBody>
        </p:sp>
      </p:grpSp>
      <p:sp>
        <p:nvSpPr>
          <p:cNvPr id="93" name="object 93"/>
          <p:cNvSpPr txBox="1"/>
          <p:nvPr/>
        </p:nvSpPr>
        <p:spPr>
          <a:xfrm>
            <a:off x="95287" y="4194667"/>
            <a:ext cx="123189" cy="58419"/>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marR="5080">
              <a:lnSpc>
                <a:spcPct val="109000"/>
              </a:lnSpc>
            </a:pPr>
            <a:r>
              <a:rPr dirty="0" sz="100">
                <a:latin typeface="Courier New"/>
                <a:cs typeface="Courier New"/>
              </a:rPr>
              <a:t>Marcus</a:t>
            </a:r>
            <a:r>
              <a:rPr dirty="0" sz="100">
                <a:latin typeface="Courier New"/>
                <a:cs typeface="Courier New"/>
              </a:rPr>
              <a:t> </a:t>
            </a:r>
            <a:r>
              <a:rPr dirty="0" sz="100">
                <a:latin typeface="Courier New"/>
                <a:cs typeface="Courier New"/>
              </a:rPr>
              <a:t>Raboy  Suhas</a:t>
            </a:r>
            <a:r>
              <a:rPr dirty="0" sz="100">
                <a:latin typeface="Courier New"/>
                <a:cs typeface="Courier New"/>
              </a:rPr>
              <a:t> </a:t>
            </a:r>
            <a:r>
              <a:rPr dirty="0" sz="100">
                <a:latin typeface="Courier New"/>
                <a:cs typeface="Courier New"/>
              </a:rPr>
              <a:t>Kadav</a:t>
            </a:r>
            <a:endParaRPr sz="100">
              <a:latin typeface="Courier New"/>
              <a:cs typeface="Courier New"/>
            </a:endParaRPr>
          </a:p>
        </p:txBody>
      </p:sp>
      <p:sp>
        <p:nvSpPr>
          <p:cNvPr id="94" name="object 94"/>
          <p:cNvSpPr txBox="1"/>
          <p:nvPr/>
        </p:nvSpPr>
        <p:spPr>
          <a:xfrm>
            <a:off x="305898" y="4194667"/>
            <a:ext cx="41910" cy="58419"/>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pPr>
            <a:r>
              <a:rPr dirty="0" sz="100">
                <a:latin typeface="Courier New"/>
                <a:cs typeface="Courier New"/>
              </a:rPr>
              <a:t>16</a:t>
            </a:r>
            <a:endParaRPr sz="100">
              <a:latin typeface="Courier New"/>
              <a:cs typeface="Courier New"/>
            </a:endParaRPr>
          </a:p>
          <a:p>
            <a:pPr marL="12700">
              <a:lnSpc>
                <a:spcPct val="100000"/>
              </a:lnSpc>
            </a:pPr>
            <a:r>
              <a:rPr dirty="0" sz="100">
                <a:latin typeface="Courier New"/>
                <a:cs typeface="Courier New"/>
              </a:rPr>
              <a:t>16</a:t>
            </a:r>
            <a:endParaRPr sz="100">
              <a:latin typeface="Courier New"/>
              <a:cs typeface="Courier New"/>
            </a:endParaRPr>
          </a:p>
        </p:txBody>
      </p:sp>
      <p:sp>
        <p:nvSpPr>
          <p:cNvPr id="95" name="object 95"/>
          <p:cNvSpPr txBox="1"/>
          <p:nvPr/>
        </p:nvSpPr>
        <p:spPr>
          <a:xfrm>
            <a:off x="95287" y="4226440"/>
            <a:ext cx="252729" cy="6096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tabLst>
                <a:tab pos="222885" algn="l"/>
              </a:tabLst>
            </a:pPr>
            <a:r>
              <a:rPr dirty="0" sz="100">
                <a:latin typeface="Courier New"/>
                <a:cs typeface="Courier New"/>
              </a:rPr>
              <a:t>Jay</a:t>
            </a:r>
            <a:r>
              <a:rPr dirty="0" sz="100">
                <a:latin typeface="Courier New"/>
                <a:cs typeface="Courier New"/>
              </a:rPr>
              <a:t> </a:t>
            </a:r>
            <a:r>
              <a:rPr dirty="0" sz="100">
                <a:latin typeface="Courier New"/>
                <a:cs typeface="Courier New"/>
              </a:rPr>
              <a:t>Karas</a:t>
            </a:r>
            <a:r>
              <a:rPr dirty="0" sz="100">
                <a:latin typeface="Courier New"/>
                <a:cs typeface="Courier New"/>
              </a:rPr>
              <a:t>	</a:t>
            </a:r>
            <a:r>
              <a:rPr dirty="0" sz="100">
                <a:latin typeface="Courier New"/>
                <a:cs typeface="Courier New"/>
              </a:rPr>
              <a:t>14</a:t>
            </a:r>
            <a:endParaRPr sz="100">
              <a:latin typeface="Courier New"/>
              <a:cs typeface="Courier New"/>
            </a:endParaRPr>
          </a:p>
          <a:p>
            <a:pPr marL="12700">
              <a:lnSpc>
                <a:spcPct val="100000"/>
              </a:lnSpc>
              <a:spcBef>
                <a:spcPts val="20"/>
              </a:spcBef>
            </a:pPr>
            <a:r>
              <a:rPr dirty="0" sz="100">
                <a:latin typeface="Courier New"/>
                <a:cs typeface="Courier New"/>
              </a:rPr>
              <a:t>Cathy</a:t>
            </a:r>
            <a:r>
              <a:rPr dirty="0" sz="100">
                <a:latin typeface="Courier New"/>
                <a:cs typeface="Courier New"/>
              </a:rPr>
              <a:t> </a:t>
            </a:r>
            <a:r>
              <a:rPr dirty="0" sz="100">
                <a:latin typeface="Courier New"/>
                <a:cs typeface="Courier New"/>
              </a:rPr>
              <a:t>Garcia-Molina</a:t>
            </a:r>
            <a:r>
              <a:rPr dirty="0" sz="100">
                <a:latin typeface="Courier New"/>
                <a:cs typeface="Courier New"/>
              </a:rPr>
              <a:t>      </a:t>
            </a:r>
            <a:r>
              <a:rPr dirty="0" sz="100" spc="25">
                <a:latin typeface="Courier New"/>
                <a:cs typeface="Courier New"/>
              </a:rPr>
              <a:t> </a:t>
            </a:r>
            <a:r>
              <a:rPr dirty="0" sz="100">
                <a:latin typeface="Courier New"/>
                <a:cs typeface="Courier New"/>
              </a:rPr>
              <a:t>13</a:t>
            </a:r>
            <a:endParaRPr sz="100">
              <a:latin typeface="Courier New"/>
              <a:cs typeface="Courier New"/>
            </a:endParaRPr>
          </a:p>
        </p:txBody>
      </p:sp>
      <p:sp>
        <p:nvSpPr>
          <p:cNvPr id="96" name="object 96"/>
          <p:cNvSpPr txBox="1"/>
          <p:nvPr/>
        </p:nvSpPr>
        <p:spPr>
          <a:xfrm>
            <a:off x="95287" y="4262159"/>
            <a:ext cx="147320" cy="7493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algn="just" marL="12700" marR="5080">
              <a:lnSpc>
                <a:spcPct val="109000"/>
              </a:lnSpc>
            </a:pPr>
            <a:r>
              <a:rPr dirty="0" sz="100">
                <a:latin typeface="Courier New"/>
                <a:cs typeface="Courier New"/>
              </a:rPr>
              <a:t>Martin</a:t>
            </a:r>
            <a:r>
              <a:rPr dirty="0" sz="100">
                <a:latin typeface="Courier New"/>
                <a:cs typeface="Courier New"/>
              </a:rPr>
              <a:t> </a:t>
            </a:r>
            <a:r>
              <a:rPr dirty="0" sz="100">
                <a:latin typeface="Courier New"/>
                <a:cs typeface="Courier New"/>
              </a:rPr>
              <a:t>Scorsese  Youssef</a:t>
            </a:r>
            <a:r>
              <a:rPr dirty="0" sz="100">
                <a:latin typeface="Courier New"/>
                <a:cs typeface="Courier New"/>
              </a:rPr>
              <a:t> </a:t>
            </a:r>
            <a:r>
              <a:rPr dirty="0" sz="100">
                <a:latin typeface="Courier New"/>
                <a:cs typeface="Courier New"/>
              </a:rPr>
              <a:t>Chahine  </a:t>
            </a:r>
            <a:r>
              <a:rPr dirty="0" sz="100">
                <a:latin typeface="Courier New"/>
                <a:cs typeface="Courier New"/>
              </a:rPr>
              <a:t>Jay</a:t>
            </a:r>
            <a:r>
              <a:rPr dirty="0" sz="100" spc="-15">
                <a:latin typeface="Courier New"/>
                <a:cs typeface="Courier New"/>
              </a:rPr>
              <a:t> </a:t>
            </a:r>
            <a:r>
              <a:rPr dirty="0" sz="100">
                <a:latin typeface="Courier New"/>
                <a:cs typeface="Courier New"/>
              </a:rPr>
              <a:t>Chapman</a:t>
            </a:r>
            <a:endParaRPr sz="100">
              <a:latin typeface="Courier New"/>
              <a:cs typeface="Courier New"/>
            </a:endParaRPr>
          </a:p>
        </p:txBody>
      </p:sp>
      <p:sp>
        <p:nvSpPr>
          <p:cNvPr id="97" name="object 97"/>
          <p:cNvSpPr txBox="1"/>
          <p:nvPr/>
        </p:nvSpPr>
        <p:spPr>
          <a:xfrm>
            <a:off x="305898" y="4262159"/>
            <a:ext cx="41910" cy="7493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pPr>
            <a:r>
              <a:rPr dirty="0" sz="100">
                <a:latin typeface="Courier New"/>
                <a:cs typeface="Courier New"/>
              </a:rPr>
              <a:t>12</a:t>
            </a:r>
            <a:endParaRPr sz="100">
              <a:latin typeface="Courier New"/>
              <a:cs typeface="Courier New"/>
            </a:endParaRPr>
          </a:p>
          <a:p>
            <a:pPr marL="12700">
              <a:lnSpc>
                <a:spcPct val="100000"/>
              </a:lnSpc>
            </a:pPr>
            <a:r>
              <a:rPr dirty="0" sz="100">
                <a:latin typeface="Courier New"/>
                <a:cs typeface="Courier New"/>
              </a:rPr>
              <a:t>12</a:t>
            </a:r>
            <a:endParaRPr sz="100">
              <a:latin typeface="Courier New"/>
              <a:cs typeface="Courier New"/>
            </a:endParaRPr>
          </a:p>
          <a:p>
            <a:pPr marL="12700">
              <a:lnSpc>
                <a:spcPct val="100000"/>
              </a:lnSpc>
              <a:spcBef>
                <a:spcPts val="10"/>
              </a:spcBef>
            </a:pPr>
            <a:r>
              <a:rPr dirty="0" sz="100">
                <a:latin typeface="Courier New"/>
                <a:cs typeface="Courier New"/>
              </a:rPr>
              <a:t>12</a:t>
            </a:r>
            <a:endParaRPr sz="100">
              <a:latin typeface="Courier New"/>
              <a:cs typeface="Courier New"/>
            </a:endParaRPr>
          </a:p>
        </p:txBody>
      </p:sp>
      <p:grpSp>
        <p:nvGrpSpPr>
          <p:cNvPr id="98" name="object 98"/>
          <p:cNvGrpSpPr/>
          <p:nvPr/>
        </p:nvGrpSpPr>
        <p:grpSpPr>
          <a:xfrm>
            <a:off x="102680" y="4463722"/>
            <a:ext cx="1200785" cy="46990"/>
            <a:chOff x="102680" y="4463722"/>
            <a:chExt cx="1200785" cy="46990"/>
          </a:xfrm>
        </p:grpSpPr>
        <p:sp>
          <p:nvSpPr>
            <p:cNvPr id="99" name="object 99"/>
            <p:cNvSpPr/>
            <p:nvPr/>
          </p:nvSpPr>
          <p:spPr>
            <a:xfrm>
              <a:off x="102795" y="4463837"/>
              <a:ext cx="1200785" cy="46990"/>
            </a:xfrm>
            <a:custGeom>
              <a:avLst/>
              <a:gdLst/>
              <a:ahLst/>
              <a:cxnLst/>
              <a:rect l="l" t="t" r="r" b="b"/>
              <a:pathLst>
                <a:path w="1200785" h="46989">
                  <a:moveTo>
                    <a:pt x="1200324" y="46725"/>
                  </a:moveTo>
                  <a:lnTo>
                    <a:pt x="0" y="46725"/>
                  </a:lnTo>
                  <a:lnTo>
                    <a:pt x="0" y="0"/>
                  </a:lnTo>
                  <a:lnTo>
                    <a:pt x="1200324" y="0"/>
                  </a:lnTo>
                  <a:lnTo>
                    <a:pt x="1200324" y="46725"/>
                  </a:lnTo>
                  <a:close/>
                </a:path>
              </a:pathLst>
            </a:custGeom>
            <a:solidFill>
              <a:srgbClr val="F5F5F5"/>
            </a:solidFill>
          </p:spPr>
          <p:txBody>
            <a:bodyPr wrap="square" lIns="0" tIns="0" rIns="0" bIns="0" rtlCol="0"/>
            <a:lstStyle/>
            <a:p/>
          </p:txBody>
        </p:sp>
        <p:sp>
          <p:nvSpPr>
            <p:cNvPr id="100" name="object 100"/>
            <p:cNvSpPr/>
            <p:nvPr/>
          </p:nvSpPr>
          <p:spPr>
            <a:xfrm>
              <a:off x="103315" y="4464357"/>
              <a:ext cx="1199515" cy="45720"/>
            </a:xfrm>
            <a:custGeom>
              <a:avLst/>
              <a:gdLst/>
              <a:ahLst/>
              <a:cxnLst/>
              <a:rect l="l" t="t" r="r" b="b"/>
              <a:pathLst>
                <a:path w="1199515" h="45720">
                  <a:moveTo>
                    <a:pt x="0" y="0"/>
                  </a:moveTo>
                  <a:lnTo>
                    <a:pt x="1199286" y="0"/>
                  </a:lnTo>
                  <a:lnTo>
                    <a:pt x="1199286" y="45687"/>
                  </a:lnTo>
                  <a:lnTo>
                    <a:pt x="0" y="45687"/>
                  </a:lnTo>
                  <a:lnTo>
                    <a:pt x="0" y="0"/>
                  </a:lnTo>
                  <a:close/>
                </a:path>
              </a:pathLst>
            </a:custGeom>
            <a:ln w="3175">
              <a:solidFill>
                <a:srgbClr val="DFDFDF"/>
              </a:solidFill>
            </a:ln>
          </p:spPr>
          <p:txBody>
            <a:bodyPr wrap="square" lIns="0" tIns="0" rIns="0" bIns="0" rtlCol="0"/>
            <a:lstStyle/>
            <a:p/>
          </p:txBody>
        </p:sp>
      </p:grpSp>
      <p:grpSp>
        <p:nvGrpSpPr>
          <p:cNvPr id="101" name="object 101"/>
          <p:cNvGrpSpPr/>
          <p:nvPr/>
        </p:nvGrpSpPr>
        <p:grpSpPr>
          <a:xfrm>
            <a:off x="102795" y="4371425"/>
            <a:ext cx="1200785" cy="46990"/>
            <a:chOff x="102795" y="4371425"/>
            <a:chExt cx="1200785" cy="46990"/>
          </a:xfrm>
        </p:grpSpPr>
        <p:sp>
          <p:nvSpPr>
            <p:cNvPr id="102" name="object 102"/>
            <p:cNvSpPr/>
            <p:nvPr/>
          </p:nvSpPr>
          <p:spPr>
            <a:xfrm>
              <a:off x="102795" y="4371425"/>
              <a:ext cx="1200785" cy="46990"/>
            </a:xfrm>
            <a:custGeom>
              <a:avLst/>
              <a:gdLst/>
              <a:ahLst/>
              <a:cxnLst/>
              <a:rect l="l" t="t" r="r" b="b"/>
              <a:pathLst>
                <a:path w="1200785" h="46989">
                  <a:moveTo>
                    <a:pt x="1200324" y="46725"/>
                  </a:moveTo>
                  <a:lnTo>
                    <a:pt x="0" y="46725"/>
                  </a:lnTo>
                  <a:lnTo>
                    <a:pt x="0" y="0"/>
                  </a:lnTo>
                  <a:lnTo>
                    <a:pt x="1200324" y="0"/>
                  </a:lnTo>
                  <a:lnTo>
                    <a:pt x="1200324" y="46725"/>
                  </a:lnTo>
                  <a:close/>
                </a:path>
              </a:pathLst>
            </a:custGeom>
            <a:solidFill>
              <a:srgbClr val="F5F5F5"/>
            </a:solidFill>
          </p:spPr>
          <p:txBody>
            <a:bodyPr wrap="square" lIns="0" tIns="0" rIns="0" bIns="0" rtlCol="0"/>
            <a:lstStyle/>
            <a:p/>
          </p:txBody>
        </p:sp>
        <p:sp>
          <p:nvSpPr>
            <p:cNvPr id="103" name="object 103"/>
            <p:cNvSpPr/>
            <p:nvPr/>
          </p:nvSpPr>
          <p:spPr>
            <a:xfrm>
              <a:off x="103315" y="4371944"/>
              <a:ext cx="1199515" cy="45720"/>
            </a:xfrm>
            <a:custGeom>
              <a:avLst/>
              <a:gdLst/>
              <a:ahLst/>
              <a:cxnLst/>
              <a:rect l="l" t="t" r="r" b="b"/>
              <a:pathLst>
                <a:path w="1199515" h="45720">
                  <a:moveTo>
                    <a:pt x="0" y="0"/>
                  </a:moveTo>
                  <a:lnTo>
                    <a:pt x="1199286" y="0"/>
                  </a:lnTo>
                  <a:lnTo>
                    <a:pt x="1199286" y="45687"/>
                  </a:lnTo>
                  <a:lnTo>
                    <a:pt x="0" y="45687"/>
                  </a:lnTo>
                  <a:lnTo>
                    <a:pt x="0" y="0"/>
                  </a:lnTo>
                  <a:close/>
                </a:path>
              </a:pathLst>
            </a:custGeom>
            <a:ln w="3175">
              <a:solidFill>
                <a:srgbClr val="DFDFDF"/>
              </a:solidFill>
            </a:ln>
          </p:spPr>
          <p:txBody>
            <a:bodyPr wrap="square" lIns="0" tIns="0" rIns="0" bIns="0" rtlCol="0"/>
            <a:lstStyle/>
            <a:p/>
          </p:txBody>
        </p:sp>
        <p:sp>
          <p:nvSpPr>
            <p:cNvPr id="104" name="object 104"/>
            <p:cNvSpPr/>
            <p:nvPr/>
          </p:nvSpPr>
          <p:spPr>
            <a:xfrm>
              <a:off x="109026" y="4377655"/>
              <a:ext cx="1188085" cy="34290"/>
            </a:xfrm>
            <a:custGeom>
              <a:avLst/>
              <a:gdLst/>
              <a:ahLst/>
              <a:cxnLst/>
              <a:rect l="l" t="t" r="r" b="b"/>
              <a:pathLst>
                <a:path w="1188085" h="34289">
                  <a:moveTo>
                    <a:pt x="1187864" y="34265"/>
                  </a:moveTo>
                  <a:lnTo>
                    <a:pt x="0" y="34265"/>
                  </a:lnTo>
                  <a:lnTo>
                    <a:pt x="0" y="0"/>
                  </a:lnTo>
                  <a:lnTo>
                    <a:pt x="1187864" y="0"/>
                  </a:lnTo>
                  <a:lnTo>
                    <a:pt x="1187864" y="34265"/>
                  </a:lnTo>
                  <a:close/>
                </a:path>
              </a:pathLst>
            </a:custGeom>
            <a:solidFill>
              <a:srgbClr val="F5F5F5"/>
            </a:solidFill>
          </p:spPr>
          <p:txBody>
            <a:bodyPr wrap="square" lIns="0" tIns="0" rIns="0" bIns="0" rtlCol="0"/>
            <a:lstStyle/>
            <a:p/>
          </p:txBody>
        </p:sp>
      </p:grpSp>
      <p:sp>
        <p:nvSpPr>
          <p:cNvPr id="105" name="object 105"/>
          <p:cNvSpPr txBox="1"/>
          <p:nvPr/>
        </p:nvSpPr>
        <p:spPr>
          <a:xfrm>
            <a:off x="95287" y="4517592"/>
            <a:ext cx="123189" cy="58419"/>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pPr>
            <a:r>
              <a:rPr dirty="0" sz="100">
                <a:latin typeface="Courier New"/>
                <a:cs typeface="Courier New"/>
              </a:rPr>
              <a:t>2017  </a:t>
            </a:r>
            <a:r>
              <a:rPr dirty="0" sz="100" spc="5">
                <a:latin typeface="Courier New"/>
                <a:cs typeface="Courier New"/>
              </a:rPr>
              <a:t> </a:t>
            </a:r>
            <a:r>
              <a:rPr dirty="0" sz="100">
                <a:latin typeface="Courier New"/>
                <a:cs typeface="Courier New"/>
              </a:rPr>
              <a:t>1032</a:t>
            </a:r>
            <a:endParaRPr sz="100">
              <a:latin typeface="Courier New"/>
              <a:cs typeface="Courier New"/>
            </a:endParaRPr>
          </a:p>
          <a:p>
            <a:pPr marL="12700">
              <a:lnSpc>
                <a:spcPct val="100000"/>
              </a:lnSpc>
            </a:pPr>
            <a:r>
              <a:rPr dirty="0" sz="100">
                <a:latin typeface="Courier New"/>
                <a:cs typeface="Courier New"/>
              </a:rPr>
              <a:t>2019  </a:t>
            </a:r>
            <a:r>
              <a:rPr dirty="0" sz="100" spc="5">
                <a:latin typeface="Courier New"/>
                <a:cs typeface="Courier New"/>
              </a:rPr>
              <a:t> </a:t>
            </a:r>
            <a:r>
              <a:rPr dirty="0" sz="100">
                <a:latin typeface="Courier New"/>
                <a:cs typeface="Courier New"/>
              </a:rPr>
              <a:t>1030</a:t>
            </a:r>
            <a:endParaRPr sz="100">
              <a:latin typeface="Courier New"/>
              <a:cs typeface="Courier New"/>
            </a:endParaRPr>
          </a:p>
        </p:txBody>
      </p:sp>
      <p:grpSp>
        <p:nvGrpSpPr>
          <p:cNvPr id="106" name="object 106"/>
          <p:cNvGrpSpPr/>
          <p:nvPr/>
        </p:nvGrpSpPr>
        <p:grpSpPr>
          <a:xfrm>
            <a:off x="102680" y="4833372"/>
            <a:ext cx="1200785" cy="30480"/>
            <a:chOff x="102680" y="4833372"/>
            <a:chExt cx="1200785" cy="30480"/>
          </a:xfrm>
        </p:grpSpPr>
        <p:sp>
          <p:nvSpPr>
            <p:cNvPr id="107" name="object 107"/>
            <p:cNvSpPr/>
            <p:nvPr/>
          </p:nvSpPr>
          <p:spPr>
            <a:xfrm>
              <a:off x="102795" y="4833488"/>
              <a:ext cx="1200785" cy="30480"/>
            </a:xfrm>
            <a:custGeom>
              <a:avLst/>
              <a:gdLst/>
              <a:ahLst/>
              <a:cxnLst/>
              <a:rect l="l" t="t" r="r" b="b"/>
              <a:pathLst>
                <a:path w="1200785" h="30479">
                  <a:moveTo>
                    <a:pt x="1200324" y="30111"/>
                  </a:moveTo>
                  <a:lnTo>
                    <a:pt x="0" y="30111"/>
                  </a:lnTo>
                  <a:lnTo>
                    <a:pt x="0" y="0"/>
                  </a:lnTo>
                  <a:lnTo>
                    <a:pt x="1200324" y="0"/>
                  </a:lnTo>
                  <a:lnTo>
                    <a:pt x="1200324" y="30111"/>
                  </a:lnTo>
                  <a:close/>
                </a:path>
              </a:pathLst>
            </a:custGeom>
            <a:solidFill>
              <a:srgbClr val="F5F5F5"/>
            </a:solidFill>
          </p:spPr>
          <p:txBody>
            <a:bodyPr wrap="square" lIns="0" tIns="0" rIns="0" bIns="0" rtlCol="0"/>
            <a:lstStyle/>
            <a:p/>
          </p:txBody>
        </p:sp>
        <p:sp>
          <p:nvSpPr>
            <p:cNvPr id="108" name="object 108"/>
            <p:cNvSpPr/>
            <p:nvPr/>
          </p:nvSpPr>
          <p:spPr>
            <a:xfrm>
              <a:off x="103315" y="4834007"/>
              <a:ext cx="1199515" cy="29209"/>
            </a:xfrm>
            <a:custGeom>
              <a:avLst/>
              <a:gdLst/>
              <a:ahLst/>
              <a:cxnLst/>
              <a:rect l="l" t="t" r="r" b="b"/>
              <a:pathLst>
                <a:path w="1199515" h="29210">
                  <a:moveTo>
                    <a:pt x="0" y="0"/>
                  </a:moveTo>
                  <a:lnTo>
                    <a:pt x="1199286" y="0"/>
                  </a:lnTo>
                  <a:lnTo>
                    <a:pt x="1199286" y="29073"/>
                  </a:lnTo>
                  <a:lnTo>
                    <a:pt x="0" y="29073"/>
                  </a:lnTo>
                  <a:lnTo>
                    <a:pt x="0" y="0"/>
                  </a:lnTo>
                  <a:close/>
                </a:path>
              </a:pathLst>
            </a:custGeom>
            <a:ln w="3175">
              <a:solidFill>
                <a:srgbClr val="DFDFDF"/>
              </a:solidFill>
            </a:ln>
          </p:spPr>
          <p:txBody>
            <a:bodyPr wrap="square" lIns="0" tIns="0" rIns="0" bIns="0" rtlCol="0"/>
            <a:lstStyle/>
            <a:p/>
          </p:txBody>
        </p:sp>
      </p:grpSp>
      <p:sp>
        <p:nvSpPr>
          <p:cNvPr id="109" name="object 109"/>
          <p:cNvSpPr txBox="1"/>
          <p:nvPr/>
        </p:nvSpPr>
        <p:spPr>
          <a:xfrm>
            <a:off x="565110" y="4854015"/>
            <a:ext cx="50165" cy="4191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pPr>
            <a:r>
              <a:rPr dirty="0" sz="100">
                <a:latin typeface="Courier New"/>
                <a:cs typeface="Courier New"/>
              </a:rPr>
              <a:t>220</a:t>
            </a:r>
            <a:endParaRPr sz="100">
              <a:latin typeface="Courier New"/>
              <a:cs typeface="Courier New"/>
            </a:endParaRPr>
          </a:p>
        </p:txBody>
      </p:sp>
      <p:sp>
        <p:nvSpPr>
          <p:cNvPr id="110" name="object 110"/>
          <p:cNvSpPr txBox="1"/>
          <p:nvPr/>
        </p:nvSpPr>
        <p:spPr>
          <a:xfrm>
            <a:off x="565110" y="4870628"/>
            <a:ext cx="50165" cy="4191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pPr>
            <a:r>
              <a:rPr dirty="0" sz="100">
                <a:latin typeface="Courier New"/>
                <a:cs typeface="Courier New"/>
              </a:rPr>
              <a:t>121</a:t>
            </a:r>
            <a:endParaRPr sz="100">
              <a:latin typeface="Courier New"/>
              <a:cs typeface="Courier New"/>
            </a:endParaRPr>
          </a:p>
        </p:txBody>
      </p:sp>
      <p:sp>
        <p:nvSpPr>
          <p:cNvPr id="111" name="object 111"/>
          <p:cNvSpPr txBox="1"/>
          <p:nvPr/>
        </p:nvSpPr>
        <p:spPr>
          <a:xfrm>
            <a:off x="95287" y="4888279"/>
            <a:ext cx="520065" cy="10922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marR="5080">
              <a:lnSpc>
                <a:spcPct val="109000"/>
              </a:lnSpc>
              <a:tabLst>
                <a:tab pos="490220" algn="l"/>
              </a:tabLst>
            </a:pPr>
            <a:r>
              <a:rPr dirty="0" sz="100">
                <a:latin typeface="Courier New"/>
                <a:cs typeface="Courier New"/>
              </a:rPr>
              <a:t>Crime</a:t>
            </a:r>
            <a:r>
              <a:rPr dirty="0" sz="100">
                <a:latin typeface="Courier New"/>
                <a:cs typeface="Courier New"/>
              </a:rPr>
              <a:t> </a:t>
            </a:r>
            <a:r>
              <a:rPr dirty="0" sz="100">
                <a:latin typeface="Courier New"/>
                <a:cs typeface="Courier New"/>
              </a:rPr>
              <a:t>TV</a:t>
            </a:r>
            <a:r>
              <a:rPr dirty="0" sz="100">
                <a:latin typeface="Courier New"/>
                <a:cs typeface="Courier New"/>
              </a:rPr>
              <a:t> </a:t>
            </a:r>
            <a:r>
              <a:rPr dirty="0" sz="100">
                <a:latin typeface="Courier New"/>
                <a:cs typeface="Courier New"/>
              </a:rPr>
              <a:t>Shows,</a:t>
            </a:r>
            <a:r>
              <a:rPr dirty="0" sz="100">
                <a:latin typeface="Courier New"/>
                <a:cs typeface="Courier New"/>
              </a:rPr>
              <a:t> </a:t>
            </a:r>
            <a:r>
              <a:rPr dirty="0" sz="100">
                <a:latin typeface="Courier New"/>
                <a:cs typeface="Courier New"/>
              </a:rPr>
              <a:t>International</a:t>
            </a:r>
            <a:r>
              <a:rPr dirty="0" sz="100">
                <a:latin typeface="Courier New"/>
                <a:cs typeface="Courier New"/>
              </a:rPr>
              <a:t> </a:t>
            </a:r>
            <a:r>
              <a:rPr dirty="0" sz="100">
                <a:latin typeface="Courier New"/>
                <a:cs typeface="Courier New"/>
              </a:rPr>
              <a:t>TV</a:t>
            </a:r>
            <a:r>
              <a:rPr dirty="0" sz="100">
                <a:latin typeface="Courier New"/>
                <a:cs typeface="Courier New"/>
              </a:rPr>
              <a:t> </a:t>
            </a:r>
            <a:r>
              <a:rPr dirty="0" sz="100">
                <a:latin typeface="Courier New"/>
                <a:cs typeface="Courier New"/>
              </a:rPr>
              <a:t>Shows,</a:t>
            </a:r>
            <a:r>
              <a:rPr dirty="0" sz="100">
                <a:latin typeface="Courier New"/>
                <a:cs typeface="Courier New"/>
              </a:rPr>
              <a:t> </a:t>
            </a:r>
            <a:r>
              <a:rPr dirty="0" sz="100">
                <a:latin typeface="Courier New"/>
                <a:cs typeface="Courier New"/>
              </a:rPr>
              <a:t>TV</a:t>
            </a:r>
            <a:r>
              <a:rPr dirty="0" sz="100">
                <a:latin typeface="Courier New"/>
                <a:cs typeface="Courier New"/>
              </a:rPr>
              <a:t> </a:t>
            </a:r>
            <a:r>
              <a:rPr dirty="0" sz="100">
                <a:latin typeface="Courier New"/>
                <a:cs typeface="Courier New"/>
              </a:rPr>
              <a:t>Dramas</a:t>
            </a:r>
            <a:r>
              <a:rPr dirty="0" sz="100">
                <a:latin typeface="Courier New"/>
                <a:cs typeface="Courier New"/>
              </a:rPr>
              <a:t>         </a:t>
            </a:r>
            <a:r>
              <a:rPr dirty="0" sz="100" spc="-30">
                <a:latin typeface="Courier New"/>
                <a:cs typeface="Courier New"/>
              </a:rPr>
              <a:t> </a:t>
            </a:r>
            <a:r>
              <a:rPr dirty="0" sz="100">
                <a:latin typeface="Courier New"/>
                <a:cs typeface="Courier New"/>
              </a:rPr>
              <a:t>110  Kids'</a:t>
            </a:r>
            <a:r>
              <a:rPr dirty="0" sz="100">
                <a:latin typeface="Courier New"/>
                <a:cs typeface="Courier New"/>
              </a:rPr>
              <a:t> </a:t>
            </a:r>
            <a:r>
              <a:rPr dirty="0" sz="100">
                <a:latin typeface="Courier New"/>
                <a:cs typeface="Courier New"/>
              </a:rPr>
              <a:t>TV,</a:t>
            </a:r>
            <a:r>
              <a:rPr dirty="0" sz="100">
                <a:latin typeface="Courier New"/>
                <a:cs typeface="Courier New"/>
              </a:rPr>
              <a:t> </a:t>
            </a:r>
            <a:r>
              <a:rPr dirty="0" sz="100">
                <a:latin typeface="Courier New"/>
                <a:cs typeface="Courier New"/>
              </a:rPr>
              <a:t>TV</a:t>
            </a:r>
            <a:r>
              <a:rPr dirty="0" sz="100">
                <a:latin typeface="Courier New"/>
                <a:cs typeface="Courier New"/>
              </a:rPr>
              <a:t> </a:t>
            </a:r>
            <a:r>
              <a:rPr dirty="0" sz="100">
                <a:latin typeface="Courier New"/>
                <a:cs typeface="Courier New"/>
              </a:rPr>
              <a:t>Comedies</a:t>
            </a:r>
            <a:r>
              <a:rPr dirty="0" sz="100">
                <a:latin typeface="Courier New"/>
                <a:cs typeface="Courier New"/>
              </a:rPr>
              <a:t>	</a:t>
            </a:r>
            <a:r>
              <a:rPr dirty="0" sz="100">
                <a:latin typeface="Courier New"/>
                <a:cs typeface="Courier New"/>
              </a:rPr>
              <a:t>99</a:t>
            </a:r>
            <a:endParaRPr sz="100">
              <a:latin typeface="Courier New"/>
              <a:cs typeface="Courier New"/>
            </a:endParaRPr>
          </a:p>
          <a:p>
            <a:pPr marL="12700">
              <a:lnSpc>
                <a:spcPct val="100000"/>
              </a:lnSpc>
              <a:tabLst>
                <a:tab pos="490220" algn="l"/>
              </a:tabLst>
            </a:pPr>
            <a:r>
              <a:rPr dirty="0" sz="100">
                <a:latin typeface="Courier New"/>
                <a:cs typeface="Courier New"/>
              </a:rPr>
              <a:t>Reality</a:t>
            </a:r>
            <a:r>
              <a:rPr dirty="0" sz="100">
                <a:latin typeface="Courier New"/>
                <a:cs typeface="Courier New"/>
              </a:rPr>
              <a:t> </a:t>
            </a:r>
            <a:r>
              <a:rPr dirty="0" sz="100">
                <a:latin typeface="Courier New"/>
                <a:cs typeface="Courier New"/>
              </a:rPr>
              <a:t>TV</a:t>
            </a:r>
            <a:r>
              <a:rPr dirty="0" sz="100">
                <a:latin typeface="Courier New"/>
                <a:cs typeface="Courier New"/>
              </a:rPr>
              <a:t>	</a:t>
            </a:r>
            <a:r>
              <a:rPr dirty="0" sz="100">
                <a:latin typeface="Courier New"/>
                <a:cs typeface="Courier New"/>
              </a:rPr>
              <a:t>95</a:t>
            </a:r>
            <a:endParaRPr sz="100">
              <a:latin typeface="Courier New"/>
              <a:cs typeface="Courier New"/>
            </a:endParaRPr>
          </a:p>
          <a:p>
            <a:pPr marL="12700">
              <a:lnSpc>
                <a:spcPct val="100000"/>
              </a:lnSpc>
            </a:pPr>
            <a:r>
              <a:rPr dirty="0" sz="100">
                <a:latin typeface="Courier New"/>
                <a:cs typeface="Courier New"/>
              </a:rPr>
              <a:t>International</a:t>
            </a:r>
            <a:r>
              <a:rPr dirty="0" sz="100">
                <a:latin typeface="Courier New"/>
                <a:cs typeface="Courier New"/>
              </a:rPr>
              <a:t> </a:t>
            </a:r>
            <a:r>
              <a:rPr dirty="0" sz="100">
                <a:latin typeface="Courier New"/>
                <a:cs typeface="Courier New"/>
              </a:rPr>
              <a:t>TV</a:t>
            </a:r>
            <a:r>
              <a:rPr dirty="0" sz="100">
                <a:latin typeface="Courier New"/>
                <a:cs typeface="Courier New"/>
              </a:rPr>
              <a:t> </a:t>
            </a:r>
            <a:r>
              <a:rPr dirty="0" sz="100">
                <a:latin typeface="Courier New"/>
                <a:cs typeface="Courier New"/>
              </a:rPr>
              <a:t>Shows,</a:t>
            </a:r>
            <a:r>
              <a:rPr dirty="0" sz="100">
                <a:latin typeface="Courier New"/>
                <a:cs typeface="Courier New"/>
              </a:rPr>
              <a:t> </a:t>
            </a:r>
            <a:r>
              <a:rPr dirty="0" sz="100">
                <a:latin typeface="Courier New"/>
                <a:cs typeface="Courier New"/>
              </a:rPr>
              <a:t>Romantic</a:t>
            </a:r>
            <a:r>
              <a:rPr dirty="0" sz="100">
                <a:latin typeface="Courier New"/>
                <a:cs typeface="Courier New"/>
              </a:rPr>
              <a:t> </a:t>
            </a:r>
            <a:r>
              <a:rPr dirty="0" sz="100">
                <a:latin typeface="Courier New"/>
                <a:cs typeface="Courier New"/>
              </a:rPr>
              <a:t>TV</a:t>
            </a:r>
            <a:r>
              <a:rPr dirty="0" sz="100">
                <a:latin typeface="Courier New"/>
                <a:cs typeface="Courier New"/>
              </a:rPr>
              <a:t> </a:t>
            </a:r>
            <a:r>
              <a:rPr dirty="0" sz="100">
                <a:latin typeface="Courier New"/>
                <a:cs typeface="Courier New"/>
              </a:rPr>
              <a:t>Shows,</a:t>
            </a:r>
            <a:r>
              <a:rPr dirty="0" sz="100">
                <a:latin typeface="Courier New"/>
                <a:cs typeface="Courier New"/>
              </a:rPr>
              <a:t> </a:t>
            </a:r>
            <a:r>
              <a:rPr dirty="0" sz="100">
                <a:latin typeface="Courier New"/>
                <a:cs typeface="Courier New"/>
              </a:rPr>
              <a:t>TV</a:t>
            </a:r>
            <a:r>
              <a:rPr dirty="0" sz="100">
                <a:latin typeface="Courier New"/>
                <a:cs typeface="Courier New"/>
              </a:rPr>
              <a:t> </a:t>
            </a:r>
            <a:r>
              <a:rPr dirty="0" sz="100">
                <a:latin typeface="Courier New"/>
                <a:cs typeface="Courier New"/>
              </a:rPr>
              <a:t>Comedies</a:t>
            </a:r>
            <a:r>
              <a:rPr dirty="0" sz="100">
                <a:latin typeface="Courier New"/>
                <a:cs typeface="Courier New"/>
              </a:rPr>
              <a:t>    </a:t>
            </a:r>
            <a:r>
              <a:rPr dirty="0" sz="100" spc="15">
                <a:latin typeface="Courier New"/>
                <a:cs typeface="Courier New"/>
              </a:rPr>
              <a:t> </a:t>
            </a:r>
            <a:r>
              <a:rPr dirty="0" sz="100">
                <a:latin typeface="Courier New"/>
                <a:cs typeface="Courier New"/>
              </a:rPr>
              <a:t>94</a:t>
            </a:r>
            <a:endParaRPr sz="100">
              <a:latin typeface="Courier New"/>
              <a:cs typeface="Courier New"/>
            </a:endParaRPr>
          </a:p>
          <a:p>
            <a:pPr marL="12700">
              <a:lnSpc>
                <a:spcPct val="100000"/>
              </a:lnSpc>
              <a:spcBef>
                <a:spcPts val="20"/>
              </a:spcBef>
            </a:pPr>
            <a:r>
              <a:rPr dirty="0" sz="100">
                <a:latin typeface="Courier New"/>
                <a:cs typeface="Courier New"/>
              </a:rPr>
              <a:t>International</a:t>
            </a:r>
            <a:r>
              <a:rPr dirty="0" sz="100">
                <a:latin typeface="Courier New"/>
                <a:cs typeface="Courier New"/>
              </a:rPr>
              <a:t> </a:t>
            </a:r>
            <a:r>
              <a:rPr dirty="0" sz="100">
                <a:latin typeface="Courier New"/>
                <a:cs typeface="Courier New"/>
              </a:rPr>
              <a:t>TV</a:t>
            </a:r>
            <a:r>
              <a:rPr dirty="0" sz="100">
                <a:latin typeface="Courier New"/>
                <a:cs typeface="Courier New"/>
              </a:rPr>
              <a:t> </a:t>
            </a:r>
            <a:r>
              <a:rPr dirty="0" sz="100">
                <a:latin typeface="Courier New"/>
                <a:cs typeface="Courier New"/>
              </a:rPr>
              <a:t>Shows,</a:t>
            </a:r>
            <a:r>
              <a:rPr dirty="0" sz="100">
                <a:latin typeface="Courier New"/>
                <a:cs typeface="Courier New"/>
              </a:rPr>
              <a:t> </a:t>
            </a:r>
            <a:r>
              <a:rPr dirty="0" sz="100">
                <a:latin typeface="Courier New"/>
                <a:cs typeface="Courier New"/>
              </a:rPr>
              <a:t>Romantic</a:t>
            </a:r>
            <a:r>
              <a:rPr dirty="0" sz="100">
                <a:latin typeface="Courier New"/>
                <a:cs typeface="Courier New"/>
              </a:rPr>
              <a:t> </a:t>
            </a:r>
            <a:r>
              <a:rPr dirty="0" sz="100">
                <a:latin typeface="Courier New"/>
                <a:cs typeface="Courier New"/>
              </a:rPr>
              <a:t>TV</a:t>
            </a:r>
            <a:r>
              <a:rPr dirty="0" sz="100">
                <a:latin typeface="Courier New"/>
                <a:cs typeface="Courier New"/>
              </a:rPr>
              <a:t> </a:t>
            </a:r>
            <a:r>
              <a:rPr dirty="0" sz="100">
                <a:latin typeface="Courier New"/>
                <a:cs typeface="Courier New"/>
              </a:rPr>
              <a:t>Shows,</a:t>
            </a:r>
            <a:r>
              <a:rPr dirty="0" sz="100">
                <a:latin typeface="Courier New"/>
                <a:cs typeface="Courier New"/>
              </a:rPr>
              <a:t> </a:t>
            </a:r>
            <a:r>
              <a:rPr dirty="0" sz="100">
                <a:latin typeface="Courier New"/>
                <a:cs typeface="Courier New"/>
              </a:rPr>
              <a:t>TV</a:t>
            </a:r>
            <a:r>
              <a:rPr dirty="0" sz="100">
                <a:latin typeface="Courier New"/>
                <a:cs typeface="Courier New"/>
              </a:rPr>
              <a:t> </a:t>
            </a:r>
            <a:r>
              <a:rPr dirty="0" sz="100">
                <a:latin typeface="Courier New"/>
                <a:cs typeface="Courier New"/>
              </a:rPr>
              <a:t>Dramas</a:t>
            </a:r>
            <a:r>
              <a:rPr dirty="0" sz="100">
                <a:latin typeface="Courier New"/>
                <a:cs typeface="Courier New"/>
              </a:rPr>
              <a:t>      </a:t>
            </a:r>
            <a:r>
              <a:rPr dirty="0" sz="100" spc="25">
                <a:latin typeface="Courier New"/>
                <a:cs typeface="Courier New"/>
              </a:rPr>
              <a:t> </a:t>
            </a:r>
            <a:r>
              <a:rPr dirty="0" sz="100">
                <a:latin typeface="Courier New"/>
                <a:cs typeface="Courier New"/>
              </a:rPr>
              <a:t>90</a:t>
            </a:r>
            <a:endParaRPr sz="100">
              <a:latin typeface="Courier New"/>
              <a:cs typeface="Courier New"/>
            </a:endParaRPr>
          </a:p>
        </p:txBody>
      </p:sp>
      <p:sp>
        <p:nvSpPr>
          <p:cNvPr id="112" name="object 112"/>
          <p:cNvSpPr txBox="1"/>
          <p:nvPr/>
        </p:nvSpPr>
        <p:spPr>
          <a:xfrm>
            <a:off x="573211" y="4972386"/>
            <a:ext cx="41910" cy="7493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pPr>
            <a:r>
              <a:rPr dirty="0" sz="100">
                <a:latin typeface="Courier New"/>
                <a:cs typeface="Courier New"/>
              </a:rPr>
              <a:t>88</a:t>
            </a:r>
            <a:endParaRPr sz="100">
              <a:latin typeface="Courier New"/>
              <a:cs typeface="Courier New"/>
            </a:endParaRPr>
          </a:p>
          <a:p>
            <a:pPr marL="12700">
              <a:lnSpc>
                <a:spcPct val="100000"/>
              </a:lnSpc>
            </a:pPr>
            <a:r>
              <a:rPr dirty="0" sz="100">
                <a:latin typeface="Courier New"/>
                <a:cs typeface="Courier New"/>
              </a:rPr>
              <a:t>85</a:t>
            </a:r>
            <a:endParaRPr sz="100">
              <a:latin typeface="Courier New"/>
              <a:cs typeface="Courier New"/>
            </a:endParaRPr>
          </a:p>
          <a:p>
            <a:pPr marL="12700">
              <a:lnSpc>
                <a:spcPct val="100000"/>
              </a:lnSpc>
              <a:spcBef>
                <a:spcPts val="10"/>
              </a:spcBef>
            </a:pPr>
            <a:r>
              <a:rPr dirty="0" sz="100">
                <a:latin typeface="Courier New"/>
                <a:cs typeface="Courier New"/>
              </a:rPr>
              <a:t>69</a:t>
            </a:r>
            <a:endParaRPr sz="100">
              <a:latin typeface="Courier New"/>
              <a:cs typeface="Courier New"/>
            </a:endParaRPr>
          </a:p>
        </p:txBody>
      </p:sp>
      <p:sp>
        <p:nvSpPr>
          <p:cNvPr id="113" name="object 113"/>
          <p:cNvSpPr txBox="1"/>
          <p:nvPr/>
        </p:nvSpPr>
        <p:spPr>
          <a:xfrm>
            <a:off x="95287" y="4972386"/>
            <a:ext cx="317500" cy="125095"/>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marR="5080">
              <a:lnSpc>
                <a:spcPct val="109000"/>
              </a:lnSpc>
            </a:pPr>
            <a:r>
              <a:rPr dirty="0" sz="100">
                <a:latin typeface="Courier New"/>
                <a:cs typeface="Courier New"/>
              </a:rPr>
              <a:t>Anime Series,</a:t>
            </a:r>
            <a:r>
              <a:rPr dirty="0" sz="100" spc="5">
                <a:latin typeface="Courier New"/>
                <a:cs typeface="Courier New"/>
              </a:rPr>
              <a:t> </a:t>
            </a:r>
            <a:r>
              <a:rPr dirty="0" sz="100">
                <a:latin typeface="Courier New"/>
                <a:cs typeface="Courier New"/>
              </a:rPr>
              <a:t>International</a:t>
            </a:r>
            <a:r>
              <a:rPr dirty="0" sz="100" spc="5">
                <a:latin typeface="Courier New"/>
                <a:cs typeface="Courier New"/>
              </a:rPr>
              <a:t> </a:t>
            </a:r>
            <a:r>
              <a:rPr dirty="0" sz="100">
                <a:latin typeface="Courier New"/>
                <a:cs typeface="Courier New"/>
              </a:rPr>
              <a:t>TV</a:t>
            </a:r>
            <a:r>
              <a:rPr dirty="0" sz="100" spc="5">
                <a:latin typeface="Courier New"/>
                <a:cs typeface="Courier New"/>
              </a:rPr>
              <a:t> </a:t>
            </a:r>
            <a:r>
              <a:rPr dirty="0" sz="100">
                <a:latin typeface="Courier New"/>
                <a:cs typeface="Courier New"/>
              </a:rPr>
              <a:t>Shows </a:t>
            </a:r>
            <a:r>
              <a:rPr dirty="0" sz="100" spc="-45">
                <a:latin typeface="Courier New"/>
                <a:cs typeface="Courier New"/>
              </a:rPr>
              <a:t> </a:t>
            </a:r>
            <a:r>
              <a:rPr dirty="0" sz="100">
                <a:latin typeface="Courier New"/>
                <a:cs typeface="Courier New"/>
              </a:rPr>
              <a:t>Docuseries</a:t>
            </a:r>
            <a:endParaRPr sz="100">
              <a:latin typeface="Courier New"/>
              <a:cs typeface="Courier New"/>
            </a:endParaRPr>
          </a:p>
          <a:p>
            <a:pPr marL="12700">
              <a:lnSpc>
                <a:spcPct val="100000"/>
              </a:lnSpc>
            </a:pPr>
            <a:r>
              <a:rPr dirty="0" sz="100">
                <a:latin typeface="Courier New"/>
                <a:cs typeface="Courier New"/>
              </a:rPr>
              <a:t>TV</a:t>
            </a:r>
            <a:r>
              <a:rPr dirty="0" sz="100">
                <a:latin typeface="Courier New"/>
                <a:cs typeface="Courier New"/>
              </a:rPr>
              <a:t> </a:t>
            </a:r>
            <a:r>
              <a:rPr dirty="0" sz="100">
                <a:latin typeface="Courier New"/>
                <a:cs typeface="Courier New"/>
              </a:rPr>
              <a:t>Comedies</a:t>
            </a:r>
            <a:endParaRPr sz="100">
              <a:latin typeface="Courier New"/>
              <a:cs typeface="Courier New"/>
            </a:endParaRPr>
          </a:p>
          <a:p>
            <a:pPr marL="12700">
              <a:lnSpc>
                <a:spcPct val="100000"/>
              </a:lnSpc>
              <a:spcBef>
                <a:spcPts val="10"/>
              </a:spcBef>
            </a:pPr>
            <a:r>
              <a:rPr dirty="0" sz="100">
                <a:latin typeface="Courier New"/>
                <a:cs typeface="Courier New"/>
              </a:rPr>
              <a:t>Name:</a:t>
            </a:r>
            <a:r>
              <a:rPr dirty="0" sz="100" spc="-5">
                <a:latin typeface="Courier New"/>
                <a:cs typeface="Courier New"/>
              </a:rPr>
              <a:t> </a:t>
            </a:r>
            <a:r>
              <a:rPr dirty="0" sz="100">
                <a:latin typeface="Courier New"/>
                <a:cs typeface="Courier New"/>
              </a:rPr>
              <a:t>listed_in, dtype: int64</a:t>
            </a:r>
            <a:endParaRPr sz="100">
              <a:latin typeface="Courier New"/>
              <a:cs typeface="Courier New"/>
            </a:endParaRPr>
          </a:p>
          <a:p>
            <a:pPr>
              <a:lnSpc>
                <a:spcPct val="100000"/>
              </a:lnSpc>
              <a:spcBef>
                <a:spcPts val="20"/>
              </a:spcBef>
            </a:pPr>
            <a:endParaRPr sz="100">
              <a:latin typeface="Courier New"/>
              <a:cs typeface="Courier New"/>
            </a:endParaRPr>
          </a:p>
          <a:p>
            <a:pPr marL="12700">
              <a:lnSpc>
                <a:spcPct val="100000"/>
              </a:lnSpc>
            </a:pPr>
            <a:r>
              <a:rPr dirty="0" sz="100" spc="5" b="1">
                <a:latin typeface="Arial"/>
                <a:cs typeface="Arial"/>
              </a:rPr>
              <a:t>movies</a:t>
            </a:r>
            <a:r>
              <a:rPr dirty="0" sz="100" spc="-10" b="1">
                <a:latin typeface="Arial"/>
                <a:cs typeface="Arial"/>
              </a:rPr>
              <a:t> </a:t>
            </a:r>
            <a:r>
              <a:rPr dirty="0" sz="100" spc="5" b="1">
                <a:latin typeface="Arial"/>
                <a:cs typeface="Arial"/>
              </a:rPr>
              <a:t>gener</a:t>
            </a:r>
            <a:r>
              <a:rPr dirty="0" sz="100" spc="-5" b="1">
                <a:latin typeface="Arial"/>
                <a:cs typeface="Arial"/>
              </a:rPr>
              <a:t> </a:t>
            </a:r>
            <a:r>
              <a:rPr dirty="0" sz="100" spc="5" b="1">
                <a:latin typeface="Arial"/>
                <a:cs typeface="Arial"/>
              </a:rPr>
              <a:t>with</a:t>
            </a:r>
            <a:r>
              <a:rPr dirty="0" sz="100" spc="-5" b="1">
                <a:latin typeface="Arial"/>
                <a:cs typeface="Arial"/>
              </a:rPr>
              <a:t> </a:t>
            </a:r>
            <a:r>
              <a:rPr dirty="0" sz="100" spc="5" b="1">
                <a:latin typeface="Arial"/>
                <a:cs typeface="Arial"/>
              </a:rPr>
              <a:t>highest</a:t>
            </a:r>
            <a:r>
              <a:rPr dirty="0" sz="100" spc="-10" b="1">
                <a:latin typeface="Arial"/>
                <a:cs typeface="Arial"/>
              </a:rPr>
              <a:t> </a:t>
            </a:r>
            <a:r>
              <a:rPr dirty="0" sz="100" spc="5" b="1">
                <a:latin typeface="Arial"/>
                <a:cs typeface="Arial"/>
              </a:rPr>
              <a:t>genre</a:t>
            </a:r>
            <a:endParaRPr sz="100">
              <a:latin typeface="Arial"/>
              <a:cs typeface="Arial"/>
            </a:endParaRPr>
          </a:p>
        </p:txBody>
      </p:sp>
      <p:grpSp>
        <p:nvGrpSpPr>
          <p:cNvPr id="114" name="object 114"/>
          <p:cNvGrpSpPr/>
          <p:nvPr/>
        </p:nvGrpSpPr>
        <p:grpSpPr>
          <a:xfrm>
            <a:off x="102680" y="5105418"/>
            <a:ext cx="1200785" cy="30480"/>
            <a:chOff x="102680" y="5105418"/>
            <a:chExt cx="1200785" cy="30480"/>
          </a:xfrm>
        </p:grpSpPr>
        <p:sp>
          <p:nvSpPr>
            <p:cNvPr id="115" name="object 115"/>
            <p:cNvSpPr/>
            <p:nvPr/>
          </p:nvSpPr>
          <p:spPr>
            <a:xfrm>
              <a:off x="102795" y="5105534"/>
              <a:ext cx="1200785" cy="30480"/>
            </a:xfrm>
            <a:custGeom>
              <a:avLst/>
              <a:gdLst/>
              <a:ahLst/>
              <a:cxnLst/>
              <a:rect l="l" t="t" r="r" b="b"/>
              <a:pathLst>
                <a:path w="1200785" h="30479">
                  <a:moveTo>
                    <a:pt x="1200324" y="30111"/>
                  </a:moveTo>
                  <a:lnTo>
                    <a:pt x="0" y="30111"/>
                  </a:lnTo>
                  <a:lnTo>
                    <a:pt x="0" y="0"/>
                  </a:lnTo>
                  <a:lnTo>
                    <a:pt x="1200324" y="0"/>
                  </a:lnTo>
                  <a:lnTo>
                    <a:pt x="1200324" y="30111"/>
                  </a:lnTo>
                  <a:close/>
                </a:path>
              </a:pathLst>
            </a:custGeom>
            <a:solidFill>
              <a:srgbClr val="F5F5F5"/>
            </a:solidFill>
          </p:spPr>
          <p:txBody>
            <a:bodyPr wrap="square" lIns="0" tIns="0" rIns="0" bIns="0" rtlCol="0"/>
            <a:lstStyle/>
            <a:p/>
          </p:txBody>
        </p:sp>
        <p:sp>
          <p:nvSpPr>
            <p:cNvPr id="116" name="object 116"/>
            <p:cNvSpPr/>
            <p:nvPr/>
          </p:nvSpPr>
          <p:spPr>
            <a:xfrm>
              <a:off x="103315" y="5106053"/>
              <a:ext cx="1199515" cy="29209"/>
            </a:xfrm>
            <a:custGeom>
              <a:avLst/>
              <a:gdLst/>
              <a:ahLst/>
              <a:cxnLst/>
              <a:rect l="l" t="t" r="r" b="b"/>
              <a:pathLst>
                <a:path w="1199515" h="29210">
                  <a:moveTo>
                    <a:pt x="0" y="0"/>
                  </a:moveTo>
                  <a:lnTo>
                    <a:pt x="1199286" y="0"/>
                  </a:lnTo>
                  <a:lnTo>
                    <a:pt x="1199286" y="29073"/>
                  </a:lnTo>
                  <a:lnTo>
                    <a:pt x="0" y="29073"/>
                  </a:lnTo>
                  <a:lnTo>
                    <a:pt x="0" y="0"/>
                  </a:lnTo>
                  <a:close/>
                </a:path>
              </a:pathLst>
            </a:custGeom>
            <a:ln w="3175">
              <a:solidFill>
                <a:srgbClr val="DFDFDF"/>
              </a:solidFill>
            </a:ln>
          </p:spPr>
          <p:txBody>
            <a:bodyPr wrap="square" lIns="0" tIns="0" rIns="0" bIns="0" rtlCol="0"/>
            <a:lstStyle/>
            <a:p/>
          </p:txBody>
        </p:sp>
      </p:grpSp>
      <p:sp>
        <p:nvSpPr>
          <p:cNvPr id="117" name="object 117"/>
          <p:cNvSpPr txBox="1"/>
          <p:nvPr/>
        </p:nvSpPr>
        <p:spPr>
          <a:xfrm>
            <a:off x="516508" y="5126060"/>
            <a:ext cx="50165" cy="7620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pPr>
            <a:r>
              <a:rPr dirty="0" sz="100">
                <a:latin typeface="Courier New"/>
                <a:cs typeface="Courier New"/>
              </a:rPr>
              <a:t>362</a:t>
            </a:r>
            <a:endParaRPr sz="100">
              <a:latin typeface="Courier New"/>
              <a:cs typeface="Courier New"/>
            </a:endParaRPr>
          </a:p>
          <a:p>
            <a:pPr marL="12700">
              <a:lnSpc>
                <a:spcPct val="100000"/>
              </a:lnSpc>
            </a:pPr>
            <a:r>
              <a:rPr dirty="0" sz="100">
                <a:latin typeface="Courier New"/>
                <a:cs typeface="Courier New"/>
              </a:rPr>
              <a:t>359</a:t>
            </a:r>
            <a:endParaRPr sz="100">
              <a:latin typeface="Courier New"/>
              <a:cs typeface="Courier New"/>
            </a:endParaRPr>
          </a:p>
          <a:p>
            <a:pPr marL="12700">
              <a:lnSpc>
                <a:spcPct val="100000"/>
              </a:lnSpc>
              <a:spcBef>
                <a:spcPts val="20"/>
              </a:spcBef>
            </a:pPr>
            <a:r>
              <a:rPr dirty="0" sz="100">
                <a:latin typeface="Courier New"/>
                <a:cs typeface="Courier New"/>
              </a:rPr>
              <a:t>334</a:t>
            </a:r>
            <a:endParaRPr sz="100">
              <a:latin typeface="Courier New"/>
              <a:cs typeface="Courier New"/>
            </a:endParaRPr>
          </a:p>
        </p:txBody>
      </p:sp>
      <p:grpSp>
        <p:nvGrpSpPr>
          <p:cNvPr id="118" name="object 118"/>
          <p:cNvGrpSpPr/>
          <p:nvPr/>
        </p:nvGrpSpPr>
        <p:grpSpPr>
          <a:xfrm>
            <a:off x="102680" y="5377464"/>
            <a:ext cx="1200785" cy="30480"/>
            <a:chOff x="102680" y="5377464"/>
            <a:chExt cx="1200785" cy="30480"/>
          </a:xfrm>
        </p:grpSpPr>
        <p:sp>
          <p:nvSpPr>
            <p:cNvPr id="119" name="object 119"/>
            <p:cNvSpPr/>
            <p:nvPr/>
          </p:nvSpPr>
          <p:spPr>
            <a:xfrm>
              <a:off x="102795" y="5377580"/>
              <a:ext cx="1200785" cy="30480"/>
            </a:xfrm>
            <a:custGeom>
              <a:avLst/>
              <a:gdLst/>
              <a:ahLst/>
              <a:cxnLst/>
              <a:rect l="l" t="t" r="r" b="b"/>
              <a:pathLst>
                <a:path w="1200785" h="30479">
                  <a:moveTo>
                    <a:pt x="1200324" y="30111"/>
                  </a:moveTo>
                  <a:lnTo>
                    <a:pt x="0" y="30111"/>
                  </a:lnTo>
                  <a:lnTo>
                    <a:pt x="0" y="0"/>
                  </a:lnTo>
                  <a:lnTo>
                    <a:pt x="1200324" y="0"/>
                  </a:lnTo>
                  <a:lnTo>
                    <a:pt x="1200324" y="30111"/>
                  </a:lnTo>
                  <a:close/>
                </a:path>
              </a:pathLst>
            </a:custGeom>
            <a:solidFill>
              <a:srgbClr val="F5F5F5"/>
            </a:solidFill>
          </p:spPr>
          <p:txBody>
            <a:bodyPr wrap="square" lIns="0" tIns="0" rIns="0" bIns="0" rtlCol="0"/>
            <a:lstStyle/>
            <a:p/>
          </p:txBody>
        </p:sp>
        <p:sp>
          <p:nvSpPr>
            <p:cNvPr id="120" name="object 120"/>
            <p:cNvSpPr/>
            <p:nvPr/>
          </p:nvSpPr>
          <p:spPr>
            <a:xfrm>
              <a:off x="103315" y="5378099"/>
              <a:ext cx="1199515" cy="29209"/>
            </a:xfrm>
            <a:custGeom>
              <a:avLst/>
              <a:gdLst/>
              <a:ahLst/>
              <a:cxnLst/>
              <a:rect l="l" t="t" r="r" b="b"/>
              <a:pathLst>
                <a:path w="1199515" h="29210">
                  <a:moveTo>
                    <a:pt x="0" y="0"/>
                  </a:moveTo>
                  <a:lnTo>
                    <a:pt x="1199286" y="0"/>
                  </a:lnTo>
                  <a:lnTo>
                    <a:pt x="1199286" y="29073"/>
                  </a:lnTo>
                  <a:lnTo>
                    <a:pt x="0" y="29073"/>
                  </a:lnTo>
                  <a:lnTo>
                    <a:pt x="0" y="0"/>
                  </a:lnTo>
                  <a:close/>
                </a:path>
              </a:pathLst>
            </a:custGeom>
            <a:ln w="3175">
              <a:solidFill>
                <a:srgbClr val="DFDFDF"/>
              </a:solidFill>
            </a:ln>
          </p:spPr>
          <p:txBody>
            <a:bodyPr wrap="square" lIns="0" tIns="0" rIns="0" bIns="0" rtlCol="0"/>
            <a:lstStyle/>
            <a:p/>
          </p:txBody>
        </p:sp>
      </p:grpSp>
      <p:sp>
        <p:nvSpPr>
          <p:cNvPr id="121" name="object 121"/>
          <p:cNvSpPr txBox="1"/>
          <p:nvPr/>
        </p:nvSpPr>
        <p:spPr>
          <a:xfrm>
            <a:off x="95287" y="5415759"/>
            <a:ext cx="195580" cy="177165"/>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pPr>
            <a:r>
              <a:rPr dirty="0" sz="100">
                <a:latin typeface="Courier New"/>
                <a:cs typeface="Courier New"/>
              </a:rPr>
              <a:t>United</a:t>
            </a:r>
            <a:r>
              <a:rPr dirty="0" sz="100" spc="-10">
                <a:latin typeface="Courier New"/>
                <a:cs typeface="Courier New"/>
              </a:rPr>
              <a:t> </a:t>
            </a:r>
            <a:r>
              <a:rPr dirty="0" sz="100">
                <a:latin typeface="Courier New"/>
                <a:cs typeface="Courier New"/>
              </a:rPr>
              <a:t>Kingdom  </a:t>
            </a:r>
            <a:r>
              <a:rPr dirty="0" sz="100" spc="45">
                <a:latin typeface="Courier New"/>
                <a:cs typeface="Courier New"/>
              </a:rPr>
              <a:t> </a:t>
            </a:r>
            <a:r>
              <a:rPr dirty="0" sz="100">
                <a:latin typeface="Courier New"/>
                <a:cs typeface="Courier New"/>
              </a:rPr>
              <a:t>213</a:t>
            </a:r>
            <a:endParaRPr sz="100">
              <a:latin typeface="Courier New"/>
              <a:cs typeface="Courier New"/>
            </a:endParaRPr>
          </a:p>
          <a:p>
            <a:pPr marL="12700">
              <a:lnSpc>
                <a:spcPct val="100000"/>
              </a:lnSpc>
            </a:pPr>
            <a:r>
              <a:rPr dirty="0" sz="100">
                <a:latin typeface="Courier New"/>
                <a:cs typeface="Courier New"/>
              </a:rPr>
              <a:t>Japan</a:t>
            </a:r>
            <a:r>
              <a:rPr dirty="0" sz="100">
                <a:latin typeface="Courier New"/>
                <a:cs typeface="Courier New"/>
              </a:rPr>
              <a:t>             </a:t>
            </a:r>
            <a:r>
              <a:rPr dirty="0" sz="100" spc="-15">
                <a:latin typeface="Courier New"/>
                <a:cs typeface="Courier New"/>
              </a:rPr>
              <a:t> </a:t>
            </a:r>
            <a:r>
              <a:rPr dirty="0" sz="100">
                <a:latin typeface="Courier New"/>
                <a:cs typeface="Courier New"/>
              </a:rPr>
              <a:t>169</a:t>
            </a:r>
            <a:endParaRPr sz="100">
              <a:latin typeface="Courier New"/>
              <a:cs typeface="Courier New"/>
            </a:endParaRPr>
          </a:p>
          <a:p>
            <a:pPr marL="12700">
              <a:lnSpc>
                <a:spcPct val="100000"/>
              </a:lnSpc>
              <a:spcBef>
                <a:spcPts val="10"/>
              </a:spcBef>
            </a:pPr>
            <a:r>
              <a:rPr dirty="0" sz="100">
                <a:latin typeface="Courier New"/>
                <a:cs typeface="Courier New"/>
              </a:rPr>
              <a:t>South</a:t>
            </a:r>
            <a:r>
              <a:rPr dirty="0" sz="100">
                <a:latin typeface="Courier New"/>
                <a:cs typeface="Courier New"/>
              </a:rPr>
              <a:t> </a:t>
            </a:r>
            <a:r>
              <a:rPr dirty="0" sz="100">
                <a:latin typeface="Courier New"/>
                <a:cs typeface="Courier New"/>
              </a:rPr>
              <a:t>Korea</a:t>
            </a:r>
            <a:r>
              <a:rPr dirty="0" sz="100">
                <a:latin typeface="Courier New"/>
                <a:cs typeface="Courier New"/>
              </a:rPr>
              <a:t>      </a:t>
            </a:r>
            <a:r>
              <a:rPr dirty="0" sz="100" spc="25">
                <a:latin typeface="Courier New"/>
                <a:cs typeface="Courier New"/>
              </a:rPr>
              <a:t> </a:t>
            </a:r>
            <a:r>
              <a:rPr dirty="0" sz="100">
                <a:latin typeface="Courier New"/>
                <a:cs typeface="Courier New"/>
              </a:rPr>
              <a:t>158</a:t>
            </a:r>
            <a:endParaRPr sz="100">
              <a:latin typeface="Courier New"/>
              <a:cs typeface="Courier New"/>
            </a:endParaRPr>
          </a:p>
          <a:p>
            <a:pPr marL="12700">
              <a:lnSpc>
                <a:spcPct val="100000"/>
              </a:lnSpc>
              <a:spcBef>
                <a:spcPts val="10"/>
              </a:spcBef>
            </a:pPr>
            <a:r>
              <a:rPr dirty="0" sz="100">
                <a:latin typeface="Courier New"/>
                <a:cs typeface="Courier New"/>
              </a:rPr>
              <a:t>India</a:t>
            </a:r>
            <a:r>
              <a:rPr dirty="0" sz="100">
                <a:latin typeface="Courier New"/>
                <a:cs typeface="Courier New"/>
              </a:rPr>
              <a:t>              </a:t>
            </a:r>
            <a:r>
              <a:rPr dirty="0" sz="100" spc="-10">
                <a:latin typeface="Courier New"/>
                <a:cs typeface="Courier New"/>
              </a:rPr>
              <a:t> </a:t>
            </a:r>
            <a:r>
              <a:rPr dirty="0" sz="100">
                <a:latin typeface="Courier New"/>
                <a:cs typeface="Courier New"/>
              </a:rPr>
              <a:t>79</a:t>
            </a:r>
            <a:endParaRPr sz="100">
              <a:latin typeface="Courier New"/>
              <a:cs typeface="Courier New"/>
            </a:endParaRPr>
          </a:p>
          <a:p>
            <a:pPr marL="12700">
              <a:lnSpc>
                <a:spcPct val="100000"/>
              </a:lnSpc>
              <a:spcBef>
                <a:spcPts val="20"/>
              </a:spcBef>
            </a:pPr>
            <a:r>
              <a:rPr dirty="0" sz="100">
                <a:latin typeface="Courier New"/>
                <a:cs typeface="Courier New"/>
              </a:rPr>
              <a:t>Taiwan</a:t>
            </a:r>
            <a:r>
              <a:rPr dirty="0" sz="100">
                <a:latin typeface="Courier New"/>
                <a:cs typeface="Courier New"/>
              </a:rPr>
              <a:t>             </a:t>
            </a:r>
            <a:r>
              <a:rPr dirty="0" sz="100" spc="-15">
                <a:latin typeface="Courier New"/>
                <a:cs typeface="Courier New"/>
              </a:rPr>
              <a:t> </a:t>
            </a:r>
            <a:r>
              <a:rPr dirty="0" sz="100">
                <a:latin typeface="Courier New"/>
                <a:cs typeface="Courier New"/>
              </a:rPr>
              <a:t>68</a:t>
            </a:r>
            <a:endParaRPr sz="100">
              <a:latin typeface="Courier New"/>
              <a:cs typeface="Courier New"/>
            </a:endParaRPr>
          </a:p>
          <a:p>
            <a:pPr marL="12700">
              <a:lnSpc>
                <a:spcPct val="100000"/>
              </a:lnSpc>
              <a:spcBef>
                <a:spcPts val="10"/>
              </a:spcBef>
            </a:pPr>
            <a:r>
              <a:rPr dirty="0" sz="100">
                <a:latin typeface="Courier New"/>
                <a:cs typeface="Courier New"/>
              </a:rPr>
              <a:t>Canada</a:t>
            </a:r>
            <a:r>
              <a:rPr dirty="0" sz="100">
                <a:latin typeface="Courier New"/>
                <a:cs typeface="Courier New"/>
              </a:rPr>
              <a:t>             </a:t>
            </a:r>
            <a:r>
              <a:rPr dirty="0" sz="100" spc="-15">
                <a:latin typeface="Courier New"/>
                <a:cs typeface="Courier New"/>
              </a:rPr>
              <a:t> </a:t>
            </a:r>
            <a:r>
              <a:rPr dirty="0" sz="100">
                <a:latin typeface="Courier New"/>
                <a:cs typeface="Courier New"/>
              </a:rPr>
              <a:t>59</a:t>
            </a:r>
            <a:endParaRPr sz="100">
              <a:latin typeface="Courier New"/>
              <a:cs typeface="Courier New"/>
            </a:endParaRPr>
          </a:p>
          <a:p>
            <a:pPr marL="12700">
              <a:lnSpc>
                <a:spcPct val="100000"/>
              </a:lnSpc>
              <a:spcBef>
                <a:spcPts val="15"/>
              </a:spcBef>
            </a:pPr>
            <a:r>
              <a:rPr dirty="0" sz="100">
                <a:latin typeface="Courier New"/>
                <a:cs typeface="Courier New"/>
              </a:rPr>
              <a:t>France</a:t>
            </a:r>
            <a:r>
              <a:rPr dirty="0" sz="100">
                <a:latin typeface="Courier New"/>
                <a:cs typeface="Courier New"/>
              </a:rPr>
              <a:t>             </a:t>
            </a:r>
            <a:r>
              <a:rPr dirty="0" sz="100" spc="-15">
                <a:latin typeface="Courier New"/>
                <a:cs typeface="Courier New"/>
              </a:rPr>
              <a:t> </a:t>
            </a:r>
            <a:r>
              <a:rPr dirty="0" sz="100">
                <a:latin typeface="Courier New"/>
                <a:cs typeface="Courier New"/>
              </a:rPr>
              <a:t>49</a:t>
            </a:r>
            <a:endParaRPr sz="100">
              <a:latin typeface="Courier New"/>
              <a:cs typeface="Courier New"/>
            </a:endParaRPr>
          </a:p>
          <a:p>
            <a:pPr marL="12700">
              <a:lnSpc>
                <a:spcPct val="100000"/>
              </a:lnSpc>
              <a:spcBef>
                <a:spcPts val="10"/>
              </a:spcBef>
            </a:pPr>
            <a:r>
              <a:rPr dirty="0" sz="100">
                <a:latin typeface="Courier New"/>
                <a:cs typeface="Courier New"/>
              </a:rPr>
              <a:t>Australia</a:t>
            </a:r>
            <a:r>
              <a:rPr dirty="0" sz="100">
                <a:latin typeface="Courier New"/>
                <a:cs typeface="Courier New"/>
              </a:rPr>
              <a:t>          </a:t>
            </a:r>
            <a:r>
              <a:rPr dirty="0" sz="100" spc="-25">
                <a:latin typeface="Courier New"/>
                <a:cs typeface="Courier New"/>
              </a:rPr>
              <a:t> </a:t>
            </a:r>
            <a:r>
              <a:rPr dirty="0" sz="100">
                <a:latin typeface="Courier New"/>
                <a:cs typeface="Courier New"/>
              </a:rPr>
              <a:t>48</a:t>
            </a:r>
            <a:endParaRPr sz="100">
              <a:latin typeface="Courier New"/>
              <a:cs typeface="Courier New"/>
            </a:endParaRPr>
          </a:p>
          <a:p>
            <a:pPr marL="12700">
              <a:lnSpc>
                <a:spcPct val="100000"/>
              </a:lnSpc>
              <a:spcBef>
                <a:spcPts val="20"/>
              </a:spcBef>
            </a:pPr>
            <a:r>
              <a:rPr dirty="0" sz="100">
                <a:latin typeface="Courier New"/>
                <a:cs typeface="Courier New"/>
              </a:rPr>
              <a:t>Spain</a:t>
            </a:r>
            <a:r>
              <a:rPr dirty="0" sz="100">
                <a:latin typeface="Courier New"/>
                <a:cs typeface="Courier New"/>
              </a:rPr>
              <a:t>              </a:t>
            </a:r>
            <a:r>
              <a:rPr dirty="0" sz="100" spc="-10">
                <a:latin typeface="Courier New"/>
                <a:cs typeface="Courier New"/>
              </a:rPr>
              <a:t> </a:t>
            </a:r>
            <a:r>
              <a:rPr dirty="0" sz="100">
                <a:latin typeface="Courier New"/>
                <a:cs typeface="Courier New"/>
              </a:rPr>
              <a:t>48</a:t>
            </a:r>
            <a:endParaRPr sz="100">
              <a:latin typeface="Courier New"/>
              <a:cs typeface="Courier New"/>
            </a:endParaRPr>
          </a:p>
        </p:txBody>
      </p:sp>
      <p:grpSp>
        <p:nvGrpSpPr>
          <p:cNvPr id="122" name="object 122"/>
          <p:cNvGrpSpPr/>
          <p:nvPr/>
        </p:nvGrpSpPr>
        <p:grpSpPr>
          <a:xfrm>
            <a:off x="102680" y="5951668"/>
            <a:ext cx="1200785" cy="30480"/>
            <a:chOff x="102680" y="5951668"/>
            <a:chExt cx="1200785" cy="30480"/>
          </a:xfrm>
        </p:grpSpPr>
        <p:sp>
          <p:nvSpPr>
            <p:cNvPr id="123" name="object 123"/>
            <p:cNvSpPr/>
            <p:nvPr/>
          </p:nvSpPr>
          <p:spPr>
            <a:xfrm>
              <a:off x="102795" y="5951783"/>
              <a:ext cx="1200785" cy="30480"/>
            </a:xfrm>
            <a:custGeom>
              <a:avLst/>
              <a:gdLst/>
              <a:ahLst/>
              <a:cxnLst/>
              <a:rect l="l" t="t" r="r" b="b"/>
              <a:pathLst>
                <a:path w="1200785" h="30479">
                  <a:moveTo>
                    <a:pt x="1200324" y="30111"/>
                  </a:moveTo>
                  <a:lnTo>
                    <a:pt x="0" y="30111"/>
                  </a:lnTo>
                  <a:lnTo>
                    <a:pt x="0" y="0"/>
                  </a:lnTo>
                  <a:lnTo>
                    <a:pt x="1200324" y="0"/>
                  </a:lnTo>
                  <a:lnTo>
                    <a:pt x="1200324" y="30111"/>
                  </a:lnTo>
                  <a:close/>
                </a:path>
              </a:pathLst>
            </a:custGeom>
            <a:solidFill>
              <a:srgbClr val="F5F5F5"/>
            </a:solidFill>
          </p:spPr>
          <p:txBody>
            <a:bodyPr wrap="square" lIns="0" tIns="0" rIns="0" bIns="0" rtlCol="0"/>
            <a:lstStyle/>
            <a:p/>
          </p:txBody>
        </p:sp>
        <p:sp>
          <p:nvSpPr>
            <p:cNvPr id="124" name="object 124"/>
            <p:cNvSpPr/>
            <p:nvPr/>
          </p:nvSpPr>
          <p:spPr>
            <a:xfrm>
              <a:off x="103315" y="5952303"/>
              <a:ext cx="1199515" cy="29209"/>
            </a:xfrm>
            <a:custGeom>
              <a:avLst/>
              <a:gdLst/>
              <a:ahLst/>
              <a:cxnLst/>
              <a:rect l="l" t="t" r="r" b="b"/>
              <a:pathLst>
                <a:path w="1199515" h="29210">
                  <a:moveTo>
                    <a:pt x="0" y="0"/>
                  </a:moveTo>
                  <a:lnTo>
                    <a:pt x="1199286" y="0"/>
                  </a:lnTo>
                  <a:lnTo>
                    <a:pt x="1199286" y="29073"/>
                  </a:lnTo>
                  <a:lnTo>
                    <a:pt x="0" y="29073"/>
                  </a:lnTo>
                  <a:lnTo>
                    <a:pt x="0" y="0"/>
                  </a:lnTo>
                  <a:close/>
                </a:path>
              </a:pathLst>
            </a:custGeom>
            <a:ln w="3175">
              <a:solidFill>
                <a:srgbClr val="DFDFDF"/>
              </a:solidFill>
            </a:ln>
          </p:spPr>
          <p:txBody>
            <a:bodyPr wrap="square" lIns="0" tIns="0" rIns="0" bIns="0" rtlCol="0"/>
            <a:lstStyle/>
            <a:p/>
          </p:txBody>
        </p:sp>
      </p:grpSp>
      <p:sp>
        <p:nvSpPr>
          <p:cNvPr id="125" name="object 125"/>
          <p:cNvSpPr txBox="1"/>
          <p:nvPr/>
        </p:nvSpPr>
        <p:spPr>
          <a:xfrm>
            <a:off x="101744" y="5987470"/>
            <a:ext cx="220345" cy="7747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pPr>
            <a:r>
              <a:rPr dirty="0" sz="100">
                <a:latin typeface="Courier New"/>
                <a:cs typeface="Courier New"/>
              </a:rPr>
              <a:t>Movie     </a:t>
            </a:r>
            <a:r>
              <a:rPr dirty="0" sz="100" spc="35">
                <a:latin typeface="Courier New"/>
                <a:cs typeface="Courier New"/>
              </a:rPr>
              <a:t> </a:t>
            </a:r>
            <a:r>
              <a:rPr dirty="0" sz="100">
                <a:latin typeface="Courier New"/>
                <a:cs typeface="Courier New"/>
              </a:rPr>
              <a:t>6131</a:t>
            </a:r>
            <a:endParaRPr sz="100">
              <a:latin typeface="Courier New"/>
              <a:cs typeface="Courier New"/>
            </a:endParaRPr>
          </a:p>
          <a:p>
            <a:pPr marL="12700">
              <a:lnSpc>
                <a:spcPct val="100000"/>
              </a:lnSpc>
              <a:spcBef>
                <a:spcPts val="20"/>
              </a:spcBef>
            </a:pPr>
            <a:r>
              <a:rPr dirty="0" sz="100">
                <a:latin typeface="Courier New"/>
                <a:cs typeface="Courier New"/>
              </a:rPr>
              <a:t>TV</a:t>
            </a:r>
            <a:r>
              <a:rPr dirty="0" sz="100" spc="-15">
                <a:latin typeface="Courier New"/>
                <a:cs typeface="Courier New"/>
              </a:rPr>
              <a:t> </a:t>
            </a:r>
            <a:r>
              <a:rPr dirty="0" sz="100">
                <a:latin typeface="Courier New"/>
                <a:cs typeface="Courier New"/>
              </a:rPr>
              <a:t>Show  </a:t>
            </a:r>
            <a:r>
              <a:rPr dirty="0" sz="100" spc="25">
                <a:latin typeface="Courier New"/>
                <a:cs typeface="Courier New"/>
              </a:rPr>
              <a:t> </a:t>
            </a:r>
            <a:r>
              <a:rPr dirty="0" sz="100">
                <a:latin typeface="Courier New"/>
                <a:cs typeface="Courier New"/>
              </a:rPr>
              <a:t>2676</a:t>
            </a:r>
            <a:endParaRPr sz="100">
              <a:latin typeface="Courier New"/>
              <a:cs typeface="Courier New"/>
            </a:endParaRPr>
          </a:p>
          <a:p>
            <a:pPr marL="12700">
              <a:lnSpc>
                <a:spcPct val="100000"/>
              </a:lnSpc>
              <a:spcBef>
                <a:spcPts val="10"/>
              </a:spcBef>
            </a:pPr>
            <a:r>
              <a:rPr dirty="0" sz="100">
                <a:latin typeface="Courier New"/>
                <a:cs typeface="Courier New"/>
              </a:rPr>
              <a:t>Name: type,</a:t>
            </a:r>
            <a:r>
              <a:rPr dirty="0" sz="100" spc="5">
                <a:latin typeface="Courier New"/>
                <a:cs typeface="Courier New"/>
              </a:rPr>
              <a:t> </a:t>
            </a:r>
            <a:r>
              <a:rPr dirty="0" sz="100">
                <a:latin typeface="Courier New"/>
                <a:cs typeface="Courier New"/>
              </a:rPr>
              <a:t>dtype:</a:t>
            </a:r>
            <a:r>
              <a:rPr dirty="0" sz="100" spc="5">
                <a:latin typeface="Courier New"/>
                <a:cs typeface="Courier New"/>
              </a:rPr>
              <a:t> </a:t>
            </a:r>
            <a:r>
              <a:rPr dirty="0" sz="100">
                <a:latin typeface="Courier New"/>
                <a:cs typeface="Courier New"/>
              </a:rPr>
              <a:t>int64</a:t>
            </a:r>
            <a:endParaRPr sz="100">
              <a:latin typeface="Courier New"/>
              <a:cs typeface="Courier New"/>
            </a:endParaRPr>
          </a:p>
        </p:txBody>
      </p:sp>
      <p:grpSp>
        <p:nvGrpSpPr>
          <p:cNvPr id="126" name="object 126"/>
          <p:cNvGrpSpPr/>
          <p:nvPr/>
        </p:nvGrpSpPr>
        <p:grpSpPr>
          <a:xfrm>
            <a:off x="102680" y="6064847"/>
            <a:ext cx="1200785" cy="561975"/>
            <a:chOff x="102680" y="6064847"/>
            <a:chExt cx="1200785" cy="561975"/>
          </a:xfrm>
        </p:grpSpPr>
        <p:sp>
          <p:nvSpPr>
            <p:cNvPr id="127" name="object 127"/>
            <p:cNvSpPr/>
            <p:nvPr/>
          </p:nvSpPr>
          <p:spPr>
            <a:xfrm>
              <a:off x="102795" y="6064963"/>
              <a:ext cx="1200785" cy="46990"/>
            </a:xfrm>
            <a:custGeom>
              <a:avLst/>
              <a:gdLst/>
              <a:ahLst/>
              <a:cxnLst/>
              <a:rect l="l" t="t" r="r" b="b"/>
              <a:pathLst>
                <a:path w="1200785" h="46989">
                  <a:moveTo>
                    <a:pt x="1200324" y="46725"/>
                  </a:moveTo>
                  <a:lnTo>
                    <a:pt x="0" y="46725"/>
                  </a:lnTo>
                  <a:lnTo>
                    <a:pt x="0" y="0"/>
                  </a:lnTo>
                  <a:lnTo>
                    <a:pt x="1200324" y="0"/>
                  </a:lnTo>
                  <a:lnTo>
                    <a:pt x="1200324" y="46725"/>
                  </a:lnTo>
                  <a:close/>
                </a:path>
              </a:pathLst>
            </a:custGeom>
            <a:solidFill>
              <a:srgbClr val="F5F5F5"/>
            </a:solidFill>
          </p:spPr>
          <p:txBody>
            <a:bodyPr wrap="square" lIns="0" tIns="0" rIns="0" bIns="0" rtlCol="0"/>
            <a:lstStyle/>
            <a:p/>
          </p:txBody>
        </p:sp>
        <p:sp>
          <p:nvSpPr>
            <p:cNvPr id="128" name="object 128"/>
            <p:cNvSpPr/>
            <p:nvPr/>
          </p:nvSpPr>
          <p:spPr>
            <a:xfrm>
              <a:off x="103315" y="6065482"/>
              <a:ext cx="1199515" cy="45720"/>
            </a:xfrm>
            <a:custGeom>
              <a:avLst/>
              <a:gdLst/>
              <a:ahLst/>
              <a:cxnLst/>
              <a:rect l="l" t="t" r="r" b="b"/>
              <a:pathLst>
                <a:path w="1199515" h="45720">
                  <a:moveTo>
                    <a:pt x="0" y="0"/>
                  </a:moveTo>
                  <a:lnTo>
                    <a:pt x="1199286" y="0"/>
                  </a:lnTo>
                  <a:lnTo>
                    <a:pt x="1199286" y="45687"/>
                  </a:lnTo>
                  <a:lnTo>
                    <a:pt x="0" y="45687"/>
                  </a:lnTo>
                  <a:lnTo>
                    <a:pt x="0" y="0"/>
                  </a:lnTo>
                  <a:close/>
                </a:path>
              </a:pathLst>
            </a:custGeom>
            <a:ln w="3175">
              <a:solidFill>
                <a:srgbClr val="DFDFDF"/>
              </a:solidFill>
            </a:ln>
          </p:spPr>
          <p:txBody>
            <a:bodyPr wrap="square" lIns="0" tIns="0" rIns="0" bIns="0" rtlCol="0"/>
            <a:lstStyle/>
            <a:p/>
          </p:txBody>
        </p:sp>
        <p:pic>
          <p:nvPicPr>
            <p:cNvPr id="129" name="object 129"/>
            <p:cNvPicPr/>
            <p:nvPr/>
          </p:nvPicPr>
          <p:blipFill>
            <a:blip r:embed="rId2" cstate="print"/>
            <a:stretch>
              <a:fillRect/>
            </a:stretch>
          </p:blipFill>
          <p:spPr>
            <a:xfrm>
              <a:off x="114217" y="6125187"/>
              <a:ext cx="583548" cy="430912"/>
            </a:xfrm>
            <a:prstGeom prst="rect">
              <a:avLst/>
            </a:prstGeom>
          </p:spPr>
        </p:pic>
        <p:sp>
          <p:nvSpPr>
            <p:cNvPr id="130" name="object 130"/>
            <p:cNvSpPr/>
            <p:nvPr/>
          </p:nvSpPr>
          <p:spPr>
            <a:xfrm>
              <a:off x="102795" y="6579981"/>
              <a:ext cx="1200785" cy="46990"/>
            </a:xfrm>
            <a:custGeom>
              <a:avLst/>
              <a:gdLst/>
              <a:ahLst/>
              <a:cxnLst/>
              <a:rect l="l" t="t" r="r" b="b"/>
              <a:pathLst>
                <a:path w="1200785" h="46990">
                  <a:moveTo>
                    <a:pt x="1200324" y="46725"/>
                  </a:moveTo>
                  <a:lnTo>
                    <a:pt x="0" y="46725"/>
                  </a:lnTo>
                  <a:lnTo>
                    <a:pt x="0" y="0"/>
                  </a:lnTo>
                  <a:lnTo>
                    <a:pt x="1200324" y="0"/>
                  </a:lnTo>
                  <a:lnTo>
                    <a:pt x="1200324" y="46725"/>
                  </a:lnTo>
                  <a:close/>
                </a:path>
              </a:pathLst>
            </a:custGeom>
            <a:solidFill>
              <a:srgbClr val="F5F5F5"/>
            </a:solidFill>
          </p:spPr>
          <p:txBody>
            <a:bodyPr wrap="square" lIns="0" tIns="0" rIns="0" bIns="0" rtlCol="0"/>
            <a:lstStyle/>
            <a:p/>
          </p:txBody>
        </p:sp>
        <p:sp>
          <p:nvSpPr>
            <p:cNvPr id="131" name="object 131"/>
            <p:cNvSpPr/>
            <p:nvPr/>
          </p:nvSpPr>
          <p:spPr>
            <a:xfrm>
              <a:off x="103315" y="6580500"/>
              <a:ext cx="1199515" cy="45720"/>
            </a:xfrm>
            <a:custGeom>
              <a:avLst/>
              <a:gdLst/>
              <a:ahLst/>
              <a:cxnLst/>
              <a:rect l="l" t="t" r="r" b="b"/>
              <a:pathLst>
                <a:path w="1199515" h="45720">
                  <a:moveTo>
                    <a:pt x="0" y="0"/>
                  </a:moveTo>
                  <a:lnTo>
                    <a:pt x="1199286" y="0"/>
                  </a:lnTo>
                  <a:lnTo>
                    <a:pt x="1199286" y="45687"/>
                  </a:lnTo>
                  <a:lnTo>
                    <a:pt x="0" y="45687"/>
                  </a:lnTo>
                  <a:lnTo>
                    <a:pt x="0" y="0"/>
                  </a:lnTo>
                  <a:close/>
                </a:path>
              </a:pathLst>
            </a:custGeom>
            <a:ln w="3175">
              <a:solidFill>
                <a:srgbClr val="DFDFDF"/>
              </a:solidFill>
            </a:ln>
          </p:spPr>
          <p:txBody>
            <a:bodyPr wrap="square" lIns="0" tIns="0" rIns="0" bIns="0" rtlCol="0"/>
            <a:lstStyle/>
            <a:p/>
          </p:txBody>
        </p:sp>
        <p:sp>
          <p:nvSpPr>
            <p:cNvPr id="132" name="object 132"/>
            <p:cNvSpPr/>
            <p:nvPr/>
          </p:nvSpPr>
          <p:spPr>
            <a:xfrm>
              <a:off x="109026" y="6071193"/>
              <a:ext cx="1188085" cy="34290"/>
            </a:xfrm>
            <a:custGeom>
              <a:avLst/>
              <a:gdLst/>
              <a:ahLst/>
              <a:cxnLst/>
              <a:rect l="l" t="t" r="r" b="b"/>
              <a:pathLst>
                <a:path w="1188085" h="34289">
                  <a:moveTo>
                    <a:pt x="1187864" y="34265"/>
                  </a:moveTo>
                  <a:lnTo>
                    <a:pt x="0" y="34265"/>
                  </a:lnTo>
                  <a:lnTo>
                    <a:pt x="0" y="0"/>
                  </a:lnTo>
                  <a:lnTo>
                    <a:pt x="1187864" y="0"/>
                  </a:lnTo>
                  <a:lnTo>
                    <a:pt x="1187864" y="34265"/>
                  </a:lnTo>
                  <a:close/>
                </a:path>
              </a:pathLst>
            </a:custGeom>
            <a:solidFill>
              <a:srgbClr val="F5F5F5"/>
            </a:solidFill>
          </p:spPr>
          <p:txBody>
            <a:bodyPr wrap="square" lIns="0" tIns="0" rIns="0" bIns="0" rtlCol="0"/>
            <a:lstStyle/>
            <a:p/>
          </p:txBody>
        </p:sp>
      </p:grpSp>
      <p:sp>
        <p:nvSpPr>
          <p:cNvPr id="133" name="object 133"/>
          <p:cNvSpPr txBox="1"/>
          <p:nvPr/>
        </p:nvSpPr>
        <p:spPr>
          <a:xfrm>
            <a:off x="101744" y="6701228"/>
            <a:ext cx="74295" cy="9271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marR="5080">
              <a:lnSpc>
                <a:spcPct val="111300"/>
              </a:lnSpc>
            </a:pPr>
            <a:r>
              <a:rPr dirty="0" sz="100">
                <a:latin typeface="Courier New"/>
                <a:cs typeface="Courier New"/>
              </a:rPr>
              <a:t>Canada  Spain  France  Mexico</a:t>
            </a:r>
            <a:endParaRPr sz="100">
              <a:latin typeface="Courier New"/>
              <a:cs typeface="Courier New"/>
            </a:endParaRPr>
          </a:p>
        </p:txBody>
      </p:sp>
      <p:sp>
        <p:nvSpPr>
          <p:cNvPr id="134" name="object 134"/>
          <p:cNvSpPr txBox="1"/>
          <p:nvPr/>
        </p:nvSpPr>
        <p:spPr>
          <a:xfrm>
            <a:off x="255652" y="6701228"/>
            <a:ext cx="50165" cy="9271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pPr>
            <a:r>
              <a:rPr dirty="0" sz="100">
                <a:latin typeface="Courier New"/>
                <a:cs typeface="Courier New"/>
              </a:rPr>
              <a:t>181</a:t>
            </a:r>
            <a:endParaRPr sz="100">
              <a:latin typeface="Courier New"/>
              <a:cs typeface="Courier New"/>
            </a:endParaRPr>
          </a:p>
          <a:p>
            <a:pPr marL="12700">
              <a:lnSpc>
                <a:spcPct val="100000"/>
              </a:lnSpc>
            </a:pPr>
            <a:r>
              <a:rPr dirty="0" sz="100">
                <a:latin typeface="Courier New"/>
                <a:cs typeface="Courier New"/>
              </a:rPr>
              <a:t>145</a:t>
            </a:r>
            <a:endParaRPr sz="100">
              <a:latin typeface="Courier New"/>
              <a:cs typeface="Courier New"/>
            </a:endParaRPr>
          </a:p>
          <a:p>
            <a:pPr marL="12700">
              <a:lnSpc>
                <a:spcPct val="100000"/>
              </a:lnSpc>
              <a:spcBef>
                <a:spcPts val="20"/>
              </a:spcBef>
            </a:pPr>
            <a:r>
              <a:rPr dirty="0" sz="100">
                <a:latin typeface="Courier New"/>
                <a:cs typeface="Courier New"/>
              </a:rPr>
              <a:t>124</a:t>
            </a:r>
            <a:endParaRPr sz="100">
              <a:latin typeface="Courier New"/>
              <a:cs typeface="Courier New"/>
            </a:endParaRPr>
          </a:p>
          <a:p>
            <a:pPr marL="12700">
              <a:lnSpc>
                <a:spcPct val="100000"/>
              </a:lnSpc>
              <a:spcBef>
                <a:spcPts val="10"/>
              </a:spcBef>
            </a:pPr>
            <a:r>
              <a:rPr dirty="0" sz="100">
                <a:latin typeface="Courier New"/>
                <a:cs typeface="Courier New"/>
              </a:rPr>
              <a:t>110</a:t>
            </a:r>
            <a:endParaRPr sz="100">
              <a:latin typeface="Courier New"/>
              <a:cs typeface="Courier New"/>
            </a:endParaRPr>
          </a:p>
        </p:txBody>
      </p:sp>
      <p:grpSp>
        <p:nvGrpSpPr>
          <p:cNvPr id="135" name="object 135"/>
          <p:cNvGrpSpPr/>
          <p:nvPr/>
        </p:nvGrpSpPr>
        <p:grpSpPr>
          <a:xfrm>
            <a:off x="102680" y="6828029"/>
            <a:ext cx="1200785" cy="87630"/>
            <a:chOff x="102680" y="6828029"/>
            <a:chExt cx="1200785" cy="87630"/>
          </a:xfrm>
        </p:grpSpPr>
        <p:sp>
          <p:nvSpPr>
            <p:cNvPr id="136" name="object 136"/>
            <p:cNvSpPr/>
            <p:nvPr/>
          </p:nvSpPr>
          <p:spPr>
            <a:xfrm>
              <a:off x="102795" y="6828145"/>
              <a:ext cx="1200785" cy="46990"/>
            </a:xfrm>
            <a:custGeom>
              <a:avLst/>
              <a:gdLst/>
              <a:ahLst/>
              <a:cxnLst/>
              <a:rect l="l" t="t" r="r" b="b"/>
              <a:pathLst>
                <a:path w="1200785" h="46990">
                  <a:moveTo>
                    <a:pt x="1200324" y="46725"/>
                  </a:moveTo>
                  <a:lnTo>
                    <a:pt x="0" y="46725"/>
                  </a:lnTo>
                  <a:lnTo>
                    <a:pt x="0" y="0"/>
                  </a:lnTo>
                  <a:lnTo>
                    <a:pt x="1200324" y="0"/>
                  </a:lnTo>
                  <a:lnTo>
                    <a:pt x="1200324" y="46725"/>
                  </a:lnTo>
                  <a:close/>
                </a:path>
              </a:pathLst>
            </a:custGeom>
            <a:solidFill>
              <a:srgbClr val="F5F5F5"/>
            </a:solidFill>
          </p:spPr>
          <p:txBody>
            <a:bodyPr wrap="square" lIns="0" tIns="0" rIns="0" bIns="0" rtlCol="0"/>
            <a:lstStyle/>
            <a:p/>
          </p:txBody>
        </p:sp>
        <p:sp>
          <p:nvSpPr>
            <p:cNvPr id="137" name="object 137"/>
            <p:cNvSpPr/>
            <p:nvPr/>
          </p:nvSpPr>
          <p:spPr>
            <a:xfrm>
              <a:off x="103315" y="6828664"/>
              <a:ext cx="1199515" cy="45720"/>
            </a:xfrm>
            <a:custGeom>
              <a:avLst/>
              <a:gdLst/>
              <a:ahLst/>
              <a:cxnLst/>
              <a:rect l="l" t="t" r="r" b="b"/>
              <a:pathLst>
                <a:path w="1199515" h="45720">
                  <a:moveTo>
                    <a:pt x="0" y="0"/>
                  </a:moveTo>
                  <a:lnTo>
                    <a:pt x="1199286" y="0"/>
                  </a:lnTo>
                  <a:lnTo>
                    <a:pt x="1199286" y="45687"/>
                  </a:lnTo>
                  <a:lnTo>
                    <a:pt x="0" y="45687"/>
                  </a:lnTo>
                  <a:lnTo>
                    <a:pt x="0" y="0"/>
                  </a:lnTo>
                  <a:close/>
                </a:path>
              </a:pathLst>
            </a:custGeom>
            <a:ln w="3175">
              <a:solidFill>
                <a:srgbClr val="DFDFDF"/>
              </a:solidFill>
            </a:ln>
          </p:spPr>
          <p:txBody>
            <a:bodyPr wrap="square" lIns="0" tIns="0" rIns="0" bIns="0" rtlCol="0"/>
            <a:lstStyle/>
            <a:p/>
          </p:txBody>
        </p:sp>
        <p:sp>
          <p:nvSpPr>
            <p:cNvPr id="138" name="object 138"/>
            <p:cNvSpPr/>
            <p:nvPr/>
          </p:nvSpPr>
          <p:spPr>
            <a:xfrm>
              <a:off x="102795" y="6885254"/>
              <a:ext cx="1200785" cy="30480"/>
            </a:xfrm>
            <a:custGeom>
              <a:avLst/>
              <a:gdLst/>
              <a:ahLst/>
              <a:cxnLst/>
              <a:rect l="l" t="t" r="r" b="b"/>
              <a:pathLst>
                <a:path w="1200785" h="30479">
                  <a:moveTo>
                    <a:pt x="1200324" y="30111"/>
                  </a:moveTo>
                  <a:lnTo>
                    <a:pt x="0" y="30111"/>
                  </a:lnTo>
                  <a:lnTo>
                    <a:pt x="0" y="0"/>
                  </a:lnTo>
                  <a:lnTo>
                    <a:pt x="1200324" y="0"/>
                  </a:lnTo>
                  <a:lnTo>
                    <a:pt x="1200324" y="30111"/>
                  </a:lnTo>
                  <a:close/>
                </a:path>
              </a:pathLst>
            </a:custGeom>
            <a:solidFill>
              <a:srgbClr val="F5F5F5"/>
            </a:solidFill>
          </p:spPr>
          <p:txBody>
            <a:bodyPr wrap="square" lIns="0" tIns="0" rIns="0" bIns="0" rtlCol="0"/>
            <a:lstStyle/>
            <a:p/>
          </p:txBody>
        </p:sp>
        <p:sp>
          <p:nvSpPr>
            <p:cNvPr id="139" name="object 139"/>
            <p:cNvSpPr/>
            <p:nvPr/>
          </p:nvSpPr>
          <p:spPr>
            <a:xfrm>
              <a:off x="103315" y="6885773"/>
              <a:ext cx="1199515" cy="29209"/>
            </a:xfrm>
            <a:custGeom>
              <a:avLst/>
              <a:gdLst/>
              <a:ahLst/>
              <a:cxnLst/>
              <a:rect l="l" t="t" r="r" b="b"/>
              <a:pathLst>
                <a:path w="1199515" h="29209">
                  <a:moveTo>
                    <a:pt x="0" y="0"/>
                  </a:moveTo>
                  <a:lnTo>
                    <a:pt x="1199286" y="0"/>
                  </a:lnTo>
                  <a:lnTo>
                    <a:pt x="1199286" y="29073"/>
                  </a:lnTo>
                  <a:lnTo>
                    <a:pt x="0" y="29073"/>
                  </a:lnTo>
                  <a:lnTo>
                    <a:pt x="0" y="0"/>
                  </a:lnTo>
                  <a:close/>
                </a:path>
              </a:pathLst>
            </a:custGeom>
            <a:ln w="3175">
              <a:solidFill>
                <a:srgbClr val="DFDFDF"/>
              </a:solidFill>
            </a:ln>
          </p:spPr>
          <p:txBody>
            <a:bodyPr wrap="square" lIns="0" tIns="0" rIns="0" bIns="0" rtlCol="0"/>
            <a:lstStyle/>
            <a:p/>
          </p:txBody>
        </p:sp>
      </p:grpSp>
      <p:sp>
        <p:nvSpPr>
          <p:cNvPr id="140" name="object 140"/>
          <p:cNvSpPr txBox="1"/>
          <p:nvPr/>
        </p:nvSpPr>
        <p:spPr>
          <a:xfrm>
            <a:off x="101744" y="6922396"/>
            <a:ext cx="114935" cy="227965"/>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pPr>
            <a:r>
              <a:rPr dirty="0" sz="100">
                <a:latin typeface="Courier New"/>
                <a:cs typeface="Courier New"/>
              </a:rPr>
              <a:t>2018   767</a:t>
            </a:r>
            <a:endParaRPr sz="100">
              <a:latin typeface="Courier New"/>
              <a:cs typeface="Courier New"/>
            </a:endParaRPr>
          </a:p>
          <a:p>
            <a:pPr marL="12700">
              <a:lnSpc>
                <a:spcPct val="100000"/>
              </a:lnSpc>
            </a:pPr>
            <a:r>
              <a:rPr dirty="0" sz="100">
                <a:latin typeface="Courier New"/>
                <a:cs typeface="Courier New"/>
              </a:rPr>
              <a:t>2016   658</a:t>
            </a:r>
            <a:endParaRPr sz="100">
              <a:latin typeface="Courier New"/>
              <a:cs typeface="Courier New"/>
            </a:endParaRPr>
          </a:p>
          <a:p>
            <a:pPr marL="12700">
              <a:lnSpc>
                <a:spcPct val="100000"/>
              </a:lnSpc>
              <a:spcBef>
                <a:spcPts val="10"/>
              </a:spcBef>
            </a:pPr>
            <a:r>
              <a:rPr dirty="0" sz="100">
                <a:latin typeface="Courier New"/>
                <a:cs typeface="Courier New"/>
              </a:rPr>
              <a:t>2019   633</a:t>
            </a:r>
            <a:endParaRPr sz="100">
              <a:latin typeface="Courier New"/>
              <a:cs typeface="Courier New"/>
            </a:endParaRPr>
          </a:p>
          <a:p>
            <a:pPr marL="12700">
              <a:lnSpc>
                <a:spcPct val="100000"/>
              </a:lnSpc>
              <a:spcBef>
                <a:spcPts val="20"/>
              </a:spcBef>
            </a:pPr>
            <a:r>
              <a:rPr dirty="0" sz="100">
                <a:latin typeface="Courier New"/>
                <a:cs typeface="Courier New"/>
              </a:rPr>
              <a:t>2020   517</a:t>
            </a:r>
            <a:endParaRPr sz="100">
              <a:latin typeface="Courier New"/>
              <a:cs typeface="Courier New"/>
            </a:endParaRPr>
          </a:p>
          <a:p>
            <a:pPr marL="12700">
              <a:lnSpc>
                <a:spcPct val="100000"/>
              </a:lnSpc>
              <a:spcBef>
                <a:spcPts val="10"/>
              </a:spcBef>
            </a:pPr>
            <a:r>
              <a:rPr dirty="0" sz="100">
                <a:latin typeface="Courier New"/>
                <a:cs typeface="Courier New"/>
              </a:rPr>
              <a:t>2015   398</a:t>
            </a:r>
            <a:endParaRPr sz="100">
              <a:latin typeface="Courier New"/>
              <a:cs typeface="Courier New"/>
            </a:endParaRPr>
          </a:p>
          <a:p>
            <a:pPr marL="12700">
              <a:lnSpc>
                <a:spcPct val="100000"/>
              </a:lnSpc>
              <a:spcBef>
                <a:spcPts val="10"/>
              </a:spcBef>
            </a:pPr>
            <a:r>
              <a:rPr dirty="0" sz="100">
                <a:latin typeface="Courier New"/>
                <a:cs typeface="Courier New"/>
              </a:rPr>
              <a:t>2021   277</a:t>
            </a:r>
            <a:endParaRPr sz="100">
              <a:latin typeface="Courier New"/>
              <a:cs typeface="Courier New"/>
            </a:endParaRPr>
          </a:p>
          <a:p>
            <a:pPr marL="12700">
              <a:lnSpc>
                <a:spcPct val="100000"/>
              </a:lnSpc>
              <a:spcBef>
                <a:spcPts val="15"/>
              </a:spcBef>
            </a:pPr>
            <a:r>
              <a:rPr dirty="0" sz="100">
                <a:latin typeface="Courier New"/>
                <a:cs typeface="Courier New"/>
              </a:rPr>
              <a:t>2014   264</a:t>
            </a:r>
            <a:endParaRPr sz="100">
              <a:latin typeface="Courier New"/>
              <a:cs typeface="Courier New"/>
            </a:endParaRPr>
          </a:p>
          <a:p>
            <a:pPr marL="12700">
              <a:lnSpc>
                <a:spcPct val="100000"/>
              </a:lnSpc>
              <a:spcBef>
                <a:spcPts val="15"/>
              </a:spcBef>
            </a:pPr>
            <a:r>
              <a:rPr dirty="0" sz="100">
                <a:latin typeface="Courier New"/>
                <a:cs typeface="Courier New"/>
              </a:rPr>
              <a:t>2013   225</a:t>
            </a:r>
            <a:endParaRPr sz="100">
              <a:latin typeface="Courier New"/>
              <a:cs typeface="Courier New"/>
            </a:endParaRPr>
          </a:p>
          <a:p>
            <a:pPr marL="12700">
              <a:lnSpc>
                <a:spcPct val="100000"/>
              </a:lnSpc>
              <a:spcBef>
                <a:spcPts val="15"/>
              </a:spcBef>
            </a:pPr>
            <a:r>
              <a:rPr dirty="0" sz="100">
                <a:latin typeface="Courier New"/>
                <a:cs typeface="Courier New"/>
              </a:rPr>
              <a:t>2012   173</a:t>
            </a:r>
            <a:endParaRPr sz="100">
              <a:latin typeface="Courier New"/>
              <a:cs typeface="Courier New"/>
            </a:endParaRPr>
          </a:p>
          <a:p>
            <a:pPr marL="12700">
              <a:lnSpc>
                <a:spcPct val="100000"/>
              </a:lnSpc>
              <a:spcBef>
                <a:spcPts val="10"/>
              </a:spcBef>
            </a:pPr>
            <a:r>
              <a:rPr dirty="0" sz="100">
                <a:latin typeface="Courier New"/>
                <a:cs typeface="Courier New"/>
              </a:rPr>
              <a:t>2010   154</a:t>
            </a:r>
            <a:endParaRPr sz="100">
              <a:latin typeface="Courier New"/>
              <a:cs typeface="Courier New"/>
            </a:endParaRPr>
          </a:p>
          <a:p>
            <a:pPr marL="12700">
              <a:lnSpc>
                <a:spcPct val="100000"/>
              </a:lnSpc>
              <a:spcBef>
                <a:spcPts val="10"/>
              </a:spcBef>
            </a:pPr>
            <a:r>
              <a:rPr dirty="0" sz="100">
                <a:latin typeface="Courier New"/>
                <a:cs typeface="Courier New"/>
              </a:rPr>
              <a:t>2011   145</a:t>
            </a:r>
            <a:endParaRPr sz="100">
              <a:latin typeface="Courier New"/>
              <a:cs typeface="Courier New"/>
            </a:endParaRPr>
          </a:p>
          <a:p>
            <a:pPr marL="12700">
              <a:lnSpc>
                <a:spcPct val="100000"/>
              </a:lnSpc>
              <a:spcBef>
                <a:spcPts val="20"/>
              </a:spcBef>
            </a:pPr>
            <a:r>
              <a:rPr dirty="0" sz="100">
                <a:latin typeface="Courier New"/>
                <a:cs typeface="Courier New"/>
              </a:rPr>
              <a:t>2009   118</a:t>
            </a:r>
            <a:endParaRPr sz="100">
              <a:latin typeface="Courier New"/>
              <a:cs typeface="Courier New"/>
            </a:endParaRPr>
          </a:p>
        </p:txBody>
      </p:sp>
      <p:grpSp>
        <p:nvGrpSpPr>
          <p:cNvPr id="141" name="object 141"/>
          <p:cNvGrpSpPr/>
          <p:nvPr/>
        </p:nvGrpSpPr>
        <p:grpSpPr>
          <a:xfrm>
            <a:off x="102680" y="7490493"/>
            <a:ext cx="1200785" cy="46990"/>
            <a:chOff x="102680" y="7490493"/>
            <a:chExt cx="1200785" cy="46990"/>
          </a:xfrm>
        </p:grpSpPr>
        <p:sp>
          <p:nvSpPr>
            <p:cNvPr id="142" name="object 142"/>
            <p:cNvSpPr/>
            <p:nvPr/>
          </p:nvSpPr>
          <p:spPr>
            <a:xfrm>
              <a:off x="102795" y="7490609"/>
              <a:ext cx="1200785" cy="46990"/>
            </a:xfrm>
            <a:custGeom>
              <a:avLst/>
              <a:gdLst/>
              <a:ahLst/>
              <a:cxnLst/>
              <a:rect l="l" t="t" r="r" b="b"/>
              <a:pathLst>
                <a:path w="1200785" h="46990">
                  <a:moveTo>
                    <a:pt x="1200324" y="46725"/>
                  </a:moveTo>
                  <a:lnTo>
                    <a:pt x="0" y="46725"/>
                  </a:lnTo>
                  <a:lnTo>
                    <a:pt x="0" y="0"/>
                  </a:lnTo>
                  <a:lnTo>
                    <a:pt x="1200324" y="0"/>
                  </a:lnTo>
                  <a:lnTo>
                    <a:pt x="1200324" y="46725"/>
                  </a:lnTo>
                  <a:close/>
                </a:path>
              </a:pathLst>
            </a:custGeom>
            <a:solidFill>
              <a:srgbClr val="F5F5F5"/>
            </a:solidFill>
          </p:spPr>
          <p:txBody>
            <a:bodyPr wrap="square" lIns="0" tIns="0" rIns="0" bIns="0" rtlCol="0"/>
            <a:lstStyle/>
            <a:p/>
          </p:txBody>
        </p:sp>
        <p:sp>
          <p:nvSpPr>
            <p:cNvPr id="143" name="object 143"/>
            <p:cNvSpPr/>
            <p:nvPr/>
          </p:nvSpPr>
          <p:spPr>
            <a:xfrm>
              <a:off x="103315" y="7491128"/>
              <a:ext cx="1199515" cy="45720"/>
            </a:xfrm>
            <a:custGeom>
              <a:avLst/>
              <a:gdLst/>
              <a:ahLst/>
              <a:cxnLst/>
              <a:rect l="l" t="t" r="r" b="b"/>
              <a:pathLst>
                <a:path w="1199515" h="45720">
                  <a:moveTo>
                    <a:pt x="0" y="0"/>
                  </a:moveTo>
                  <a:lnTo>
                    <a:pt x="1199286" y="0"/>
                  </a:lnTo>
                  <a:lnTo>
                    <a:pt x="1199286" y="45687"/>
                  </a:lnTo>
                  <a:lnTo>
                    <a:pt x="0" y="45687"/>
                  </a:lnTo>
                  <a:lnTo>
                    <a:pt x="0" y="0"/>
                  </a:lnTo>
                  <a:close/>
                </a:path>
              </a:pathLst>
            </a:custGeom>
            <a:ln w="3175">
              <a:solidFill>
                <a:srgbClr val="DFDFDF"/>
              </a:solidFill>
            </a:ln>
          </p:spPr>
          <p:txBody>
            <a:bodyPr wrap="square" lIns="0" tIns="0" rIns="0" bIns="0" rtlCol="0"/>
            <a:lstStyle/>
            <a:p/>
          </p:txBody>
        </p:sp>
      </p:grpSp>
      <p:sp>
        <p:nvSpPr>
          <p:cNvPr id="144" name="object 144"/>
          <p:cNvSpPr txBox="1"/>
          <p:nvPr/>
        </p:nvSpPr>
        <p:spPr>
          <a:xfrm>
            <a:off x="522965" y="7527749"/>
            <a:ext cx="50165" cy="7493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pPr>
            <a:r>
              <a:rPr dirty="0" sz="100">
                <a:latin typeface="Courier New"/>
                <a:cs typeface="Courier New"/>
              </a:rPr>
              <a:t>362</a:t>
            </a:r>
            <a:endParaRPr sz="100">
              <a:latin typeface="Courier New"/>
              <a:cs typeface="Courier New"/>
            </a:endParaRPr>
          </a:p>
          <a:p>
            <a:pPr marL="12700">
              <a:lnSpc>
                <a:spcPct val="100000"/>
              </a:lnSpc>
            </a:pPr>
            <a:r>
              <a:rPr dirty="0" sz="100">
                <a:latin typeface="Courier New"/>
                <a:cs typeface="Courier New"/>
              </a:rPr>
              <a:t>359</a:t>
            </a:r>
            <a:endParaRPr sz="100">
              <a:latin typeface="Courier New"/>
              <a:cs typeface="Courier New"/>
            </a:endParaRPr>
          </a:p>
          <a:p>
            <a:pPr marL="12700">
              <a:lnSpc>
                <a:spcPct val="100000"/>
              </a:lnSpc>
              <a:spcBef>
                <a:spcPts val="10"/>
              </a:spcBef>
            </a:pPr>
            <a:r>
              <a:rPr dirty="0" sz="100">
                <a:latin typeface="Courier New"/>
                <a:cs typeface="Courier New"/>
              </a:rPr>
              <a:t>334</a:t>
            </a:r>
            <a:endParaRPr sz="100">
              <a:latin typeface="Courier New"/>
              <a:cs typeface="Courier New"/>
            </a:endParaRPr>
          </a:p>
        </p:txBody>
      </p:sp>
      <p:sp>
        <p:nvSpPr>
          <p:cNvPr id="145" name="object 145"/>
          <p:cNvSpPr txBox="1"/>
          <p:nvPr/>
        </p:nvSpPr>
        <p:spPr>
          <a:xfrm>
            <a:off x="101744" y="7577590"/>
            <a:ext cx="333375" cy="4191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pPr>
            <a:r>
              <a:rPr dirty="0" sz="100">
                <a:latin typeface="Courier New"/>
                <a:cs typeface="Courier New"/>
              </a:rPr>
              <a:t>Comedies,</a:t>
            </a:r>
            <a:r>
              <a:rPr dirty="0" sz="100" spc="20">
                <a:latin typeface="Courier New"/>
                <a:cs typeface="Courier New"/>
              </a:rPr>
              <a:t> </a:t>
            </a:r>
            <a:r>
              <a:rPr dirty="0" sz="100">
                <a:latin typeface="Courier New"/>
                <a:cs typeface="Courier New"/>
              </a:rPr>
              <a:t>Dramas,</a:t>
            </a:r>
            <a:r>
              <a:rPr dirty="0" sz="100" spc="20">
                <a:latin typeface="Courier New"/>
                <a:cs typeface="Courier New"/>
              </a:rPr>
              <a:t> </a:t>
            </a:r>
            <a:r>
              <a:rPr dirty="0" sz="100">
                <a:latin typeface="Courier New"/>
                <a:cs typeface="Courier New"/>
              </a:rPr>
              <a:t>International</a:t>
            </a:r>
            <a:r>
              <a:rPr dirty="0" sz="100" spc="25">
                <a:latin typeface="Courier New"/>
                <a:cs typeface="Courier New"/>
              </a:rPr>
              <a:t> </a:t>
            </a:r>
            <a:r>
              <a:rPr dirty="0" sz="100">
                <a:latin typeface="Courier New"/>
                <a:cs typeface="Courier New"/>
              </a:rPr>
              <a:t>Movies</a:t>
            </a:r>
            <a:endParaRPr sz="100">
              <a:latin typeface="Courier New"/>
              <a:cs typeface="Courier New"/>
            </a:endParaRPr>
          </a:p>
        </p:txBody>
      </p:sp>
      <p:sp>
        <p:nvSpPr>
          <p:cNvPr id="146" name="object 146"/>
          <p:cNvSpPr txBox="1"/>
          <p:nvPr/>
        </p:nvSpPr>
        <p:spPr>
          <a:xfrm>
            <a:off x="522965" y="7577590"/>
            <a:ext cx="50165" cy="4191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pPr>
            <a:r>
              <a:rPr dirty="0" sz="100">
                <a:latin typeface="Courier New"/>
                <a:cs typeface="Courier New"/>
              </a:rPr>
              <a:t>274</a:t>
            </a:r>
            <a:endParaRPr sz="100">
              <a:latin typeface="Courier New"/>
              <a:cs typeface="Courier New"/>
            </a:endParaRPr>
          </a:p>
        </p:txBody>
      </p:sp>
      <p:grpSp>
        <p:nvGrpSpPr>
          <p:cNvPr id="147" name="object 147"/>
          <p:cNvGrpSpPr/>
          <p:nvPr/>
        </p:nvGrpSpPr>
        <p:grpSpPr>
          <a:xfrm>
            <a:off x="102680" y="7737619"/>
            <a:ext cx="1200785" cy="46990"/>
            <a:chOff x="102680" y="7737619"/>
            <a:chExt cx="1200785" cy="46990"/>
          </a:xfrm>
        </p:grpSpPr>
        <p:sp>
          <p:nvSpPr>
            <p:cNvPr id="148" name="object 148"/>
            <p:cNvSpPr/>
            <p:nvPr/>
          </p:nvSpPr>
          <p:spPr>
            <a:xfrm>
              <a:off x="102795" y="7737735"/>
              <a:ext cx="1200785" cy="46990"/>
            </a:xfrm>
            <a:custGeom>
              <a:avLst/>
              <a:gdLst/>
              <a:ahLst/>
              <a:cxnLst/>
              <a:rect l="l" t="t" r="r" b="b"/>
              <a:pathLst>
                <a:path w="1200785" h="46990">
                  <a:moveTo>
                    <a:pt x="1200324" y="46725"/>
                  </a:moveTo>
                  <a:lnTo>
                    <a:pt x="0" y="46725"/>
                  </a:lnTo>
                  <a:lnTo>
                    <a:pt x="0" y="0"/>
                  </a:lnTo>
                  <a:lnTo>
                    <a:pt x="1200324" y="0"/>
                  </a:lnTo>
                  <a:lnTo>
                    <a:pt x="1200324" y="46725"/>
                  </a:lnTo>
                  <a:close/>
                </a:path>
              </a:pathLst>
            </a:custGeom>
            <a:solidFill>
              <a:srgbClr val="F5F5F5"/>
            </a:solidFill>
          </p:spPr>
          <p:txBody>
            <a:bodyPr wrap="square" lIns="0" tIns="0" rIns="0" bIns="0" rtlCol="0"/>
            <a:lstStyle/>
            <a:p/>
          </p:txBody>
        </p:sp>
        <p:sp>
          <p:nvSpPr>
            <p:cNvPr id="149" name="object 149"/>
            <p:cNvSpPr/>
            <p:nvPr/>
          </p:nvSpPr>
          <p:spPr>
            <a:xfrm>
              <a:off x="103315" y="7738254"/>
              <a:ext cx="1199515" cy="45720"/>
            </a:xfrm>
            <a:custGeom>
              <a:avLst/>
              <a:gdLst/>
              <a:ahLst/>
              <a:cxnLst/>
              <a:rect l="l" t="t" r="r" b="b"/>
              <a:pathLst>
                <a:path w="1199515" h="45720">
                  <a:moveTo>
                    <a:pt x="0" y="0"/>
                  </a:moveTo>
                  <a:lnTo>
                    <a:pt x="1199286" y="0"/>
                  </a:lnTo>
                  <a:lnTo>
                    <a:pt x="1199286" y="45687"/>
                  </a:lnTo>
                  <a:lnTo>
                    <a:pt x="0" y="45687"/>
                  </a:lnTo>
                  <a:lnTo>
                    <a:pt x="0" y="0"/>
                  </a:lnTo>
                  <a:close/>
                </a:path>
              </a:pathLst>
            </a:custGeom>
            <a:ln w="3175">
              <a:solidFill>
                <a:srgbClr val="DFDFDF"/>
              </a:solidFill>
            </a:ln>
          </p:spPr>
          <p:txBody>
            <a:bodyPr wrap="square" lIns="0" tIns="0" rIns="0" bIns="0" rtlCol="0"/>
            <a:lstStyle/>
            <a:p/>
          </p:txBody>
        </p:sp>
      </p:grpSp>
      <p:sp>
        <p:nvSpPr>
          <p:cNvPr id="150" name="object 150"/>
          <p:cNvSpPr txBox="1"/>
          <p:nvPr/>
        </p:nvSpPr>
        <p:spPr>
          <a:xfrm>
            <a:off x="101744" y="7792526"/>
            <a:ext cx="471170" cy="10922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marR="5080">
              <a:lnSpc>
                <a:spcPct val="109000"/>
              </a:lnSpc>
              <a:tabLst>
                <a:tab pos="449580" algn="l"/>
              </a:tabLst>
            </a:pPr>
            <a:r>
              <a:rPr dirty="0" sz="100">
                <a:latin typeface="Courier New"/>
                <a:cs typeface="Courier New"/>
              </a:rPr>
              <a:t>Crime</a:t>
            </a:r>
            <a:r>
              <a:rPr dirty="0" sz="100" spc="5">
                <a:latin typeface="Courier New"/>
                <a:cs typeface="Courier New"/>
              </a:rPr>
              <a:t> </a:t>
            </a:r>
            <a:r>
              <a:rPr dirty="0" sz="100">
                <a:latin typeface="Courier New"/>
                <a:cs typeface="Courier New"/>
              </a:rPr>
              <a:t>TV</a:t>
            </a:r>
            <a:r>
              <a:rPr dirty="0" sz="100" spc="5">
                <a:latin typeface="Courier New"/>
                <a:cs typeface="Courier New"/>
              </a:rPr>
              <a:t> </a:t>
            </a:r>
            <a:r>
              <a:rPr dirty="0" sz="100">
                <a:latin typeface="Courier New"/>
                <a:cs typeface="Courier New"/>
              </a:rPr>
              <a:t>Shows,</a:t>
            </a:r>
            <a:r>
              <a:rPr dirty="0" sz="100" spc="5">
                <a:latin typeface="Courier New"/>
                <a:cs typeface="Courier New"/>
              </a:rPr>
              <a:t> </a:t>
            </a:r>
            <a:r>
              <a:rPr dirty="0" sz="100">
                <a:latin typeface="Courier New"/>
                <a:cs typeface="Courier New"/>
              </a:rPr>
              <a:t>International</a:t>
            </a:r>
            <a:r>
              <a:rPr dirty="0" sz="100" spc="5">
                <a:latin typeface="Courier New"/>
                <a:cs typeface="Courier New"/>
              </a:rPr>
              <a:t> </a:t>
            </a:r>
            <a:r>
              <a:rPr dirty="0" sz="100">
                <a:latin typeface="Courier New"/>
                <a:cs typeface="Courier New"/>
              </a:rPr>
              <a:t>TV</a:t>
            </a:r>
            <a:r>
              <a:rPr dirty="0" sz="100" spc="5">
                <a:latin typeface="Courier New"/>
                <a:cs typeface="Courier New"/>
              </a:rPr>
              <a:t> </a:t>
            </a:r>
            <a:r>
              <a:rPr dirty="0" sz="100">
                <a:latin typeface="Courier New"/>
                <a:cs typeface="Courier New"/>
              </a:rPr>
              <a:t>Shows,</a:t>
            </a:r>
            <a:r>
              <a:rPr dirty="0" sz="100" spc="5">
                <a:latin typeface="Courier New"/>
                <a:cs typeface="Courier New"/>
              </a:rPr>
              <a:t> </a:t>
            </a:r>
            <a:r>
              <a:rPr dirty="0" sz="100">
                <a:latin typeface="Courier New"/>
                <a:cs typeface="Courier New"/>
              </a:rPr>
              <a:t>Reality</a:t>
            </a:r>
            <a:r>
              <a:rPr dirty="0" sz="100" spc="5">
                <a:latin typeface="Courier New"/>
                <a:cs typeface="Courier New"/>
              </a:rPr>
              <a:t> </a:t>
            </a:r>
            <a:r>
              <a:rPr dirty="0" sz="100">
                <a:latin typeface="Courier New"/>
                <a:cs typeface="Courier New"/>
              </a:rPr>
              <a:t>TV</a:t>
            </a:r>
            <a:r>
              <a:rPr dirty="0" sz="100" spc="45">
                <a:latin typeface="Courier New"/>
                <a:cs typeface="Courier New"/>
              </a:rPr>
              <a:t> </a:t>
            </a:r>
            <a:r>
              <a:rPr dirty="0" sz="100">
                <a:latin typeface="Courier New"/>
                <a:cs typeface="Courier New"/>
              </a:rPr>
              <a:t>1 </a:t>
            </a:r>
            <a:r>
              <a:rPr dirty="0" sz="100" spc="-45">
                <a:latin typeface="Courier New"/>
                <a:cs typeface="Courier New"/>
              </a:rPr>
              <a:t> </a:t>
            </a:r>
            <a:r>
              <a:rPr dirty="0" sz="100">
                <a:latin typeface="Courier New"/>
                <a:cs typeface="Courier New"/>
              </a:rPr>
              <a:t>Anime</a:t>
            </a:r>
            <a:r>
              <a:rPr dirty="0" sz="100">
                <a:latin typeface="Courier New"/>
                <a:cs typeface="Courier New"/>
              </a:rPr>
              <a:t> </a:t>
            </a:r>
            <a:r>
              <a:rPr dirty="0" sz="100">
                <a:latin typeface="Courier New"/>
                <a:cs typeface="Courier New"/>
              </a:rPr>
              <a:t>Features,</a:t>
            </a:r>
            <a:r>
              <a:rPr dirty="0" sz="100">
                <a:latin typeface="Courier New"/>
                <a:cs typeface="Courier New"/>
              </a:rPr>
              <a:t> </a:t>
            </a:r>
            <a:r>
              <a:rPr dirty="0" sz="100">
                <a:latin typeface="Courier New"/>
                <a:cs typeface="Courier New"/>
              </a:rPr>
              <a:t>Romantic</a:t>
            </a:r>
            <a:r>
              <a:rPr dirty="0" sz="100">
                <a:latin typeface="Courier New"/>
                <a:cs typeface="Courier New"/>
              </a:rPr>
              <a:t> </a:t>
            </a:r>
            <a:r>
              <a:rPr dirty="0" sz="100">
                <a:latin typeface="Courier New"/>
                <a:cs typeface="Courier New"/>
              </a:rPr>
              <a:t>Movies</a:t>
            </a:r>
            <a:r>
              <a:rPr dirty="0" sz="100">
                <a:latin typeface="Courier New"/>
                <a:cs typeface="Courier New"/>
              </a:rPr>
              <a:t>	</a:t>
            </a:r>
            <a:r>
              <a:rPr dirty="0" sz="100">
                <a:latin typeface="Courier New"/>
                <a:cs typeface="Courier New"/>
              </a:rPr>
              <a:t>1</a:t>
            </a:r>
            <a:endParaRPr sz="100">
              <a:latin typeface="Courier New"/>
              <a:cs typeface="Courier New"/>
            </a:endParaRPr>
          </a:p>
          <a:p>
            <a:pPr marL="12700">
              <a:lnSpc>
                <a:spcPct val="100000"/>
              </a:lnSpc>
              <a:tabLst>
                <a:tab pos="449580" algn="l"/>
              </a:tabLst>
            </a:pPr>
            <a:r>
              <a:rPr dirty="0" sz="100">
                <a:latin typeface="Courier New"/>
                <a:cs typeface="Courier New"/>
              </a:rPr>
              <a:t>Anime</a:t>
            </a:r>
            <a:r>
              <a:rPr dirty="0" sz="100">
                <a:latin typeface="Courier New"/>
                <a:cs typeface="Courier New"/>
              </a:rPr>
              <a:t> </a:t>
            </a:r>
            <a:r>
              <a:rPr dirty="0" sz="100">
                <a:latin typeface="Courier New"/>
                <a:cs typeface="Courier New"/>
              </a:rPr>
              <a:t>Features,</a:t>
            </a:r>
            <a:r>
              <a:rPr dirty="0" sz="100">
                <a:latin typeface="Courier New"/>
                <a:cs typeface="Courier New"/>
              </a:rPr>
              <a:t> </a:t>
            </a:r>
            <a:r>
              <a:rPr dirty="0" sz="100">
                <a:latin typeface="Courier New"/>
                <a:cs typeface="Courier New"/>
              </a:rPr>
              <a:t>Music</a:t>
            </a:r>
            <a:r>
              <a:rPr dirty="0" sz="100">
                <a:latin typeface="Courier New"/>
                <a:cs typeface="Courier New"/>
              </a:rPr>
              <a:t> </a:t>
            </a:r>
            <a:r>
              <a:rPr dirty="0" sz="100">
                <a:latin typeface="Courier New"/>
                <a:cs typeface="Courier New"/>
              </a:rPr>
              <a:t>&amp;</a:t>
            </a:r>
            <a:r>
              <a:rPr dirty="0" sz="100">
                <a:latin typeface="Courier New"/>
                <a:cs typeface="Courier New"/>
              </a:rPr>
              <a:t> </a:t>
            </a:r>
            <a:r>
              <a:rPr dirty="0" sz="100">
                <a:latin typeface="Courier New"/>
                <a:cs typeface="Courier New"/>
              </a:rPr>
              <a:t>Musicals</a:t>
            </a:r>
            <a:r>
              <a:rPr dirty="0" sz="100">
                <a:latin typeface="Courier New"/>
                <a:cs typeface="Courier New"/>
              </a:rPr>
              <a:t>	</a:t>
            </a:r>
            <a:r>
              <a:rPr dirty="0" sz="100">
                <a:latin typeface="Courier New"/>
                <a:cs typeface="Courier New"/>
              </a:rPr>
              <a:t>1</a:t>
            </a:r>
            <a:endParaRPr sz="100">
              <a:latin typeface="Courier New"/>
              <a:cs typeface="Courier New"/>
            </a:endParaRPr>
          </a:p>
          <a:p>
            <a:pPr marL="12700">
              <a:lnSpc>
                <a:spcPct val="100000"/>
              </a:lnSpc>
            </a:pPr>
            <a:r>
              <a:rPr dirty="0" sz="100">
                <a:latin typeface="Courier New"/>
                <a:cs typeface="Courier New"/>
              </a:rPr>
              <a:t>British</a:t>
            </a:r>
            <a:r>
              <a:rPr dirty="0" sz="100">
                <a:latin typeface="Courier New"/>
                <a:cs typeface="Courier New"/>
              </a:rPr>
              <a:t> </a:t>
            </a:r>
            <a:r>
              <a:rPr dirty="0" sz="100">
                <a:latin typeface="Courier New"/>
                <a:cs typeface="Courier New"/>
              </a:rPr>
              <a:t>TV</a:t>
            </a:r>
            <a:r>
              <a:rPr dirty="0" sz="100">
                <a:latin typeface="Courier New"/>
                <a:cs typeface="Courier New"/>
              </a:rPr>
              <a:t> </a:t>
            </a:r>
            <a:r>
              <a:rPr dirty="0" sz="100">
                <a:latin typeface="Courier New"/>
                <a:cs typeface="Courier New"/>
              </a:rPr>
              <a:t>Shows,</a:t>
            </a:r>
            <a:r>
              <a:rPr dirty="0" sz="100">
                <a:latin typeface="Courier New"/>
                <a:cs typeface="Courier New"/>
              </a:rPr>
              <a:t> </a:t>
            </a:r>
            <a:r>
              <a:rPr dirty="0" sz="100">
                <a:latin typeface="Courier New"/>
                <a:cs typeface="Courier New"/>
              </a:rPr>
              <a:t>Kids'</a:t>
            </a:r>
            <a:r>
              <a:rPr dirty="0" sz="100">
                <a:latin typeface="Courier New"/>
                <a:cs typeface="Courier New"/>
              </a:rPr>
              <a:t> </a:t>
            </a:r>
            <a:r>
              <a:rPr dirty="0" sz="100">
                <a:latin typeface="Courier New"/>
                <a:cs typeface="Courier New"/>
              </a:rPr>
              <a:t>TV,</a:t>
            </a:r>
            <a:r>
              <a:rPr dirty="0" sz="100">
                <a:latin typeface="Courier New"/>
                <a:cs typeface="Courier New"/>
              </a:rPr>
              <a:t> </a:t>
            </a:r>
            <a:r>
              <a:rPr dirty="0" sz="100">
                <a:latin typeface="Courier New"/>
                <a:cs typeface="Courier New"/>
              </a:rPr>
              <a:t>TV</a:t>
            </a:r>
            <a:r>
              <a:rPr dirty="0" sz="100">
                <a:latin typeface="Courier New"/>
                <a:cs typeface="Courier New"/>
              </a:rPr>
              <a:t> </a:t>
            </a:r>
            <a:r>
              <a:rPr dirty="0" sz="100">
                <a:latin typeface="Courier New"/>
                <a:cs typeface="Courier New"/>
              </a:rPr>
              <a:t>Thrillers</a:t>
            </a:r>
            <a:r>
              <a:rPr dirty="0" sz="100">
                <a:latin typeface="Courier New"/>
                <a:cs typeface="Courier New"/>
              </a:rPr>
              <a:t>              </a:t>
            </a:r>
            <a:r>
              <a:rPr dirty="0" sz="100" spc="-10">
                <a:latin typeface="Courier New"/>
                <a:cs typeface="Courier New"/>
              </a:rPr>
              <a:t> </a:t>
            </a:r>
            <a:r>
              <a:rPr dirty="0" sz="100">
                <a:latin typeface="Courier New"/>
                <a:cs typeface="Courier New"/>
              </a:rPr>
              <a:t>1</a:t>
            </a:r>
            <a:endParaRPr sz="100">
              <a:latin typeface="Courier New"/>
              <a:cs typeface="Courier New"/>
            </a:endParaRPr>
          </a:p>
          <a:p>
            <a:pPr marL="12700">
              <a:lnSpc>
                <a:spcPct val="100000"/>
              </a:lnSpc>
              <a:spcBef>
                <a:spcPts val="20"/>
              </a:spcBef>
            </a:pPr>
            <a:r>
              <a:rPr dirty="0" sz="100">
                <a:latin typeface="Courier New"/>
                <a:cs typeface="Courier New"/>
              </a:rPr>
              <a:t>Kids'</a:t>
            </a:r>
            <a:r>
              <a:rPr dirty="0" sz="100">
                <a:latin typeface="Courier New"/>
                <a:cs typeface="Courier New"/>
              </a:rPr>
              <a:t> </a:t>
            </a:r>
            <a:r>
              <a:rPr dirty="0" sz="100">
                <a:latin typeface="Courier New"/>
                <a:cs typeface="Courier New"/>
              </a:rPr>
              <a:t>TV,</a:t>
            </a:r>
            <a:r>
              <a:rPr dirty="0" sz="100">
                <a:latin typeface="Courier New"/>
                <a:cs typeface="Courier New"/>
              </a:rPr>
              <a:t> </a:t>
            </a:r>
            <a:r>
              <a:rPr dirty="0" sz="100">
                <a:latin typeface="Courier New"/>
                <a:cs typeface="Courier New"/>
              </a:rPr>
              <a:t>TV</a:t>
            </a:r>
            <a:r>
              <a:rPr dirty="0" sz="100">
                <a:latin typeface="Courier New"/>
                <a:cs typeface="Courier New"/>
              </a:rPr>
              <a:t> </a:t>
            </a:r>
            <a:r>
              <a:rPr dirty="0" sz="100">
                <a:latin typeface="Courier New"/>
                <a:cs typeface="Courier New"/>
              </a:rPr>
              <a:t>Action</a:t>
            </a:r>
            <a:r>
              <a:rPr dirty="0" sz="100">
                <a:latin typeface="Courier New"/>
                <a:cs typeface="Courier New"/>
              </a:rPr>
              <a:t> </a:t>
            </a:r>
            <a:r>
              <a:rPr dirty="0" sz="100">
                <a:latin typeface="Courier New"/>
                <a:cs typeface="Courier New"/>
              </a:rPr>
              <a:t>&amp;</a:t>
            </a:r>
            <a:r>
              <a:rPr dirty="0" sz="100">
                <a:latin typeface="Courier New"/>
                <a:cs typeface="Courier New"/>
              </a:rPr>
              <a:t> </a:t>
            </a:r>
            <a:r>
              <a:rPr dirty="0" sz="100">
                <a:latin typeface="Courier New"/>
                <a:cs typeface="Courier New"/>
              </a:rPr>
              <a:t>Adventure,</a:t>
            </a:r>
            <a:r>
              <a:rPr dirty="0" sz="100">
                <a:latin typeface="Courier New"/>
                <a:cs typeface="Courier New"/>
              </a:rPr>
              <a:t> </a:t>
            </a:r>
            <a:r>
              <a:rPr dirty="0" sz="100">
                <a:latin typeface="Courier New"/>
                <a:cs typeface="Courier New"/>
              </a:rPr>
              <a:t>TV</a:t>
            </a:r>
            <a:r>
              <a:rPr dirty="0" sz="100">
                <a:latin typeface="Courier New"/>
                <a:cs typeface="Courier New"/>
              </a:rPr>
              <a:t> </a:t>
            </a:r>
            <a:r>
              <a:rPr dirty="0" sz="100">
                <a:latin typeface="Courier New"/>
                <a:cs typeface="Courier New"/>
              </a:rPr>
              <a:t>Dramas</a:t>
            </a:r>
            <a:r>
              <a:rPr dirty="0" sz="100">
                <a:latin typeface="Courier New"/>
                <a:cs typeface="Courier New"/>
              </a:rPr>
              <a:t>            </a:t>
            </a:r>
            <a:r>
              <a:rPr dirty="0" sz="100" spc="-15">
                <a:latin typeface="Courier New"/>
                <a:cs typeface="Courier New"/>
              </a:rPr>
              <a:t> </a:t>
            </a:r>
            <a:r>
              <a:rPr dirty="0" sz="100">
                <a:latin typeface="Courier New"/>
                <a:cs typeface="Courier New"/>
              </a:rPr>
              <a:t>1</a:t>
            </a:r>
            <a:endParaRPr sz="100">
              <a:latin typeface="Courier New"/>
              <a:cs typeface="Courier New"/>
            </a:endParaRPr>
          </a:p>
        </p:txBody>
      </p:sp>
      <p:sp>
        <p:nvSpPr>
          <p:cNvPr id="151" name="object 151"/>
          <p:cNvSpPr txBox="1"/>
          <p:nvPr/>
        </p:nvSpPr>
        <p:spPr>
          <a:xfrm>
            <a:off x="101744" y="7876633"/>
            <a:ext cx="471170" cy="10922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algn="just" marL="12700" marR="5080">
              <a:lnSpc>
                <a:spcPct val="110700"/>
              </a:lnSpc>
              <a:tabLst>
                <a:tab pos="449580" algn="l"/>
              </a:tabLst>
            </a:pPr>
            <a:r>
              <a:rPr dirty="0" sz="100">
                <a:latin typeface="Courier New"/>
                <a:cs typeface="Courier New"/>
              </a:rPr>
              <a:t>TV</a:t>
            </a:r>
            <a:r>
              <a:rPr dirty="0" sz="100">
                <a:latin typeface="Courier New"/>
                <a:cs typeface="Courier New"/>
              </a:rPr>
              <a:t> </a:t>
            </a:r>
            <a:r>
              <a:rPr dirty="0" sz="100">
                <a:latin typeface="Courier New"/>
                <a:cs typeface="Courier New"/>
              </a:rPr>
              <a:t>Comedies,</a:t>
            </a:r>
            <a:r>
              <a:rPr dirty="0" sz="100">
                <a:latin typeface="Courier New"/>
                <a:cs typeface="Courier New"/>
              </a:rPr>
              <a:t> </a:t>
            </a:r>
            <a:r>
              <a:rPr dirty="0" sz="100">
                <a:latin typeface="Courier New"/>
                <a:cs typeface="Courier New"/>
              </a:rPr>
              <a:t>TV</a:t>
            </a:r>
            <a:r>
              <a:rPr dirty="0" sz="100">
                <a:latin typeface="Courier New"/>
                <a:cs typeface="Courier New"/>
              </a:rPr>
              <a:t> </a:t>
            </a:r>
            <a:r>
              <a:rPr dirty="0" sz="100">
                <a:latin typeface="Courier New"/>
                <a:cs typeface="Courier New"/>
              </a:rPr>
              <a:t>Dramas,</a:t>
            </a:r>
            <a:r>
              <a:rPr dirty="0" sz="100">
                <a:latin typeface="Courier New"/>
                <a:cs typeface="Courier New"/>
              </a:rPr>
              <a:t> </a:t>
            </a:r>
            <a:r>
              <a:rPr dirty="0" sz="100">
                <a:latin typeface="Courier New"/>
                <a:cs typeface="Courier New"/>
              </a:rPr>
              <a:t>TV</a:t>
            </a:r>
            <a:r>
              <a:rPr dirty="0" sz="100">
                <a:latin typeface="Courier New"/>
                <a:cs typeface="Courier New"/>
              </a:rPr>
              <a:t> </a:t>
            </a:r>
            <a:r>
              <a:rPr dirty="0" sz="100">
                <a:latin typeface="Courier New"/>
                <a:cs typeface="Courier New"/>
              </a:rPr>
              <a:t>Horror</a:t>
            </a:r>
            <a:r>
              <a:rPr dirty="0" sz="100">
                <a:latin typeface="Courier New"/>
                <a:cs typeface="Courier New"/>
              </a:rPr>
              <a:t>	</a:t>
            </a:r>
            <a:r>
              <a:rPr dirty="0" sz="100">
                <a:latin typeface="Courier New"/>
                <a:cs typeface="Courier New"/>
              </a:rPr>
              <a:t>1  </a:t>
            </a:r>
            <a:r>
              <a:rPr dirty="0" sz="100">
                <a:latin typeface="Courier New"/>
                <a:cs typeface="Courier New"/>
              </a:rPr>
              <a:t>Children &amp; Family Movies, Comedies, LGBTQ Movies    </a:t>
            </a:r>
            <a:r>
              <a:rPr dirty="0" sz="100" spc="5">
                <a:latin typeface="Courier New"/>
                <a:cs typeface="Courier New"/>
              </a:rPr>
              <a:t> </a:t>
            </a:r>
            <a:r>
              <a:rPr dirty="0" sz="100">
                <a:latin typeface="Courier New"/>
                <a:cs typeface="Courier New"/>
              </a:rPr>
              <a:t>1 </a:t>
            </a:r>
            <a:r>
              <a:rPr dirty="0" sz="100" spc="5">
                <a:latin typeface="Courier New"/>
                <a:cs typeface="Courier New"/>
              </a:rPr>
              <a:t> </a:t>
            </a:r>
            <a:r>
              <a:rPr dirty="0" sz="100">
                <a:latin typeface="Courier New"/>
                <a:cs typeface="Courier New"/>
              </a:rPr>
              <a:t>Kids' TV, Spanish-Language TV Shows, Teen TV Shows    1 </a:t>
            </a:r>
            <a:r>
              <a:rPr dirty="0" sz="100" spc="5">
                <a:latin typeface="Courier New"/>
                <a:cs typeface="Courier New"/>
              </a:rPr>
              <a:t> </a:t>
            </a:r>
            <a:r>
              <a:rPr dirty="0" sz="100">
                <a:latin typeface="Courier New"/>
                <a:cs typeface="Courier New"/>
              </a:rPr>
              <a:t>Cult</a:t>
            </a:r>
            <a:r>
              <a:rPr dirty="0" sz="100">
                <a:latin typeface="Courier New"/>
                <a:cs typeface="Courier New"/>
              </a:rPr>
              <a:t> </a:t>
            </a:r>
            <a:r>
              <a:rPr dirty="0" sz="100">
                <a:latin typeface="Courier New"/>
                <a:cs typeface="Courier New"/>
              </a:rPr>
              <a:t>Movies,</a:t>
            </a:r>
            <a:r>
              <a:rPr dirty="0" sz="100">
                <a:latin typeface="Courier New"/>
                <a:cs typeface="Courier New"/>
              </a:rPr>
              <a:t> </a:t>
            </a:r>
            <a:r>
              <a:rPr dirty="0" sz="100">
                <a:latin typeface="Courier New"/>
                <a:cs typeface="Courier New"/>
              </a:rPr>
              <a:t>Dramas,</a:t>
            </a:r>
            <a:r>
              <a:rPr dirty="0" sz="100">
                <a:latin typeface="Courier New"/>
                <a:cs typeface="Courier New"/>
              </a:rPr>
              <a:t> </a:t>
            </a:r>
            <a:r>
              <a:rPr dirty="0" sz="100">
                <a:latin typeface="Courier New"/>
                <a:cs typeface="Courier New"/>
              </a:rPr>
              <a:t>Thrillers</a:t>
            </a:r>
            <a:r>
              <a:rPr dirty="0" sz="100">
                <a:latin typeface="Courier New"/>
                <a:cs typeface="Courier New"/>
              </a:rPr>
              <a:t>	</a:t>
            </a:r>
            <a:r>
              <a:rPr dirty="0" sz="100">
                <a:latin typeface="Courier New"/>
                <a:cs typeface="Courier New"/>
              </a:rPr>
              <a:t>1  </a:t>
            </a:r>
            <a:r>
              <a:rPr dirty="0" sz="100">
                <a:latin typeface="Courier New"/>
                <a:cs typeface="Courier New"/>
              </a:rPr>
              <a:t>Name:</a:t>
            </a:r>
            <a:r>
              <a:rPr dirty="0" sz="100" spc="-5">
                <a:latin typeface="Courier New"/>
                <a:cs typeface="Courier New"/>
              </a:rPr>
              <a:t> </a:t>
            </a:r>
            <a:r>
              <a:rPr dirty="0" sz="100">
                <a:latin typeface="Courier New"/>
                <a:cs typeface="Courier New"/>
              </a:rPr>
              <a:t>listed_in, dtype: int64</a:t>
            </a:r>
            <a:endParaRPr sz="100">
              <a:latin typeface="Courier New"/>
              <a:cs typeface="Courier New"/>
            </a:endParaRPr>
          </a:p>
        </p:txBody>
      </p:sp>
      <p:sp>
        <p:nvSpPr>
          <p:cNvPr id="152" name="object 152"/>
          <p:cNvSpPr/>
          <p:nvPr/>
        </p:nvSpPr>
        <p:spPr>
          <a:xfrm>
            <a:off x="109016" y="8138540"/>
            <a:ext cx="1173480" cy="71120"/>
          </a:xfrm>
          <a:custGeom>
            <a:avLst/>
            <a:gdLst/>
            <a:ahLst/>
            <a:cxnLst/>
            <a:rect l="l" t="t" r="r" b="b"/>
            <a:pathLst>
              <a:path w="1173480" h="71120">
                <a:moveTo>
                  <a:pt x="1173327" y="0"/>
                </a:moveTo>
                <a:lnTo>
                  <a:pt x="1173327" y="0"/>
                </a:lnTo>
                <a:lnTo>
                  <a:pt x="0" y="0"/>
                </a:lnTo>
                <a:lnTo>
                  <a:pt x="0" y="70612"/>
                </a:lnTo>
                <a:lnTo>
                  <a:pt x="1173327" y="70612"/>
                </a:lnTo>
                <a:lnTo>
                  <a:pt x="1173327" y="0"/>
                </a:lnTo>
                <a:close/>
              </a:path>
            </a:pathLst>
          </a:custGeom>
          <a:solidFill>
            <a:srgbClr val="F5F5F5"/>
          </a:solidFill>
        </p:spPr>
        <p:txBody>
          <a:bodyPr wrap="square" lIns="0" tIns="0" rIns="0" bIns="0" rtlCol="0"/>
          <a:lstStyle/>
          <a:p/>
        </p:txBody>
      </p:sp>
      <p:grpSp>
        <p:nvGrpSpPr>
          <p:cNvPr id="153" name="object 153"/>
          <p:cNvGrpSpPr/>
          <p:nvPr/>
        </p:nvGrpSpPr>
        <p:grpSpPr>
          <a:xfrm>
            <a:off x="109026" y="8081426"/>
            <a:ext cx="1173480" cy="1270"/>
            <a:chOff x="109026" y="8081426"/>
            <a:chExt cx="1173480" cy="1270"/>
          </a:xfrm>
        </p:grpSpPr>
        <p:sp>
          <p:nvSpPr>
            <p:cNvPr id="154" name="object 154"/>
            <p:cNvSpPr/>
            <p:nvPr/>
          </p:nvSpPr>
          <p:spPr>
            <a:xfrm>
              <a:off x="109016" y="8081428"/>
              <a:ext cx="744855" cy="1270"/>
            </a:xfrm>
            <a:custGeom>
              <a:avLst/>
              <a:gdLst/>
              <a:ahLst/>
              <a:cxnLst/>
              <a:rect l="l" t="t" r="r" b="b"/>
              <a:pathLst>
                <a:path w="744855" h="1270">
                  <a:moveTo>
                    <a:pt x="744499" y="0"/>
                  </a:moveTo>
                  <a:lnTo>
                    <a:pt x="744499" y="0"/>
                  </a:lnTo>
                  <a:lnTo>
                    <a:pt x="0" y="0"/>
                  </a:lnTo>
                  <a:lnTo>
                    <a:pt x="0" y="1041"/>
                  </a:lnTo>
                  <a:lnTo>
                    <a:pt x="744499" y="1041"/>
                  </a:lnTo>
                  <a:lnTo>
                    <a:pt x="744499" y="0"/>
                  </a:lnTo>
                  <a:close/>
                </a:path>
              </a:pathLst>
            </a:custGeom>
            <a:solidFill>
              <a:srgbClr val="BDBDBD"/>
            </a:solidFill>
          </p:spPr>
          <p:txBody>
            <a:bodyPr wrap="square" lIns="0" tIns="0" rIns="0" bIns="0" rtlCol="0"/>
            <a:lstStyle/>
            <a:p/>
          </p:txBody>
        </p:sp>
        <p:sp>
          <p:nvSpPr>
            <p:cNvPr id="155" name="object 155"/>
            <p:cNvSpPr/>
            <p:nvPr/>
          </p:nvSpPr>
          <p:spPr>
            <a:xfrm>
              <a:off x="853518" y="8081945"/>
              <a:ext cx="429259" cy="0"/>
            </a:xfrm>
            <a:custGeom>
              <a:avLst/>
              <a:gdLst/>
              <a:ahLst/>
              <a:cxnLst/>
              <a:rect l="l" t="t" r="r" b="b"/>
              <a:pathLst>
                <a:path w="429259" h="0">
                  <a:moveTo>
                    <a:pt x="0" y="0"/>
                  </a:moveTo>
                  <a:lnTo>
                    <a:pt x="428835" y="0"/>
                  </a:lnTo>
                </a:path>
              </a:pathLst>
            </a:custGeom>
            <a:ln w="3175">
              <a:solidFill>
                <a:srgbClr val="BDBDBD"/>
              </a:solidFill>
            </a:ln>
          </p:spPr>
          <p:txBody>
            <a:bodyPr wrap="square" lIns="0" tIns="0" rIns="0" bIns="0" rtlCol="0"/>
            <a:lstStyle/>
            <a:p/>
          </p:txBody>
        </p:sp>
        <p:sp>
          <p:nvSpPr>
            <p:cNvPr id="156" name="object 156"/>
            <p:cNvSpPr/>
            <p:nvPr/>
          </p:nvSpPr>
          <p:spPr>
            <a:xfrm>
              <a:off x="109016" y="8081428"/>
              <a:ext cx="744855" cy="1270"/>
            </a:xfrm>
            <a:custGeom>
              <a:avLst/>
              <a:gdLst/>
              <a:ahLst/>
              <a:cxnLst/>
              <a:rect l="l" t="t" r="r" b="b"/>
              <a:pathLst>
                <a:path w="744855" h="1270">
                  <a:moveTo>
                    <a:pt x="744499" y="0"/>
                  </a:moveTo>
                  <a:lnTo>
                    <a:pt x="744499" y="0"/>
                  </a:lnTo>
                  <a:lnTo>
                    <a:pt x="0" y="0"/>
                  </a:lnTo>
                  <a:lnTo>
                    <a:pt x="0" y="1041"/>
                  </a:lnTo>
                  <a:lnTo>
                    <a:pt x="744499" y="1041"/>
                  </a:lnTo>
                  <a:lnTo>
                    <a:pt x="744499" y="0"/>
                  </a:lnTo>
                  <a:close/>
                </a:path>
              </a:pathLst>
            </a:custGeom>
            <a:solidFill>
              <a:srgbClr val="BDBDBD"/>
            </a:solidFill>
          </p:spPr>
          <p:txBody>
            <a:bodyPr wrap="square" lIns="0" tIns="0" rIns="0" bIns="0" rtlCol="0"/>
            <a:lstStyle/>
            <a:p/>
          </p:txBody>
        </p:sp>
      </p:grpSp>
      <p:sp>
        <p:nvSpPr>
          <p:cNvPr id="157" name="object 157"/>
          <p:cNvSpPr txBox="1"/>
          <p:nvPr/>
        </p:nvSpPr>
        <p:spPr>
          <a:xfrm>
            <a:off x="64683" y="8096761"/>
            <a:ext cx="361950" cy="47625"/>
          </a:xfrm>
          <a:prstGeom prst="rect">
            <a:avLst/>
          </a:prstGeom>
        </p:spPr>
        <p:txBody>
          <a:bodyPr wrap="square" lIns="0" tIns="5715" rIns="0" bIns="0" rtlCol="0" vert="horz">
            <a:spAutoFit/>
          </a:bodyPr>
          <a:lstStyle/>
          <a:p>
            <a:pPr>
              <a:lnSpc>
                <a:spcPct val="100000"/>
              </a:lnSpc>
              <a:spcBef>
                <a:spcPts val="45"/>
              </a:spcBef>
            </a:pPr>
            <a:endParaRPr sz="100">
              <a:latin typeface="Times New Roman"/>
              <a:cs typeface="Times New Roman"/>
            </a:endParaRPr>
          </a:p>
          <a:p>
            <a:pPr marL="212725" marR="43180" indent="-162560">
              <a:lnSpc>
                <a:spcPct val="47700"/>
              </a:lnSpc>
            </a:pPr>
            <a:r>
              <a:rPr dirty="0" baseline="27777" sz="150" spc="-7" b="1">
                <a:latin typeface="Arial"/>
                <a:cs typeface="Arial"/>
              </a:rPr>
              <a:t>0</a:t>
            </a:r>
            <a:r>
              <a:rPr dirty="0" baseline="27777" sz="150" spc="-7" b="1">
                <a:latin typeface="Arial"/>
                <a:cs typeface="Arial"/>
              </a:rPr>
              <a:t>             </a:t>
            </a:r>
            <a:r>
              <a:rPr dirty="0" baseline="27777" sz="150" spc="-7" b="1">
                <a:latin typeface="Arial"/>
                <a:cs typeface="Arial"/>
              </a:rPr>
              <a:t> </a:t>
            </a:r>
            <a:r>
              <a:rPr dirty="0" baseline="27777" sz="150" spc="-7">
                <a:latin typeface="Arial MT"/>
                <a:cs typeface="Arial MT"/>
              </a:rPr>
              <a:t>s1</a:t>
            </a:r>
            <a:r>
              <a:rPr dirty="0" baseline="27777" sz="150">
                <a:latin typeface="Arial MT"/>
                <a:cs typeface="Arial MT"/>
              </a:rPr>
              <a:t>   </a:t>
            </a:r>
            <a:r>
              <a:rPr dirty="0" baseline="27777" sz="150" spc="15">
                <a:latin typeface="Arial MT"/>
                <a:cs typeface="Arial MT"/>
              </a:rPr>
              <a:t> </a:t>
            </a:r>
            <a:r>
              <a:rPr dirty="0" baseline="27777" sz="150" spc="-7">
                <a:latin typeface="Arial MT"/>
                <a:cs typeface="Arial MT"/>
              </a:rPr>
              <a:t>Movie</a:t>
            </a:r>
            <a:r>
              <a:rPr dirty="0" baseline="27777" sz="150">
                <a:latin typeface="Arial MT"/>
                <a:cs typeface="Arial MT"/>
              </a:rPr>
              <a:t>   </a:t>
            </a:r>
            <a:r>
              <a:rPr dirty="0" baseline="27777" sz="150" spc="-7">
                <a:latin typeface="Arial MT"/>
                <a:cs typeface="Arial MT"/>
              </a:rPr>
              <a:t> </a:t>
            </a:r>
            <a:r>
              <a:rPr dirty="0" baseline="27777" sz="150" spc="-7">
                <a:latin typeface="Arial MT"/>
                <a:cs typeface="Arial MT"/>
              </a:rPr>
              <a:t>Johnson</a:t>
            </a:r>
            <a:r>
              <a:rPr dirty="0" baseline="27777" sz="150" spc="-7">
                <a:latin typeface="Arial MT"/>
                <a:cs typeface="Arial MT"/>
              </a:rPr>
              <a:t> </a:t>
            </a:r>
            <a:r>
              <a:rPr dirty="0" baseline="27777" sz="150" spc="-7">
                <a:latin typeface="Arial MT"/>
                <a:cs typeface="Arial MT"/>
              </a:rPr>
              <a:t>Is</a:t>
            </a:r>
            <a:r>
              <a:rPr dirty="0" baseline="27777" sz="150">
                <a:latin typeface="Arial MT"/>
                <a:cs typeface="Arial MT"/>
              </a:rPr>
              <a:t>     </a:t>
            </a:r>
            <a:r>
              <a:rPr dirty="0" baseline="27777" sz="150" spc="-7">
                <a:latin typeface="Arial MT"/>
                <a:cs typeface="Arial MT"/>
              </a:rPr>
              <a:t> </a:t>
            </a:r>
            <a:r>
              <a:rPr dirty="0" sz="100" spc="-5">
                <a:latin typeface="Arial MT"/>
                <a:cs typeface="Arial MT"/>
              </a:rPr>
              <a:t>Johnson  </a:t>
            </a:r>
            <a:r>
              <a:rPr dirty="0" sz="100" spc="-5">
                <a:latin typeface="Arial MT"/>
                <a:cs typeface="Arial MT"/>
              </a:rPr>
              <a:t>Dead</a:t>
            </a:r>
            <a:endParaRPr sz="100">
              <a:latin typeface="Arial MT"/>
              <a:cs typeface="Arial MT"/>
            </a:endParaRPr>
          </a:p>
        </p:txBody>
      </p:sp>
      <p:sp>
        <p:nvSpPr>
          <p:cNvPr id="158" name="object 158"/>
          <p:cNvSpPr txBox="1"/>
          <p:nvPr/>
        </p:nvSpPr>
        <p:spPr>
          <a:xfrm>
            <a:off x="219935" y="8082224"/>
            <a:ext cx="916305" cy="4064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63500">
              <a:lnSpc>
                <a:spcPct val="100000"/>
              </a:lnSpc>
              <a:tabLst>
                <a:tab pos="300355" algn="l"/>
                <a:tab pos="805815" algn="l"/>
              </a:tabLst>
            </a:pPr>
            <a:r>
              <a:rPr dirty="0" baseline="27777" sz="150" spc="-7">
                <a:latin typeface="Arial MT"/>
                <a:cs typeface="Arial MT"/>
              </a:rPr>
              <a:t>Dick</a:t>
            </a:r>
            <a:r>
              <a:rPr dirty="0" baseline="27777" sz="150" spc="-7">
                <a:latin typeface="Arial MT"/>
                <a:cs typeface="Arial MT"/>
              </a:rPr>
              <a:t>       </a:t>
            </a:r>
            <a:r>
              <a:rPr dirty="0" baseline="27777" sz="150" spc="7">
                <a:latin typeface="Arial MT"/>
                <a:cs typeface="Arial MT"/>
              </a:rPr>
              <a:t> </a:t>
            </a:r>
            <a:r>
              <a:rPr dirty="0" sz="100" spc="-5">
                <a:latin typeface="Arial MT"/>
                <a:cs typeface="Arial MT"/>
              </a:rPr>
              <a:t>Kirsten</a:t>
            </a:r>
            <a:r>
              <a:rPr dirty="0" sz="100">
                <a:latin typeface="Arial MT"/>
                <a:cs typeface="Arial MT"/>
              </a:rPr>
              <a:t>	</a:t>
            </a:r>
            <a:r>
              <a:rPr dirty="0" sz="100" spc="-5">
                <a:latin typeface="Arial MT"/>
                <a:cs typeface="Arial MT"/>
              </a:rPr>
              <a:t>United</a:t>
            </a:r>
            <a:r>
              <a:rPr dirty="0" sz="100">
                <a:latin typeface="Arial MT"/>
                <a:cs typeface="Arial MT"/>
              </a:rPr>
              <a:t>       </a:t>
            </a:r>
            <a:r>
              <a:rPr dirty="0" sz="100" spc="5">
                <a:latin typeface="Arial MT"/>
                <a:cs typeface="Arial MT"/>
              </a:rPr>
              <a:t> </a:t>
            </a:r>
            <a:r>
              <a:rPr dirty="0" sz="100" spc="-5">
                <a:latin typeface="Arial MT"/>
                <a:cs typeface="Arial MT"/>
              </a:rPr>
              <a:t>September</a:t>
            </a:r>
            <a:r>
              <a:rPr dirty="0" sz="100">
                <a:latin typeface="Arial MT"/>
                <a:cs typeface="Arial MT"/>
              </a:rPr>
              <a:t>                               </a:t>
            </a:r>
            <a:r>
              <a:rPr dirty="0" sz="100" spc="5">
                <a:latin typeface="Arial MT"/>
                <a:cs typeface="Arial MT"/>
              </a:rPr>
              <a:t> </a:t>
            </a:r>
            <a:r>
              <a:rPr dirty="0" sz="100" spc="-5">
                <a:latin typeface="Arial MT"/>
                <a:cs typeface="Arial MT"/>
              </a:rPr>
              <a:t>PG-</a:t>
            </a:r>
            <a:r>
              <a:rPr dirty="0" sz="100">
                <a:latin typeface="Arial MT"/>
                <a:cs typeface="Arial MT"/>
              </a:rPr>
              <a:t>	</a:t>
            </a:r>
            <a:r>
              <a:rPr dirty="0" baseline="27777" sz="150" spc="-7">
                <a:latin typeface="Arial MT"/>
                <a:cs typeface="Arial MT"/>
              </a:rPr>
              <a:t>As</a:t>
            </a:r>
            <a:r>
              <a:rPr dirty="0" baseline="27777" sz="150" spc="-7">
                <a:latin typeface="Arial MT"/>
                <a:cs typeface="Arial MT"/>
              </a:rPr>
              <a:t> </a:t>
            </a:r>
            <a:r>
              <a:rPr dirty="0" baseline="27777" sz="150" spc="-7">
                <a:latin typeface="Arial MT"/>
                <a:cs typeface="Arial MT"/>
              </a:rPr>
              <a:t>her</a:t>
            </a:r>
            <a:r>
              <a:rPr dirty="0" baseline="27777" sz="150" spc="-7">
                <a:latin typeface="Arial MT"/>
                <a:cs typeface="Arial MT"/>
              </a:rPr>
              <a:t> </a:t>
            </a:r>
            <a:r>
              <a:rPr dirty="0" baseline="27777" sz="150" spc="-7">
                <a:latin typeface="Arial MT"/>
                <a:cs typeface="Arial MT"/>
              </a:rPr>
              <a:t>father</a:t>
            </a:r>
            <a:endParaRPr baseline="27777" sz="150">
              <a:latin typeface="Arial MT"/>
              <a:cs typeface="Arial MT"/>
            </a:endParaRPr>
          </a:p>
        </p:txBody>
      </p:sp>
      <p:sp>
        <p:nvSpPr>
          <p:cNvPr id="159" name="object 159"/>
          <p:cNvSpPr txBox="1"/>
          <p:nvPr/>
        </p:nvSpPr>
        <p:spPr>
          <a:xfrm>
            <a:off x="1231543" y="8082224"/>
            <a:ext cx="57785" cy="4064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pPr>
            <a:r>
              <a:rPr dirty="0" sz="100" spc="-5">
                <a:latin typeface="Arial MT"/>
                <a:cs typeface="Arial MT"/>
              </a:rPr>
              <a:t>2021-</a:t>
            </a:r>
            <a:endParaRPr sz="100">
              <a:latin typeface="Arial MT"/>
              <a:cs typeface="Arial MT"/>
            </a:endParaRPr>
          </a:p>
        </p:txBody>
      </p:sp>
      <p:sp>
        <p:nvSpPr>
          <p:cNvPr id="160" name="object 160"/>
          <p:cNvSpPr txBox="1"/>
          <p:nvPr/>
        </p:nvSpPr>
        <p:spPr>
          <a:xfrm>
            <a:off x="417379" y="8096761"/>
            <a:ext cx="909955" cy="47625"/>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50800">
              <a:lnSpc>
                <a:spcPts val="90"/>
              </a:lnSpc>
            </a:pPr>
            <a:r>
              <a:rPr dirty="0" baseline="27777" sz="150" spc="-7">
                <a:latin typeface="Arial MT"/>
                <a:cs typeface="Arial MT"/>
              </a:rPr>
              <a:t>NaN</a:t>
            </a:r>
            <a:r>
              <a:rPr dirty="0" baseline="27777" sz="150" spc="22">
                <a:latin typeface="Arial MT"/>
                <a:cs typeface="Arial MT"/>
              </a:rPr>
              <a:t>    </a:t>
            </a:r>
            <a:r>
              <a:rPr dirty="0" baseline="27777" sz="150" spc="22">
                <a:latin typeface="Arial MT"/>
                <a:cs typeface="Arial MT"/>
              </a:rPr>
              <a:t> </a:t>
            </a:r>
            <a:r>
              <a:rPr dirty="0" sz="100" spc="-5">
                <a:latin typeface="Arial MT"/>
                <a:cs typeface="Arial MT"/>
              </a:rPr>
              <a:t>States</a:t>
            </a:r>
            <a:r>
              <a:rPr dirty="0" sz="100" spc="20">
                <a:latin typeface="Arial MT"/>
                <a:cs typeface="Arial MT"/>
              </a:rPr>
              <a:t>      </a:t>
            </a:r>
            <a:r>
              <a:rPr dirty="0" sz="100" spc="25">
                <a:latin typeface="Arial MT"/>
                <a:cs typeface="Arial MT"/>
              </a:rPr>
              <a:t> </a:t>
            </a:r>
            <a:r>
              <a:rPr dirty="0" sz="100" spc="-5">
                <a:latin typeface="Arial MT"/>
                <a:cs typeface="Arial MT"/>
              </a:rPr>
              <a:t>25,</a:t>
            </a:r>
            <a:r>
              <a:rPr dirty="0" sz="100" spc="20">
                <a:latin typeface="Arial MT"/>
                <a:cs typeface="Arial MT"/>
              </a:rPr>
              <a:t> </a:t>
            </a:r>
            <a:r>
              <a:rPr dirty="0" sz="100" spc="-5">
                <a:latin typeface="Arial MT"/>
                <a:cs typeface="Arial MT"/>
              </a:rPr>
              <a:t>2021</a:t>
            </a:r>
            <a:r>
              <a:rPr dirty="0" sz="100" spc="15">
                <a:latin typeface="Arial MT"/>
                <a:cs typeface="Arial MT"/>
              </a:rPr>
              <a:t>         </a:t>
            </a:r>
            <a:r>
              <a:rPr dirty="0" sz="100" spc="20">
                <a:latin typeface="Arial MT"/>
                <a:cs typeface="Arial MT"/>
              </a:rPr>
              <a:t> </a:t>
            </a:r>
            <a:r>
              <a:rPr dirty="0" baseline="27777" sz="150" spc="-7">
                <a:latin typeface="Arial MT"/>
                <a:cs typeface="Arial MT"/>
              </a:rPr>
              <a:t>2020</a:t>
            </a:r>
            <a:r>
              <a:rPr dirty="0" baseline="27777" sz="150" spc="22">
                <a:latin typeface="Arial MT"/>
                <a:cs typeface="Arial MT"/>
              </a:rPr>
              <a:t>     </a:t>
            </a:r>
            <a:r>
              <a:rPr dirty="0" baseline="27777" sz="150" spc="30">
                <a:latin typeface="Arial MT"/>
                <a:cs typeface="Arial MT"/>
              </a:rPr>
              <a:t> </a:t>
            </a:r>
            <a:r>
              <a:rPr dirty="0" sz="100" spc="-5">
                <a:latin typeface="Arial MT"/>
                <a:cs typeface="Arial MT"/>
              </a:rPr>
              <a:t>13</a:t>
            </a:r>
            <a:r>
              <a:rPr dirty="0" sz="100" spc="25">
                <a:latin typeface="Arial MT"/>
                <a:cs typeface="Arial MT"/>
              </a:rPr>
              <a:t>   </a:t>
            </a:r>
            <a:r>
              <a:rPr dirty="0" sz="100" spc="25">
                <a:latin typeface="Arial MT"/>
                <a:cs typeface="Arial MT"/>
              </a:rPr>
              <a:t> </a:t>
            </a:r>
            <a:r>
              <a:rPr dirty="0" baseline="27777" sz="150" spc="-7">
                <a:latin typeface="Arial MT"/>
                <a:cs typeface="Arial MT"/>
              </a:rPr>
              <a:t>90  min</a:t>
            </a:r>
            <a:r>
              <a:rPr dirty="0" baseline="27777" sz="150" spc="30">
                <a:latin typeface="Arial MT"/>
                <a:cs typeface="Arial MT"/>
              </a:rPr>
              <a:t>       </a:t>
            </a:r>
            <a:r>
              <a:rPr dirty="0" baseline="27777" sz="150" spc="30">
                <a:latin typeface="Arial MT"/>
                <a:cs typeface="Arial MT"/>
              </a:rPr>
              <a:t> </a:t>
            </a:r>
            <a:r>
              <a:rPr dirty="0" baseline="27777" sz="150" spc="-7">
                <a:latin typeface="Arial MT"/>
                <a:cs typeface="Arial MT"/>
              </a:rPr>
              <a:t>Documentaries</a:t>
            </a:r>
            <a:r>
              <a:rPr dirty="0" baseline="27777" sz="150" spc="37">
                <a:latin typeface="Arial MT"/>
                <a:cs typeface="Arial MT"/>
              </a:rPr>
              <a:t>    </a:t>
            </a:r>
            <a:r>
              <a:rPr dirty="0" baseline="27777" sz="150" spc="37">
                <a:latin typeface="Arial MT"/>
                <a:cs typeface="Arial MT"/>
              </a:rPr>
              <a:t> </a:t>
            </a:r>
            <a:r>
              <a:rPr dirty="0" baseline="27777" sz="150" spc="-7">
                <a:latin typeface="Arial MT"/>
                <a:cs typeface="Arial MT"/>
              </a:rPr>
              <a:t>nears</a:t>
            </a:r>
            <a:r>
              <a:rPr dirty="0" baseline="27777" sz="150" spc="15">
                <a:latin typeface="Arial MT"/>
                <a:cs typeface="Arial MT"/>
              </a:rPr>
              <a:t> </a:t>
            </a:r>
            <a:r>
              <a:rPr dirty="0" baseline="27777" sz="150" spc="-7">
                <a:latin typeface="Arial MT"/>
                <a:cs typeface="Arial MT"/>
              </a:rPr>
              <a:t>the</a:t>
            </a:r>
            <a:r>
              <a:rPr dirty="0" baseline="27777" sz="150" spc="22">
                <a:latin typeface="Arial MT"/>
                <a:cs typeface="Arial MT"/>
              </a:rPr>
              <a:t> </a:t>
            </a:r>
            <a:r>
              <a:rPr dirty="0" baseline="27777" sz="150" spc="-7">
                <a:latin typeface="Arial MT"/>
                <a:cs typeface="Arial MT"/>
              </a:rPr>
              <a:t>end</a:t>
            </a:r>
            <a:r>
              <a:rPr dirty="0" baseline="27777" sz="150" spc="15">
                <a:latin typeface="Arial MT"/>
                <a:cs typeface="Arial MT"/>
              </a:rPr>
              <a:t> </a:t>
            </a:r>
            <a:r>
              <a:rPr dirty="0" baseline="27777" sz="150" spc="-7">
                <a:latin typeface="Arial MT"/>
                <a:cs typeface="Arial MT"/>
              </a:rPr>
              <a:t>of</a:t>
            </a:r>
            <a:r>
              <a:rPr dirty="0" baseline="27777" sz="150" spc="30">
                <a:latin typeface="Arial MT"/>
                <a:cs typeface="Arial MT"/>
              </a:rPr>
              <a:t>      </a:t>
            </a:r>
            <a:r>
              <a:rPr dirty="0" baseline="27777" sz="150" spc="37">
                <a:latin typeface="Arial MT"/>
                <a:cs typeface="Arial MT"/>
              </a:rPr>
              <a:t> </a:t>
            </a:r>
            <a:r>
              <a:rPr dirty="0" baseline="27777" sz="150" spc="-7">
                <a:latin typeface="Arial MT"/>
                <a:cs typeface="Arial MT"/>
              </a:rPr>
              <a:t>90</a:t>
            </a:r>
            <a:r>
              <a:rPr dirty="0" baseline="27777" sz="150" spc="22">
                <a:latin typeface="Arial MT"/>
                <a:cs typeface="Arial MT"/>
              </a:rPr>
              <a:t>      </a:t>
            </a:r>
            <a:r>
              <a:rPr dirty="0" baseline="27777" sz="150" spc="30">
                <a:latin typeface="Arial MT"/>
                <a:cs typeface="Arial MT"/>
              </a:rPr>
              <a:t> </a:t>
            </a:r>
            <a:r>
              <a:rPr dirty="0" baseline="27777" sz="150" spc="-7">
                <a:latin typeface="Arial MT"/>
                <a:cs typeface="Arial MT"/>
              </a:rPr>
              <a:t>min</a:t>
            </a:r>
            <a:r>
              <a:rPr dirty="0" baseline="27777" sz="150" spc="37">
                <a:latin typeface="Arial MT"/>
                <a:cs typeface="Arial MT"/>
              </a:rPr>
              <a:t>   </a:t>
            </a:r>
            <a:r>
              <a:rPr dirty="0" baseline="27777" sz="150" spc="37">
                <a:latin typeface="Arial MT"/>
                <a:cs typeface="Arial MT"/>
              </a:rPr>
              <a:t> </a:t>
            </a:r>
            <a:r>
              <a:rPr dirty="0" sz="100" spc="-5">
                <a:latin typeface="Arial MT"/>
                <a:cs typeface="Arial MT"/>
              </a:rPr>
              <a:t>09-25</a:t>
            </a:r>
            <a:endParaRPr sz="100">
              <a:latin typeface="Arial MT"/>
              <a:cs typeface="Arial MT"/>
            </a:endParaRPr>
          </a:p>
          <a:p>
            <a:pPr marL="597535">
              <a:lnSpc>
                <a:spcPts val="90"/>
              </a:lnSpc>
            </a:pPr>
            <a:r>
              <a:rPr dirty="0" sz="100" spc="-5">
                <a:latin typeface="Arial MT"/>
                <a:cs typeface="Arial MT"/>
              </a:rPr>
              <a:t>his</a:t>
            </a:r>
            <a:r>
              <a:rPr dirty="0" sz="100" spc="-5">
                <a:latin typeface="Arial MT"/>
                <a:cs typeface="Arial MT"/>
              </a:rPr>
              <a:t> </a:t>
            </a:r>
            <a:r>
              <a:rPr dirty="0" sz="100" spc="-5">
                <a:latin typeface="Arial MT"/>
                <a:cs typeface="Arial MT"/>
              </a:rPr>
              <a:t>life,</a:t>
            </a:r>
            <a:r>
              <a:rPr dirty="0" sz="100" spc="-5">
                <a:latin typeface="Arial MT"/>
                <a:cs typeface="Arial MT"/>
              </a:rPr>
              <a:t> </a:t>
            </a:r>
            <a:r>
              <a:rPr dirty="0" sz="100" spc="-5">
                <a:latin typeface="Arial MT"/>
                <a:cs typeface="Arial MT"/>
              </a:rPr>
              <a:t>filmm...</a:t>
            </a:r>
            <a:endParaRPr sz="100">
              <a:latin typeface="Arial MT"/>
              <a:cs typeface="Arial MT"/>
            </a:endParaRPr>
          </a:p>
        </p:txBody>
      </p:sp>
      <p:sp>
        <p:nvSpPr>
          <p:cNvPr id="161" name="object 161"/>
          <p:cNvSpPr txBox="1"/>
          <p:nvPr/>
        </p:nvSpPr>
        <p:spPr>
          <a:xfrm>
            <a:off x="177206" y="8167368"/>
            <a:ext cx="971550" cy="47625"/>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25400">
              <a:lnSpc>
                <a:spcPts val="90"/>
              </a:lnSpc>
              <a:tabLst>
                <a:tab pos="257175" algn="l"/>
              </a:tabLst>
            </a:pPr>
            <a:r>
              <a:rPr dirty="0" baseline="27777" sz="150" spc="-7">
                <a:latin typeface="Arial MT"/>
                <a:cs typeface="Arial MT"/>
              </a:rPr>
              <a:t>Show</a:t>
            </a:r>
            <a:r>
              <a:rPr dirty="0" baseline="27777" sz="150" spc="-7">
                <a:latin typeface="Arial MT"/>
                <a:cs typeface="Arial MT"/>
              </a:rPr>
              <a:t>           </a:t>
            </a:r>
            <a:r>
              <a:rPr dirty="0" baseline="27777" sz="150" spc="-15">
                <a:latin typeface="Arial MT"/>
                <a:cs typeface="Arial MT"/>
              </a:rPr>
              <a:t> </a:t>
            </a:r>
            <a:r>
              <a:rPr dirty="0" baseline="27777" sz="150" spc="-15">
                <a:latin typeface="Arial MT"/>
                <a:cs typeface="Arial MT"/>
              </a:rPr>
              <a:t>W</a:t>
            </a:r>
            <a:r>
              <a:rPr dirty="0" baseline="27777" sz="150" spc="-7">
                <a:latin typeface="Arial MT"/>
                <a:cs typeface="Arial MT"/>
              </a:rPr>
              <a:t>ater</a:t>
            </a:r>
            <a:r>
              <a:rPr dirty="0" baseline="27777" sz="150">
                <a:latin typeface="Arial MT"/>
                <a:cs typeface="Arial MT"/>
              </a:rPr>
              <a:t>	</a:t>
            </a:r>
            <a:r>
              <a:rPr dirty="0" baseline="27777" sz="150" spc="-7">
                <a:latin typeface="Arial MT"/>
                <a:cs typeface="Arial MT"/>
              </a:rPr>
              <a:t>Mabalane,</a:t>
            </a:r>
            <a:r>
              <a:rPr dirty="0" baseline="27777" sz="150">
                <a:latin typeface="Arial MT"/>
                <a:cs typeface="Arial MT"/>
              </a:rPr>
              <a:t>         </a:t>
            </a:r>
            <a:r>
              <a:rPr dirty="0" baseline="27777" sz="150" spc="-7">
                <a:latin typeface="Arial MT"/>
                <a:cs typeface="Arial MT"/>
              </a:rPr>
              <a:t>Africa</a:t>
            </a:r>
            <a:r>
              <a:rPr dirty="0" baseline="27777" sz="150">
                <a:latin typeface="Arial MT"/>
                <a:cs typeface="Arial MT"/>
              </a:rPr>
              <a:t>           </a:t>
            </a:r>
            <a:r>
              <a:rPr dirty="0" baseline="27777" sz="150" spc="-15">
                <a:latin typeface="Arial MT"/>
                <a:cs typeface="Arial MT"/>
              </a:rPr>
              <a:t> </a:t>
            </a:r>
            <a:r>
              <a:rPr dirty="0" baseline="27777" sz="150" spc="-7">
                <a:latin typeface="Arial MT"/>
                <a:cs typeface="Arial MT"/>
              </a:rPr>
              <a:t>24,</a:t>
            </a:r>
            <a:r>
              <a:rPr dirty="0" baseline="27777" sz="150" spc="-7">
                <a:latin typeface="Arial MT"/>
                <a:cs typeface="Arial MT"/>
              </a:rPr>
              <a:t> </a:t>
            </a:r>
            <a:r>
              <a:rPr dirty="0" baseline="27777" sz="150" spc="-7">
                <a:latin typeface="Arial MT"/>
                <a:cs typeface="Arial MT"/>
              </a:rPr>
              <a:t>2021</a:t>
            </a:r>
            <a:r>
              <a:rPr dirty="0" baseline="27777" sz="150">
                <a:latin typeface="Arial MT"/>
                <a:cs typeface="Arial MT"/>
              </a:rPr>
              <a:t>                                 </a:t>
            </a:r>
            <a:r>
              <a:rPr dirty="0" baseline="27777" sz="150" spc="-7">
                <a:latin typeface="Arial MT"/>
                <a:cs typeface="Arial MT"/>
              </a:rPr>
              <a:t>MA</a:t>
            </a:r>
            <a:r>
              <a:rPr dirty="0" baseline="27777" sz="150">
                <a:latin typeface="Arial MT"/>
                <a:cs typeface="Arial MT"/>
              </a:rPr>
              <a:t>   </a:t>
            </a:r>
            <a:r>
              <a:rPr dirty="0" baseline="27777" sz="150" spc="15">
                <a:latin typeface="Arial MT"/>
                <a:cs typeface="Arial MT"/>
              </a:rPr>
              <a:t> </a:t>
            </a:r>
            <a:r>
              <a:rPr dirty="0" baseline="27777" sz="150" spc="-7">
                <a:latin typeface="Arial MT"/>
                <a:cs typeface="Arial MT"/>
              </a:rPr>
              <a:t>Seasons</a:t>
            </a:r>
            <a:r>
              <a:rPr dirty="0" baseline="27777" sz="150">
                <a:latin typeface="Arial MT"/>
                <a:cs typeface="Arial MT"/>
              </a:rPr>
              <a:t>                </a:t>
            </a:r>
            <a:r>
              <a:rPr dirty="0" baseline="27777" sz="150" spc="7">
                <a:latin typeface="Arial MT"/>
                <a:cs typeface="Arial MT"/>
              </a:rPr>
              <a:t> </a:t>
            </a:r>
            <a:r>
              <a:rPr dirty="0" sz="100" spc="-5">
                <a:latin typeface="Arial MT"/>
                <a:cs typeface="Arial MT"/>
              </a:rPr>
              <a:t>TV</a:t>
            </a:r>
            <a:r>
              <a:rPr dirty="0" sz="100" spc="-5">
                <a:latin typeface="Arial MT"/>
                <a:cs typeface="Arial MT"/>
              </a:rPr>
              <a:t> </a:t>
            </a:r>
            <a:r>
              <a:rPr dirty="0" sz="100" spc="-5">
                <a:latin typeface="Arial MT"/>
                <a:cs typeface="Arial MT"/>
              </a:rPr>
              <a:t>Mysteries</a:t>
            </a:r>
            <a:r>
              <a:rPr dirty="0" sz="100">
                <a:latin typeface="Arial MT"/>
                <a:cs typeface="Arial MT"/>
              </a:rPr>
              <a:t>          </a:t>
            </a:r>
            <a:r>
              <a:rPr dirty="0" sz="100" spc="-10">
                <a:latin typeface="Arial MT"/>
                <a:cs typeface="Arial MT"/>
              </a:rPr>
              <a:t> </a:t>
            </a:r>
            <a:r>
              <a:rPr dirty="0" sz="100" spc="-5">
                <a:latin typeface="Arial MT"/>
                <a:cs typeface="Arial MT"/>
              </a:rPr>
              <a:t>Cape</a:t>
            </a:r>
            <a:r>
              <a:rPr dirty="0" sz="100" spc="-5">
                <a:latin typeface="Arial MT"/>
                <a:cs typeface="Arial MT"/>
              </a:rPr>
              <a:t> </a:t>
            </a:r>
            <a:r>
              <a:rPr dirty="0" sz="100" spc="-20">
                <a:latin typeface="Arial MT"/>
                <a:cs typeface="Arial MT"/>
              </a:rPr>
              <a:t>T</a:t>
            </a:r>
            <a:r>
              <a:rPr dirty="0" sz="100" spc="-5">
                <a:latin typeface="Arial MT"/>
                <a:cs typeface="Arial MT"/>
              </a:rPr>
              <a:t>own</a:t>
            </a:r>
            <a:r>
              <a:rPr dirty="0" sz="100" spc="-5">
                <a:latin typeface="Arial MT"/>
                <a:cs typeface="Arial MT"/>
              </a:rPr>
              <a:t> </a:t>
            </a:r>
            <a:r>
              <a:rPr dirty="0" sz="100" spc="-5">
                <a:latin typeface="Arial MT"/>
                <a:cs typeface="Arial MT"/>
              </a:rPr>
              <a:t>t...</a:t>
            </a:r>
            <a:endParaRPr sz="100">
              <a:latin typeface="Arial MT"/>
              <a:cs typeface="Arial MT"/>
            </a:endParaRPr>
          </a:p>
          <a:p>
            <a:pPr marL="262890">
              <a:lnSpc>
                <a:spcPts val="90"/>
              </a:lnSpc>
            </a:pPr>
            <a:r>
              <a:rPr dirty="0" sz="100" spc="-5">
                <a:latin typeface="Arial MT"/>
                <a:cs typeface="Arial MT"/>
              </a:rPr>
              <a:t>Thaban...</a:t>
            </a:r>
            <a:endParaRPr sz="100">
              <a:latin typeface="Arial MT"/>
              <a:cs typeface="Arial MT"/>
            </a:endParaRPr>
          </a:p>
        </p:txBody>
      </p:sp>
      <p:sp>
        <p:nvSpPr>
          <p:cNvPr id="162" name="object 162"/>
          <p:cNvSpPr txBox="1"/>
          <p:nvPr/>
        </p:nvSpPr>
        <p:spPr>
          <a:xfrm>
            <a:off x="77383" y="8138294"/>
            <a:ext cx="1249680" cy="55244"/>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338455">
              <a:lnSpc>
                <a:spcPts val="114"/>
              </a:lnSpc>
              <a:tabLst>
                <a:tab pos="815340" algn="l"/>
              </a:tabLst>
            </a:pPr>
            <a:r>
              <a:rPr dirty="0" baseline="27777" sz="150" spc="-7">
                <a:latin typeface="Arial MT"/>
                <a:cs typeface="Arial MT"/>
              </a:rPr>
              <a:t>Ama</a:t>
            </a:r>
            <a:r>
              <a:rPr dirty="0" baseline="27777" sz="150" spc="-7">
                <a:latin typeface="Arial MT"/>
                <a:cs typeface="Arial MT"/>
              </a:rPr>
              <a:t> </a:t>
            </a:r>
            <a:r>
              <a:rPr dirty="0" baseline="27777" sz="150" spc="-7">
                <a:latin typeface="Arial MT"/>
                <a:cs typeface="Arial MT"/>
              </a:rPr>
              <a:t>Qamata,</a:t>
            </a:r>
            <a:r>
              <a:rPr dirty="0" baseline="27777" sz="150">
                <a:latin typeface="Arial MT"/>
                <a:cs typeface="Arial MT"/>
              </a:rPr>
              <a:t>	</a:t>
            </a:r>
            <a:r>
              <a:rPr dirty="0" sz="100" spc="-5">
                <a:latin typeface="Arial MT"/>
                <a:cs typeface="Arial MT"/>
              </a:rPr>
              <a:t>International</a:t>
            </a:r>
            <a:r>
              <a:rPr dirty="0" sz="100" spc="-5">
                <a:latin typeface="Arial MT"/>
                <a:cs typeface="Arial MT"/>
              </a:rPr>
              <a:t> </a:t>
            </a:r>
            <a:r>
              <a:rPr dirty="0" sz="100" spc="-5">
                <a:latin typeface="Arial MT"/>
                <a:cs typeface="Arial MT"/>
              </a:rPr>
              <a:t>TV</a:t>
            </a:r>
            <a:r>
              <a:rPr dirty="0" sz="100">
                <a:latin typeface="Arial MT"/>
                <a:cs typeface="Arial MT"/>
              </a:rPr>
              <a:t>           </a:t>
            </a:r>
            <a:r>
              <a:rPr dirty="0" sz="100" spc="-15">
                <a:latin typeface="Arial MT"/>
                <a:cs typeface="Arial MT"/>
              </a:rPr>
              <a:t> </a:t>
            </a:r>
            <a:r>
              <a:rPr dirty="0" sz="100" spc="-5">
                <a:latin typeface="Arial MT"/>
                <a:cs typeface="Arial MT"/>
              </a:rPr>
              <a:t>After</a:t>
            </a:r>
            <a:r>
              <a:rPr dirty="0" sz="100" spc="-5">
                <a:latin typeface="Arial MT"/>
                <a:cs typeface="Arial MT"/>
              </a:rPr>
              <a:t> </a:t>
            </a:r>
            <a:r>
              <a:rPr dirty="0" sz="100" spc="-5">
                <a:latin typeface="Arial MT"/>
                <a:cs typeface="Arial MT"/>
              </a:rPr>
              <a:t>crossing</a:t>
            </a:r>
            <a:endParaRPr sz="100">
              <a:latin typeface="Arial MT"/>
              <a:cs typeface="Arial MT"/>
            </a:endParaRPr>
          </a:p>
          <a:p>
            <a:pPr marL="38100">
              <a:lnSpc>
                <a:spcPts val="114"/>
              </a:lnSpc>
            </a:pPr>
            <a:r>
              <a:rPr dirty="0" sz="100" spc="-5" b="1">
                <a:latin typeface="Arial"/>
                <a:cs typeface="Arial"/>
              </a:rPr>
              <a:t>1</a:t>
            </a:r>
            <a:r>
              <a:rPr dirty="0" sz="100" spc="20" b="1">
                <a:latin typeface="Arial"/>
                <a:cs typeface="Arial"/>
              </a:rPr>
              <a:t>       </a:t>
            </a:r>
            <a:r>
              <a:rPr dirty="0" sz="100" spc="20" b="1">
                <a:latin typeface="Arial"/>
                <a:cs typeface="Arial"/>
              </a:rPr>
              <a:t> </a:t>
            </a:r>
            <a:r>
              <a:rPr dirty="0" sz="100" spc="-5">
                <a:latin typeface="Arial MT"/>
                <a:cs typeface="Arial MT"/>
              </a:rPr>
              <a:t>s2</a:t>
            </a:r>
            <a:r>
              <a:rPr dirty="0" sz="100" spc="25">
                <a:latin typeface="Arial MT"/>
                <a:cs typeface="Arial MT"/>
              </a:rPr>
              <a:t>    </a:t>
            </a:r>
            <a:r>
              <a:rPr dirty="0" sz="100" spc="25">
                <a:latin typeface="Arial MT"/>
                <a:cs typeface="Arial MT"/>
              </a:rPr>
              <a:t> </a:t>
            </a:r>
            <a:r>
              <a:rPr dirty="0" baseline="27777" sz="150" spc="-7">
                <a:latin typeface="Arial MT"/>
                <a:cs typeface="Arial MT"/>
              </a:rPr>
              <a:t>TV</a:t>
            </a:r>
            <a:r>
              <a:rPr dirty="0" baseline="27777" sz="150" spc="30">
                <a:latin typeface="Arial MT"/>
                <a:cs typeface="Arial MT"/>
              </a:rPr>
              <a:t>    </a:t>
            </a:r>
            <a:r>
              <a:rPr dirty="0" baseline="27777" sz="150" spc="30">
                <a:latin typeface="Arial MT"/>
                <a:cs typeface="Arial MT"/>
              </a:rPr>
              <a:t> </a:t>
            </a:r>
            <a:r>
              <a:rPr dirty="0" baseline="27777" sz="150" spc="-7">
                <a:latin typeface="Arial MT"/>
                <a:cs typeface="Arial MT"/>
              </a:rPr>
              <a:t>Blood</a:t>
            </a:r>
            <a:r>
              <a:rPr dirty="0" baseline="27777" sz="150" spc="30">
                <a:latin typeface="Arial MT"/>
                <a:cs typeface="Arial MT"/>
              </a:rPr>
              <a:t> </a:t>
            </a:r>
            <a:r>
              <a:rPr dirty="0" baseline="27777" sz="150" spc="-7">
                <a:latin typeface="Arial MT"/>
                <a:cs typeface="Arial MT"/>
              </a:rPr>
              <a:t>&amp;</a:t>
            </a:r>
            <a:r>
              <a:rPr dirty="0" baseline="27777" sz="150" spc="22">
                <a:latin typeface="Arial MT"/>
                <a:cs typeface="Arial MT"/>
              </a:rPr>
              <a:t>      </a:t>
            </a:r>
            <a:r>
              <a:rPr dirty="0" baseline="27777" sz="150" spc="30">
                <a:latin typeface="Arial MT"/>
                <a:cs typeface="Arial MT"/>
              </a:rPr>
              <a:t> </a:t>
            </a:r>
            <a:r>
              <a:rPr dirty="0" sz="100" spc="-5">
                <a:latin typeface="Arial MT"/>
                <a:cs typeface="Arial MT"/>
              </a:rPr>
              <a:t>NaN</a:t>
            </a:r>
            <a:r>
              <a:rPr dirty="0" sz="100" spc="20">
                <a:latin typeface="Arial MT"/>
                <a:cs typeface="Arial MT"/>
              </a:rPr>
              <a:t>  </a:t>
            </a:r>
            <a:r>
              <a:rPr dirty="0" sz="100" spc="25">
                <a:latin typeface="Arial MT"/>
                <a:cs typeface="Arial MT"/>
              </a:rPr>
              <a:t> </a:t>
            </a:r>
            <a:r>
              <a:rPr dirty="0" baseline="27777" sz="150" spc="-7">
                <a:latin typeface="Arial MT"/>
                <a:cs typeface="Arial MT"/>
              </a:rPr>
              <a:t>Khosi</a:t>
            </a:r>
            <a:r>
              <a:rPr dirty="0" baseline="27777" sz="150" spc="7">
                <a:latin typeface="Arial MT"/>
                <a:cs typeface="Arial MT"/>
              </a:rPr>
              <a:t> </a:t>
            </a:r>
            <a:r>
              <a:rPr dirty="0" baseline="27777" sz="150" spc="-7">
                <a:latin typeface="Arial MT"/>
                <a:cs typeface="Arial MT"/>
              </a:rPr>
              <a:t>Ngema,</a:t>
            </a:r>
            <a:r>
              <a:rPr dirty="0" baseline="27777" sz="150" spc="7">
                <a:latin typeface="Arial MT"/>
                <a:cs typeface="Arial MT"/>
              </a:rPr>
              <a:t> </a:t>
            </a:r>
            <a:r>
              <a:rPr dirty="0" baseline="27777" sz="150" spc="-7">
                <a:latin typeface="Arial MT"/>
                <a:cs typeface="Arial MT"/>
              </a:rPr>
              <a:t>Gail</a:t>
            </a:r>
            <a:r>
              <a:rPr dirty="0" baseline="27777" sz="150" spc="30">
                <a:latin typeface="Arial MT"/>
                <a:cs typeface="Arial MT"/>
              </a:rPr>
              <a:t>    </a:t>
            </a:r>
            <a:r>
              <a:rPr dirty="0" baseline="27777" sz="150" spc="30">
                <a:latin typeface="Arial MT"/>
                <a:cs typeface="Arial MT"/>
              </a:rPr>
              <a:t> </a:t>
            </a:r>
            <a:r>
              <a:rPr dirty="0" baseline="27777" sz="150" spc="-7">
                <a:latin typeface="Arial MT"/>
                <a:cs typeface="Arial MT"/>
              </a:rPr>
              <a:t>South</a:t>
            </a:r>
            <a:r>
              <a:rPr dirty="0" baseline="27777" sz="150" spc="30">
                <a:latin typeface="Arial MT"/>
                <a:cs typeface="Arial MT"/>
              </a:rPr>
              <a:t>    </a:t>
            </a:r>
            <a:r>
              <a:rPr dirty="0" baseline="27777" sz="150" spc="30">
                <a:latin typeface="Arial MT"/>
                <a:cs typeface="Arial MT"/>
              </a:rPr>
              <a:t> </a:t>
            </a:r>
            <a:r>
              <a:rPr dirty="0" baseline="27777" sz="150" spc="-7">
                <a:latin typeface="Arial MT"/>
                <a:cs typeface="Arial MT"/>
              </a:rPr>
              <a:t>September</a:t>
            </a:r>
            <a:r>
              <a:rPr dirty="0" baseline="27777" sz="150" spc="22">
                <a:latin typeface="Arial MT"/>
                <a:cs typeface="Arial MT"/>
              </a:rPr>
              <a:t>          </a:t>
            </a:r>
            <a:r>
              <a:rPr dirty="0" baseline="27777" sz="150" spc="30">
                <a:latin typeface="Arial MT"/>
                <a:cs typeface="Arial MT"/>
              </a:rPr>
              <a:t> </a:t>
            </a:r>
            <a:r>
              <a:rPr dirty="0" sz="100" spc="-5">
                <a:latin typeface="Arial MT"/>
                <a:cs typeface="Arial MT"/>
              </a:rPr>
              <a:t>2021</a:t>
            </a:r>
            <a:r>
              <a:rPr dirty="0" sz="100" spc="15">
                <a:latin typeface="Arial MT"/>
                <a:cs typeface="Arial MT"/>
              </a:rPr>
              <a:t>    </a:t>
            </a:r>
            <a:r>
              <a:rPr dirty="0" sz="100" spc="20">
                <a:latin typeface="Arial MT"/>
                <a:cs typeface="Arial MT"/>
              </a:rPr>
              <a:t> </a:t>
            </a:r>
            <a:r>
              <a:rPr dirty="0" baseline="27777" sz="150" spc="-7">
                <a:latin typeface="Arial MT"/>
                <a:cs typeface="Arial MT"/>
              </a:rPr>
              <a:t>TV-</a:t>
            </a:r>
            <a:r>
              <a:rPr dirty="0" baseline="27777" sz="150" spc="30">
                <a:latin typeface="Arial MT"/>
                <a:cs typeface="Arial MT"/>
              </a:rPr>
              <a:t>        </a:t>
            </a:r>
            <a:r>
              <a:rPr dirty="0" baseline="27777" sz="150" spc="37">
                <a:latin typeface="Arial MT"/>
                <a:cs typeface="Arial MT"/>
              </a:rPr>
              <a:t> </a:t>
            </a:r>
            <a:r>
              <a:rPr dirty="0" baseline="27777" sz="150" spc="-7">
                <a:latin typeface="Arial MT"/>
                <a:cs typeface="Arial MT"/>
              </a:rPr>
              <a:t>2</a:t>
            </a:r>
            <a:r>
              <a:rPr dirty="0" baseline="27777" sz="150" spc="22">
                <a:latin typeface="Arial MT"/>
                <a:cs typeface="Arial MT"/>
              </a:rPr>
              <a:t>   </a:t>
            </a:r>
            <a:r>
              <a:rPr dirty="0" baseline="27777" sz="150" spc="22">
                <a:latin typeface="Arial MT"/>
                <a:cs typeface="Arial MT"/>
              </a:rPr>
              <a:t> </a:t>
            </a:r>
            <a:r>
              <a:rPr dirty="0" sz="100" spc="-5">
                <a:latin typeface="Arial MT"/>
                <a:cs typeface="Arial MT"/>
              </a:rPr>
              <a:t>Shows,</a:t>
            </a:r>
            <a:r>
              <a:rPr dirty="0" sz="100" spc="25">
                <a:latin typeface="Arial MT"/>
                <a:cs typeface="Arial MT"/>
              </a:rPr>
              <a:t> </a:t>
            </a:r>
            <a:r>
              <a:rPr dirty="0" sz="100" spc="-5">
                <a:latin typeface="Arial MT"/>
                <a:cs typeface="Arial MT"/>
              </a:rPr>
              <a:t>TV</a:t>
            </a:r>
            <a:r>
              <a:rPr dirty="0" sz="100" spc="25">
                <a:latin typeface="Arial MT"/>
                <a:cs typeface="Arial MT"/>
              </a:rPr>
              <a:t> </a:t>
            </a:r>
            <a:r>
              <a:rPr dirty="0" sz="100" spc="-5">
                <a:latin typeface="Arial MT"/>
                <a:cs typeface="Arial MT"/>
              </a:rPr>
              <a:t>Dramas,</a:t>
            </a:r>
            <a:r>
              <a:rPr dirty="0" sz="100" spc="20">
                <a:latin typeface="Arial MT"/>
                <a:cs typeface="Arial MT"/>
              </a:rPr>
              <a:t>  </a:t>
            </a:r>
            <a:r>
              <a:rPr dirty="0" sz="100" spc="20">
                <a:latin typeface="Arial MT"/>
                <a:cs typeface="Arial MT"/>
              </a:rPr>
              <a:t> </a:t>
            </a:r>
            <a:r>
              <a:rPr dirty="0" sz="100" spc="-5">
                <a:latin typeface="Arial MT"/>
                <a:cs typeface="Arial MT"/>
              </a:rPr>
              <a:t>paths</a:t>
            </a:r>
            <a:r>
              <a:rPr dirty="0" sz="100" spc="10">
                <a:latin typeface="Arial MT"/>
                <a:cs typeface="Arial MT"/>
              </a:rPr>
              <a:t> </a:t>
            </a:r>
            <a:r>
              <a:rPr dirty="0" sz="100" spc="-5">
                <a:latin typeface="Arial MT"/>
                <a:cs typeface="Arial MT"/>
              </a:rPr>
              <a:t>at</a:t>
            </a:r>
            <a:r>
              <a:rPr dirty="0" sz="100" spc="5">
                <a:latin typeface="Arial MT"/>
                <a:cs typeface="Arial MT"/>
              </a:rPr>
              <a:t> </a:t>
            </a:r>
            <a:r>
              <a:rPr dirty="0" sz="100" spc="-5">
                <a:latin typeface="Arial MT"/>
                <a:cs typeface="Arial MT"/>
              </a:rPr>
              <a:t>a</a:t>
            </a:r>
            <a:r>
              <a:rPr dirty="0" sz="100" spc="10">
                <a:latin typeface="Arial MT"/>
                <a:cs typeface="Arial MT"/>
              </a:rPr>
              <a:t> </a:t>
            </a:r>
            <a:r>
              <a:rPr dirty="0" sz="100" spc="-5">
                <a:latin typeface="Arial MT"/>
                <a:cs typeface="Arial MT"/>
              </a:rPr>
              <a:t>party,</a:t>
            </a:r>
            <a:r>
              <a:rPr dirty="0" sz="100" spc="5">
                <a:latin typeface="Arial MT"/>
                <a:cs typeface="Arial MT"/>
              </a:rPr>
              <a:t> </a:t>
            </a:r>
            <a:r>
              <a:rPr dirty="0" sz="100" spc="-5">
                <a:latin typeface="Arial MT"/>
                <a:cs typeface="Arial MT"/>
              </a:rPr>
              <a:t>a</a:t>
            </a:r>
            <a:r>
              <a:rPr dirty="0" sz="100" spc="15">
                <a:latin typeface="Arial MT"/>
                <a:cs typeface="Arial MT"/>
              </a:rPr>
              <a:t>        </a:t>
            </a:r>
            <a:r>
              <a:rPr dirty="0" sz="100" spc="20">
                <a:latin typeface="Arial MT"/>
                <a:cs typeface="Arial MT"/>
              </a:rPr>
              <a:t> </a:t>
            </a:r>
            <a:r>
              <a:rPr dirty="0" sz="100" spc="-5">
                <a:latin typeface="Arial MT"/>
                <a:cs typeface="Arial MT"/>
              </a:rPr>
              <a:t>2</a:t>
            </a:r>
            <a:r>
              <a:rPr dirty="0" sz="100" spc="35">
                <a:latin typeface="Arial MT"/>
                <a:cs typeface="Arial MT"/>
              </a:rPr>
              <a:t> </a:t>
            </a:r>
            <a:r>
              <a:rPr dirty="0" sz="100" spc="35">
                <a:latin typeface="Arial MT"/>
                <a:cs typeface="Arial MT"/>
              </a:rPr>
              <a:t> </a:t>
            </a:r>
            <a:r>
              <a:rPr dirty="0" sz="100" spc="-5">
                <a:latin typeface="Arial MT"/>
                <a:cs typeface="Arial MT"/>
              </a:rPr>
              <a:t>Seasons</a:t>
            </a:r>
            <a:r>
              <a:rPr dirty="0" sz="100" spc="20">
                <a:latin typeface="Arial MT"/>
                <a:cs typeface="Arial MT"/>
              </a:rPr>
              <a:t>   </a:t>
            </a:r>
            <a:r>
              <a:rPr dirty="0" sz="100" spc="25">
                <a:latin typeface="Arial MT"/>
                <a:cs typeface="Arial MT"/>
              </a:rPr>
              <a:t> </a:t>
            </a:r>
            <a:r>
              <a:rPr dirty="0" baseline="27777" sz="150" spc="-7">
                <a:latin typeface="Arial MT"/>
                <a:cs typeface="Arial MT"/>
              </a:rPr>
              <a:t>2021-</a:t>
            </a:r>
            <a:endParaRPr baseline="27777" sz="150">
              <a:latin typeface="Arial MT"/>
              <a:cs typeface="Arial MT"/>
            </a:endParaRPr>
          </a:p>
        </p:txBody>
      </p:sp>
      <p:sp>
        <p:nvSpPr>
          <p:cNvPr id="163" name="object 163"/>
          <p:cNvSpPr txBox="1"/>
          <p:nvPr/>
        </p:nvSpPr>
        <p:spPr>
          <a:xfrm>
            <a:off x="1244243" y="8160100"/>
            <a:ext cx="45085" cy="4064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a:lnSpc>
                <a:spcPct val="100000"/>
              </a:lnSpc>
            </a:pPr>
            <a:r>
              <a:rPr dirty="0" sz="100" spc="-5">
                <a:latin typeface="Arial MT"/>
                <a:cs typeface="Arial MT"/>
              </a:rPr>
              <a:t>09-24</a:t>
            </a:r>
            <a:endParaRPr sz="100">
              <a:latin typeface="Arial MT"/>
              <a:cs typeface="Arial MT"/>
            </a:endParaRPr>
          </a:p>
        </p:txBody>
      </p:sp>
      <p:sp>
        <p:nvSpPr>
          <p:cNvPr id="164" name="object 164"/>
          <p:cNvSpPr/>
          <p:nvPr/>
        </p:nvSpPr>
        <p:spPr>
          <a:xfrm>
            <a:off x="109016" y="8406434"/>
            <a:ext cx="1173480" cy="71120"/>
          </a:xfrm>
          <a:custGeom>
            <a:avLst/>
            <a:gdLst/>
            <a:ahLst/>
            <a:cxnLst/>
            <a:rect l="l" t="t" r="r" b="b"/>
            <a:pathLst>
              <a:path w="1173480" h="71120">
                <a:moveTo>
                  <a:pt x="1173327" y="0"/>
                </a:moveTo>
                <a:lnTo>
                  <a:pt x="1173327" y="0"/>
                </a:lnTo>
                <a:lnTo>
                  <a:pt x="0" y="0"/>
                </a:lnTo>
                <a:lnTo>
                  <a:pt x="0" y="70612"/>
                </a:lnTo>
                <a:lnTo>
                  <a:pt x="1173327" y="70612"/>
                </a:lnTo>
                <a:lnTo>
                  <a:pt x="1173327" y="0"/>
                </a:lnTo>
                <a:close/>
              </a:path>
            </a:pathLst>
          </a:custGeom>
          <a:solidFill>
            <a:srgbClr val="F5F5F5"/>
          </a:solidFill>
        </p:spPr>
        <p:txBody>
          <a:bodyPr wrap="square" lIns="0" tIns="0" rIns="0" bIns="0" rtlCol="0"/>
          <a:lstStyle/>
          <a:p/>
        </p:txBody>
      </p:sp>
      <p:sp>
        <p:nvSpPr>
          <p:cNvPr id="165" name="object 165"/>
          <p:cNvSpPr/>
          <p:nvPr/>
        </p:nvSpPr>
        <p:spPr>
          <a:xfrm>
            <a:off x="109016" y="8533117"/>
            <a:ext cx="1173480" cy="71120"/>
          </a:xfrm>
          <a:custGeom>
            <a:avLst/>
            <a:gdLst/>
            <a:ahLst/>
            <a:cxnLst/>
            <a:rect l="l" t="t" r="r" b="b"/>
            <a:pathLst>
              <a:path w="1173480" h="71120">
                <a:moveTo>
                  <a:pt x="1173327" y="0"/>
                </a:moveTo>
                <a:lnTo>
                  <a:pt x="1173327" y="0"/>
                </a:lnTo>
                <a:lnTo>
                  <a:pt x="0" y="0"/>
                </a:lnTo>
                <a:lnTo>
                  <a:pt x="0" y="70599"/>
                </a:lnTo>
                <a:lnTo>
                  <a:pt x="1173327" y="70599"/>
                </a:lnTo>
                <a:lnTo>
                  <a:pt x="1173327" y="0"/>
                </a:lnTo>
                <a:close/>
              </a:path>
            </a:pathLst>
          </a:custGeom>
          <a:solidFill>
            <a:srgbClr val="F5F5F5"/>
          </a:solidFill>
        </p:spPr>
        <p:txBody>
          <a:bodyPr wrap="square" lIns="0" tIns="0" rIns="0" bIns="0" rtlCol="0"/>
          <a:lstStyle/>
          <a:p/>
        </p:txBody>
      </p:sp>
      <p:grpSp>
        <p:nvGrpSpPr>
          <p:cNvPr id="166" name="object 166"/>
          <p:cNvGrpSpPr/>
          <p:nvPr/>
        </p:nvGrpSpPr>
        <p:grpSpPr>
          <a:xfrm>
            <a:off x="102680" y="8231870"/>
            <a:ext cx="1200785" cy="104139"/>
            <a:chOff x="102680" y="8231870"/>
            <a:chExt cx="1200785" cy="104139"/>
          </a:xfrm>
        </p:grpSpPr>
        <p:sp>
          <p:nvSpPr>
            <p:cNvPr id="167" name="object 167"/>
            <p:cNvSpPr/>
            <p:nvPr/>
          </p:nvSpPr>
          <p:spPr>
            <a:xfrm>
              <a:off x="102795" y="8231986"/>
              <a:ext cx="1200785" cy="30480"/>
            </a:xfrm>
            <a:custGeom>
              <a:avLst/>
              <a:gdLst/>
              <a:ahLst/>
              <a:cxnLst/>
              <a:rect l="l" t="t" r="r" b="b"/>
              <a:pathLst>
                <a:path w="1200785" h="30479">
                  <a:moveTo>
                    <a:pt x="1200324" y="30111"/>
                  </a:moveTo>
                  <a:lnTo>
                    <a:pt x="0" y="30111"/>
                  </a:lnTo>
                  <a:lnTo>
                    <a:pt x="0" y="0"/>
                  </a:lnTo>
                  <a:lnTo>
                    <a:pt x="1200324" y="0"/>
                  </a:lnTo>
                  <a:lnTo>
                    <a:pt x="1200324" y="30111"/>
                  </a:lnTo>
                  <a:close/>
                </a:path>
              </a:pathLst>
            </a:custGeom>
            <a:solidFill>
              <a:srgbClr val="F5F5F5"/>
            </a:solidFill>
          </p:spPr>
          <p:txBody>
            <a:bodyPr wrap="square" lIns="0" tIns="0" rIns="0" bIns="0" rtlCol="0"/>
            <a:lstStyle/>
            <a:p/>
          </p:txBody>
        </p:sp>
        <p:sp>
          <p:nvSpPr>
            <p:cNvPr id="168" name="object 168"/>
            <p:cNvSpPr/>
            <p:nvPr/>
          </p:nvSpPr>
          <p:spPr>
            <a:xfrm>
              <a:off x="103315" y="8232505"/>
              <a:ext cx="1199515" cy="29209"/>
            </a:xfrm>
            <a:custGeom>
              <a:avLst/>
              <a:gdLst/>
              <a:ahLst/>
              <a:cxnLst/>
              <a:rect l="l" t="t" r="r" b="b"/>
              <a:pathLst>
                <a:path w="1199515" h="29209">
                  <a:moveTo>
                    <a:pt x="0" y="0"/>
                  </a:moveTo>
                  <a:lnTo>
                    <a:pt x="1199286" y="0"/>
                  </a:lnTo>
                  <a:lnTo>
                    <a:pt x="1199286" y="29073"/>
                  </a:lnTo>
                  <a:lnTo>
                    <a:pt x="0" y="29073"/>
                  </a:lnTo>
                  <a:lnTo>
                    <a:pt x="0" y="0"/>
                  </a:lnTo>
                  <a:close/>
                </a:path>
              </a:pathLst>
            </a:custGeom>
            <a:ln w="3175">
              <a:solidFill>
                <a:srgbClr val="DFDFDF"/>
              </a:solidFill>
            </a:ln>
          </p:spPr>
          <p:txBody>
            <a:bodyPr wrap="square" lIns="0" tIns="0" rIns="0" bIns="0" rtlCol="0"/>
            <a:lstStyle/>
            <a:p/>
          </p:txBody>
        </p:sp>
        <p:sp>
          <p:nvSpPr>
            <p:cNvPr id="169" name="object 169"/>
            <p:cNvSpPr/>
            <p:nvPr/>
          </p:nvSpPr>
          <p:spPr>
            <a:xfrm>
              <a:off x="102795" y="8272481"/>
              <a:ext cx="1200785" cy="30480"/>
            </a:xfrm>
            <a:custGeom>
              <a:avLst/>
              <a:gdLst/>
              <a:ahLst/>
              <a:cxnLst/>
              <a:rect l="l" t="t" r="r" b="b"/>
              <a:pathLst>
                <a:path w="1200785" h="30479">
                  <a:moveTo>
                    <a:pt x="1200324" y="30111"/>
                  </a:moveTo>
                  <a:lnTo>
                    <a:pt x="0" y="30111"/>
                  </a:lnTo>
                  <a:lnTo>
                    <a:pt x="0" y="0"/>
                  </a:lnTo>
                  <a:lnTo>
                    <a:pt x="1200324" y="0"/>
                  </a:lnTo>
                  <a:lnTo>
                    <a:pt x="1200324" y="30111"/>
                  </a:lnTo>
                  <a:close/>
                </a:path>
              </a:pathLst>
            </a:custGeom>
            <a:solidFill>
              <a:srgbClr val="F5F5F5"/>
            </a:solidFill>
          </p:spPr>
          <p:txBody>
            <a:bodyPr wrap="square" lIns="0" tIns="0" rIns="0" bIns="0" rtlCol="0"/>
            <a:lstStyle/>
            <a:p/>
          </p:txBody>
        </p:sp>
        <p:sp>
          <p:nvSpPr>
            <p:cNvPr id="170" name="object 170"/>
            <p:cNvSpPr/>
            <p:nvPr/>
          </p:nvSpPr>
          <p:spPr>
            <a:xfrm>
              <a:off x="103315" y="8273000"/>
              <a:ext cx="1199515" cy="29209"/>
            </a:xfrm>
            <a:custGeom>
              <a:avLst/>
              <a:gdLst/>
              <a:ahLst/>
              <a:cxnLst/>
              <a:rect l="l" t="t" r="r" b="b"/>
              <a:pathLst>
                <a:path w="1199515" h="29209">
                  <a:moveTo>
                    <a:pt x="0" y="0"/>
                  </a:moveTo>
                  <a:lnTo>
                    <a:pt x="1199286" y="0"/>
                  </a:lnTo>
                  <a:lnTo>
                    <a:pt x="1199286" y="29073"/>
                  </a:lnTo>
                  <a:lnTo>
                    <a:pt x="0" y="29073"/>
                  </a:lnTo>
                  <a:lnTo>
                    <a:pt x="0" y="0"/>
                  </a:lnTo>
                  <a:close/>
                </a:path>
              </a:pathLst>
            </a:custGeom>
            <a:ln w="3175">
              <a:solidFill>
                <a:srgbClr val="DFDFDF"/>
              </a:solidFill>
            </a:ln>
          </p:spPr>
          <p:txBody>
            <a:bodyPr wrap="square" lIns="0" tIns="0" rIns="0" bIns="0" rtlCol="0"/>
            <a:lstStyle/>
            <a:p/>
          </p:txBody>
        </p:sp>
        <p:sp>
          <p:nvSpPr>
            <p:cNvPr id="171" name="object 171"/>
            <p:cNvSpPr/>
            <p:nvPr/>
          </p:nvSpPr>
          <p:spPr>
            <a:xfrm>
              <a:off x="109016" y="8334793"/>
              <a:ext cx="755015" cy="1270"/>
            </a:xfrm>
            <a:custGeom>
              <a:avLst/>
              <a:gdLst/>
              <a:ahLst/>
              <a:cxnLst/>
              <a:rect l="l" t="t" r="r" b="b"/>
              <a:pathLst>
                <a:path w="755015" h="1270">
                  <a:moveTo>
                    <a:pt x="754875" y="0"/>
                  </a:moveTo>
                  <a:lnTo>
                    <a:pt x="754875" y="0"/>
                  </a:lnTo>
                  <a:lnTo>
                    <a:pt x="0" y="0"/>
                  </a:lnTo>
                  <a:lnTo>
                    <a:pt x="0" y="1028"/>
                  </a:lnTo>
                  <a:lnTo>
                    <a:pt x="754875" y="1028"/>
                  </a:lnTo>
                  <a:lnTo>
                    <a:pt x="754875" y="0"/>
                  </a:lnTo>
                  <a:close/>
                </a:path>
              </a:pathLst>
            </a:custGeom>
            <a:solidFill>
              <a:srgbClr val="BDBDBD"/>
            </a:solidFill>
          </p:spPr>
          <p:txBody>
            <a:bodyPr wrap="square" lIns="0" tIns="0" rIns="0" bIns="0" rtlCol="0"/>
            <a:lstStyle/>
            <a:p/>
          </p:txBody>
        </p:sp>
        <p:sp>
          <p:nvSpPr>
            <p:cNvPr id="172" name="object 172"/>
            <p:cNvSpPr/>
            <p:nvPr/>
          </p:nvSpPr>
          <p:spPr>
            <a:xfrm>
              <a:off x="863901" y="8335301"/>
              <a:ext cx="418465" cy="0"/>
            </a:xfrm>
            <a:custGeom>
              <a:avLst/>
              <a:gdLst/>
              <a:ahLst/>
              <a:cxnLst/>
              <a:rect l="l" t="t" r="r" b="b"/>
              <a:pathLst>
                <a:path w="418465" h="0">
                  <a:moveTo>
                    <a:pt x="0" y="0"/>
                  </a:moveTo>
                  <a:lnTo>
                    <a:pt x="418452" y="0"/>
                  </a:lnTo>
                </a:path>
              </a:pathLst>
            </a:custGeom>
            <a:ln w="3175">
              <a:solidFill>
                <a:srgbClr val="BDBDBD"/>
              </a:solidFill>
            </a:ln>
          </p:spPr>
          <p:txBody>
            <a:bodyPr wrap="square" lIns="0" tIns="0" rIns="0" bIns="0" rtlCol="0"/>
            <a:lstStyle/>
            <a:p/>
          </p:txBody>
        </p:sp>
        <p:sp>
          <p:nvSpPr>
            <p:cNvPr id="173" name="object 173"/>
            <p:cNvSpPr/>
            <p:nvPr/>
          </p:nvSpPr>
          <p:spPr>
            <a:xfrm>
              <a:off x="109016" y="8334793"/>
              <a:ext cx="755015" cy="1270"/>
            </a:xfrm>
            <a:custGeom>
              <a:avLst/>
              <a:gdLst/>
              <a:ahLst/>
              <a:cxnLst/>
              <a:rect l="l" t="t" r="r" b="b"/>
              <a:pathLst>
                <a:path w="755015" h="1270">
                  <a:moveTo>
                    <a:pt x="754875" y="0"/>
                  </a:moveTo>
                  <a:lnTo>
                    <a:pt x="754875" y="0"/>
                  </a:lnTo>
                  <a:lnTo>
                    <a:pt x="0" y="0"/>
                  </a:lnTo>
                  <a:lnTo>
                    <a:pt x="0" y="1028"/>
                  </a:lnTo>
                  <a:lnTo>
                    <a:pt x="754875" y="1028"/>
                  </a:lnTo>
                  <a:lnTo>
                    <a:pt x="754875" y="0"/>
                  </a:lnTo>
                  <a:close/>
                </a:path>
              </a:pathLst>
            </a:custGeom>
            <a:solidFill>
              <a:srgbClr val="BDBDBD"/>
            </a:solidFill>
          </p:spPr>
          <p:txBody>
            <a:bodyPr wrap="square" lIns="0" tIns="0" rIns="0" bIns="0" rtlCol="0"/>
            <a:lstStyle/>
            <a:p/>
          </p:txBody>
        </p:sp>
      </p:grpSp>
      <p:sp>
        <p:nvSpPr>
          <p:cNvPr id="174" name="object 174"/>
          <p:cNvSpPr txBox="1"/>
          <p:nvPr/>
        </p:nvSpPr>
        <p:spPr>
          <a:xfrm>
            <a:off x="914313" y="8371922"/>
            <a:ext cx="78740" cy="4064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pPr>
            <a:r>
              <a:rPr dirty="0" sz="100" spc="-5">
                <a:latin typeface="Arial MT"/>
                <a:cs typeface="Arial MT"/>
              </a:rPr>
              <a:t>Mysteries</a:t>
            </a:r>
            <a:endParaRPr sz="100">
              <a:latin typeface="Arial MT"/>
              <a:cs typeface="Arial MT"/>
            </a:endParaRPr>
          </a:p>
        </p:txBody>
      </p:sp>
      <p:sp>
        <p:nvSpPr>
          <p:cNvPr id="175" name="object 175"/>
          <p:cNvSpPr txBox="1"/>
          <p:nvPr/>
        </p:nvSpPr>
        <p:spPr>
          <a:xfrm>
            <a:off x="162851" y="8357385"/>
            <a:ext cx="986155" cy="55244"/>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38100">
              <a:lnSpc>
                <a:spcPts val="114"/>
              </a:lnSpc>
              <a:tabLst>
                <a:tab pos="283845" algn="l"/>
              </a:tabLst>
            </a:pPr>
            <a:r>
              <a:rPr dirty="0" sz="100" spc="-5">
                <a:latin typeface="Arial MT"/>
                <a:cs typeface="Arial MT"/>
              </a:rPr>
              <a:t>Show</a:t>
            </a:r>
            <a:r>
              <a:rPr dirty="0" sz="100" spc="-5">
                <a:latin typeface="Arial MT"/>
                <a:cs typeface="Arial MT"/>
              </a:rPr>
              <a:t>              </a:t>
            </a:r>
            <a:r>
              <a:rPr dirty="0" sz="100" spc="-10">
                <a:latin typeface="Arial MT"/>
                <a:cs typeface="Arial MT"/>
              </a:rPr>
              <a:t> </a:t>
            </a:r>
            <a:r>
              <a:rPr dirty="0" sz="100" spc="-10">
                <a:latin typeface="Arial MT"/>
                <a:cs typeface="Arial MT"/>
              </a:rPr>
              <a:t>W</a:t>
            </a:r>
            <a:r>
              <a:rPr dirty="0" sz="100" spc="-5">
                <a:latin typeface="Arial MT"/>
                <a:cs typeface="Arial MT"/>
              </a:rPr>
              <a:t>ater</a:t>
            </a:r>
            <a:r>
              <a:rPr dirty="0" sz="100">
                <a:latin typeface="Arial MT"/>
                <a:cs typeface="Arial MT"/>
              </a:rPr>
              <a:t>	</a:t>
            </a:r>
            <a:r>
              <a:rPr dirty="0" sz="100" spc="-5">
                <a:latin typeface="Arial MT"/>
                <a:cs typeface="Arial MT"/>
              </a:rPr>
              <a:t>Mabalane,</a:t>
            </a:r>
            <a:r>
              <a:rPr dirty="0" sz="100">
                <a:latin typeface="Arial MT"/>
                <a:cs typeface="Arial MT"/>
              </a:rPr>
              <a:t>        </a:t>
            </a:r>
            <a:r>
              <a:rPr dirty="0" sz="100" spc="-15">
                <a:latin typeface="Arial MT"/>
                <a:cs typeface="Arial MT"/>
              </a:rPr>
              <a:t> </a:t>
            </a:r>
            <a:r>
              <a:rPr dirty="0" sz="100" spc="-5">
                <a:latin typeface="Arial MT"/>
                <a:cs typeface="Arial MT"/>
              </a:rPr>
              <a:t>Africa</a:t>
            </a:r>
            <a:r>
              <a:rPr dirty="0" sz="100">
                <a:latin typeface="Arial MT"/>
                <a:cs typeface="Arial MT"/>
              </a:rPr>
              <a:t>           </a:t>
            </a:r>
            <a:r>
              <a:rPr dirty="0" sz="100" spc="-10">
                <a:latin typeface="Arial MT"/>
                <a:cs typeface="Arial MT"/>
              </a:rPr>
              <a:t> </a:t>
            </a:r>
            <a:r>
              <a:rPr dirty="0" sz="100" spc="-5">
                <a:latin typeface="Arial MT"/>
                <a:cs typeface="Arial MT"/>
              </a:rPr>
              <a:t>24,</a:t>
            </a:r>
            <a:r>
              <a:rPr dirty="0" sz="100" spc="-5">
                <a:latin typeface="Arial MT"/>
                <a:cs typeface="Arial MT"/>
              </a:rPr>
              <a:t> </a:t>
            </a:r>
            <a:r>
              <a:rPr dirty="0" sz="100" spc="-5">
                <a:latin typeface="Arial MT"/>
                <a:cs typeface="Arial MT"/>
              </a:rPr>
              <a:t>2021</a:t>
            </a:r>
            <a:r>
              <a:rPr dirty="0" sz="100">
                <a:latin typeface="Arial MT"/>
                <a:cs typeface="Arial MT"/>
              </a:rPr>
              <a:t>                                 </a:t>
            </a:r>
            <a:r>
              <a:rPr dirty="0" sz="100" spc="-5">
                <a:latin typeface="Arial MT"/>
                <a:cs typeface="Arial MT"/>
              </a:rPr>
              <a:t>MA</a:t>
            </a:r>
            <a:r>
              <a:rPr dirty="0" sz="100">
                <a:latin typeface="Arial MT"/>
                <a:cs typeface="Arial MT"/>
              </a:rPr>
              <a:t>   </a:t>
            </a:r>
            <a:r>
              <a:rPr dirty="0" sz="100" spc="10">
                <a:latin typeface="Arial MT"/>
                <a:cs typeface="Arial MT"/>
              </a:rPr>
              <a:t> </a:t>
            </a:r>
            <a:r>
              <a:rPr dirty="0" sz="100" spc="-5">
                <a:latin typeface="Arial MT"/>
                <a:cs typeface="Arial MT"/>
              </a:rPr>
              <a:t>Seasons</a:t>
            </a:r>
            <a:r>
              <a:rPr dirty="0" sz="100">
                <a:latin typeface="Arial MT"/>
                <a:cs typeface="Arial MT"/>
              </a:rPr>
              <a:t>                </a:t>
            </a:r>
            <a:r>
              <a:rPr dirty="0" sz="100" spc="-5">
                <a:latin typeface="Arial MT"/>
                <a:cs typeface="Arial MT"/>
              </a:rPr>
              <a:t>Dramas,</a:t>
            </a:r>
            <a:r>
              <a:rPr dirty="0" sz="100" spc="-5">
                <a:latin typeface="Arial MT"/>
                <a:cs typeface="Arial MT"/>
              </a:rPr>
              <a:t> </a:t>
            </a:r>
            <a:r>
              <a:rPr dirty="0" sz="100" spc="-5">
                <a:latin typeface="Arial MT"/>
                <a:cs typeface="Arial MT"/>
              </a:rPr>
              <a:t>TV</a:t>
            </a:r>
            <a:endParaRPr sz="100">
              <a:latin typeface="Arial MT"/>
              <a:cs typeface="Arial MT"/>
            </a:endParaRPr>
          </a:p>
          <a:p>
            <a:pPr marL="288925">
              <a:lnSpc>
                <a:spcPts val="114"/>
              </a:lnSpc>
              <a:tabLst>
                <a:tab pos="854710" algn="l"/>
              </a:tabLst>
            </a:pPr>
            <a:r>
              <a:rPr dirty="0" sz="100" spc="-5">
                <a:latin typeface="Arial MT"/>
                <a:cs typeface="Arial MT"/>
              </a:rPr>
              <a:t>Thaban...</a:t>
            </a:r>
            <a:r>
              <a:rPr dirty="0" sz="100" spc="-5">
                <a:latin typeface="Arial MT"/>
                <a:cs typeface="Arial MT"/>
              </a:rPr>
              <a:t>	</a:t>
            </a:r>
            <a:r>
              <a:rPr dirty="0" baseline="27777" sz="150" spc="-7">
                <a:latin typeface="Arial MT"/>
                <a:cs typeface="Arial MT"/>
              </a:rPr>
              <a:t>Cape</a:t>
            </a:r>
            <a:r>
              <a:rPr dirty="0" baseline="27777" sz="150" spc="-7">
                <a:latin typeface="Arial MT"/>
                <a:cs typeface="Arial MT"/>
              </a:rPr>
              <a:t> </a:t>
            </a:r>
            <a:r>
              <a:rPr dirty="0" baseline="27777" sz="150" spc="-30">
                <a:latin typeface="Arial MT"/>
                <a:cs typeface="Arial MT"/>
              </a:rPr>
              <a:t>T</a:t>
            </a:r>
            <a:r>
              <a:rPr dirty="0" baseline="27777" sz="150" spc="-7">
                <a:latin typeface="Arial MT"/>
                <a:cs typeface="Arial MT"/>
              </a:rPr>
              <a:t>own</a:t>
            </a:r>
            <a:r>
              <a:rPr dirty="0" baseline="27777" sz="150" spc="-7">
                <a:latin typeface="Arial MT"/>
                <a:cs typeface="Arial MT"/>
              </a:rPr>
              <a:t> </a:t>
            </a:r>
            <a:r>
              <a:rPr dirty="0" baseline="27777" sz="150" spc="-7">
                <a:latin typeface="Arial MT"/>
                <a:cs typeface="Arial MT"/>
              </a:rPr>
              <a:t>t...</a:t>
            </a:r>
            <a:endParaRPr baseline="27777" sz="150">
              <a:latin typeface="Arial MT"/>
              <a:cs typeface="Arial MT"/>
            </a:endParaRPr>
          </a:p>
        </p:txBody>
      </p:sp>
      <p:sp>
        <p:nvSpPr>
          <p:cNvPr id="176" name="object 176"/>
          <p:cNvSpPr txBox="1"/>
          <p:nvPr/>
        </p:nvSpPr>
        <p:spPr>
          <a:xfrm>
            <a:off x="77383" y="8350116"/>
            <a:ext cx="1236980" cy="4064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38100">
              <a:lnSpc>
                <a:spcPct val="100000"/>
              </a:lnSpc>
            </a:pPr>
            <a:r>
              <a:rPr dirty="0" sz="100" spc="-5" b="1">
                <a:latin typeface="Arial"/>
                <a:cs typeface="Arial"/>
              </a:rPr>
              <a:t>1</a:t>
            </a:r>
            <a:r>
              <a:rPr dirty="0" sz="100" spc="20" b="1">
                <a:latin typeface="Arial"/>
                <a:cs typeface="Arial"/>
              </a:rPr>
              <a:t>       </a:t>
            </a:r>
            <a:r>
              <a:rPr dirty="0" sz="100" spc="20" b="1">
                <a:latin typeface="Arial"/>
                <a:cs typeface="Arial"/>
              </a:rPr>
              <a:t> </a:t>
            </a:r>
            <a:r>
              <a:rPr dirty="0" sz="100" spc="-5">
                <a:latin typeface="Arial MT"/>
                <a:cs typeface="Arial MT"/>
              </a:rPr>
              <a:t>s2</a:t>
            </a:r>
            <a:r>
              <a:rPr dirty="0" sz="100" spc="20">
                <a:latin typeface="Arial MT"/>
                <a:cs typeface="Arial MT"/>
              </a:rPr>
              <a:t>    </a:t>
            </a:r>
            <a:r>
              <a:rPr dirty="0" sz="100" spc="20">
                <a:latin typeface="Arial MT"/>
                <a:cs typeface="Arial MT"/>
              </a:rPr>
              <a:t> </a:t>
            </a:r>
            <a:r>
              <a:rPr dirty="0" baseline="27777" sz="150" spc="-7">
                <a:latin typeface="Arial MT"/>
                <a:cs typeface="Arial MT"/>
              </a:rPr>
              <a:t>TV</a:t>
            </a:r>
            <a:r>
              <a:rPr dirty="0" baseline="27777" sz="150" spc="22">
                <a:latin typeface="Arial MT"/>
                <a:cs typeface="Arial MT"/>
              </a:rPr>
              <a:t>      </a:t>
            </a:r>
            <a:r>
              <a:rPr dirty="0" baseline="27777" sz="150" spc="30">
                <a:latin typeface="Arial MT"/>
                <a:cs typeface="Arial MT"/>
              </a:rPr>
              <a:t> </a:t>
            </a:r>
            <a:r>
              <a:rPr dirty="0" baseline="27777" sz="150" spc="-7">
                <a:latin typeface="Arial MT"/>
                <a:cs typeface="Arial MT"/>
              </a:rPr>
              <a:t>Blood</a:t>
            </a:r>
            <a:r>
              <a:rPr dirty="0" baseline="27777" sz="150" spc="30">
                <a:latin typeface="Arial MT"/>
                <a:cs typeface="Arial MT"/>
              </a:rPr>
              <a:t> </a:t>
            </a:r>
            <a:r>
              <a:rPr dirty="0" baseline="27777" sz="150" spc="-7">
                <a:latin typeface="Arial MT"/>
                <a:cs typeface="Arial MT"/>
              </a:rPr>
              <a:t>&amp;</a:t>
            </a:r>
            <a:r>
              <a:rPr dirty="0" baseline="27777" sz="150" spc="30">
                <a:latin typeface="Arial MT"/>
                <a:cs typeface="Arial MT"/>
              </a:rPr>
              <a:t>      </a:t>
            </a:r>
            <a:r>
              <a:rPr dirty="0" baseline="27777" sz="150" spc="30">
                <a:latin typeface="Arial MT"/>
                <a:cs typeface="Arial MT"/>
              </a:rPr>
              <a:t> </a:t>
            </a:r>
            <a:r>
              <a:rPr dirty="0" sz="100" spc="-5">
                <a:latin typeface="Arial MT"/>
                <a:cs typeface="Arial MT"/>
              </a:rPr>
              <a:t>NaN</a:t>
            </a:r>
            <a:r>
              <a:rPr dirty="0" sz="100" spc="20">
                <a:latin typeface="Arial MT"/>
                <a:cs typeface="Arial MT"/>
              </a:rPr>
              <a:t>  </a:t>
            </a:r>
            <a:r>
              <a:rPr dirty="0" sz="100" spc="25">
                <a:latin typeface="Arial MT"/>
                <a:cs typeface="Arial MT"/>
              </a:rPr>
              <a:t> </a:t>
            </a:r>
            <a:r>
              <a:rPr dirty="0" baseline="27777" sz="150" spc="-7">
                <a:latin typeface="Arial MT"/>
                <a:cs typeface="Arial MT"/>
              </a:rPr>
              <a:t>Khosi</a:t>
            </a:r>
            <a:r>
              <a:rPr dirty="0" baseline="27777" sz="150" spc="7">
                <a:latin typeface="Arial MT"/>
                <a:cs typeface="Arial MT"/>
              </a:rPr>
              <a:t> </a:t>
            </a:r>
            <a:r>
              <a:rPr dirty="0" baseline="27777" sz="150" spc="-7">
                <a:latin typeface="Arial MT"/>
                <a:cs typeface="Arial MT"/>
              </a:rPr>
              <a:t>Ngema,</a:t>
            </a:r>
            <a:r>
              <a:rPr dirty="0" baseline="27777" sz="150" spc="15">
                <a:latin typeface="Arial MT"/>
                <a:cs typeface="Arial MT"/>
              </a:rPr>
              <a:t> </a:t>
            </a:r>
            <a:r>
              <a:rPr dirty="0" baseline="27777" sz="150" spc="-7">
                <a:latin typeface="Arial MT"/>
                <a:cs typeface="Arial MT"/>
              </a:rPr>
              <a:t>Gail</a:t>
            </a:r>
            <a:r>
              <a:rPr dirty="0" baseline="27777" sz="150" spc="22">
                <a:latin typeface="Arial MT"/>
                <a:cs typeface="Arial MT"/>
              </a:rPr>
              <a:t>    </a:t>
            </a:r>
            <a:r>
              <a:rPr dirty="0" baseline="27777" sz="150" spc="22">
                <a:latin typeface="Arial MT"/>
                <a:cs typeface="Arial MT"/>
              </a:rPr>
              <a:t> </a:t>
            </a:r>
            <a:r>
              <a:rPr dirty="0" baseline="27777" sz="150" spc="-7">
                <a:latin typeface="Arial MT"/>
                <a:cs typeface="Arial MT"/>
              </a:rPr>
              <a:t>South</a:t>
            </a:r>
            <a:r>
              <a:rPr dirty="0" baseline="27777" sz="150" spc="30">
                <a:latin typeface="Arial MT"/>
                <a:cs typeface="Arial MT"/>
              </a:rPr>
              <a:t>    </a:t>
            </a:r>
            <a:r>
              <a:rPr dirty="0" baseline="27777" sz="150" spc="37">
                <a:latin typeface="Arial MT"/>
                <a:cs typeface="Arial MT"/>
              </a:rPr>
              <a:t> </a:t>
            </a:r>
            <a:r>
              <a:rPr dirty="0" baseline="27777" sz="150" spc="-7">
                <a:latin typeface="Arial MT"/>
                <a:cs typeface="Arial MT"/>
              </a:rPr>
              <a:t>September</a:t>
            </a:r>
            <a:r>
              <a:rPr dirty="0" baseline="27777" sz="150" spc="22">
                <a:latin typeface="Arial MT"/>
                <a:cs typeface="Arial MT"/>
              </a:rPr>
              <a:t>          </a:t>
            </a:r>
            <a:r>
              <a:rPr dirty="0" baseline="27777" sz="150" spc="22">
                <a:latin typeface="Arial MT"/>
                <a:cs typeface="Arial MT"/>
              </a:rPr>
              <a:t> </a:t>
            </a:r>
            <a:r>
              <a:rPr dirty="0" sz="100" spc="-5">
                <a:latin typeface="Arial MT"/>
                <a:cs typeface="Arial MT"/>
              </a:rPr>
              <a:t>2021</a:t>
            </a:r>
            <a:r>
              <a:rPr dirty="0" sz="100" spc="15">
                <a:latin typeface="Arial MT"/>
                <a:cs typeface="Arial MT"/>
              </a:rPr>
              <a:t>    </a:t>
            </a:r>
            <a:r>
              <a:rPr dirty="0" sz="100" spc="20">
                <a:latin typeface="Arial MT"/>
                <a:cs typeface="Arial MT"/>
              </a:rPr>
              <a:t> </a:t>
            </a:r>
            <a:r>
              <a:rPr dirty="0" baseline="27777" sz="150" spc="-7">
                <a:latin typeface="Arial MT"/>
                <a:cs typeface="Arial MT"/>
              </a:rPr>
              <a:t>TV-</a:t>
            </a:r>
            <a:r>
              <a:rPr dirty="0" baseline="27777" sz="150" spc="30">
                <a:latin typeface="Arial MT"/>
                <a:cs typeface="Arial MT"/>
              </a:rPr>
              <a:t>        </a:t>
            </a:r>
            <a:r>
              <a:rPr dirty="0" baseline="27777" sz="150" spc="37">
                <a:latin typeface="Arial MT"/>
                <a:cs typeface="Arial MT"/>
              </a:rPr>
              <a:t> </a:t>
            </a:r>
            <a:r>
              <a:rPr dirty="0" baseline="27777" sz="150" spc="-7">
                <a:latin typeface="Arial MT"/>
                <a:cs typeface="Arial MT"/>
              </a:rPr>
              <a:t>2</a:t>
            </a:r>
            <a:r>
              <a:rPr dirty="0" baseline="27777" sz="150" spc="30">
                <a:latin typeface="Arial MT"/>
                <a:cs typeface="Arial MT"/>
              </a:rPr>
              <a:t>         </a:t>
            </a:r>
            <a:r>
              <a:rPr dirty="0" baseline="27777" sz="150" spc="30">
                <a:latin typeface="Arial MT"/>
                <a:cs typeface="Arial MT"/>
              </a:rPr>
              <a:t> </a:t>
            </a:r>
            <a:r>
              <a:rPr dirty="0" baseline="27777" sz="150" spc="-7">
                <a:latin typeface="Arial MT"/>
                <a:cs typeface="Arial MT"/>
              </a:rPr>
              <a:t>Shows,</a:t>
            </a:r>
            <a:r>
              <a:rPr dirty="0" baseline="27777" sz="150" spc="37">
                <a:latin typeface="Arial MT"/>
                <a:cs typeface="Arial MT"/>
              </a:rPr>
              <a:t> </a:t>
            </a:r>
            <a:r>
              <a:rPr dirty="0" baseline="27777" sz="150" spc="-7">
                <a:latin typeface="Arial MT"/>
                <a:cs typeface="Arial MT"/>
              </a:rPr>
              <a:t>TV</a:t>
            </a:r>
            <a:r>
              <a:rPr dirty="0" baseline="27777" sz="150" spc="30">
                <a:latin typeface="Arial MT"/>
                <a:cs typeface="Arial MT"/>
              </a:rPr>
              <a:t>  </a:t>
            </a:r>
            <a:r>
              <a:rPr dirty="0" baseline="27777" sz="150" spc="30">
                <a:latin typeface="Arial MT"/>
                <a:cs typeface="Arial MT"/>
              </a:rPr>
              <a:t> </a:t>
            </a:r>
            <a:r>
              <a:rPr dirty="0" sz="100" spc="-5">
                <a:latin typeface="Arial MT"/>
                <a:cs typeface="Arial MT"/>
              </a:rPr>
              <a:t>paths</a:t>
            </a:r>
            <a:r>
              <a:rPr dirty="0" sz="100" spc="10">
                <a:latin typeface="Arial MT"/>
                <a:cs typeface="Arial MT"/>
              </a:rPr>
              <a:t> </a:t>
            </a:r>
            <a:r>
              <a:rPr dirty="0" sz="100" spc="-5">
                <a:latin typeface="Arial MT"/>
                <a:cs typeface="Arial MT"/>
              </a:rPr>
              <a:t>at</a:t>
            </a:r>
            <a:r>
              <a:rPr dirty="0" sz="100" spc="10">
                <a:latin typeface="Arial MT"/>
                <a:cs typeface="Arial MT"/>
              </a:rPr>
              <a:t> </a:t>
            </a:r>
            <a:r>
              <a:rPr dirty="0" sz="100" spc="-5">
                <a:latin typeface="Arial MT"/>
                <a:cs typeface="Arial MT"/>
              </a:rPr>
              <a:t>a</a:t>
            </a:r>
            <a:r>
              <a:rPr dirty="0" sz="100" spc="5">
                <a:latin typeface="Arial MT"/>
                <a:cs typeface="Arial MT"/>
              </a:rPr>
              <a:t> </a:t>
            </a:r>
            <a:r>
              <a:rPr dirty="0" sz="100" spc="-5">
                <a:latin typeface="Arial MT"/>
                <a:cs typeface="Arial MT"/>
              </a:rPr>
              <a:t>party,</a:t>
            </a:r>
            <a:r>
              <a:rPr dirty="0" sz="100" spc="10">
                <a:latin typeface="Arial MT"/>
                <a:cs typeface="Arial MT"/>
              </a:rPr>
              <a:t> </a:t>
            </a:r>
            <a:r>
              <a:rPr dirty="0" sz="100" spc="-5">
                <a:latin typeface="Arial MT"/>
                <a:cs typeface="Arial MT"/>
              </a:rPr>
              <a:t>a</a:t>
            </a:r>
            <a:r>
              <a:rPr dirty="0" sz="100" spc="15">
                <a:latin typeface="Arial MT"/>
                <a:cs typeface="Arial MT"/>
              </a:rPr>
              <a:t>        </a:t>
            </a:r>
            <a:r>
              <a:rPr dirty="0" sz="100" spc="20">
                <a:latin typeface="Arial MT"/>
                <a:cs typeface="Arial MT"/>
              </a:rPr>
              <a:t> </a:t>
            </a:r>
            <a:r>
              <a:rPr dirty="0" sz="100" spc="-5">
                <a:latin typeface="Arial MT"/>
                <a:cs typeface="Arial MT"/>
              </a:rPr>
              <a:t>2</a:t>
            </a:r>
            <a:r>
              <a:rPr dirty="0" sz="100" spc="35">
                <a:latin typeface="Arial MT"/>
                <a:cs typeface="Arial MT"/>
              </a:rPr>
              <a:t> </a:t>
            </a:r>
            <a:r>
              <a:rPr dirty="0" sz="100" spc="35">
                <a:latin typeface="Arial MT"/>
                <a:cs typeface="Arial MT"/>
              </a:rPr>
              <a:t> </a:t>
            </a:r>
            <a:r>
              <a:rPr dirty="0" sz="100" spc="-5">
                <a:latin typeface="Arial MT"/>
                <a:cs typeface="Arial MT"/>
              </a:rPr>
              <a:t>Seasons</a:t>
            </a:r>
            <a:r>
              <a:rPr dirty="0" sz="100" spc="20">
                <a:latin typeface="Arial MT"/>
                <a:cs typeface="Arial MT"/>
              </a:rPr>
              <a:t>   </a:t>
            </a:r>
            <a:r>
              <a:rPr dirty="0" sz="100" spc="20">
                <a:latin typeface="Arial MT"/>
                <a:cs typeface="Arial MT"/>
              </a:rPr>
              <a:t> </a:t>
            </a:r>
            <a:r>
              <a:rPr dirty="0" baseline="27777" sz="150" spc="-7">
                <a:latin typeface="Arial MT"/>
                <a:cs typeface="Arial MT"/>
              </a:rPr>
              <a:t>2021-</a:t>
            </a:r>
            <a:endParaRPr baseline="27777" sz="150">
              <a:latin typeface="Arial MT"/>
              <a:cs typeface="Arial MT"/>
            </a:endParaRPr>
          </a:p>
        </p:txBody>
      </p:sp>
      <p:sp>
        <p:nvSpPr>
          <p:cNvPr id="177" name="object 177"/>
          <p:cNvSpPr txBox="1"/>
          <p:nvPr/>
        </p:nvSpPr>
        <p:spPr>
          <a:xfrm>
            <a:off x="1231543" y="8357385"/>
            <a:ext cx="57785" cy="4064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pPr>
            <a:r>
              <a:rPr dirty="0" sz="100" spc="-5">
                <a:latin typeface="Arial MT"/>
                <a:cs typeface="Arial MT"/>
              </a:rPr>
              <a:t>09-24</a:t>
            </a:r>
            <a:endParaRPr sz="100">
              <a:latin typeface="Arial MT"/>
              <a:cs typeface="Arial MT"/>
            </a:endParaRPr>
          </a:p>
        </p:txBody>
      </p:sp>
      <p:sp>
        <p:nvSpPr>
          <p:cNvPr id="178" name="object 178"/>
          <p:cNvSpPr txBox="1"/>
          <p:nvPr/>
        </p:nvSpPr>
        <p:spPr>
          <a:xfrm>
            <a:off x="77383" y="8406187"/>
            <a:ext cx="1249680" cy="55244"/>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347980">
              <a:lnSpc>
                <a:spcPts val="114"/>
              </a:lnSpc>
              <a:tabLst>
                <a:tab pos="805815" algn="l"/>
              </a:tabLst>
            </a:pPr>
            <a:r>
              <a:rPr dirty="0" baseline="27777" sz="150" spc="-7">
                <a:latin typeface="Arial MT"/>
                <a:cs typeface="Arial MT"/>
              </a:rPr>
              <a:t>Sami</a:t>
            </a:r>
            <a:r>
              <a:rPr dirty="0" baseline="27777" sz="150" spc="-7">
                <a:latin typeface="Arial MT"/>
                <a:cs typeface="Arial MT"/>
              </a:rPr>
              <a:t> </a:t>
            </a:r>
            <a:r>
              <a:rPr dirty="0" baseline="27777" sz="150" spc="-7">
                <a:latin typeface="Arial MT"/>
                <a:cs typeface="Arial MT"/>
              </a:rPr>
              <a:t>Bouajila,</a:t>
            </a:r>
            <a:r>
              <a:rPr dirty="0" baseline="27777" sz="150">
                <a:latin typeface="Arial MT"/>
                <a:cs typeface="Arial MT"/>
              </a:rPr>
              <a:t>	</a:t>
            </a:r>
            <a:r>
              <a:rPr dirty="0" sz="100" spc="-5">
                <a:latin typeface="Arial MT"/>
                <a:cs typeface="Arial MT"/>
              </a:rPr>
              <a:t>Crime</a:t>
            </a:r>
            <a:r>
              <a:rPr dirty="0" sz="100" spc="-5">
                <a:latin typeface="Arial MT"/>
                <a:cs typeface="Arial MT"/>
              </a:rPr>
              <a:t> </a:t>
            </a:r>
            <a:r>
              <a:rPr dirty="0" sz="100" spc="-5">
                <a:latin typeface="Arial MT"/>
                <a:cs typeface="Arial MT"/>
              </a:rPr>
              <a:t>TV</a:t>
            </a:r>
            <a:r>
              <a:rPr dirty="0" sz="100" spc="-5">
                <a:latin typeface="Arial MT"/>
                <a:cs typeface="Arial MT"/>
              </a:rPr>
              <a:t> </a:t>
            </a:r>
            <a:r>
              <a:rPr dirty="0" sz="100" spc="-5">
                <a:latin typeface="Arial MT"/>
                <a:cs typeface="Arial MT"/>
              </a:rPr>
              <a:t>Shows,</a:t>
            </a:r>
            <a:r>
              <a:rPr dirty="0" sz="100">
                <a:latin typeface="Arial MT"/>
                <a:cs typeface="Arial MT"/>
              </a:rPr>
              <a:t>           </a:t>
            </a:r>
            <a:r>
              <a:rPr dirty="0" sz="100" spc="5">
                <a:latin typeface="Arial MT"/>
                <a:cs typeface="Arial MT"/>
              </a:rPr>
              <a:t> </a:t>
            </a:r>
            <a:r>
              <a:rPr dirty="0" sz="100" spc="-20">
                <a:latin typeface="Arial MT"/>
                <a:cs typeface="Arial MT"/>
              </a:rPr>
              <a:t>T</a:t>
            </a:r>
            <a:r>
              <a:rPr dirty="0" sz="100" spc="-5">
                <a:latin typeface="Arial MT"/>
                <a:cs typeface="Arial MT"/>
              </a:rPr>
              <a:t>o</a:t>
            </a:r>
            <a:r>
              <a:rPr dirty="0" sz="100" spc="-5">
                <a:latin typeface="Arial MT"/>
                <a:cs typeface="Arial MT"/>
              </a:rPr>
              <a:t> </a:t>
            </a:r>
            <a:r>
              <a:rPr dirty="0" sz="100" spc="-5">
                <a:latin typeface="Arial MT"/>
                <a:cs typeface="Arial MT"/>
              </a:rPr>
              <a:t>protect</a:t>
            </a:r>
            <a:r>
              <a:rPr dirty="0" sz="100" spc="-5">
                <a:latin typeface="Arial MT"/>
                <a:cs typeface="Arial MT"/>
              </a:rPr>
              <a:t> </a:t>
            </a:r>
            <a:r>
              <a:rPr dirty="0" sz="100" spc="-5">
                <a:latin typeface="Arial MT"/>
                <a:cs typeface="Arial MT"/>
              </a:rPr>
              <a:t>his</a:t>
            </a:r>
            <a:endParaRPr sz="100">
              <a:latin typeface="Arial MT"/>
              <a:cs typeface="Arial MT"/>
            </a:endParaRPr>
          </a:p>
          <a:p>
            <a:pPr marL="38100">
              <a:lnSpc>
                <a:spcPts val="114"/>
              </a:lnSpc>
            </a:pPr>
            <a:r>
              <a:rPr dirty="0" sz="100" spc="-5" b="1">
                <a:latin typeface="Arial"/>
                <a:cs typeface="Arial"/>
              </a:rPr>
              <a:t>2</a:t>
            </a:r>
            <a:r>
              <a:rPr dirty="0" sz="100" spc="20" b="1">
                <a:latin typeface="Arial"/>
                <a:cs typeface="Arial"/>
              </a:rPr>
              <a:t>       </a:t>
            </a:r>
            <a:r>
              <a:rPr dirty="0" sz="100" spc="20" b="1">
                <a:latin typeface="Arial"/>
                <a:cs typeface="Arial"/>
              </a:rPr>
              <a:t> </a:t>
            </a:r>
            <a:r>
              <a:rPr dirty="0" sz="100" spc="-5">
                <a:latin typeface="Arial MT"/>
                <a:cs typeface="Arial MT"/>
              </a:rPr>
              <a:t>s3</a:t>
            </a:r>
            <a:r>
              <a:rPr dirty="0" sz="100" spc="20">
                <a:latin typeface="Arial MT"/>
                <a:cs typeface="Arial MT"/>
              </a:rPr>
              <a:t>    </a:t>
            </a:r>
            <a:r>
              <a:rPr dirty="0" sz="100" spc="20">
                <a:latin typeface="Arial MT"/>
                <a:cs typeface="Arial MT"/>
              </a:rPr>
              <a:t> </a:t>
            </a:r>
            <a:r>
              <a:rPr dirty="0" baseline="27777" sz="150" spc="-7">
                <a:latin typeface="Arial MT"/>
                <a:cs typeface="Arial MT"/>
              </a:rPr>
              <a:t>TV</a:t>
            </a:r>
            <a:r>
              <a:rPr dirty="0" baseline="27777" sz="150" spc="30">
                <a:latin typeface="Arial MT"/>
                <a:cs typeface="Arial MT"/>
              </a:rPr>
              <a:t>   </a:t>
            </a:r>
            <a:r>
              <a:rPr dirty="0" baseline="27777" sz="150" spc="37">
                <a:latin typeface="Arial MT"/>
                <a:cs typeface="Arial MT"/>
              </a:rPr>
              <a:t> </a:t>
            </a:r>
            <a:r>
              <a:rPr dirty="0" sz="100" spc="-5">
                <a:latin typeface="Arial MT"/>
                <a:cs typeface="Arial MT"/>
              </a:rPr>
              <a:t>Ganglands</a:t>
            </a:r>
            <a:r>
              <a:rPr dirty="0" sz="100" spc="15">
                <a:latin typeface="Arial MT"/>
                <a:cs typeface="Arial MT"/>
              </a:rPr>
              <a:t>      </a:t>
            </a:r>
            <a:r>
              <a:rPr dirty="0" sz="100" spc="15">
                <a:latin typeface="Arial MT"/>
                <a:cs typeface="Arial MT"/>
              </a:rPr>
              <a:t> </a:t>
            </a:r>
            <a:r>
              <a:rPr dirty="0" baseline="27777" sz="150" spc="-7">
                <a:latin typeface="Arial MT"/>
                <a:cs typeface="Arial MT"/>
              </a:rPr>
              <a:t>Julien</a:t>
            </a:r>
            <a:r>
              <a:rPr dirty="0" baseline="27777" sz="150" spc="30">
                <a:latin typeface="Arial MT"/>
                <a:cs typeface="Arial MT"/>
              </a:rPr>
              <a:t>      </a:t>
            </a:r>
            <a:r>
              <a:rPr dirty="0" baseline="27777" sz="150" spc="37">
                <a:latin typeface="Arial MT"/>
                <a:cs typeface="Arial MT"/>
              </a:rPr>
              <a:t> </a:t>
            </a:r>
            <a:r>
              <a:rPr dirty="0" baseline="27777" sz="150" spc="-7">
                <a:latin typeface="Arial MT"/>
                <a:cs typeface="Arial MT"/>
              </a:rPr>
              <a:t>Tracy</a:t>
            </a:r>
            <a:r>
              <a:rPr dirty="0" baseline="27777" sz="150" spc="52">
                <a:latin typeface="Arial MT"/>
                <a:cs typeface="Arial MT"/>
              </a:rPr>
              <a:t> </a:t>
            </a:r>
            <a:r>
              <a:rPr dirty="0" baseline="27777" sz="150" spc="-7">
                <a:latin typeface="Arial MT"/>
                <a:cs typeface="Arial MT"/>
              </a:rPr>
              <a:t>Gotoas,</a:t>
            </a:r>
            <a:r>
              <a:rPr dirty="0" baseline="27777" sz="150" spc="30">
                <a:latin typeface="Arial MT"/>
                <a:cs typeface="Arial MT"/>
              </a:rPr>
              <a:t>     </a:t>
            </a:r>
            <a:r>
              <a:rPr dirty="0" baseline="27777" sz="150" spc="30">
                <a:latin typeface="Arial MT"/>
                <a:cs typeface="Arial MT"/>
              </a:rPr>
              <a:t> </a:t>
            </a:r>
            <a:r>
              <a:rPr dirty="0" sz="100" spc="-5">
                <a:latin typeface="Arial MT"/>
                <a:cs typeface="Arial MT"/>
              </a:rPr>
              <a:t>NaN</a:t>
            </a:r>
            <a:r>
              <a:rPr dirty="0" sz="100" spc="15">
                <a:latin typeface="Arial MT"/>
                <a:cs typeface="Arial MT"/>
              </a:rPr>
              <a:t>    </a:t>
            </a:r>
            <a:r>
              <a:rPr dirty="0" sz="100" spc="20">
                <a:latin typeface="Arial MT"/>
                <a:cs typeface="Arial MT"/>
              </a:rPr>
              <a:t> </a:t>
            </a:r>
            <a:r>
              <a:rPr dirty="0" baseline="27777" sz="150" spc="-7">
                <a:latin typeface="Arial MT"/>
                <a:cs typeface="Arial MT"/>
              </a:rPr>
              <a:t>September</a:t>
            </a:r>
            <a:r>
              <a:rPr dirty="0" baseline="27777" sz="150" spc="22">
                <a:latin typeface="Arial MT"/>
                <a:cs typeface="Arial MT"/>
              </a:rPr>
              <a:t>          </a:t>
            </a:r>
            <a:r>
              <a:rPr dirty="0" baseline="27777" sz="150" spc="30">
                <a:latin typeface="Arial MT"/>
                <a:cs typeface="Arial MT"/>
              </a:rPr>
              <a:t> </a:t>
            </a:r>
            <a:r>
              <a:rPr dirty="0" sz="100" spc="-5">
                <a:latin typeface="Arial MT"/>
                <a:cs typeface="Arial MT"/>
              </a:rPr>
              <a:t>2021</a:t>
            </a:r>
            <a:r>
              <a:rPr dirty="0" sz="100" spc="15">
                <a:latin typeface="Arial MT"/>
                <a:cs typeface="Arial MT"/>
              </a:rPr>
              <a:t>    </a:t>
            </a:r>
            <a:r>
              <a:rPr dirty="0" sz="100" spc="20">
                <a:latin typeface="Arial MT"/>
                <a:cs typeface="Arial MT"/>
              </a:rPr>
              <a:t> </a:t>
            </a:r>
            <a:r>
              <a:rPr dirty="0" baseline="27777" sz="150" spc="-7">
                <a:latin typeface="Arial MT"/>
                <a:cs typeface="Arial MT"/>
              </a:rPr>
              <a:t>TV-</a:t>
            </a:r>
            <a:r>
              <a:rPr dirty="0" baseline="27777" sz="150" spc="30">
                <a:latin typeface="Arial MT"/>
                <a:cs typeface="Arial MT"/>
              </a:rPr>
              <a:t>        </a:t>
            </a:r>
            <a:r>
              <a:rPr dirty="0" baseline="27777" sz="150" spc="37">
                <a:latin typeface="Arial MT"/>
                <a:cs typeface="Arial MT"/>
              </a:rPr>
              <a:t> </a:t>
            </a:r>
            <a:r>
              <a:rPr dirty="0" baseline="27777" sz="150" spc="-7">
                <a:latin typeface="Arial MT"/>
                <a:cs typeface="Arial MT"/>
              </a:rPr>
              <a:t>1</a:t>
            </a:r>
            <a:r>
              <a:rPr dirty="0" baseline="27777" sz="150" spc="22">
                <a:latin typeface="Arial MT"/>
                <a:cs typeface="Arial MT"/>
              </a:rPr>
              <a:t>     </a:t>
            </a:r>
            <a:r>
              <a:rPr dirty="0" baseline="27777" sz="150" spc="22">
                <a:latin typeface="Arial MT"/>
                <a:cs typeface="Arial MT"/>
              </a:rPr>
              <a:t> </a:t>
            </a:r>
            <a:r>
              <a:rPr dirty="0" sz="100" spc="-5">
                <a:latin typeface="Arial MT"/>
                <a:cs typeface="Arial MT"/>
              </a:rPr>
              <a:t>International</a:t>
            </a:r>
            <a:r>
              <a:rPr dirty="0" sz="100" spc="60">
                <a:latin typeface="Arial MT"/>
                <a:cs typeface="Arial MT"/>
              </a:rPr>
              <a:t> </a:t>
            </a:r>
            <a:r>
              <a:rPr dirty="0" sz="100" spc="-5">
                <a:latin typeface="Arial MT"/>
                <a:cs typeface="Arial MT"/>
              </a:rPr>
              <a:t>TV</a:t>
            </a:r>
            <a:r>
              <a:rPr dirty="0" sz="100" spc="20">
                <a:latin typeface="Arial MT"/>
                <a:cs typeface="Arial MT"/>
              </a:rPr>
              <a:t>      </a:t>
            </a:r>
            <a:r>
              <a:rPr dirty="0" sz="100" spc="20">
                <a:latin typeface="Arial MT"/>
                <a:cs typeface="Arial MT"/>
              </a:rPr>
              <a:t> </a:t>
            </a:r>
            <a:r>
              <a:rPr dirty="0" sz="100" spc="-5">
                <a:latin typeface="Arial MT"/>
                <a:cs typeface="Arial MT"/>
              </a:rPr>
              <a:t>family  from  a</a:t>
            </a:r>
            <a:r>
              <a:rPr dirty="0" sz="100" spc="15">
                <a:latin typeface="Arial MT"/>
                <a:cs typeface="Arial MT"/>
              </a:rPr>
              <a:t>        </a:t>
            </a:r>
            <a:r>
              <a:rPr dirty="0" sz="100" spc="20">
                <a:latin typeface="Arial MT"/>
                <a:cs typeface="Arial MT"/>
              </a:rPr>
              <a:t> </a:t>
            </a:r>
            <a:r>
              <a:rPr dirty="0" sz="100" spc="-5">
                <a:latin typeface="Arial MT"/>
                <a:cs typeface="Arial MT"/>
              </a:rPr>
              <a:t>1</a:t>
            </a:r>
            <a:r>
              <a:rPr dirty="0" sz="100" spc="20">
                <a:latin typeface="Arial MT"/>
                <a:cs typeface="Arial MT"/>
              </a:rPr>
              <a:t>  </a:t>
            </a:r>
            <a:r>
              <a:rPr dirty="0" sz="100" spc="20">
                <a:latin typeface="Arial MT"/>
                <a:cs typeface="Arial MT"/>
              </a:rPr>
              <a:t> </a:t>
            </a:r>
            <a:r>
              <a:rPr dirty="0" sz="100" spc="-5">
                <a:latin typeface="Arial MT"/>
                <a:cs typeface="Arial MT"/>
              </a:rPr>
              <a:t>Season</a:t>
            </a:r>
            <a:r>
              <a:rPr dirty="0" sz="100" spc="25">
                <a:latin typeface="Arial MT"/>
                <a:cs typeface="Arial MT"/>
              </a:rPr>
              <a:t>   </a:t>
            </a:r>
            <a:r>
              <a:rPr dirty="0" sz="100" spc="30">
                <a:latin typeface="Arial MT"/>
                <a:cs typeface="Arial MT"/>
              </a:rPr>
              <a:t> </a:t>
            </a:r>
            <a:r>
              <a:rPr dirty="0" baseline="27777" sz="150" spc="-7">
                <a:latin typeface="Arial MT"/>
                <a:cs typeface="Arial MT"/>
              </a:rPr>
              <a:t>2021-</a:t>
            </a:r>
            <a:endParaRPr baseline="27777" sz="150">
              <a:latin typeface="Arial MT"/>
              <a:cs typeface="Arial MT"/>
            </a:endParaRPr>
          </a:p>
        </p:txBody>
      </p:sp>
      <p:sp>
        <p:nvSpPr>
          <p:cNvPr id="179" name="object 179"/>
          <p:cNvSpPr txBox="1"/>
          <p:nvPr/>
        </p:nvSpPr>
        <p:spPr>
          <a:xfrm>
            <a:off x="162851" y="8427992"/>
            <a:ext cx="1151890" cy="55244"/>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306070" marR="30480" indent="-268605">
              <a:lnSpc>
                <a:spcPct val="100000"/>
              </a:lnSpc>
              <a:tabLst>
                <a:tab pos="725805" algn="l"/>
                <a:tab pos="1080770" algn="l"/>
              </a:tabLst>
            </a:pPr>
            <a:r>
              <a:rPr dirty="0" sz="100" spc="-5">
                <a:latin typeface="Arial MT"/>
                <a:cs typeface="Arial MT"/>
              </a:rPr>
              <a:t>Show</a:t>
            </a:r>
            <a:r>
              <a:rPr dirty="0" sz="100" spc="-5">
                <a:latin typeface="Arial MT"/>
                <a:cs typeface="Arial MT"/>
              </a:rPr>
              <a:t>                              </a:t>
            </a:r>
            <a:r>
              <a:rPr dirty="0" sz="100" spc="-15">
                <a:latin typeface="Arial MT"/>
                <a:cs typeface="Arial MT"/>
              </a:rPr>
              <a:t> </a:t>
            </a:r>
            <a:r>
              <a:rPr dirty="0" sz="100" spc="-5">
                <a:latin typeface="Arial MT"/>
                <a:cs typeface="Arial MT"/>
              </a:rPr>
              <a:t>Leclercq</a:t>
            </a:r>
            <a:r>
              <a:rPr dirty="0" sz="100">
                <a:latin typeface="Arial MT"/>
                <a:cs typeface="Arial MT"/>
              </a:rPr>
              <a:t>           </a:t>
            </a:r>
            <a:r>
              <a:rPr dirty="0" sz="100" spc="5">
                <a:latin typeface="Arial MT"/>
                <a:cs typeface="Arial MT"/>
              </a:rPr>
              <a:t> </a:t>
            </a:r>
            <a:r>
              <a:rPr dirty="0" sz="100" spc="-5">
                <a:latin typeface="Arial MT"/>
                <a:cs typeface="Arial MT"/>
              </a:rPr>
              <a:t>Samuel</a:t>
            </a:r>
            <a:r>
              <a:rPr dirty="0" sz="100" spc="-5">
                <a:latin typeface="Arial MT"/>
                <a:cs typeface="Arial MT"/>
              </a:rPr>
              <a:t> </a:t>
            </a:r>
            <a:r>
              <a:rPr dirty="0" sz="100" spc="-5">
                <a:latin typeface="Arial MT"/>
                <a:cs typeface="Arial MT"/>
              </a:rPr>
              <a:t>Jou</a:t>
            </a:r>
            <a:r>
              <a:rPr dirty="0" sz="100" spc="-15">
                <a:latin typeface="Arial MT"/>
                <a:cs typeface="Arial MT"/>
              </a:rPr>
              <a:t>y</a:t>
            </a:r>
            <a:r>
              <a:rPr dirty="0" sz="100" spc="-5">
                <a:latin typeface="Arial MT"/>
                <a:cs typeface="Arial MT"/>
              </a:rPr>
              <a:t>,</a:t>
            </a:r>
            <a:r>
              <a:rPr dirty="0" sz="100">
                <a:latin typeface="Arial MT"/>
                <a:cs typeface="Arial MT"/>
              </a:rPr>
              <a:t>                            </a:t>
            </a:r>
            <a:r>
              <a:rPr dirty="0" sz="100" spc="10">
                <a:latin typeface="Arial MT"/>
                <a:cs typeface="Arial MT"/>
              </a:rPr>
              <a:t> </a:t>
            </a:r>
            <a:r>
              <a:rPr dirty="0" sz="100" spc="-5">
                <a:latin typeface="Arial MT"/>
                <a:cs typeface="Arial MT"/>
              </a:rPr>
              <a:t>24,</a:t>
            </a:r>
            <a:r>
              <a:rPr dirty="0" sz="100" spc="-5">
                <a:latin typeface="Arial MT"/>
                <a:cs typeface="Arial MT"/>
              </a:rPr>
              <a:t> </a:t>
            </a:r>
            <a:r>
              <a:rPr dirty="0" sz="100" spc="-5">
                <a:latin typeface="Arial MT"/>
                <a:cs typeface="Arial MT"/>
              </a:rPr>
              <a:t>2021</a:t>
            </a:r>
            <a:r>
              <a:rPr dirty="0" sz="100">
                <a:latin typeface="Arial MT"/>
                <a:cs typeface="Arial MT"/>
              </a:rPr>
              <a:t>                                 </a:t>
            </a:r>
            <a:r>
              <a:rPr dirty="0" sz="100" spc="-5">
                <a:latin typeface="Arial MT"/>
                <a:cs typeface="Arial MT"/>
              </a:rPr>
              <a:t>MA</a:t>
            </a:r>
            <a:r>
              <a:rPr dirty="0" sz="100">
                <a:latin typeface="Arial MT"/>
                <a:cs typeface="Arial MT"/>
              </a:rPr>
              <a:t>      </a:t>
            </a:r>
            <a:r>
              <a:rPr dirty="0" sz="100" spc="-5">
                <a:latin typeface="Arial MT"/>
                <a:cs typeface="Arial MT"/>
              </a:rPr>
              <a:t>Season</a:t>
            </a:r>
            <a:r>
              <a:rPr dirty="0" sz="100">
                <a:latin typeface="Arial MT"/>
                <a:cs typeface="Arial MT"/>
              </a:rPr>
              <a:t>		</a:t>
            </a:r>
            <a:r>
              <a:rPr dirty="0" sz="100" spc="-5">
                <a:latin typeface="Arial MT"/>
                <a:cs typeface="Arial MT"/>
              </a:rPr>
              <a:t>09-24  </a:t>
            </a:r>
            <a:r>
              <a:rPr dirty="0" sz="100" spc="-5">
                <a:latin typeface="Arial MT"/>
                <a:cs typeface="Arial MT"/>
              </a:rPr>
              <a:t>Nabi...	</a:t>
            </a:r>
            <a:r>
              <a:rPr dirty="0" baseline="27777" sz="150" spc="-7">
                <a:latin typeface="Arial MT"/>
                <a:cs typeface="Arial MT"/>
              </a:rPr>
              <a:t>Shows, TV</a:t>
            </a:r>
            <a:r>
              <a:rPr dirty="0" baseline="27777" sz="150" spc="-15">
                <a:latin typeface="Arial MT"/>
                <a:cs typeface="Arial MT"/>
              </a:rPr>
              <a:t> </a:t>
            </a:r>
            <a:r>
              <a:rPr dirty="0" baseline="27777" sz="150" spc="-7">
                <a:latin typeface="Arial MT"/>
                <a:cs typeface="Arial MT"/>
              </a:rPr>
              <a:t>Act...</a:t>
            </a:r>
            <a:r>
              <a:rPr dirty="0" baseline="27777" sz="150" spc="7">
                <a:latin typeface="Arial MT"/>
                <a:cs typeface="Arial MT"/>
              </a:rPr>
              <a:t> </a:t>
            </a:r>
            <a:r>
              <a:rPr dirty="0" baseline="27777" sz="150" spc="-7">
                <a:latin typeface="Arial MT"/>
                <a:cs typeface="Arial MT"/>
              </a:rPr>
              <a:t>powerful drug lor...</a:t>
            </a:r>
            <a:endParaRPr baseline="27777" sz="150">
              <a:latin typeface="Arial MT"/>
              <a:cs typeface="Arial MT"/>
            </a:endParaRPr>
          </a:p>
        </p:txBody>
      </p:sp>
      <p:sp>
        <p:nvSpPr>
          <p:cNvPr id="180" name="object 180"/>
          <p:cNvSpPr/>
          <p:nvPr/>
        </p:nvSpPr>
        <p:spPr>
          <a:xfrm>
            <a:off x="109026" y="8846685"/>
            <a:ext cx="1173480" cy="0"/>
          </a:xfrm>
          <a:custGeom>
            <a:avLst/>
            <a:gdLst/>
            <a:ahLst/>
            <a:cxnLst/>
            <a:rect l="l" t="t" r="r" b="b"/>
            <a:pathLst>
              <a:path w="1173480" h="0">
                <a:moveTo>
                  <a:pt x="0" y="0"/>
                </a:moveTo>
                <a:lnTo>
                  <a:pt x="1173327" y="0"/>
                </a:lnTo>
              </a:path>
            </a:pathLst>
          </a:custGeom>
          <a:ln w="56070">
            <a:solidFill>
              <a:srgbClr val="F5F5F5"/>
            </a:solidFill>
          </a:ln>
        </p:spPr>
        <p:txBody>
          <a:bodyPr wrap="square" lIns="0" tIns="0" rIns="0" bIns="0" rtlCol="0"/>
          <a:lstStyle/>
          <a:p/>
        </p:txBody>
      </p:sp>
      <p:grpSp>
        <p:nvGrpSpPr>
          <p:cNvPr id="181" name="object 181"/>
          <p:cNvGrpSpPr/>
          <p:nvPr/>
        </p:nvGrpSpPr>
        <p:grpSpPr>
          <a:xfrm>
            <a:off x="102680" y="8682511"/>
            <a:ext cx="1200785" cy="80645"/>
            <a:chOff x="102680" y="8682511"/>
            <a:chExt cx="1200785" cy="80645"/>
          </a:xfrm>
        </p:grpSpPr>
        <p:sp>
          <p:nvSpPr>
            <p:cNvPr id="182" name="object 182"/>
            <p:cNvSpPr/>
            <p:nvPr/>
          </p:nvSpPr>
          <p:spPr>
            <a:xfrm>
              <a:off x="102795" y="8682626"/>
              <a:ext cx="1200785" cy="46990"/>
            </a:xfrm>
            <a:custGeom>
              <a:avLst/>
              <a:gdLst/>
              <a:ahLst/>
              <a:cxnLst/>
              <a:rect l="l" t="t" r="r" b="b"/>
              <a:pathLst>
                <a:path w="1200785" h="46990">
                  <a:moveTo>
                    <a:pt x="1200324" y="46725"/>
                  </a:moveTo>
                  <a:lnTo>
                    <a:pt x="0" y="46725"/>
                  </a:lnTo>
                  <a:lnTo>
                    <a:pt x="0" y="0"/>
                  </a:lnTo>
                  <a:lnTo>
                    <a:pt x="1200324" y="0"/>
                  </a:lnTo>
                  <a:lnTo>
                    <a:pt x="1200324" y="46725"/>
                  </a:lnTo>
                  <a:close/>
                </a:path>
              </a:pathLst>
            </a:custGeom>
            <a:solidFill>
              <a:srgbClr val="F5F5F5"/>
            </a:solidFill>
          </p:spPr>
          <p:txBody>
            <a:bodyPr wrap="square" lIns="0" tIns="0" rIns="0" bIns="0" rtlCol="0"/>
            <a:lstStyle/>
            <a:p/>
          </p:txBody>
        </p:sp>
        <p:sp>
          <p:nvSpPr>
            <p:cNvPr id="183" name="object 183"/>
            <p:cNvSpPr/>
            <p:nvPr/>
          </p:nvSpPr>
          <p:spPr>
            <a:xfrm>
              <a:off x="103315" y="8683146"/>
              <a:ext cx="1199515" cy="45720"/>
            </a:xfrm>
            <a:custGeom>
              <a:avLst/>
              <a:gdLst/>
              <a:ahLst/>
              <a:cxnLst/>
              <a:rect l="l" t="t" r="r" b="b"/>
              <a:pathLst>
                <a:path w="1199515" h="45720">
                  <a:moveTo>
                    <a:pt x="0" y="0"/>
                  </a:moveTo>
                  <a:lnTo>
                    <a:pt x="1199286" y="0"/>
                  </a:lnTo>
                  <a:lnTo>
                    <a:pt x="1199286" y="45687"/>
                  </a:lnTo>
                  <a:lnTo>
                    <a:pt x="0" y="45687"/>
                  </a:lnTo>
                  <a:lnTo>
                    <a:pt x="0" y="0"/>
                  </a:lnTo>
                  <a:close/>
                </a:path>
              </a:pathLst>
            </a:custGeom>
            <a:ln w="3175">
              <a:solidFill>
                <a:srgbClr val="DFDFDF"/>
              </a:solidFill>
            </a:ln>
          </p:spPr>
          <p:txBody>
            <a:bodyPr wrap="square" lIns="0" tIns="0" rIns="0" bIns="0" rtlCol="0"/>
            <a:lstStyle/>
            <a:p/>
          </p:txBody>
        </p:sp>
        <p:sp>
          <p:nvSpPr>
            <p:cNvPr id="184" name="object 184"/>
            <p:cNvSpPr/>
            <p:nvPr/>
          </p:nvSpPr>
          <p:spPr>
            <a:xfrm>
              <a:off x="109026" y="8762060"/>
              <a:ext cx="435609" cy="0"/>
            </a:xfrm>
            <a:custGeom>
              <a:avLst/>
              <a:gdLst/>
              <a:ahLst/>
              <a:cxnLst/>
              <a:rect l="l" t="t" r="r" b="b"/>
              <a:pathLst>
                <a:path w="435609" h="0">
                  <a:moveTo>
                    <a:pt x="0" y="0"/>
                  </a:moveTo>
                  <a:lnTo>
                    <a:pt x="435065" y="0"/>
                  </a:lnTo>
                </a:path>
              </a:pathLst>
            </a:custGeom>
            <a:ln w="3175">
              <a:solidFill>
                <a:srgbClr val="BDBDBD"/>
              </a:solidFill>
            </a:ln>
          </p:spPr>
          <p:txBody>
            <a:bodyPr wrap="square" lIns="0" tIns="0" rIns="0" bIns="0" rtlCol="0"/>
            <a:lstStyle/>
            <a:p/>
          </p:txBody>
        </p:sp>
        <p:sp>
          <p:nvSpPr>
            <p:cNvPr id="185" name="object 185"/>
            <p:cNvSpPr/>
            <p:nvPr/>
          </p:nvSpPr>
          <p:spPr>
            <a:xfrm>
              <a:off x="544080" y="8761551"/>
              <a:ext cx="353060" cy="1270"/>
            </a:xfrm>
            <a:custGeom>
              <a:avLst/>
              <a:gdLst/>
              <a:ahLst/>
              <a:cxnLst/>
              <a:rect l="l" t="t" r="r" b="b"/>
              <a:pathLst>
                <a:path w="353059" h="1270">
                  <a:moveTo>
                    <a:pt x="353047" y="0"/>
                  </a:moveTo>
                  <a:lnTo>
                    <a:pt x="353047" y="0"/>
                  </a:lnTo>
                  <a:lnTo>
                    <a:pt x="0" y="0"/>
                  </a:lnTo>
                  <a:lnTo>
                    <a:pt x="0" y="1028"/>
                  </a:lnTo>
                  <a:lnTo>
                    <a:pt x="353047" y="1028"/>
                  </a:lnTo>
                  <a:lnTo>
                    <a:pt x="353047" y="0"/>
                  </a:lnTo>
                  <a:close/>
                </a:path>
              </a:pathLst>
            </a:custGeom>
            <a:solidFill>
              <a:srgbClr val="BDBDBD"/>
            </a:solidFill>
          </p:spPr>
          <p:txBody>
            <a:bodyPr wrap="square" lIns="0" tIns="0" rIns="0" bIns="0" rtlCol="0"/>
            <a:lstStyle/>
            <a:p/>
          </p:txBody>
        </p:sp>
        <p:sp>
          <p:nvSpPr>
            <p:cNvPr id="186" name="object 186"/>
            <p:cNvSpPr/>
            <p:nvPr/>
          </p:nvSpPr>
          <p:spPr>
            <a:xfrm>
              <a:off x="897128" y="8762060"/>
              <a:ext cx="385445" cy="0"/>
            </a:xfrm>
            <a:custGeom>
              <a:avLst/>
              <a:gdLst/>
              <a:ahLst/>
              <a:cxnLst/>
              <a:rect l="l" t="t" r="r" b="b"/>
              <a:pathLst>
                <a:path w="385444" h="0">
                  <a:moveTo>
                    <a:pt x="0" y="0"/>
                  </a:moveTo>
                  <a:lnTo>
                    <a:pt x="385225" y="0"/>
                  </a:lnTo>
                </a:path>
              </a:pathLst>
            </a:custGeom>
            <a:ln w="3175">
              <a:solidFill>
                <a:srgbClr val="BDBDBD"/>
              </a:solidFill>
            </a:ln>
          </p:spPr>
          <p:txBody>
            <a:bodyPr wrap="square" lIns="0" tIns="0" rIns="0" bIns="0" rtlCol="0"/>
            <a:lstStyle/>
            <a:p/>
          </p:txBody>
        </p:sp>
        <p:sp>
          <p:nvSpPr>
            <p:cNvPr id="187" name="object 187"/>
            <p:cNvSpPr/>
            <p:nvPr/>
          </p:nvSpPr>
          <p:spPr>
            <a:xfrm>
              <a:off x="544080" y="8761551"/>
              <a:ext cx="353060" cy="1270"/>
            </a:xfrm>
            <a:custGeom>
              <a:avLst/>
              <a:gdLst/>
              <a:ahLst/>
              <a:cxnLst/>
              <a:rect l="l" t="t" r="r" b="b"/>
              <a:pathLst>
                <a:path w="353059" h="1270">
                  <a:moveTo>
                    <a:pt x="353047" y="0"/>
                  </a:moveTo>
                  <a:lnTo>
                    <a:pt x="353047" y="0"/>
                  </a:lnTo>
                  <a:lnTo>
                    <a:pt x="0" y="0"/>
                  </a:lnTo>
                  <a:lnTo>
                    <a:pt x="0" y="1028"/>
                  </a:lnTo>
                  <a:lnTo>
                    <a:pt x="353047" y="1028"/>
                  </a:lnTo>
                  <a:lnTo>
                    <a:pt x="353047" y="0"/>
                  </a:lnTo>
                  <a:close/>
                </a:path>
              </a:pathLst>
            </a:custGeom>
            <a:solidFill>
              <a:srgbClr val="BDBDBD"/>
            </a:solidFill>
          </p:spPr>
          <p:txBody>
            <a:bodyPr wrap="square" lIns="0" tIns="0" rIns="0" bIns="0" rtlCol="0"/>
            <a:lstStyle/>
            <a:p/>
          </p:txBody>
        </p:sp>
      </p:grpSp>
      <p:sp>
        <p:nvSpPr>
          <p:cNvPr id="188" name="object 188"/>
          <p:cNvSpPr txBox="1"/>
          <p:nvPr/>
        </p:nvSpPr>
        <p:spPr>
          <a:xfrm>
            <a:off x="499787" y="8727035"/>
            <a:ext cx="789305" cy="4064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pPr>
            <a:r>
              <a:rPr dirty="0" sz="100" spc="-5" b="1">
                <a:latin typeface="Arial"/>
                <a:cs typeface="Arial"/>
              </a:rPr>
              <a:t>cast</a:t>
            </a:r>
            <a:r>
              <a:rPr dirty="0" sz="100" spc="25" b="1">
                <a:latin typeface="Arial"/>
                <a:cs typeface="Arial"/>
              </a:rPr>
              <a:t>  </a:t>
            </a:r>
            <a:r>
              <a:rPr dirty="0" sz="100" spc="25" b="1">
                <a:latin typeface="Arial"/>
                <a:cs typeface="Arial"/>
              </a:rPr>
              <a:t> </a:t>
            </a:r>
            <a:r>
              <a:rPr dirty="0" sz="100" spc="-5" b="1">
                <a:latin typeface="Arial"/>
                <a:cs typeface="Arial"/>
              </a:rPr>
              <a:t>country</a:t>
            </a:r>
            <a:r>
              <a:rPr dirty="0" sz="100" spc="20" b="1">
                <a:latin typeface="Arial"/>
                <a:cs typeface="Arial"/>
              </a:rPr>
              <a:t>   </a:t>
            </a:r>
            <a:r>
              <a:rPr dirty="0" sz="100" spc="20" b="1">
                <a:latin typeface="Arial"/>
                <a:cs typeface="Arial"/>
              </a:rPr>
              <a:t> </a:t>
            </a:r>
            <a:r>
              <a:rPr dirty="0" sz="100" spc="-5" b="1">
                <a:latin typeface="Arial"/>
                <a:cs typeface="Arial"/>
              </a:rPr>
              <a:t>date_added</a:t>
            </a:r>
            <a:r>
              <a:rPr dirty="0" sz="100" spc="20" b="1">
                <a:latin typeface="Arial"/>
                <a:cs typeface="Arial"/>
              </a:rPr>
              <a:t>  </a:t>
            </a:r>
            <a:r>
              <a:rPr dirty="0" sz="100" spc="20" b="1">
                <a:latin typeface="Arial"/>
                <a:cs typeface="Arial"/>
              </a:rPr>
              <a:t> </a:t>
            </a:r>
            <a:r>
              <a:rPr dirty="0" sz="100" spc="-5" b="1">
                <a:latin typeface="Arial"/>
                <a:cs typeface="Arial"/>
              </a:rPr>
              <a:t>release_year</a:t>
            </a:r>
            <a:r>
              <a:rPr dirty="0" sz="100" spc="20" b="1">
                <a:latin typeface="Arial"/>
                <a:cs typeface="Arial"/>
              </a:rPr>
              <a:t>  </a:t>
            </a:r>
            <a:r>
              <a:rPr dirty="0" sz="100" spc="20" b="1">
                <a:latin typeface="Arial"/>
                <a:cs typeface="Arial"/>
              </a:rPr>
              <a:t> </a:t>
            </a:r>
            <a:r>
              <a:rPr dirty="0" sz="100" spc="-5" b="1">
                <a:latin typeface="Arial"/>
                <a:cs typeface="Arial"/>
              </a:rPr>
              <a:t>rating</a:t>
            </a:r>
            <a:r>
              <a:rPr dirty="0" sz="100" spc="20" b="1">
                <a:latin typeface="Arial"/>
                <a:cs typeface="Arial"/>
              </a:rPr>
              <a:t>  </a:t>
            </a:r>
            <a:r>
              <a:rPr dirty="0" sz="100" spc="20" b="1">
                <a:latin typeface="Arial"/>
                <a:cs typeface="Arial"/>
              </a:rPr>
              <a:t> </a:t>
            </a:r>
            <a:r>
              <a:rPr dirty="0" sz="100" spc="-5" b="1">
                <a:latin typeface="Arial"/>
                <a:cs typeface="Arial"/>
              </a:rPr>
              <a:t>duration</a:t>
            </a:r>
            <a:r>
              <a:rPr dirty="0" sz="100" spc="15" b="1">
                <a:latin typeface="Arial"/>
                <a:cs typeface="Arial"/>
              </a:rPr>
              <a:t>         </a:t>
            </a:r>
            <a:r>
              <a:rPr dirty="0" sz="100" spc="20" b="1">
                <a:latin typeface="Arial"/>
                <a:cs typeface="Arial"/>
              </a:rPr>
              <a:t> </a:t>
            </a:r>
            <a:r>
              <a:rPr dirty="0" sz="100" spc="-5" b="1">
                <a:latin typeface="Arial"/>
                <a:cs typeface="Arial"/>
              </a:rPr>
              <a:t>listed_in</a:t>
            </a:r>
            <a:r>
              <a:rPr dirty="0" sz="100" spc="15" b="1">
                <a:latin typeface="Arial"/>
                <a:cs typeface="Arial"/>
              </a:rPr>
              <a:t>         </a:t>
            </a:r>
            <a:r>
              <a:rPr dirty="0" sz="100" spc="20" b="1">
                <a:latin typeface="Arial"/>
                <a:cs typeface="Arial"/>
              </a:rPr>
              <a:t> </a:t>
            </a:r>
            <a:r>
              <a:rPr dirty="0" sz="100" spc="-5" b="1">
                <a:latin typeface="Arial"/>
                <a:cs typeface="Arial"/>
              </a:rPr>
              <a:t>description</a:t>
            </a:r>
            <a:r>
              <a:rPr dirty="0" sz="100" spc="15" b="1">
                <a:latin typeface="Arial"/>
                <a:cs typeface="Arial"/>
              </a:rPr>
              <a:t>  </a:t>
            </a:r>
            <a:r>
              <a:rPr dirty="0" sz="100" spc="20" b="1">
                <a:latin typeface="Arial"/>
                <a:cs typeface="Arial"/>
              </a:rPr>
              <a:t> </a:t>
            </a:r>
            <a:r>
              <a:rPr dirty="0" sz="100" spc="-5" b="1">
                <a:latin typeface="Arial"/>
                <a:cs typeface="Arial"/>
              </a:rPr>
              <a:t>minutes</a:t>
            </a:r>
            <a:r>
              <a:rPr dirty="0" sz="100" spc="15" b="1">
                <a:latin typeface="Arial"/>
                <a:cs typeface="Arial"/>
              </a:rPr>
              <a:t>  </a:t>
            </a:r>
            <a:r>
              <a:rPr dirty="0" sz="100" spc="15" b="1">
                <a:latin typeface="Arial"/>
                <a:cs typeface="Arial"/>
              </a:rPr>
              <a:t> </a:t>
            </a:r>
            <a:r>
              <a:rPr dirty="0" sz="100" spc="-5" b="1">
                <a:latin typeface="Arial"/>
                <a:cs typeface="Arial"/>
              </a:rPr>
              <a:t>unit</a:t>
            </a:r>
            <a:r>
              <a:rPr dirty="0" sz="100" spc="15" b="1">
                <a:latin typeface="Arial"/>
                <a:cs typeface="Arial"/>
              </a:rPr>
              <a:t>  </a:t>
            </a:r>
            <a:r>
              <a:rPr dirty="0" sz="100" spc="20" b="1">
                <a:latin typeface="Arial"/>
                <a:cs typeface="Arial"/>
              </a:rPr>
              <a:t> </a:t>
            </a:r>
            <a:r>
              <a:rPr dirty="0" sz="100" spc="-5" b="1">
                <a:latin typeface="Arial"/>
                <a:cs typeface="Arial"/>
              </a:rPr>
              <a:t>date_n</a:t>
            </a:r>
            <a:endParaRPr sz="100">
              <a:latin typeface="Arial"/>
              <a:cs typeface="Arial"/>
            </a:endParaRPr>
          </a:p>
        </p:txBody>
      </p:sp>
      <p:sp>
        <p:nvSpPr>
          <p:cNvPr id="189" name="object 189"/>
          <p:cNvSpPr txBox="1"/>
          <p:nvPr/>
        </p:nvSpPr>
        <p:spPr>
          <a:xfrm>
            <a:off x="231294" y="8762339"/>
            <a:ext cx="200025" cy="4064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pPr>
            <a:r>
              <a:rPr dirty="0" sz="100" spc="-5">
                <a:latin typeface="Arial MT"/>
                <a:cs typeface="Arial MT"/>
              </a:rPr>
              <a:t>Dick</a:t>
            </a:r>
            <a:r>
              <a:rPr dirty="0" sz="100" spc="20">
                <a:latin typeface="Arial MT"/>
                <a:cs typeface="Arial MT"/>
              </a:rPr>
              <a:t> </a:t>
            </a:r>
            <a:r>
              <a:rPr dirty="0" sz="100" spc="-5">
                <a:latin typeface="Arial MT"/>
                <a:cs typeface="Arial MT"/>
              </a:rPr>
              <a:t>Johnson</a:t>
            </a:r>
            <a:r>
              <a:rPr dirty="0" sz="100" spc="20">
                <a:latin typeface="Arial MT"/>
                <a:cs typeface="Arial MT"/>
              </a:rPr>
              <a:t> </a:t>
            </a:r>
            <a:r>
              <a:rPr dirty="0" sz="100" spc="-5">
                <a:latin typeface="Arial MT"/>
                <a:cs typeface="Arial MT"/>
              </a:rPr>
              <a:t>Is</a:t>
            </a:r>
            <a:r>
              <a:rPr dirty="0" sz="100" spc="15">
                <a:latin typeface="Arial MT"/>
                <a:cs typeface="Arial MT"/>
              </a:rPr>
              <a:t>       </a:t>
            </a:r>
            <a:r>
              <a:rPr dirty="0" sz="100" spc="20">
                <a:latin typeface="Arial MT"/>
                <a:cs typeface="Arial MT"/>
              </a:rPr>
              <a:t> </a:t>
            </a:r>
            <a:r>
              <a:rPr dirty="0" sz="100" spc="-5">
                <a:latin typeface="Arial MT"/>
                <a:cs typeface="Arial MT"/>
              </a:rPr>
              <a:t>Kirsten</a:t>
            </a:r>
            <a:endParaRPr sz="100">
              <a:latin typeface="Arial MT"/>
              <a:cs typeface="Arial MT"/>
            </a:endParaRPr>
          </a:p>
        </p:txBody>
      </p:sp>
      <p:sp>
        <p:nvSpPr>
          <p:cNvPr id="190" name="object 190"/>
          <p:cNvSpPr txBox="1"/>
          <p:nvPr/>
        </p:nvSpPr>
        <p:spPr>
          <a:xfrm>
            <a:off x="527910" y="8762339"/>
            <a:ext cx="633095" cy="4064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38100">
              <a:lnSpc>
                <a:spcPct val="100000"/>
              </a:lnSpc>
              <a:tabLst>
                <a:tab pos="488315" algn="l"/>
              </a:tabLst>
            </a:pPr>
            <a:r>
              <a:rPr dirty="0" sz="100" spc="-5">
                <a:latin typeface="Arial MT"/>
                <a:cs typeface="Arial MT"/>
              </a:rPr>
              <a:t>United</a:t>
            </a:r>
            <a:r>
              <a:rPr dirty="0" sz="100" spc="-5">
                <a:latin typeface="Arial MT"/>
                <a:cs typeface="Arial MT"/>
              </a:rPr>
              <a:t>        </a:t>
            </a:r>
            <a:r>
              <a:rPr dirty="0" sz="100" spc="-15">
                <a:latin typeface="Arial MT"/>
                <a:cs typeface="Arial MT"/>
              </a:rPr>
              <a:t> </a:t>
            </a:r>
            <a:r>
              <a:rPr dirty="0" sz="100" spc="-5">
                <a:latin typeface="Arial MT"/>
                <a:cs typeface="Arial MT"/>
              </a:rPr>
              <a:t>September</a:t>
            </a:r>
            <a:r>
              <a:rPr dirty="0" sz="100">
                <a:latin typeface="Arial MT"/>
                <a:cs typeface="Arial MT"/>
              </a:rPr>
              <a:t>                                </a:t>
            </a:r>
            <a:r>
              <a:rPr dirty="0" sz="100" spc="-5">
                <a:latin typeface="Arial MT"/>
                <a:cs typeface="Arial MT"/>
              </a:rPr>
              <a:t>PG-</a:t>
            </a:r>
            <a:r>
              <a:rPr dirty="0" sz="100">
                <a:latin typeface="Arial MT"/>
                <a:cs typeface="Arial MT"/>
              </a:rPr>
              <a:t>	</a:t>
            </a:r>
            <a:r>
              <a:rPr dirty="0" baseline="27777" sz="150" spc="-7">
                <a:latin typeface="Arial MT"/>
                <a:cs typeface="Arial MT"/>
              </a:rPr>
              <a:t>As</a:t>
            </a:r>
            <a:r>
              <a:rPr dirty="0" baseline="27777" sz="150" spc="-7">
                <a:latin typeface="Arial MT"/>
                <a:cs typeface="Arial MT"/>
              </a:rPr>
              <a:t> </a:t>
            </a:r>
            <a:r>
              <a:rPr dirty="0" baseline="27777" sz="150" spc="-7">
                <a:latin typeface="Arial MT"/>
                <a:cs typeface="Arial MT"/>
              </a:rPr>
              <a:t>her</a:t>
            </a:r>
            <a:r>
              <a:rPr dirty="0" baseline="27777" sz="150" spc="-7">
                <a:latin typeface="Arial MT"/>
                <a:cs typeface="Arial MT"/>
              </a:rPr>
              <a:t> </a:t>
            </a:r>
            <a:r>
              <a:rPr dirty="0" baseline="27777" sz="150" spc="-7">
                <a:latin typeface="Arial MT"/>
                <a:cs typeface="Arial MT"/>
              </a:rPr>
              <a:t>father</a:t>
            </a:r>
            <a:r>
              <a:rPr dirty="0" baseline="27777" sz="150" spc="-7">
                <a:latin typeface="Arial MT"/>
                <a:cs typeface="Arial MT"/>
              </a:rPr>
              <a:t> </a:t>
            </a:r>
            <a:r>
              <a:rPr dirty="0" baseline="27777" sz="150" spc="-7">
                <a:latin typeface="Arial MT"/>
                <a:cs typeface="Arial MT"/>
              </a:rPr>
              <a:t>nears</a:t>
            </a:r>
            <a:endParaRPr baseline="27777" sz="150">
              <a:latin typeface="Arial MT"/>
              <a:cs typeface="Arial MT"/>
            </a:endParaRPr>
          </a:p>
        </p:txBody>
      </p:sp>
      <p:sp>
        <p:nvSpPr>
          <p:cNvPr id="191" name="object 191"/>
          <p:cNvSpPr txBox="1"/>
          <p:nvPr/>
        </p:nvSpPr>
        <p:spPr>
          <a:xfrm>
            <a:off x="1069821" y="8784144"/>
            <a:ext cx="66040" cy="4064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pPr>
            <a:r>
              <a:rPr dirty="0" sz="100" spc="-5">
                <a:latin typeface="Arial MT"/>
                <a:cs typeface="Arial MT"/>
              </a:rPr>
              <a:t>filmm...</a:t>
            </a:r>
            <a:endParaRPr sz="100">
              <a:latin typeface="Arial MT"/>
              <a:cs typeface="Arial MT"/>
            </a:endParaRPr>
          </a:p>
        </p:txBody>
      </p:sp>
      <p:sp>
        <p:nvSpPr>
          <p:cNvPr id="192" name="object 192"/>
          <p:cNvSpPr txBox="1"/>
          <p:nvPr/>
        </p:nvSpPr>
        <p:spPr>
          <a:xfrm>
            <a:off x="1231543" y="8762339"/>
            <a:ext cx="57785" cy="4064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pPr>
            <a:r>
              <a:rPr dirty="0" sz="100" spc="-5">
                <a:latin typeface="Arial MT"/>
                <a:cs typeface="Arial MT"/>
              </a:rPr>
              <a:t>2021-</a:t>
            </a:r>
            <a:endParaRPr sz="100">
              <a:latin typeface="Arial MT"/>
              <a:cs typeface="Arial MT"/>
            </a:endParaRPr>
          </a:p>
        </p:txBody>
      </p:sp>
      <p:sp>
        <p:nvSpPr>
          <p:cNvPr id="193" name="object 193"/>
          <p:cNvSpPr txBox="1"/>
          <p:nvPr/>
        </p:nvSpPr>
        <p:spPr>
          <a:xfrm>
            <a:off x="64683" y="8776875"/>
            <a:ext cx="1262380" cy="4064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50800">
              <a:lnSpc>
                <a:spcPct val="100000"/>
              </a:lnSpc>
            </a:pPr>
            <a:r>
              <a:rPr dirty="0" baseline="27777" sz="150" spc="-7" b="1">
                <a:latin typeface="Arial"/>
                <a:cs typeface="Arial"/>
              </a:rPr>
              <a:t>0</a:t>
            </a:r>
            <a:r>
              <a:rPr dirty="0" baseline="27777" sz="150" spc="30" b="1">
                <a:latin typeface="Arial"/>
                <a:cs typeface="Arial"/>
              </a:rPr>
              <a:t>       </a:t>
            </a:r>
            <a:r>
              <a:rPr dirty="0" baseline="27777" sz="150" spc="30" b="1">
                <a:latin typeface="Arial"/>
                <a:cs typeface="Arial"/>
              </a:rPr>
              <a:t> </a:t>
            </a:r>
            <a:r>
              <a:rPr dirty="0" baseline="27777" sz="150" spc="-7">
                <a:latin typeface="Arial MT"/>
                <a:cs typeface="Arial MT"/>
              </a:rPr>
              <a:t>s1</a:t>
            </a:r>
            <a:r>
              <a:rPr dirty="0" baseline="27777" sz="150" spc="44">
                <a:latin typeface="Arial MT"/>
                <a:cs typeface="Arial MT"/>
              </a:rPr>
              <a:t> </a:t>
            </a:r>
            <a:r>
              <a:rPr dirty="0" baseline="27777" sz="150" spc="52">
                <a:latin typeface="Arial MT"/>
                <a:cs typeface="Arial MT"/>
              </a:rPr>
              <a:t> </a:t>
            </a:r>
            <a:r>
              <a:rPr dirty="0" baseline="27777" sz="150" spc="-7">
                <a:latin typeface="Arial MT"/>
                <a:cs typeface="Arial MT"/>
              </a:rPr>
              <a:t>Movie</a:t>
            </a:r>
            <a:r>
              <a:rPr dirty="0" baseline="27777" sz="150" spc="22">
                <a:latin typeface="Arial MT"/>
                <a:cs typeface="Arial MT"/>
              </a:rPr>
              <a:t>          </a:t>
            </a:r>
            <a:r>
              <a:rPr dirty="0" baseline="27777" sz="150" spc="97">
                <a:latin typeface="Arial MT"/>
                <a:cs typeface="Arial MT"/>
              </a:rPr>
              <a:t> </a:t>
            </a:r>
            <a:r>
              <a:rPr dirty="0" sz="100" spc="-5">
                <a:latin typeface="Arial MT"/>
                <a:cs typeface="Arial MT"/>
              </a:rPr>
              <a:t>Dead</a:t>
            </a:r>
            <a:r>
              <a:rPr dirty="0" sz="100" spc="15">
                <a:latin typeface="Arial MT"/>
                <a:cs typeface="Arial MT"/>
              </a:rPr>
              <a:t>      </a:t>
            </a:r>
            <a:r>
              <a:rPr dirty="0" sz="100" spc="15">
                <a:latin typeface="Arial MT"/>
                <a:cs typeface="Arial MT"/>
              </a:rPr>
              <a:t> </a:t>
            </a:r>
            <a:r>
              <a:rPr dirty="0" sz="100" spc="-5">
                <a:latin typeface="Arial MT"/>
                <a:cs typeface="Arial MT"/>
              </a:rPr>
              <a:t>Johnson</a:t>
            </a:r>
            <a:r>
              <a:rPr dirty="0" sz="100" spc="20">
                <a:latin typeface="Arial MT"/>
                <a:cs typeface="Arial MT"/>
              </a:rPr>
              <a:t>               </a:t>
            </a:r>
            <a:r>
              <a:rPr dirty="0" sz="100" spc="20">
                <a:latin typeface="Arial MT"/>
                <a:cs typeface="Arial MT"/>
              </a:rPr>
              <a:t> </a:t>
            </a:r>
            <a:r>
              <a:rPr dirty="0" baseline="27777" sz="150" spc="-7">
                <a:latin typeface="Arial MT"/>
                <a:cs typeface="Arial MT"/>
              </a:rPr>
              <a:t>NaN</a:t>
            </a:r>
            <a:r>
              <a:rPr dirty="0" baseline="27777" sz="150" spc="22">
                <a:latin typeface="Arial MT"/>
                <a:cs typeface="Arial MT"/>
              </a:rPr>
              <a:t>    </a:t>
            </a:r>
            <a:r>
              <a:rPr dirty="0" baseline="27777" sz="150" spc="30">
                <a:latin typeface="Arial MT"/>
                <a:cs typeface="Arial MT"/>
              </a:rPr>
              <a:t> </a:t>
            </a:r>
            <a:r>
              <a:rPr dirty="0" sz="100" spc="-5">
                <a:latin typeface="Arial MT"/>
                <a:cs typeface="Arial MT"/>
              </a:rPr>
              <a:t>States</a:t>
            </a:r>
            <a:r>
              <a:rPr dirty="0" sz="100" spc="20">
                <a:latin typeface="Arial MT"/>
                <a:cs typeface="Arial MT"/>
              </a:rPr>
              <a:t>      </a:t>
            </a:r>
            <a:r>
              <a:rPr dirty="0" sz="100" spc="25">
                <a:latin typeface="Arial MT"/>
                <a:cs typeface="Arial MT"/>
              </a:rPr>
              <a:t> </a:t>
            </a:r>
            <a:r>
              <a:rPr dirty="0" sz="100" spc="-5">
                <a:latin typeface="Arial MT"/>
                <a:cs typeface="Arial MT"/>
              </a:rPr>
              <a:t>25,</a:t>
            </a:r>
            <a:r>
              <a:rPr dirty="0" sz="100" spc="25">
                <a:latin typeface="Arial MT"/>
                <a:cs typeface="Arial MT"/>
              </a:rPr>
              <a:t> </a:t>
            </a:r>
            <a:r>
              <a:rPr dirty="0" sz="100" spc="-5">
                <a:latin typeface="Arial MT"/>
                <a:cs typeface="Arial MT"/>
              </a:rPr>
              <a:t>2021</a:t>
            </a:r>
            <a:r>
              <a:rPr dirty="0" sz="100" spc="15">
                <a:latin typeface="Arial MT"/>
                <a:cs typeface="Arial MT"/>
              </a:rPr>
              <a:t>         </a:t>
            </a:r>
            <a:r>
              <a:rPr dirty="0" sz="100" spc="15">
                <a:latin typeface="Arial MT"/>
                <a:cs typeface="Arial MT"/>
              </a:rPr>
              <a:t> </a:t>
            </a:r>
            <a:r>
              <a:rPr dirty="0" baseline="27777" sz="150" spc="-7">
                <a:latin typeface="Arial MT"/>
                <a:cs typeface="Arial MT"/>
              </a:rPr>
              <a:t>2020</a:t>
            </a:r>
            <a:r>
              <a:rPr dirty="0" baseline="27777" sz="150" spc="22">
                <a:latin typeface="Arial MT"/>
                <a:cs typeface="Arial MT"/>
              </a:rPr>
              <a:t>     </a:t>
            </a:r>
            <a:r>
              <a:rPr dirty="0" baseline="27777" sz="150" spc="30">
                <a:latin typeface="Arial MT"/>
                <a:cs typeface="Arial MT"/>
              </a:rPr>
              <a:t> </a:t>
            </a:r>
            <a:r>
              <a:rPr dirty="0" sz="100" spc="-5">
                <a:latin typeface="Arial MT"/>
                <a:cs typeface="Arial MT"/>
              </a:rPr>
              <a:t>13</a:t>
            </a:r>
            <a:r>
              <a:rPr dirty="0" sz="100" spc="20">
                <a:latin typeface="Arial MT"/>
                <a:cs typeface="Arial MT"/>
              </a:rPr>
              <a:t>   </a:t>
            </a:r>
            <a:r>
              <a:rPr dirty="0" sz="100" spc="25">
                <a:latin typeface="Arial MT"/>
                <a:cs typeface="Arial MT"/>
              </a:rPr>
              <a:t> </a:t>
            </a:r>
            <a:r>
              <a:rPr dirty="0" baseline="27777" sz="150" spc="-7">
                <a:latin typeface="Arial MT"/>
                <a:cs typeface="Arial MT"/>
              </a:rPr>
              <a:t>90</a:t>
            </a:r>
            <a:r>
              <a:rPr dirty="0" baseline="27777" sz="150" spc="22">
                <a:latin typeface="Arial MT"/>
                <a:cs typeface="Arial MT"/>
              </a:rPr>
              <a:t> </a:t>
            </a:r>
            <a:r>
              <a:rPr dirty="0" baseline="27777" sz="150" spc="-7">
                <a:latin typeface="Arial MT"/>
                <a:cs typeface="Arial MT"/>
              </a:rPr>
              <a:t>min</a:t>
            </a:r>
            <a:r>
              <a:rPr dirty="0" baseline="27777" sz="150" spc="30">
                <a:latin typeface="Arial MT"/>
                <a:cs typeface="Arial MT"/>
              </a:rPr>
              <a:t>   </a:t>
            </a:r>
            <a:r>
              <a:rPr dirty="0" baseline="27777" sz="150" spc="30">
                <a:latin typeface="Arial MT"/>
                <a:cs typeface="Arial MT"/>
              </a:rPr>
              <a:t> </a:t>
            </a:r>
            <a:r>
              <a:rPr dirty="0" baseline="27777" sz="150" spc="-7">
                <a:latin typeface="Arial MT"/>
                <a:cs typeface="Arial MT"/>
              </a:rPr>
              <a:t>Documentaries</a:t>
            </a:r>
            <a:r>
              <a:rPr dirty="0" baseline="27777" sz="150" spc="30">
                <a:latin typeface="Arial MT"/>
                <a:cs typeface="Arial MT"/>
              </a:rPr>
              <a:t>    </a:t>
            </a:r>
            <a:r>
              <a:rPr dirty="0" baseline="27777" sz="150" spc="30">
                <a:latin typeface="Arial MT"/>
                <a:cs typeface="Arial MT"/>
              </a:rPr>
              <a:t> </a:t>
            </a:r>
            <a:r>
              <a:rPr dirty="0" baseline="27777" sz="150" spc="-7">
                <a:latin typeface="Arial MT"/>
                <a:cs typeface="Arial MT"/>
              </a:rPr>
              <a:t>the</a:t>
            </a:r>
            <a:r>
              <a:rPr dirty="0" baseline="27777" sz="150" spc="15">
                <a:latin typeface="Arial MT"/>
                <a:cs typeface="Arial MT"/>
              </a:rPr>
              <a:t> </a:t>
            </a:r>
            <a:r>
              <a:rPr dirty="0" baseline="27777" sz="150" spc="-7">
                <a:latin typeface="Arial MT"/>
                <a:cs typeface="Arial MT"/>
              </a:rPr>
              <a:t>end</a:t>
            </a:r>
            <a:r>
              <a:rPr dirty="0" baseline="27777" sz="150" spc="22">
                <a:latin typeface="Arial MT"/>
                <a:cs typeface="Arial MT"/>
              </a:rPr>
              <a:t> </a:t>
            </a:r>
            <a:r>
              <a:rPr dirty="0" baseline="27777" sz="150" spc="-7">
                <a:latin typeface="Arial MT"/>
                <a:cs typeface="Arial MT"/>
              </a:rPr>
              <a:t>of</a:t>
            </a:r>
            <a:r>
              <a:rPr dirty="0" baseline="27777" sz="150" spc="15">
                <a:latin typeface="Arial MT"/>
                <a:cs typeface="Arial MT"/>
              </a:rPr>
              <a:t> </a:t>
            </a:r>
            <a:r>
              <a:rPr dirty="0" baseline="27777" sz="150" spc="-7">
                <a:latin typeface="Arial MT"/>
                <a:cs typeface="Arial MT"/>
              </a:rPr>
              <a:t>his</a:t>
            </a:r>
            <a:r>
              <a:rPr dirty="0" baseline="27777" sz="150" spc="22">
                <a:latin typeface="Arial MT"/>
                <a:cs typeface="Arial MT"/>
              </a:rPr>
              <a:t> </a:t>
            </a:r>
            <a:r>
              <a:rPr dirty="0" baseline="27777" sz="150" spc="-7">
                <a:latin typeface="Arial MT"/>
                <a:cs typeface="Arial MT"/>
              </a:rPr>
              <a:t>life,</a:t>
            </a:r>
            <a:r>
              <a:rPr dirty="0" baseline="27777" sz="150" spc="30">
                <a:latin typeface="Arial MT"/>
                <a:cs typeface="Arial MT"/>
              </a:rPr>
              <a:t>      </a:t>
            </a:r>
            <a:r>
              <a:rPr dirty="0" baseline="27777" sz="150" spc="30">
                <a:latin typeface="Arial MT"/>
                <a:cs typeface="Arial MT"/>
              </a:rPr>
              <a:t> </a:t>
            </a:r>
            <a:r>
              <a:rPr dirty="0" baseline="27777" sz="150" spc="-7">
                <a:latin typeface="Arial MT"/>
                <a:cs typeface="Arial MT"/>
              </a:rPr>
              <a:t>90</a:t>
            </a:r>
            <a:r>
              <a:rPr dirty="0" baseline="27777" sz="150" spc="60">
                <a:latin typeface="Arial MT"/>
                <a:cs typeface="Arial MT"/>
              </a:rPr>
              <a:t> </a:t>
            </a:r>
            <a:r>
              <a:rPr dirty="0" baseline="27777" sz="150" spc="60">
                <a:latin typeface="Arial MT"/>
                <a:cs typeface="Arial MT"/>
              </a:rPr>
              <a:t> </a:t>
            </a:r>
            <a:r>
              <a:rPr dirty="0" baseline="27777" sz="150" spc="-7">
                <a:latin typeface="Arial MT"/>
                <a:cs typeface="Arial MT"/>
              </a:rPr>
              <a:t>min</a:t>
            </a:r>
            <a:r>
              <a:rPr dirty="0" baseline="27777" sz="150" spc="30">
                <a:latin typeface="Arial MT"/>
                <a:cs typeface="Arial MT"/>
              </a:rPr>
              <a:t>   </a:t>
            </a:r>
            <a:r>
              <a:rPr dirty="0" baseline="27777" sz="150" spc="37">
                <a:latin typeface="Arial MT"/>
                <a:cs typeface="Arial MT"/>
              </a:rPr>
              <a:t> </a:t>
            </a:r>
            <a:r>
              <a:rPr dirty="0" sz="100" spc="-5">
                <a:latin typeface="Arial MT"/>
                <a:cs typeface="Arial MT"/>
              </a:rPr>
              <a:t>09-25</a:t>
            </a:r>
            <a:endParaRPr sz="100">
              <a:latin typeface="Arial MT"/>
              <a:cs typeface="Arial MT"/>
            </a:endParaRPr>
          </a:p>
        </p:txBody>
      </p:sp>
      <p:sp>
        <p:nvSpPr>
          <p:cNvPr id="194" name="object 194"/>
          <p:cNvSpPr txBox="1"/>
          <p:nvPr/>
        </p:nvSpPr>
        <p:spPr>
          <a:xfrm>
            <a:off x="1057329" y="8840214"/>
            <a:ext cx="78105" cy="4064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pPr>
            <a:r>
              <a:rPr dirty="0" sz="100" spc="-5">
                <a:latin typeface="Arial MT"/>
                <a:cs typeface="Arial MT"/>
              </a:rPr>
              <a:t>hero</a:t>
            </a:r>
            <a:r>
              <a:rPr dirty="0" sz="100" spc="-5">
                <a:latin typeface="Arial MT"/>
                <a:cs typeface="Arial MT"/>
              </a:rPr>
              <a:t> </a:t>
            </a:r>
            <a:r>
              <a:rPr dirty="0" sz="100" spc="-5">
                <a:latin typeface="Arial MT"/>
                <a:cs typeface="Arial MT"/>
              </a:rPr>
              <a:t>be...</a:t>
            </a:r>
            <a:endParaRPr sz="100">
              <a:latin typeface="Arial MT"/>
              <a:cs typeface="Arial MT"/>
            </a:endParaRPr>
          </a:p>
        </p:txBody>
      </p:sp>
      <p:sp>
        <p:nvSpPr>
          <p:cNvPr id="195" name="object 195"/>
          <p:cNvSpPr txBox="1"/>
          <p:nvPr/>
        </p:nvSpPr>
        <p:spPr>
          <a:xfrm>
            <a:off x="199424" y="8818409"/>
            <a:ext cx="1127760" cy="4064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50800">
              <a:lnSpc>
                <a:spcPct val="100000"/>
              </a:lnSpc>
              <a:tabLst>
                <a:tab pos="742315" algn="l"/>
              </a:tabLst>
            </a:pPr>
            <a:r>
              <a:rPr dirty="0" baseline="27777" sz="150" spc="-7">
                <a:latin typeface="Arial MT"/>
                <a:cs typeface="Arial MT"/>
              </a:rPr>
              <a:t>My</a:t>
            </a:r>
            <a:r>
              <a:rPr dirty="0" baseline="27777" sz="150" spc="30">
                <a:latin typeface="Arial MT"/>
                <a:cs typeface="Arial MT"/>
              </a:rPr>
              <a:t> </a:t>
            </a:r>
            <a:r>
              <a:rPr dirty="0" baseline="27777" sz="150" spc="-7">
                <a:latin typeface="Arial MT"/>
                <a:cs typeface="Arial MT"/>
              </a:rPr>
              <a:t>Little</a:t>
            </a:r>
            <a:r>
              <a:rPr dirty="0" baseline="27777" sz="150" spc="30">
                <a:latin typeface="Arial MT"/>
                <a:cs typeface="Arial MT"/>
              </a:rPr>
              <a:t> </a:t>
            </a:r>
            <a:r>
              <a:rPr dirty="0" baseline="27777" sz="150" spc="-7">
                <a:latin typeface="Arial MT"/>
                <a:cs typeface="Arial MT"/>
              </a:rPr>
              <a:t>Pony:</a:t>
            </a:r>
            <a:r>
              <a:rPr dirty="0" baseline="27777" sz="150" spc="30">
                <a:latin typeface="Arial MT"/>
                <a:cs typeface="Arial MT"/>
              </a:rPr>
              <a:t>       </a:t>
            </a:r>
            <a:r>
              <a:rPr dirty="0" baseline="27777" sz="150" spc="30">
                <a:latin typeface="Arial MT"/>
                <a:cs typeface="Arial MT"/>
              </a:rPr>
              <a:t> </a:t>
            </a:r>
            <a:r>
              <a:rPr dirty="0" baseline="27777" sz="150" spc="-7">
                <a:latin typeface="Arial MT"/>
                <a:cs typeface="Arial MT"/>
              </a:rPr>
              <a:t>Robert</a:t>
            </a:r>
            <a:r>
              <a:rPr dirty="0" baseline="27777" sz="150" spc="44">
                <a:latin typeface="Arial MT"/>
                <a:cs typeface="Arial MT"/>
              </a:rPr>
              <a:t>  </a:t>
            </a:r>
            <a:r>
              <a:rPr dirty="0" baseline="27777" sz="150" spc="52">
                <a:latin typeface="Arial MT"/>
                <a:cs typeface="Arial MT"/>
              </a:rPr>
              <a:t> </a:t>
            </a:r>
            <a:r>
              <a:rPr dirty="0" baseline="27777" sz="150" spc="-7">
                <a:latin typeface="Arial MT"/>
                <a:cs typeface="Arial MT"/>
              </a:rPr>
              <a:t>Vanessa</a:t>
            </a:r>
            <a:r>
              <a:rPr dirty="0" baseline="27777" sz="150" spc="7">
                <a:latin typeface="Arial MT"/>
                <a:cs typeface="Arial MT"/>
              </a:rPr>
              <a:t> </a:t>
            </a:r>
            <a:r>
              <a:rPr dirty="0" baseline="27777" sz="150" spc="-7">
                <a:latin typeface="Arial MT"/>
                <a:cs typeface="Arial MT"/>
              </a:rPr>
              <a:t>Hudgens,</a:t>
            </a:r>
            <a:r>
              <a:rPr dirty="0" baseline="27777" sz="150" spc="22">
                <a:latin typeface="Arial MT"/>
                <a:cs typeface="Arial MT"/>
              </a:rPr>
              <a:t>               </a:t>
            </a:r>
            <a:r>
              <a:rPr dirty="0" baseline="27777" sz="150" spc="30">
                <a:latin typeface="Arial MT"/>
                <a:cs typeface="Arial MT"/>
              </a:rPr>
              <a:t> </a:t>
            </a:r>
            <a:r>
              <a:rPr dirty="0" sz="100" spc="-5">
                <a:latin typeface="Arial MT"/>
                <a:cs typeface="Arial MT"/>
              </a:rPr>
              <a:t>September	Children</a:t>
            </a:r>
            <a:r>
              <a:rPr dirty="0" sz="100" spc="10">
                <a:latin typeface="Arial MT"/>
                <a:cs typeface="Arial MT"/>
              </a:rPr>
              <a:t> </a:t>
            </a:r>
            <a:r>
              <a:rPr dirty="0" sz="100" spc="-5">
                <a:latin typeface="Arial MT"/>
                <a:cs typeface="Arial MT"/>
              </a:rPr>
              <a:t>&amp;</a:t>
            </a:r>
            <a:r>
              <a:rPr dirty="0" sz="100" spc="20">
                <a:latin typeface="Arial MT"/>
                <a:cs typeface="Arial MT"/>
              </a:rPr>
              <a:t>   </a:t>
            </a:r>
            <a:r>
              <a:rPr dirty="0" sz="100" spc="20">
                <a:latin typeface="Arial MT"/>
                <a:cs typeface="Arial MT"/>
              </a:rPr>
              <a:t> </a:t>
            </a:r>
            <a:r>
              <a:rPr dirty="0" baseline="27777" sz="150" spc="-7">
                <a:latin typeface="Arial MT"/>
                <a:cs typeface="Arial MT"/>
              </a:rPr>
              <a:t>Equestria's</a:t>
            </a:r>
            <a:r>
              <a:rPr dirty="0" baseline="27777" sz="150" spc="22">
                <a:latin typeface="Arial MT"/>
                <a:cs typeface="Arial MT"/>
              </a:rPr>
              <a:t> </a:t>
            </a:r>
            <a:r>
              <a:rPr dirty="0" baseline="27777" sz="150" spc="-7">
                <a:latin typeface="Arial MT"/>
                <a:cs typeface="Arial MT"/>
              </a:rPr>
              <a:t>divided.</a:t>
            </a:r>
            <a:r>
              <a:rPr dirty="0" baseline="27777" sz="150" spc="22">
                <a:latin typeface="Arial MT"/>
                <a:cs typeface="Arial MT"/>
              </a:rPr>
              <a:t>                   </a:t>
            </a:r>
            <a:r>
              <a:rPr dirty="0" baseline="27777" sz="150" spc="30">
                <a:latin typeface="Arial MT"/>
                <a:cs typeface="Arial MT"/>
              </a:rPr>
              <a:t> </a:t>
            </a:r>
            <a:r>
              <a:rPr dirty="0" sz="100" spc="-5">
                <a:latin typeface="Arial MT"/>
                <a:cs typeface="Arial MT"/>
              </a:rPr>
              <a:t>2021-</a:t>
            </a:r>
            <a:endParaRPr sz="100">
              <a:latin typeface="Arial MT"/>
              <a:cs typeface="Arial MT"/>
            </a:endParaRPr>
          </a:p>
        </p:txBody>
      </p:sp>
      <p:sp>
        <p:nvSpPr>
          <p:cNvPr id="196" name="object 196"/>
          <p:cNvSpPr txBox="1"/>
          <p:nvPr/>
        </p:nvSpPr>
        <p:spPr>
          <a:xfrm>
            <a:off x="64683" y="8832946"/>
            <a:ext cx="1262380" cy="47625"/>
          </a:xfrm>
          <a:prstGeom prst="rect">
            <a:avLst/>
          </a:prstGeom>
        </p:spPr>
        <p:txBody>
          <a:bodyPr wrap="square" lIns="0" tIns="5715" rIns="0" bIns="0" rtlCol="0" vert="horz">
            <a:spAutoFit/>
          </a:bodyPr>
          <a:lstStyle/>
          <a:p>
            <a:pPr>
              <a:lnSpc>
                <a:spcPct val="100000"/>
              </a:lnSpc>
              <a:spcBef>
                <a:spcPts val="45"/>
              </a:spcBef>
            </a:pPr>
            <a:endParaRPr sz="100">
              <a:latin typeface="Times New Roman"/>
              <a:cs typeface="Times New Roman"/>
            </a:endParaRPr>
          </a:p>
          <a:p>
            <a:pPr marL="205104" marR="43180" indent="-154940">
              <a:lnSpc>
                <a:spcPct val="47700"/>
              </a:lnSpc>
            </a:pPr>
            <a:r>
              <a:rPr dirty="0" baseline="27777" sz="150" spc="-7" b="1">
                <a:latin typeface="Arial"/>
                <a:cs typeface="Arial"/>
              </a:rPr>
              <a:t>6</a:t>
            </a:r>
            <a:r>
              <a:rPr dirty="0" baseline="27777" sz="150" spc="-7" b="1">
                <a:latin typeface="Arial"/>
                <a:cs typeface="Arial"/>
              </a:rPr>
              <a:t>             </a:t>
            </a:r>
            <a:r>
              <a:rPr dirty="0" baseline="27777" sz="150" spc="-7" b="1">
                <a:latin typeface="Arial"/>
                <a:cs typeface="Arial"/>
              </a:rPr>
              <a:t> </a:t>
            </a:r>
            <a:r>
              <a:rPr dirty="0" baseline="27777" sz="150" spc="-7">
                <a:latin typeface="Arial MT"/>
                <a:cs typeface="Arial MT"/>
              </a:rPr>
              <a:t>s7</a:t>
            </a:r>
            <a:r>
              <a:rPr dirty="0" baseline="27777" sz="150">
                <a:latin typeface="Arial MT"/>
                <a:cs typeface="Arial MT"/>
              </a:rPr>
              <a:t>   </a:t>
            </a:r>
            <a:r>
              <a:rPr dirty="0" baseline="27777" sz="150" spc="-22">
                <a:latin typeface="Arial MT"/>
                <a:cs typeface="Arial MT"/>
              </a:rPr>
              <a:t> </a:t>
            </a:r>
            <a:r>
              <a:rPr dirty="0" baseline="27777" sz="150" spc="-7">
                <a:latin typeface="Arial MT"/>
                <a:cs typeface="Arial MT"/>
              </a:rPr>
              <a:t>Movie</a:t>
            </a:r>
            <a:r>
              <a:rPr dirty="0" baseline="27777" sz="150">
                <a:latin typeface="Arial MT"/>
                <a:cs typeface="Arial MT"/>
              </a:rPr>
              <a:t>                  </a:t>
            </a:r>
            <a:r>
              <a:rPr dirty="0" baseline="27777" sz="150" spc="-22">
                <a:latin typeface="Arial MT"/>
                <a:cs typeface="Arial MT"/>
              </a:rPr>
              <a:t> </a:t>
            </a:r>
            <a:r>
              <a:rPr dirty="0" baseline="27777" sz="150" spc="-7">
                <a:latin typeface="Arial MT"/>
                <a:cs typeface="Arial MT"/>
              </a:rPr>
              <a:t>A</a:t>
            </a:r>
            <a:r>
              <a:rPr dirty="0" baseline="27777" sz="150" spc="-15">
                <a:latin typeface="Arial MT"/>
                <a:cs typeface="Arial MT"/>
              </a:rPr>
              <a:t> </a:t>
            </a:r>
            <a:r>
              <a:rPr dirty="0" baseline="27777" sz="150" spc="-7">
                <a:latin typeface="Arial MT"/>
                <a:cs typeface="Arial MT"/>
              </a:rPr>
              <a:t>New</a:t>
            </a:r>
            <a:r>
              <a:rPr dirty="0" baseline="27777" sz="150">
                <a:latin typeface="Arial MT"/>
                <a:cs typeface="Arial MT"/>
              </a:rPr>
              <a:t>     </a:t>
            </a:r>
            <a:r>
              <a:rPr dirty="0" baseline="27777" sz="150" spc="-7">
                <a:latin typeface="Arial MT"/>
                <a:cs typeface="Arial MT"/>
              </a:rPr>
              <a:t>Cullen,</a:t>
            </a:r>
            <a:r>
              <a:rPr dirty="0" baseline="27777" sz="150" spc="-7">
                <a:latin typeface="Arial MT"/>
                <a:cs typeface="Arial MT"/>
              </a:rPr>
              <a:t> </a:t>
            </a:r>
            <a:r>
              <a:rPr dirty="0" baseline="27777" sz="150" spc="-7">
                <a:latin typeface="Arial MT"/>
                <a:cs typeface="Arial MT"/>
              </a:rPr>
              <a:t>José</a:t>
            </a:r>
            <a:r>
              <a:rPr dirty="0" baseline="27777" sz="150">
                <a:latin typeface="Arial MT"/>
                <a:cs typeface="Arial MT"/>
              </a:rPr>
              <a:t>           </a:t>
            </a:r>
            <a:r>
              <a:rPr dirty="0" baseline="27777" sz="150" spc="-15">
                <a:latin typeface="Arial MT"/>
                <a:cs typeface="Arial MT"/>
              </a:rPr>
              <a:t> </a:t>
            </a:r>
            <a:r>
              <a:rPr dirty="0" baseline="27777" sz="150" spc="-7">
                <a:latin typeface="Arial MT"/>
                <a:cs typeface="Arial MT"/>
              </a:rPr>
              <a:t>Kimiko</a:t>
            </a:r>
            <a:r>
              <a:rPr dirty="0" baseline="27777" sz="150" spc="-7">
                <a:latin typeface="Arial MT"/>
                <a:cs typeface="Arial MT"/>
              </a:rPr>
              <a:t> </a:t>
            </a:r>
            <a:r>
              <a:rPr dirty="0" baseline="27777" sz="150" spc="-7">
                <a:latin typeface="Arial MT"/>
                <a:cs typeface="Arial MT"/>
              </a:rPr>
              <a:t>Glenn,</a:t>
            </a:r>
            <a:r>
              <a:rPr dirty="0" baseline="27777" sz="150">
                <a:latin typeface="Arial MT"/>
                <a:cs typeface="Arial MT"/>
              </a:rPr>
              <a:t>          </a:t>
            </a:r>
            <a:r>
              <a:rPr dirty="0" baseline="27777" sz="150" spc="7">
                <a:latin typeface="Arial MT"/>
                <a:cs typeface="Arial MT"/>
              </a:rPr>
              <a:t> </a:t>
            </a:r>
            <a:r>
              <a:rPr dirty="0" baseline="27777" sz="150" spc="-7">
                <a:latin typeface="Arial MT"/>
                <a:cs typeface="Arial MT"/>
              </a:rPr>
              <a:t>NaN</a:t>
            </a:r>
            <a:r>
              <a:rPr dirty="0" baseline="27777" sz="150">
                <a:latin typeface="Arial MT"/>
                <a:cs typeface="Arial MT"/>
              </a:rPr>
              <a:t>            </a:t>
            </a:r>
            <a:r>
              <a:rPr dirty="0" sz="100" spc="-5">
                <a:latin typeface="Arial MT"/>
                <a:cs typeface="Arial MT"/>
              </a:rPr>
              <a:t>24,</a:t>
            </a:r>
            <a:r>
              <a:rPr dirty="0" sz="100" spc="-5">
                <a:latin typeface="Arial MT"/>
                <a:cs typeface="Arial MT"/>
              </a:rPr>
              <a:t> </a:t>
            </a:r>
            <a:r>
              <a:rPr dirty="0" sz="100" spc="-5">
                <a:latin typeface="Arial MT"/>
                <a:cs typeface="Arial MT"/>
              </a:rPr>
              <a:t>2021</a:t>
            </a:r>
            <a:r>
              <a:rPr dirty="0" sz="100">
                <a:latin typeface="Arial MT"/>
                <a:cs typeface="Arial MT"/>
              </a:rPr>
              <a:t>                 </a:t>
            </a:r>
            <a:r>
              <a:rPr dirty="0" baseline="27777" sz="150" spc="-7">
                <a:latin typeface="Arial MT"/>
                <a:cs typeface="Arial MT"/>
              </a:rPr>
              <a:t>2021</a:t>
            </a:r>
            <a:r>
              <a:rPr dirty="0" baseline="27777" sz="150">
                <a:latin typeface="Arial MT"/>
                <a:cs typeface="Arial MT"/>
              </a:rPr>
              <a:t>       </a:t>
            </a:r>
            <a:r>
              <a:rPr dirty="0" baseline="27777" sz="150" spc="7">
                <a:latin typeface="Arial MT"/>
                <a:cs typeface="Arial MT"/>
              </a:rPr>
              <a:t> </a:t>
            </a:r>
            <a:r>
              <a:rPr dirty="0" baseline="27777" sz="150" spc="-7">
                <a:latin typeface="Arial MT"/>
                <a:cs typeface="Arial MT"/>
              </a:rPr>
              <a:t>PG</a:t>
            </a:r>
            <a:r>
              <a:rPr dirty="0" baseline="27777" sz="150">
                <a:latin typeface="Arial MT"/>
                <a:cs typeface="Arial MT"/>
              </a:rPr>
              <a:t>       </a:t>
            </a:r>
            <a:r>
              <a:rPr dirty="0" baseline="27777" sz="150" spc="-7">
                <a:latin typeface="Arial MT"/>
                <a:cs typeface="Arial MT"/>
              </a:rPr>
              <a:t>91</a:t>
            </a:r>
            <a:r>
              <a:rPr dirty="0" baseline="27777" sz="150" spc="-7">
                <a:latin typeface="Arial MT"/>
                <a:cs typeface="Arial MT"/>
              </a:rPr>
              <a:t> </a:t>
            </a:r>
            <a:r>
              <a:rPr dirty="0" baseline="27777" sz="150" spc="-7">
                <a:latin typeface="Arial MT"/>
                <a:cs typeface="Arial MT"/>
              </a:rPr>
              <a:t>min</a:t>
            </a:r>
            <a:r>
              <a:rPr dirty="0" baseline="27777" sz="150">
                <a:latin typeface="Arial MT"/>
                <a:cs typeface="Arial MT"/>
              </a:rPr>
              <a:t>       </a:t>
            </a:r>
            <a:r>
              <a:rPr dirty="0" baseline="27777" sz="150" spc="7">
                <a:latin typeface="Arial MT"/>
                <a:cs typeface="Arial MT"/>
              </a:rPr>
              <a:t> </a:t>
            </a:r>
            <a:r>
              <a:rPr dirty="0" sz="100" spc="-5">
                <a:latin typeface="Arial MT"/>
                <a:cs typeface="Arial MT"/>
              </a:rPr>
              <a:t>Family</a:t>
            </a:r>
            <a:r>
              <a:rPr dirty="0" sz="100" spc="-5">
                <a:latin typeface="Arial MT"/>
                <a:cs typeface="Arial MT"/>
              </a:rPr>
              <a:t> </a:t>
            </a:r>
            <a:r>
              <a:rPr dirty="0" sz="100" spc="-5">
                <a:latin typeface="Arial MT"/>
                <a:cs typeface="Arial MT"/>
              </a:rPr>
              <a:t>Movies</a:t>
            </a:r>
            <a:r>
              <a:rPr dirty="0" sz="100">
                <a:latin typeface="Arial MT"/>
                <a:cs typeface="Arial MT"/>
              </a:rPr>
              <a:t>       </a:t>
            </a:r>
            <a:r>
              <a:rPr dirty="0" sz="100" spc="-5">
                <a:latin typeface="Arial MT"/>
                <a:cs typeface="Arial MT"/>
              </a:rPr>
              <a:t> </a:t>
            </a:r>
            <a:r>
              <a:rPr dirty="0" baseline="27777" sz="150" spc="-7">
                <a:latin typeface="Arial MT"/>
                <a:cs typeface="Arial MT"/>
              </a:rPr>
              <a:t>But</a:t>
            </a:r>
            <a:r>
              <a:rPr dirty="0" baseline="27777" sz="150" spc="-7">
                <a:latin typeface="Arial MT"/>
                <a:cs typeface="Arial MT"/>
              </a:rPr>
              <a:t> </a:t>
            </a:r>
            <a:r>
              <a:rPr dirty="0" baseline="27777" sz="150" spc="-7">
                <a:latin typeface="Arial MT"/>
                <a:cs typeface="Arial MT"/>
              </a:rPr>
              <a:t>a</a:t>
            </a:r>
            <a:r>
              <a:rPr dirty="0" baseline="27777" sz="150" spc="-7">
                <a:latin typeface="Arial MT"/>
                <a:cs typeface="Arial MT"/>
              </a:rPr>
              <a:t> </a:t>
            </a:r>
            <a:r>
              <a:rPr dirty="0" baseline="27777" sz="150" spc="-7">
                <a:latin typeface="Arial MT"/>
                <a:cs typeface="Arial MT"/>
              </a:rPr>
              <a:t>bright-eyed</a:t>
            </a:r>
            <a:r>
              <a:rPr dirty="0" baseline="27777" sz="150">
                <a:latin typeface="Arial MT"/>
                <a:cs typeface="Arial MT"/>
              </a:rPr>
              <a:t>             </a:t>
            </a:r>
            <a:r>
              <a:rPr dirty="0" baseline="27777" sz="150" spc="-7">
                <a:latin typeface="Arial MT"/>
                <a:cs typeface="Arial MT"/>
              </a:rPr>
              <a:t>91</a:t>
            </a:r>
            <a:r>
              <a:rPr dirty="0" baseline="27777" sz="150">
                <a:latin typeface="Arial MT"/>
                <a:cs typeface="Arial MT"/>
              </a:rPr>
              <a:t>   </a:t>
            </a:r>
            <a:r>
              <a:rPr dirty="0" baseline="27777" sz="150" spc="7">
                <a:latin typeface="Arial MT"/>
                <a:cs typeface="Arial MT"/>
              </a:rPr>
              <a:t> </a:t>
            </a:r>
            <a:r>
              <a:rPr dirty="0" baseline="27777" sz="150" spc="-7">
                <a:latin typeface="Arial MT"/>
                <a:cs typeface="Arial MT"/>
              </a:rPr>
              <a:t>min</a:t>
            </a:r>
            <a:r>
              <a:rPr dirty="0" baseline="27777" sz="150">
                <a:latin typeface="Arial MT"/>
                <a:cs typeface="Arial MT"/>
              </a:rPr>
              <a:t>      </a:t>
            </a:r>
            <a:r>
              <a:rPr dirty="0" baseline="27777" sz="150" spc="15">
                <a:latin typeface="Arial MT"/>
                <a:cs typeface="Arial MT"/>
              </a:rPr>
              <a:t> </a:t>
            </a:r>
            <a:r>
              <a:rPr dirty="0" sz="100" spc="-5">
                <a:latin typeface="Arial MT"/>
                <a:cs typeface="Arial MT"/>
              </a:rPr>
              <a:t>09-24  </a:t>
            </a:r>
            <a:r>
              <a:rPr dirty="0" sz="100" spc="-5">
                <a:latin typeface="Arial MT"/>
                <a:cs typeface="Arial MT"/>
              </a:rPr>
              <a:t>Generation</a:t>
            </a:r>
            <a:r>
              <a:rPr dirty="0" sz="100" spc="15">
                <a:latin typeface="Arial MT"/>
                <a:cs typeface="Arial MT"/>
              </a:rPr>
              <a:t>     </a:t>
            </a:r>
            <a:r>
              <a:rPr dirty="0" sz="100" spc="15">
                <a:latin typeface="Arial MT"/>
                <a:cs typeface="Arial MT"/>
              </a:rPr>
              <a:t> </a:t>
            </a:r>
            <a:r>
              <a:rPr dirty="0" sz="100" spc="-5">
                <a:latin typeface="Arial MT"/>
                <a:cs typeface="Arial MT"/>
              </a:rPr>
              <a:t>Luis Ucha</a:t>
            </a:r>
            <a:r>
              <a:rPr dirty="0" sz="100" spc="10">
                <a:latin typeface="Arial MT"/>
                <a:cs typeface="Arial MT"/>
              </a:rPr>
              <a:t> </a:t>
            </a:r>
            <a:r>
              <a:rPr dirty="0" sz="100" spc="-5">
                <a:latin typeface="Arial MT"/>
                <a:cs typeface="Arial MT"/>
              </a:rPr>
              <a:t>James Marsden, ...</a:t>
            </a:r>
            <a:endParaRPr sz="100">
              <a:latin typeface="Arial MT"/>
              <a:cs typeface="Arial MT"/>
            </a:endParaRPr>
          </a:p>
        </p:txBody>
      </p:sp>
      <p:grpSp>
        <p:nvGrpSpPr>
          <p:cNvPr id="197" name="object 197"/>
          <p:cNvGrpSpPr/>
          <p:nvPr/>
        </p:nvGrpSpPr>
        <p:grpSpPr>
          <a:xfrm>
            <a:off x="102680" y="8897448"/>
            <a:ext cx="1200785" cy="46990"/>
            <a:chOff x="102680" y="8897448"/>
            <a:chExt cx="1200785" cy="46990"/>
          </a:xfrm>
        </p:grpSpPr>
        <p:sp>
          <p:nvSpPr>
            <p:cNvPr id="198" name="object 198"/>
            <p:cNvSpPr/>
            <p:nvPr/>
          </p:nvSpPr>
          <p:spPr>
            <a:xfrm>
              <a:off x="102795" y="8897564"/>
              <a:ext cx="1200785" cy="46990"/>
            </a:xfrm>
            <a:custGeom>
              <a:avLst/>
              <a:gdLst/>
              <a:ahLst/>
              <a:cxnLst/>
              <a:rect l="l" t="t" r="r" b="b"/>
              <a:pathLst>
                <a:path w="1200785" h="46990">
                  <a:moveTo>
                    <a:pt x="1200324" y="46725"/>
                  </a:moveTo>
                  <a:lnTo>
                    <a:pt x="0" y="46725"/>
                  </a:lnTo>
                  <a:lnTo>
                    <a:pt x="0" y="0"/>
                  </a:lnTo>
                  <a:lnTo>
                    <a:pt x="1200324" y="0"/>
                  </a:lnTo>
                  <a:lnTo>
                    <a:pt x="1200324" y="46725"/>
                  </a:lnTo>
                  <a:close/>
                </a:path>
              </a:pathLst>
            </a:custGeom>
            <a:solidFill>
              <a:srgbClr val="F5F5F5"/>
            </a:solidFill>
          </p:spPr>
          <p:txBody>
            <a:bodyPr wrap="square" lIns="0" tIns="0" rIns="0" bIns="0" rtlCol="0"/>
            <a:lstStyle/>
            <a:p/>
          </p:txBody>
        </p:sp>
        <p:sp>
          <p:nvSpPr>
            <p:cNvPr id="199" name="object 199"/>
            <p:cNvSpPr/>
            <p:nvPr/>
          </p:nvSpPr>
          <p:spPr>
            <a:xfrm>
              <a:off x="103315" y="8898083"/>
              <a:ext cx="1199515" cy="45720"/>
            </a:xfrm>
            <a:custGeom>
              <a:avLst/>
              <a:gdLst/>
              <a:ahLst/>
              <a:cxnLst/>
              <a:rect l="l" t="t" r="r" b="b"/>
              <a:pathLst>
                <a:path w="1199515" h="45720">
                  <a:moveTo>
                    <a:pt x="0" y="0"/>
                  </a:moveTo>
                  <a:lnTo>
                    <a:pt x="1199286" y="0"/>
                  </a:lnTo>
                  <a:lnTo>
                    <a:pt x="1199286" y="45687"/>
                  </a:lnTo>
                  <a:lnTo>
                    <a:pt x="0" y="45687"/>
                  </a:lnTo>
                  <a:lnTo>
                    <a:pt x="0" y="0"/>
                  </a:lnTo>
                  <a:close/>
                </a:path>
              </a:pathLst>
            </a:custGeom>
            <a:ln w="3175">
              <a:solidFill>
                <a:srgbClr val="DFDFDF"/>
              </a:solidFill>
            </a:ln>
          </p:spPr>
          <p:txBody>
            <a:bodyPr wrap="square" lIns="0" tIns="0" rIns="0" bIns="0" rtlCol="0"/>
            <a:lstStyle/>
            <a:p/>
          </p:txBody>
        </p:sp>
      </p:grpSp>
      <p:sp>
        <p:nvSpPr>
          <p:cNvPr id="200" name="object 200"/>
          <p:cNvSpPr txBox="1"/>
          <p:nvPr/>
        </p:nvSpPr>
        <p:spPr>
          <a:xfrm>
            <a:off x="101744" y="8951317"/>
            <a:ext cx="130810" cy="10922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pPr>
            <a:r>
              <a:rPr dirty="0" sz="100">
                <a:latin typeface="Courier New"/>
                <a:cs typeface="Courier New"/>
              </a:rPr>
              <a:t>2019.0  </a:t>
            </a:r>
            <a:r>
              <a:rPr dirty="0" sz="100" spc="5">
                <a:latin typeface="Courier New"/>
                <a:cs typeface="Courier New"/>
              </a:rPr>
              <a:t> </a:t>
            </a:r>
            <a:r>
              <a:rPr dirty="0" sz="100">
                <a:latin typeface="Courier New"/>
                <a:cs typeface="Courier New"/>
              </a:rPr>
              <a:t>592</a:t>
            </a:r>
            <a:endParaRPr sz="100">
              <a:latin typeface="Courier New"/>
              <a:cs typeface="Courier New"/>
            </a:endParaRPr>
          </a:p>
          <a:p>
            <a:pPr marL="12700">
              <a:lnSpc>
                <a:spcPct val="100000"/>
              </a:lnSpc>
            </a:pPr>
            <a:r>
              <a:rPr dirty="0" sz="100">
                <a:latin typeface="Courier New"/>
                <a:cs typeface="Courier New"/>
              </a:rPr>
              <a:t>2021.0  </a:t>
            </a:r>
            <a:r>
              <a:rPr dirty="0" sz="100" spc="5">
                <a:latin typeface="Courier New"/>
                <a:cs typeface="Courier New"/>
              </a:rPr>
              <a:t> </a:t>
            </a:r>
            <a:r>
              <a:rPr dirty="0" sz="100">
                <a:latin typeface="Courier New"/>
                <a:cs typeface="Courier New"/>
              </a:rPr>
              <a:t>505</a:t>
            </a:r>
            <a:endParaRPr sz="100">
              <a:latin typeface="Courier New"/>
              <a:cs typeface="Courier New"/>
            </a:endParaRPr>
          </a:p>
          <a:p>
            <a:pPr marL="12700">
              <a:lnSpc>
                <a:spcPct val="100000"/>
              </a:lnSpc>
              <a:spcBef>
                <a:spcPts val="20"/>
              </a:spcBef>
            </a:pPr>
            <a:r>
              <a:rPr dirty="0" sz="100">
                <a:latin typeface="Courier New"/>
                <a:cs typeface="Courier New"/>
              </a:rPr>
              <a:t>2018.0  </a:t>
            </a:r>
            <a:r>
              <a:rPr dirty="0" sz="100" spc="5">
                <a:latin typeface="Courier New"/>
                <a:cs typeface="Courier New"/>
              </a:rPr>
              <a:t> </a:t>
            </a:r>
            <a:r>
              <a:rPr dirty="0" sz="100">
                <a:latin typeface="Courier New"/>
                <a:cs typeface="Courier New"/>
              </a:rPr>
              <a:t>412</a:t>
            </a:r>
            <a:endParaRPr sz="100">
              <a:latin typeface="Courier New"/>
              <a:cs typeface="Courier New"/>
            </a:endParaRPr>
          </a:p>
          <a:p>
            <a:pPr marL="12700">
              <a:lnSpc>
                <a:spcPct val="100000"/>
              </a:lnSpc>
              <a:spcBef>
                <a:spcPts val="10"/>
              </a:spcBef>
            </a:pPr>
            <a:r>
              <a:rPr dirty="0" sz="100">
                <a:latin typeface="Courier New"/>
                <a:cs typeface="Courier New"/>
              </a:rPr>
              <a:t>2017.0  </a:t>
            </a:r>
            <a:r>
              <a:rPr dirty="0" sz="100" spc="5">
                <a:latin typeface="Courier New"/>
                <a:cs typeface="Courier New"/>
              </a:rPr>
              <a:t> </a:t>
            </a:r>
            <a:r>
              <a:rPr dirty="0" sz="100">
                <a:latin typeface="Courier New"/>
                <a:cs typeface="Courier New"/>
              </a:rPr>
              <a:t>349</a:t>
            </a:r>
            <a:endParaRPr sz="100">
              <a:latin typeface="Courier New"/>
              <a:cs typeface="Courier New"/>
            </a:endParaRPr>
          </a:p>
          <a:p>
            <a:pPr marL="12700">
              <a:lnSpc>
                <a:spcPct val="100000"/>
              </a:lnSpc>
              <a:spcBef>
                <a:spcPts val="10"/>
              </a:spcBef>
            </a:pPr>
            <a:r>
              <a:rPr dirty="0" sz="100">
                <a:latin typeface="Courier New"/>
                <a:cs typeface="Courier New"/>
              </a:rPr>
              <a:t>2016.0  </a:t>
            </a:r>
            <a:r>
              <a:rPr dirty="0" sz="100" spc="5">
                <a:latin typeface="Courier New"/>
                <a:cs typeface="Courier New"/>
              </a:rPr>
              <a:t> </a:t>
            </a:r>
            <a:r>
              <a:rPr dirty="0" sz="100">
                <a:latin typeface="Courier New"/>
                <a:cs typeface="Courier New"/>
              </a:rPr>
              <a:t>176</a:t>
            </a:r>
            <a:endParaRPr sz="100">
              <a:latin typeface="Courier New"/>
              <a:cs typeface="Courier New"/>
            </a:endParaRPr>
          </a:p>
        </p:txBody>
      </p:sp>
      <p:grpSp>
        <p:nvGrpSpPr>
          <p:cNvPr id="201" name="object 201"/>
          <p:cNvGrpSpPr/>
          <p:nvPr/>
        </p:nvGrpSpPr>
        <p:grpSpPr>
          <a:xfrm>
            <a:off x="102680" y="9145612"/>
            <a:ext cx="1200785" cy="46990"/>
            <a:chOff x="102680" y="9145612"/>
            <a:chExt cx="1200785" cy="46990"/>
          </a:xfrm>
        </p:grpSpPr>
        <p:sp>
          <p:nvSpPr>
            <p:cNvPr id="202" name="object 202"/>
            <p:cNvSpPr/>
            <p:nvPr/>
          </p:nvSpPr>
          <p:spPr>
            <a:xfrm>
              <a:off x="102795" y="9145728"/>
              <a:ext cx="1200785" cy="46990"/>
            </a:xfrm>
            <a:custGeom>
              <a:avLst/>
              <a:gdLst/>
              <a:ahLst/>
              <a:cxnLst/>
              <a:rect l="l" t="t" r="r" b="b"/>
              <a:pathLst>
                <a:path w="1200785" h="46990">
                  <a:moveTo>
                    <a:pt x="1200324" y="46725"/>
                  </a:moveTo>
                  <a:lnTo>
                    <a:pt x="0" y="46725"/>
                  </a:lnTo>
                  <a:lnTo>
                    <a:pt x="0" y="0"/>
                  </a:lnTo>
                  <a:lnTo>
                    <a:pt x="1200324" y="0"/>
                  </a:lnTo>
                  <a:lnTo>
                    <a:pt x="1200324" y="46725"/>
                  </a:lnTo>
                  <a:close/>
                </a:path>
              </a:pathLst>
            </a:custGeom>
            <a:solidFill>
              <a:srgbClr val="F5F5F5"/>
            </a:solidFill>
          </p:spPr>
          <p:txBody>
            <a:bodyPr wrap="square" lIns="0" tIns="0" rIns="0" bIns="0" rtlCol="0"/>
            <a:lstStyle/>
            <a:p/>
          </p:txBody>
        </p:sp>
        <p:sp>
          <p:nvSpPr>
            <p:cNvPr id="203" name="object 203"/>
            <p:cNvSpPr/>
            <p:nvPr/>
          </p:nvSpPr>
          <p:spPr>
            <a:xfrm>
              <a:off x="103315" y="9146247"/>
              <a:ext cx="1199515" cy="45720"/>
            </a:xfrm>
            <a:custGeom>
              <a:avLst/>
              <a:gdLst/>
              <a:ahLst/>
              <a:cxnLst/>
              <a:rect l="l" t="t" r="r" b="b"/>
              <a:pathLst>
                <a:path w="1199515" h="45720">
                  <a:moveTo>
                    <a:pt x="0" y="0"/>
                  </a:moveTo>
                  <a:lnTo>
                    <a:pt x="1199286" y="0"/>
                  </a:lnTo>
                  <a:lnTo>
                    <a:pt x="1199286" y="45687"/>
                  </a:lnTo>
                  <a:lnTo>
                    <a:pt x="0" y="45687"/>
                  </a:lnTo>
                  <a:lnTo>
                    <a:pt x="0" y="0"/>
                  </a:lnTo>
                  <a:close/>
                </a:path>
              </a:pathLst>
            </a:custGeom>
            <a:ln w="3175">
              <a:solidFill>
                <a:srgbClr val="DFDFDF"/>
              </a:solidFill>
            </a:ln>
          </p:spPr>
          <p:txBody>
            <a:bodyPr wrap="square" lIns="0" tIns="0" rIns="0" bIns="0" rtlCol="0"/>
            <a:lstStyle/>
            <a:p/>
          </p:txBody>
        </p:sp>
      </p:grpSp>
      <p:sp>
        <p:nvSpPr>
          <p:cNvPr id="204" name="object 204"/>
          <p:cNvSpPr txBox="1"/>
          <p:nvPr/>
        </p:nvSpPr>
        <p:spPr>
          <a:xfrm>
            <a:off x="101744" y="9199482"/>
            <a:ext cx="114935" cy="9271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pPr>
            <a:r>
              <a:rPr dirty="0" sz="100">
                <a:latin typeface="Courier New"/>
                <a:cs typeface="Courier New"/>
              </a:rPr>
              <a:t>7.0</a:t>
            </a:r>
            <a:r>
              <a:rPr dirty="0" sz="100">
                <a:latin typeface="Courier New"/>
                <a:cs typeface="Courier New"/>
              </a:rPr>
              <a:t>    </a:t>
            </a:r>
            <a:r>
              <a:rPr dirty="0" sz="100" spc="15">
                <a:latin typeface="Courier New"/>
                <a:cs typeface="Courier New"/>
              </a:rPr>
              <a:t> </a:t>
            </a:r>
            <a:r>
              <a:rPr dirty="0" sz="100">
                <a:latin typeface="Courier New"/>
                <a:cs typeface="Courier New"/>
              </a:rPr>
              <a:t>262</a:t>
            </a:r>
            <a:endParaRPr sz="100">
              <a:latin typeface="Courier New"/>
              <a:cs typeface="Courier New"/>
            </a:endParaRPr>
          </a:p>
          <a:p>
            <a:pPr marL="12700">
              <a:lnSpc>
                <a:spcPct val="100000"/>
              </a:lnSpc>
            </a:pPr>
            <a:r>
              <a:rPr dirty="0" sz="100">
                <a:latin typeface="Courier New"/>
                <a:cs typeface="Courier New"/>
              </a:rPr>
              <a:t>9.0</a:t>
            </a:r>
            <a:r>
              <a:rPr dirty="0" sz="100">
                <a:latin typeface="Courier New"/>
                <a:cs typeface="Courier New"/>
              </a:rPr>
              <a:t>    </a:t>
            </a:r>
            <a:r>
              <a:rPr dirty="0" sz="100" spc="15">
                <a:latin typeface="Courier New"/>
                <a:cs typeface="Courier New"/>
              </a:rPr>
              <a:t> </a:t>
            </a:r>
            <a:r>
              <a:rPr dirty="0" sz="100">
                <a:latin typeface="Courier New"/>
                <a:cs typeface="Courier New"/>
              </a:rPr>
              <a:t>251</a:t>
            </a:r>
            <a:endParaRPr sz="100">
              <a:latin typeface="Courier New"/>
              <a:cs typeface="Courier New"/>
            </a:endParaRPr>
          </a:p>
          <a:p>
            <a:pPr marL="12700">
              <a:lnSpc>
                <a:spcPct val="100000"/>
              </a:lnSpc>
              <a:spcBef>
                <a:spcPts val="10"/>
              </a:spcBef>
            </a:pPr>
            <a:r>
              <a:rPr dirty="0" sz="100">
                <a:latin typeface="Courier New"/>
                <a:cs typeface="Courier New"/>
              </a:rPr>
              <a:t>8.0</a:t>
            </a:r>
            <a:r>
              <a:rPr dirty="0" sz="100">
                <a:latin typeface="Courier New"/>
                <a:cs typeface="Courier New"/>
              </a:rPr>
              <a:t>    </a:t>
            </a:r>
            <a:r>
              <a:rPr dirty="0" sz="100" spc="15">
                <a:latin typeface="Courier New"/>
                <a:cs typeface="Courier New"/>
              </a:rPr>
              <a:t> </a:t>
            </a:r>
            <a:r>
              <a:rPr dirty="0" sz="100">
                <a:latin typeface="Courier New"/>
                <a:cs typeface="Courier New"/>
              </a:rPr>
              <a:t>236</a:t>
            </a:r>
            <a:endParaRPr sz="100">
              <a:latin typeface="Courier New"/>
              <a:cs typeface="Courier New"/>
            </a:endParaRPr>
          </a:p>
          <a:p>
            <a:pPr marL="12700">
              <a:lnSpc>
                <a:spcPct val="100000"/>
              </a:lnSpc>
              <a:spcBef>
                <a:spcPts val="20"/>
              </a:spcBef>
            </a:pPr>
            <a:r>
              <a:rPr dirty="0" sz="100">
                <a:latin typeface="Courier New"/>
                <a:cs typeface="Courier New"/>
              </a:rPr>
              <a:t>6.0</a:t>
            </a:r>
            <a:r>
              <a:rPr dirty="0" sz="100">
                <a:latin typeface="Courier New"/>
                <a:cs typeface="Courier New"/>
              </a:rPr>
              <a:t>    </a:t>
            </a:r>
            <a:r>
              <a:rPr dirty="0" sz="100" spc="15">
                <a:latin typeface="Courier New"/>
                <a:cs typeface="Courier New"/>
              </a:rPr>
              <a:t> </a:t>
            </a:r>
            <a:r>
              <a:rPr dirty="0" sz="100">
                <a:latin typeface="Courier New"/>
                <a:cs typeface="Courier New"/>
              </a:rPr>
              <a:t>236</a:t>
            </a:r>
            <a:endParaRPr sz="100">
              <a:latin typeface="Courier New"/>
              <a:cs typeface="Courier New"/>
            </a:endParaRPr>
          </a:p>
        </p:txBody>
      </p:sp>
      <p:sp>
        <p:nvSpPr>
          <p:cNvPr id="205" name="object 205"/>
          <p:cNvSpPr txBox="1"/>
          <p:nvPr/>
        </p:nvSpPr>
        <p:spPr>
          <a:xfrm>
            <a:off x="95287" y="9693702"/>
            <a:ext cx="219710" cy="61594"/>
          </a:xfrm>
          <a:prstGeom prst="rect">
            <a:avLst/>
          </a:prstGeom>
        </p:spPr>
        <p:txBody>
          <a:bodyPr wrap="square" lIns="0" tIns="17145" rIns="0" bIns="0" rtlCol="0" vert="horz">
            <a:spAutoFit/>
          </a:bodyPr>
          <a:lstStyle/>
          <a:p>
            <a:pPr marL="12700">
              <a:lnSpc>
                <a:spcPct val="100000"/>
              </a:lnSpc>
              <a:spcBef>
                <a:spcPts val="135"/>
              </a:spcBef>
            </a:pPr>
            <a:r>
              <a:rPr dirty="0" sz="200" spc="10">
                <a:latin typeface="Arial MT"/>
                <a:cs typeface="Arial MT"/>
              </a:rPr>
              <a:t>v</a:t>
            </a:r>
            <a:r>
              <a:rPr dirty="0" sz="200" spc="5">
                <a:latin typeface="Arial MT"/>
                <a:cs typeface="Arial MT"/>
              </a:rPr>
              <a:t>i</a:t>
            </a:r>
            <a:r>
              <a:rPr dirty="0" sz="200" spc="15">
                <a:latin typeface="Arial MT"/>
                <a:cs typeface="Arial MT"/>
              </a:rPr>
              <a:t>sua</a:t>
            </a:r>
            <a:r>
              <a:rPr dirty="0" sz="200" spc="5">
                <a:latin typeface="Arial MT"/>
                <a:cs typeface="Arial MT"/>
              </a:rPr>
              <a:t>l</a:t>
            </a:r>
            <a:r>
              <a:rPr dirty="0" sz="200" spc="10">
                <a:latin typeface="Arial MT"/>
                <a:cs typeface="Arial MT"/>
              </a:rPr>
              <a:t> </a:t>
            </a:r>
            <a:r>
              <a:rPr dirty="0" sz="200" spc="15">
                <a:latin typeface="Arial MT"/>
                <a:cs typeface="Arial MT"/>
              </a:rPr>
              <a:t>ana</a:t>
            </a:r>
            <a:r>
              <a:rPr dirty="0" sz="200" spc="5">
                <a:latin typeface="Arial MT"/>
                <a:cs typeface="Arial MT"/>
              </a:rPr>
              <a:t>l</a:t>
            </a:r>
            <a:r>
              <a:rPr dirty="0" sz="200" spc="10">
                <a:latin typeface="Arial MT"/>
                <a:cs typeface="Arial MT"/>
              </a:rPr>
              <a:t>ys</a:t>
            </a:r>
            <a:r>
              <a:rPr dirty="0" sz="200" spc="10">
                <a:latin typeface="Arial MT"/>
                <a:cs typeface="Arial MT"/>
              </a:rPr>
              <a:t>is</a:t>
            </a:r>
            <a:endParaRPr sz="200">
              <a:latin typeface="Arial MT"/>
              <a:cs typeface="Arial MT"/>
            </a:endParaRPr>
          </a:p>
        </p:txBody>
      </p:sp>
      <p:grpSp>
        <p:nvGrpSpPr>
          <p:cNvPr id="206" name="object 206"/>
          <p:cNvGrpSpPr/>
          <p:nvPr/>
        </p:nvGrpSpPr>
        <p:grpSpPr>
          <a:xfrm>
            <a:off x="109026" y="9859070"/>
            <a:ext cx="1007744" cy="55244"/>
            <a:chOff x="109026" y="9859070"/>
            <a:chExt cx="1007744" cy="55244"/>
          </a:xfrm>
        </p:grpSpPr>
        <p:sp>
          <p:nvSpPr>
            <p:cNvPr id="207" name="object 207"/>
            <p:cNvSpPr/>
            <p:nvPr/>
          </p:nvSpPr>
          <p:spPr>
            <a:xfrm>
              <a:off x="109026" y="9900604"/>
              <a:ext cx="1007744" cy="0"/>
            </a:xfrm>
            <a:custGeom>
              <a:avLst/>
              <a:gdLst/>
              <a:ahLst/>
              <a:cxnLst/>
              <a:rect l="l" t="t" r="r" b="b"/>
              <a:pathLst>
                <a:path w="1007744" h="0">
                  <a:moveTo>
                    <a:pt x="0" y="0"/>
                  </a:moveTo>
                  <a:lnTo>
                    <a:pt x="1007193" y="0"/>
                  </a:lnTo>
                </a:path>
              </a:pathLst>
            </a:custGeom>
            <a:ln w="26996">
              <a:solidFill>
                <a:srgbClr val="F5F5F5"/>
              </a:solidFill>
            </a:ln>
          </p:spPr>
          <p:txBody>
            <a:bodyPr wrap="square" lIns="0" tIns="0" rIns="0" bIns="0" rtlCol="0"/>
            <a:lstStyle/>
            <a:p/>
          </p:txBody>
        </p:sp>
        <p:sp>
          <p:nvSpPr>
            <p:cNvPr id="208" name="object 208"/>
            <p:cNvSpPr/>
            <p:nvPr/>
          </p:nvSpPr>
          <p:spPr>
            <a:xfrm>
              <a:off x="109026" y="9859589"/>
              <a:ext cx="1007744" cy="0"/>
            </a:xfrm>
            <a:custGeom>
              <a:avLst/>
              <a:gdLst/>
              <a:ahLst/>
              <a:cxnLst/>
              <a:rect l="l" t="t" r="r" b="b"/>
              <a:pathLst>
                <a:path w="1007744" h="0">
                  <a:moveTo>
                    <a:pt x="0" y="0"/>
                  </a:moveTo>
                  <a:lnTo>
                    <a:pt x="1007193" y="0"/>
                  </a:lnTo>
                </a:path>
                <a:path w="1007744" h="0">
                  <a:moveTo>
                    <a:pt x="0" y="0"/>
                  </a:moveTo>
                  <a:lnTo>
                    <a:pt x="1007193" y="0"/>
                  </a:lnTo>
                </a:path>
              </a:pathLst>
            </a:custGeom>
            <a:ln w="3175">
              <a:solidFill>
                <a:srgbClr val="BDBDBD"/>
              </a:solidFill>
            </a:ln>
          </p:spPr>
          <p:txBody>
            <a:bodyPr wrap="square" lIns="0" tIns="0" rIns="0" bIns="0" rtlCol="0"/>
            <a:lstStyle/>
            <a:p/>
          </p:txBody>
        </p:sp>
      </p:grpSp>
      <p:grpSp>
        <p:nvGrpSpPr>
          <p:cNvPr id="209" name="object 209"/>
          <p:cNvGrpSpPr/>
          <p:nvPr/>
        </p:nvGrpSpPr>
        <p:grpSpPr>
          <a:xfrm>
            <a:off x="102795" y="9975364"/>
            <a:ext cx="1200785" cy="133985"/>
            <a:chOff x="102795" y="9975364"/>
            <a:chExt cx="1200785" cy="133985"/>
          </a:xfrm>
        </p:grpSpPr>
        <p:sp>
          <p:nvSpPr>
            <p:cNvPr id="210" name="object 210"/>
            <p:cNvSpPr/>
            <p:nvPr/>
          </p:nvSpPr>
          <p:spPr>
            <a:xfrm>
              <a:off x="102795" y="9975364"/>
              <a:ext cx="1200785" cy="46990"/>
            </a:xfrm>
            <a:custGeom>
              <a:avLst/>
              <a:gdLst/>
              <a:ahLst/>
              <a:cxnLst/>
              <a:rect l="l" t="t" r="r" b="b"/>
              <a:pathLst>
                <a:path w="1200785" h="46990">
                  <a:moveTo>
                    <a:pt x="1200324" y="46725"/>
                  </a:moveTo>
                  <a:lnTo>
                    <a:pt x="0" y="46725"/>
                  </a:lnTo>
                  <a:lnTo>
                    <a:pt x="0" y="0"/>
                  </a:lnTo>
                  <a:lnTo>
                    <a:pt x="1200324" y="0"/>
                  </a:lnTo>
                  <a:lnTo>
                    <a:pt x="1200324" y="46725"/>
                  </a:lnTo>
                  <a:close/>
                </a:path>
              </a:pathLst>
            </a:custGeom>
            <a:solidFill>
              <a:srgbClr val="F5F5F5"/>
            </a:solidFill>
          </p:spPr>
          <p:txBody>
            <a:bodyPr wrap="square" lIns="0" tIns="0" rIns="0" bIns="0" rtlCol="0"/>
            <a:lstStyle/>
            <a:p/>
          </p:txBody>
        </p:sp>
        <p:sp>
          <p:nvSpPr>
            <p:cNvPr id="211" name="object 211"/>
            <p:cNvSpPr/>
            <p:nvPr/>
          </p:nvSpPr>
          <p:spPr>
            <a:xfrm>
              <a:off x="103315" y="9975883"/>
              <a:ext cx="1199515" cy="45720"/>
            </a:xfrm>
            <a:custGeom>
              <a:avLst/>
              <a:gdLst/>
              <a:ahLst/>
              <a:cxnLst/>
              <a:rect l="l" t="t" r="r" b="b"/>
              <a:pathLst>
                <a:path w="1199515" h="45720">
                  <a:moveTo>
                    <a:pt x="0" y="0"/>
                  </a:moveTo>
                  <a:lnTo>
                    <a:pt x="1199286" y="0"/>
                  </a:lnTo>
                  <a:lnTo>
                    <a:pt x="1199286" y="45687"/>
                  </a:lnTo>
                  <a:lnTo>
                    <a:pt x="0" y="45687"/>
                  </a:lnTo>
                  <a:lnTo>
                    <a:pt x="0" y="0"/>
                  </a:lnTo>
                  <a:close/>
                </a:path>
              </a:pathLst>
            </a:custGeom>
            <a:ln w="3175">
              <a:solidFill>
                <a:srgbClr val="DFDFDF"/>
              </a:solidFill>
            </a:ln>
          </p:spPr>
          <p:txBody>
            <a:bodyPr wrap="square" lIns="0" tIns="0" rIns="0" bIns="0" rtlCol="0"/>
            <a:lstStyle/>
            <a:p/>
          </p:txBody>
        </p:sp>
        <p:sp>
          <p:nvSpPr>
            <p:cNvPr id="212" name="object 212"/>
            <p:cNvSpPr/>
            <p:nvPr/>
          </p:nvSpPr>
          <p:spPr>
            <a:xfrm>
              <a:off x="109026" y="10095812"/>
              <a:ext cx="1007744" cy="0"/>
            </a:xfrm>
            <a:custGeom>
              <a:avLst/>
              <a:gdLst/>
              <a:ahLst/>
              <a:cxnLst/>
              <a:rect l="l" t="t" r="r" b="b"/>
              <a:pathLst>
                <a:path w="1007744" h="0">
                  <a:moveTo>
                    <a:pt x="0" y="0"/>
                  </a:moveTo>
                  <a:lnTo>
                    <a:pt x="1007193" y="0"/>
                  </a:lnTo>
                </a:path>
              </a:pathLst>
            </a:custGeom>
            <a:ln w="26996">
              <a:solidFill>
                <a:srgbClr val="F5F5F5"/>
              </a:solidFill>
            </a:ln>
          </p:spPr>
          <p:txBody>
            <a:bodyPr wrap="square" lIns="0" tIns="0" rIns="0" bIns="0" rtlCol="0"/>
            <a:lstStyle/>
            <a:p/>
          </p:txBody>
        </p:sp>
        <p:sp>
          <p:nvSpPr>
            <p:cNvPr id="213" name="object 213"/>
            <p:cNvSpPr/>
            <p:nvPr/>
          </p:nvSpPr>
          <p:spPr>
            <a:xfrm>
              <a:off x="109026" y="10054798"/>
              <a:ext cx="1007744" cy="0"/>
            </a:xfrm>
            <a:custGeom>
              <a:avLst/>
              <a:gdLst/>
              <a:ahLst/>
              <a:cxnLst/>
              <a:rect l="l" t="t" r="r" b="b"/>
              <a:pathLst>
                <a:path w="1007744" h="0">
                  <a:moveTo>
                    <a:pt x="0" y="0"/>
                  </a:moveTo>
                  <a:lnTo>
                    <a:pt x="1007193" y="0"/>
                  </a:lnTo>
                </a:path>
                <a:path w="1007744" h="0">
                  <a:moveTo>
                    <a:pt x="0" y="0"/>
                  </a:moveTo>
                  <a:lnTo>
                    <a:pt x="1007193" y="0"/>
                  </a:lnTo>
                </a:path>
              </a:pathLst>
            </a:custGeom>
            <a:ln w="3175">
              <a:solidFill>
                <a:srgbClr val="BDBDBD"/>
              </a:solidFill>
            </a:ln>
          </p:spPr>
          <p:txBody>
            <a:bodyPr wrap="square" lIns="0" tIns="0" rIns="0" bIns="0" rtlCol="0"/>
            <a:lstStyle/>
            <a:p/>
          </p:txBody>
        </p:sp>
        <p:sp>
          <p:nvSpPr>
            <p:cNvPr id="214" name="object 214"/>
            <p:cNvSpPr/>
            <p:nvPr/>
          </p:nvSpPr>
          <p:spPr>
            <a:xfrm>
              <a:off x="109026" y="9981594"/>
              <a:ext cx="1188085" cy="34290"/>
            </a:xfrm>
            <a:custGeom>
              <a:avLst/>
              <a:gdLst/>
              <a:ahLst/>
              <a:cxnLst/>
              <a:rect l="l" t="t" r="r" b="b"/>
              <a:pathLst>
                <a:path w="1188085" h="34290">
                  <a:moveTo>
                    <a:pt x="1187864" y="34265"/>
                  </a:moveTo>
                  <a:lnTo>
                    <a:pt x="0" y="34265"/>
                  </a:lnTo>
                  <a:lnTo>
                    <a:pt x="0" y="0"/>
                  </a:lnTo>
                  <a:lnTo>
                    <a:pt x="1187864" y="0"/>
                  </a:lnTo>
                  <a:lnTo>
                    <a:pt x="1187864" y="34265"/>
                  </a:lnTo>
                  <a:close/>
                </a:path>
              </a:pathLst>
            </a:custGeom>
            <a:solidFill>
              <a:srgbClr val="F5F5F5"/>
            </a:solidFill>
          </p:spPr>
          <p:txBody>
            <a:bodyPr wrap="square" lIns="0" tIns="0" rIns="0" bIns="0" rtlCol="0"/>
            <a:lstStyle/>
            <a:p/>
          </p:txBody>
        </p:sp>
      </p:grpSp>
      <p:grpSp>
        <p:nvGrpSpPr>
          <p:cNvPr id="215" name="object 215"/>
          <p:cNvGrpSpPr/>
          <p:nvPr/>
        </p:nvGrpSpPr>
        <p:grpSpPr>
          <a:xfrm>
            <a:off x="102795" y="10169535"/>
            <a:ext cx="1200785" cy="133985"/>
            <a:chOff x="102795" y="10169535"/>
            <a:chExt cx="1200785" cy="133985"/>
          </a:xfrm>
        </p:grpSpPr>
        <p:sp>
          <p:nvSpPr>
            <p:cNvPr id="216" name="object 216"/>
            <p:cNvSpPr/>
            <p:nvPr/>
          </p:nvSpPr>
          <p:spPr>
            <a:xfrm>
              <a:off x="102795" y="10169535"/>
              <a:ext cx="1200785" cy="46990"/>
            </a:xfrm>
            <a:custGeom>
              <a:avLst/>
              <a:gdLst/>
              <a:ahLst/>
              <a:cxnLst/>
              <a:rect l="l" t="t" r="r" b="b"/>
              <a:pathLst>
                <a:path w="1200785" h="46990">
                  <a:moveTo>
                    <a:pt x="1200324" y="46725"/>
                  </a:moveTo>
                  <a:lnTo>
                    <a:pt x="0" y="46725"/>
                  </a:lnTo>
                  <a:lnTo>
                    <a:pt x="0" y="0"/>
                  </a:lnTo>
                  <a:lnTo>
                    <a:pt x="1200324" y="0"/>
                  </a:lnTo>
                  <a:lnTo>
                    <a:pt x="1200324" y="46725"/>
                  </a:lnTo>
                  <a:close/>
                </a:path>
              </a:pathLst>
            </a:custGeom>
            <a:solidFill>
              <a:srgbClr val="F5F5F5"/>
            </a:solidFill>
          </p:spPr>
          <p:txBody>
            <a:bodyPr wrap="square" lIns="0" tIns="0" rIns="0" bIns="0" rtlCol="0"/>
            <a:lstStyle/>
            <a:p/>
          </p:txBody>
        </p:sp>
        <p:sp>
          <p:nvSpPr>
            <p:cNvPr id="217" name="object 217"/>
            <p:cNvSpPr/>
            <p:nvPr/>
          </p:nvSpPr>
          <p:spPr>
            <a:xfrm>
              <a:off x="103315" y="10170054"/>
              <a:ext cx="1199515" cy="45720"/>
            </a:xfrm>
            <a:custGeom>
              <a:avLst/>
              <a:gdLst/>
              <a:ahLst/>
              <a:cxnLst/>
              <a:rect l="l" t="t" r="r" b="b"/>
              <a:pathLst>
                <a:path w="1199515" h="45720">
                  <a:moveTo>
                    <a:pt x="0" y="0"/>
                  </a:moveTo>
                  <a:lnTo>
                    <a:pt x="1199286" y="0"/>
                  </a:lnTo>
                  <a:lnTo>
                    <a:pt x="1199286" y="45687"/>
                  </a:lnTo>
                  <a:lnTo>
                    <a:pt x="0" y="45687"/>
                  </a:lnTo>
                  <a:lnTo>
                    <a:pt x="0" y="0"/>
                  </a:lnTo>
                  <a:close/>
                </a:path>
              </a:pathLst>
            </a:custGeom>
            <a:ln w="3175">
              <a:solidFill>
                <a:srgbClr val="DFDFDF"/>
              </a:solidFill>
            </a:ln>
          </p:spPr>
          <p:txBody>
            <a:bodyPr wrap="square" lIns="0" tIns="0" rIns="0" bIns="0" rtlCol="0"/>
            <a:lstStyle/>
            <a:p/>
          </p:txBody>
        </p:sp>
        <p:sp>
          <p:nvSpPr>
            <p:cNvPr id="218" name="object 218"/>
            <p:cNvSpPr/>
            <p:nvPr/>
          </p:nvSpPr>
          <p:spPr>
            <a:xfrm>
              <a:off x="109026" y="10289982"/>
              <a:ext cx="913765" cy="0"/>
            </a:xfrm>
            <a:custGeom>
              <a:avLst/>
              <a:gdLst/>
              <a:ahLst/>
              <a:cxnLst/>
              <a:rect l="l" t="t" r="r" b="b"/>
              <a:pathLst>
                <a:path w="913765" h="0">
                  <a:moveTo>
                    <a:pt x="0" y="0"/>
                  </a:moveTo>
                  <a:lnTo>
                    <a:pt x="913742" y="0"/>
                  </a:lnTo>
                </a:path>
              </a:pathLst>
            </a:custGeom>
            <a:ln w="26996">
              <a:solidFill>
                <a:srgbClr val="F5F5F5"/>
              </a:solidFill>
            </a:ln>
          </p:spPr>
          <p:txBody>
            <a:bodyPr wrap="square" lIns="0" tIns="0" rIns="0" bIns="0" rtlCol="0"/>
            <a:lstStyle/>
            <a:p/>
          </p:txBody>
        </p:sp>
        <p:sp>
          <p:nvSpPr>
            <p:cNvPr id="219" name="object 219"/>
            <p:cNvSpPr/>
            <p:nvPr/>
          </p:nvSpPr>
          <p:spPr>
            <a:xfrm>
              <a:off x="109026" y="10248968"/>
              <a:ext cx="913765" cy="0"/>
            </a:xfrm>
            <a:custGeom>
              <a:avLst/>
              <a:gdLst/>
              <a:ahLst/>
              <a:cxnLst/>
              <a:rect l="l" t="t" r="r" b="b"/>
              <a:pathLst>
                <a:path w="913765" h="0">
                  <a:moveTo>
                    <a:pt x="0" y="0"/>
                  </a:moveTo>
                  <a:lnTo>
                    <a:pt x="913742" y="0"/>
                  </a:lnTo>
                </a:path>
                <a:path w="913765" h="0">
                  <a:moveTo>
                    <a:pt x="0" y="0"/>
                  </a:moveTo>
                  <a:lnTo>
                    <a:pt x="913742" y="0"/>
                  </a:lnTo>
                </a:path>
              </a:pathLst>
            </a:custGeom>
            <a:ln w="3175">
              <a:solidFill>
                <a:srgbClr val="BDBDBD"/>
              </a:solidFill>
            </a:ln>
          </p:spPr>
          <p:txBody>
            <a:bodyPr wrap="square" lIns="0" tIns="0" rIns="0" bIns="0" rtlCol="0"/>
            <a:lstStyle/>
            <a:p/>
          </p:txBody>
        </p:sp>
        <p:sp>
          <p:nvSpPr>
            <p:cNvPr id="220" name="object 220"/>
            <p:cNvSpPr/>
            <p:nvPr/>
          </p:nvSpPr>
          <p:spPr>
            <a:xfrm>
              <a:off x="109026" y="10175765"/>
              <a:ext cx="1188085" cy="34290"/>
            </a:xfrm>
            <a:custGeom>
              <a:avLst/>
              <a:gdLst/>
              <a:ahLst/>
              <a:cxnLst/>
              <a:rect l="l" t="t" r="r" b="b"/>
              <a:pathLst>
                <a:path w="1188085" h="34290">
                  <a:moveTo>
                    <a:pt x="1187864" y="34265"/>
                  </a:moveTo>
                  <a:lnTo>
                    <a:pt x="0" y="34265"/>
                  </a:lnTo>
                  <a:lnTo>
                    <a:pt x="0" y="0"/>
                  </a:lnTo>
                  <a:lnTo>
                    <a:pt x="1187864" y="0"/>
                  </a:lnTo>
                  <a:lnTo>
                    <a:pt x="1187864" y="34265"/>
                  </a:lnTo>
                  <a:close/>
                </a:path>
              </a:pathLst>
            </a:custGeom>
            <a:solidFill>
              <a:srgbClr val="F5F5F5"/>
            </a:solidFill>
          </p:spPr>
          <p:txBody>
            <a:bodyPr wrap="square" lIns="0" tIns="0" rIns="0" bIns="0" rtlCol="0"/>
            <a:lstStyle/>
            <a:p/>
          </p:txBody>
        </p:sp>
      </p:grpSp>
      <p:sp>
        <p:nvSpPr>
          <p:cNvPr id="221" name="object 221"/>
          <p:cNvSpPr/>
          <p:nvPr/>
        </p:nvSpPr>
        <p:spPr>
          <a:xfrm>
            <a:off x="109026" y="10545415"/>
            <a:ext cx="1173480" cy="0"/>
          </a:xfrm>
          <a:custGeom>
            <a:avLst/>
            <a:gdLst/>
            <a:ahLst/>
            <a:cxnLst/>
            <a:rect l="l" t="t" r="r" b="b"/>
            <a:pathLst>
              <a:path w="1173480" h="0">
                <a:moveTo>
                  <a:pt x="0" y="0"/>
                </a:moveTo>
                <a:lnTo>
                  <a:pt x="1173327" y="0"/>
                </a:lnTo>
              </a:path>
            </a:pathLst>
          </a:custGeom>
          <a:ln w="56070">
            <a:solidFill>
              <a:srgbClr val="F5F5F5"/>
            </a:solidFill>
          </a:ln>
        </p:spPr>
        <p:txBody>
          <a:bodyPr wrap="square" lIns="0" tIns="0" rIns="0" bIns="0" rtlCol="0"/>
          <a:lstStyle/>
          <a:p/>
        </p:txBody>
      </p:sp>
      <p:grpSp>
        <p:nvGrpSpPr>
          <p:cNvPr id="222" name="object 222"/>
          <p:cNvGrpSpPr/>
          <p:nvPr/>
        </p:nvGrpSpPr>
        <p:grpSpPr>
          <a:xfrm>
            <a:off x="109026" y="10460270"/>
            <a:ext cx="1173480" cy="1270"/>
            <a:chOff x="109026" y="10460270"/>
            <a:chExt cx="1173480" cy="1270"/>
          </a:xfrm>
        </p:grpSpPr>
        <p:sp>
          <p:nvSpPr>
            <p:cNvPr id="223" name="object 223"/>
            <p:cNvSpPr/>
            <p:nvPr/>
          </p:nvSpPr>
          <p:spPr>
            <a:xfrm>
              <a:off x="109016" y="10460278"/>
              <a:ext cx="296545" cy="1270"/>
            </a:xfrm>
            <a:custGeom>
              <a:avLst/>
              <a:gdLst/>
              <a:ahLst/>
              <a:cxnLst/>
              <a:rect l="l" t="t" r="r" b="b"/>
              <a:pathLst>
                <a:path w="296545" h="1270">
                  <a:moveTo>
                    <a:pt x="295935" y="0"/>
                  </a:moveTo>
                  <a:lnTo>
                    <a:pt x="295935" y="0"/>
                  </a:lnTo>
                  <a:lnTo>
                    <a:pt x="0" y="0"/>
                  </a:lnTo>
                  <a:lnTo>
                    <a:pt x="0" y="1041"/>
                  </a:lnTo>
                  <a:lnTo>
                    <a:pt x="295935" y="1041"/>
                  </a:lnTo>
                  <a:lnTo>
                    <a:pt x="295935" y="0"/>
                  </a:lnTo>
                  <a:close/>
                </a:path>
              </a:pathLst>
            </a:custGeom>
            <a:solidFill>
              <a:srgbClr val="BDBDBD"/>
            </a:solidFill>
          </p:spPr>
          <p:txBody>
            <a:bodyPr wrap="square" lIns="0" tIns="0" rIns="0" bIns="0" rtlCol="0"/>
            <a:lstStyle/>
            <a:p/>
          </p:txBody>
        </p:sp>
        <p:sp>
          <p:nvSpPr>
            <p:cNvPr id="224" name="object 224"/>
            <p:cNvSpPr/>
            <p:nvPr/>
          </p:nvSpPr>
          <p:spPr>
            <a:xfrm>
              <a:off x="109026" y="10460789"/>
              <a:ext cx="1173480" cy="0"/>
            </a:xfrm>
            <a:custGeom>
              <a:avLst/>
              <a:gdLst/>
              <a:ahLst/>
              <a:cxnLst/>
              <a:rect l="l" t="t" r="r" b="b"/>
              <a:pathLst>
                <a:path w="1173480" h="0">
                  <a:moveTo>
                    <a:pt x="0" y="0"/>
                  </a:moveTo>
                  <a:lnTo>
                    <a:pt x="1173327" y="0"/>
                  </a:lnTo>
                </a:path>
              </a:pathLst>
            </a:custGeom>
            <a:ln w="3175">
              <a:solidFill>
                <a:srgbClr val="BDBDBD"/>
              </a:solidFill>
            </a:ln>
          </p:spPr>
          <p:txBody>
            <a:bodyPr wrap="square" lIns="0" tIns="0" rIns="0" bIns="0" rtlCol="0"/>
            <a:lstStyle/>
            <a:p/>
          </p:txBody>
        </p:sp>
      </p:grpSp>
      <p:sp>
        <p:nvSpPr>
          <p:cNvPr id="225" name="object 225"/>
          <p:cNvSpPr txBox="1"/>
          <p:nvPr/>
        </p:nvSpPr>
        <p:spPr>
          <a:xfrm>
            <a:off x="280794" y="10482874"/>
            <a:ext cx="55244" cy="4064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pPr>
            <a:r>
              <a:rPr dirty="0" sz="100" spc="-5">
                <a:latin typeface="Arial MT"/>
                <a:cs typeface="Arial MT"/>
              </a:rPr>
              <a:t>Dead</a:t>
            </a:r>
            <a:endParaRPr sz="100">
              <a:latin typeface="Arial MT"/>
              <a:cs typeface="Arial MT"/>
            </a:endParaRPr>
          </a:p>
        </p:txBody>
      </p:sp>
      <p:sp>
        <p:nvSpPr>
          <p:cNvPr id="226" name="object 226"/>
          <p:cNvSpPr txBox="1"/>
          <p:nvPr/>
        </p:nvSpPr>
        <p:spPr>
          <a:xfrm>
            <a:off x="77383" y="10475605"/>
            <a:ext cx="1236980" cy="4064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38100">
              <a:lnSpc>
                <a:spcPct val="100000"/>
              </a:lnSpc>
              <a:tabLst>
                <a:tab pos="454659" algn="l"/>
              </a:tabLst>
            </a:pPr>
            <a:r>
              <a:rPr dirty="0" baseline="27777" sz="150" spc="-7" b="1">
                <a:latin typeface="Arial"/>
                <a:cs typeface="Arial"/>
              </a:rPr>
              <a:t>0</a:t>
            </a:r>
            <a:r>
              <a:rPr dirty="0" baseline="27777" sz="150" spc="30" b="1">
                <a:latin typeface="Arial"/>
                <a:cs typeface="Arial"/>
              </a:rPr>
              <a:t>       </a:t>
            </a:r>
            <a:r>
              <a:rPr dirty="0" baseline="27777" sz="150" spc="30" b="1">
                <a:latin typeface="Arial"/>
                <a:cs typeface="Arial"/>
              </a:rPr>
              <a:t> </a:t>
            </a:r>
            <a:r>
              <a:rPr dirty="0" baseline="27777" sz="150" spc="-7">
                <a:latin typeface="Arial MT"/>
                <a:cs typeface="Arial MT"/>
              </a:rPr>
              <a:t>s1</a:t>
            </a:r>
            <a:r>
              <a:rPr dirty="0" baseline="27777" sz="150" spc="30">
                <a:latin typeface="Arial MT"/>
                <a:cs typeface="Arial MT"/>
              </a:rPr>
              <a:t>  </a:t>
            </a:r>
            <a:r>
              <a:rPr dirty="0" baseline="27777" sz="150" spc="30">
                <a:latin typeface="Arial MT"/>
                <a:cs typeface="Arial MT"/>
              </a:rPr>
              <a:t> </a:t>
            </a:r>
            <a:r>
              <a:rPr dirty="0" baseline="27777" sz="150" spc="-7">
                <a:latin typeface="Arial MT"/>
                <a:cs typeface="Arial MT"/>
              </a:rPr>
              <a:t>Movie</a:t>
            </a:r>
            <a:r>
              <a:rPr dirty="0" baseline="27777" sz="150" spc="37">
                <a:latin typeface="Arial MT"/>
                <a:cs typeface="Arial MT"/>
              </a:rPr>
              <a:t>   </a:t>
            </a:r>
            <a:r>
              <a:rPr dirty="0" baseline="27777" sz="150" spc="44">
                <a:latin typeface="Arial MT"/>
                <a:cs typeface="Arial MT"/>
              </a:rPr>
              <a:t> </a:t>
            </a:r>
            <a:r>
              <a:rPr dirty="0" baseline="27777" sz="150" spc="-7">
                <a:latin typeface="Arial MT"/>
                <a:cs typeface="Arial MT"/>
              </a:rPr>
              <a:t>Johnson</a:t>
            </a:r>
            <a:r>
              <a:rPr dirty="0" baseline="27777" sz="150" spc="44">
                <a:latin typeface="Arial MT"/>
                <a:cs typeface="Arial MT"/>
              </a:rPr>
              <a:t> </a:t>
            </a:r>
            <a:r>
              <a:rPr dirty="0" baseline="27777" sz="150" spc="-7">
                <a:latin typeface="Arial MT"/>
                <a:cs typeface="Arial MT"/>
              </a:rPr>
              <a:t>Is</a:t>
            </a:r>
            <a:r>
              <a:rPr dirty="0" baseline="27777" sz="150" spc="37">
                <a:latin typeface="Arial MT"/>
                <a:cs typeface="Arial MT"/>
              </a:rPr>
              <a:t>   </a:t>
            </a:r>
            <a:r>
              <a:rPr dirty="0" baseline="27777" sz="150" spc="37">
                <a:latin typeface="Arial MT"/>
                <a:cs typeface="Arial MT"/>
              </a:rPr>
              <a:t> </a:t>
            </a:r>
            <a:r>
              <a:rPr dirty="0" sz="100" spc="-5">
                <a:latin typeface="Arial MT"/>
                <a:cs typeface="Arial MT"/>
              </a:rPr>
              <a:t>Johnson	</a:t>
            </a:r>
            <a:r>
              <a:rPr dirty="0" baseline="27777" sz="150" spc="-7">
                <a:latin typeface="Arial MT"/>
                <a:cs typeface="Arial MT"/>
              </a:rPr>
              <a:t>NaN</a:t>
            </a:r>
            <a:r>
              <a:rPr dirty="0" baseline="27777" sz="150" spc="37">
                <a:latin typeface="Arial MT"/>
                <a:cs typeface="Arial MT"/>
              </a:rPr>
              <a:t>    </a:t>
            </a:r>
            <a:r>
              <a:rPr dirty="0" baseline="27777" sz="150" spc="44">
                <a:latin typeface="Arial MT"/>
                <a:cs typeface="Arial MT"/>
              </a:rPr>
              <a:t> </a:t>
            </a:r>
            <a:r>
              <a:rPr dirty="0" sz="100" spc="-5">
                <a:latin typeface="Arial MT"/>
                <a:cs typeface="Arial MT"/>
              </a:rPr>
              <a:t>States</a:t>
            </a:r>
            <a:r>
              <a:rPr dirty="0" sz="100" spc="15">
                <a:latin typeface="Arial MT"/>
                <a:cs typeface="Arial MT"/>
              </a:rPr>
              <a:t>           </a:t>
            </a:r>
            <a:r>
              <a:rPr dirty="0" sz="100" spc="20">
                <a:latin typeface="Arial MT"/>
                <a:cs typeface="Arial MT"/>
              </a:rPr>
              <a:t> </a:t>
            </a:r>
            <a:r>
              <a:rPr dirty="0" sz="100" spc="-5">
                <a:latin typeface="Arial MT"/>
                <a:cs typeface="Arial MT"/>
              </a:rPr>
              <a:t>2021</a:t>
            </a:r>
            <a:r>
              <a:rPr dirty="0" sz="100" spc="15">
                <a:latin typeface="Arial MT"/>
                <a:cs typeface="Arial MT"/>
              </a:rPr>
              <a:t>     </a:t>
            </a:r>
            <a:r>
              <a:rPr dirty="0" sz="100" spc="20">
                <a:latin typeface="Arial MT"/>
                <a:cs typeface="Arial MT"/>
              </a:rPr>
              <a:t> </a:t>
            </a:r>
            <a:r>
              <a:rPr dirty="0" sz="100" spc="-5">
                <a:latin typeface="Arial MT"/>
                <a:cs typeface="Arial MT"/>
              </a:rPr>
              <a:t>13</a:t>
            </a:r>
            <a:r>
              <a:rPr dirty="0" sz="100" spc="25">
                <a:latin typeface="Arial MT"/>
                <a:cs typeface="Arial MT"/>
              </a:rPr>
              <a:t>   </a:t>
            </a:r>
            <a:r>
              <a:rPr dirty="0" sz="100" spc="25">
                <a:latin typeface="Arial MT"/>
                <a:cs typeface="Arial MT"/>
              </a:rPr>
              <a:t> </a:t>
            </a:r>
            <a:r>
              <a:rPr dirty="0" baseline="27777" sz="150" spc="-7">
                <a:latin typeface="Arial MT"/>
                <a:cs typeface="Arial MT"/>
              </a:rPr>
              <a:t>90  min</a:t>
            </a:r>
            <a:r>
              <a:rPr dirty="0" baseline="27777" sz="150" spc="22">
                <a:latin typeface="Arial MT"/>
                <a:cs typeface="Arial MT"/>
              </a:rPr>
              <a:t>             </a:t>
            </a:r>
            <a:r>
              <a:rPr dirty="0" baseline="27777" sz="150" spc="22">
                <a:latin typeface="Arial MT"/>
                <a:cs typeface="Arial MT"/>
              </a:rPr>
              <a:t> </a:t>
            </a:r>
            <a:r>
              <a:rPr dirty="0" baseline="27777" sz="150" spc="-7">
                <a:latin typeface="Arial MT"/>
                <a:cs typeface="Arial MT"/>
              </a:rPr>
              <a:t>Documentaries</a:t>
            </a:r>
            <a:r>
              <a:rPr dirty="0" baseline="27777" sz="150" spc="22">
                <a:latin typeface="Arial MT"/>
                <a:cs typeface="Arial MT"/>
              </a:rPr>
              <a:t>     </a:t>
            </a:r>
            <a:r>
              <a:rPr dirty="0" baseline="27777" sz="150" spc="30">
                <a:latin typeface="Arial MT"/>
                <a:cs typeface="Arial MT"/>
              </a:rPr>
              <a:t> </a:t>
            </a:r>
            <a:r>
              <a:rPr dirty="0" sz="100" spc="-5">
                <a:latin typeface="Arial MT"/>
                <a:cs typeface="Arial MT"/>
              </a:rPr>
              <a:t>end  of  his  life,  filmm...</a:t>
            </a:r>
            <a:r>
              <a:rPr dirty="0" sz="100" spc="20">
                <a:latin typeface="Arial MT"/>
                <a:cs typeface="Arial MT"/>
              </a:rPr>
              <a:t>      </a:t>
            </a:r>
            <a:r>
              <a:rPr dirty="0" sz="100" spc="25">
                <a:latin typeface="Arial MT"/>
                <a:cs typeface="Arial MT"/>
              </a:rPr>
              <a:t> </a:t>
            </a:r>
            <a:r>
              <a:rPr dirty="0" baseline="27777" sz="150" spc="-7">
                <a:latin typeface="Arial MT"/>
                <a:cs typeface="Arial MT"/>
              </a:rPr>
              <a:t>90</a:t>
            </a:r>
            <a:r>
              <a:rPr dirty="0" baseline="27777" sz="150" spc="22">
                <a:latin typeface="Arial MT"/>
                <a:cs typeface="Arial MT"/>
              </a:rPr>
              <a:t>      </a:t>
            </a:r>
            <a:r>
              <a:rPr dirty="0" baseline="27777" sz="150" spc="22">
                <a:latin typeface="Arial MT"/>
                <a:cs typeface="Arial MT"/>
              </a:rPr>
              <a:t> </a:t>
            </a:r>
            <a:r>
              <a:rPr dirty="0" baseline="27777" sz="150" spc="-7">
                <a:latin typeface="Arial MT"/>
                <a:cs typeface="Arial MT"/>
              </a:rPr>
              <a:t>min</a:t>
            </a:r>
            <a:endParaRPr baseline="27777" sz="150">
              <a:latin typeface="Arial MT"/>
              <a:cs typeface="Arial MT"/>
            </a:endParaRPr>
          </a:p>
        </p:txBody>
      </p:sp>
      <p:sp>
        <p:nvSpPr>
          <p:cNvPr id="227" name="object 227"/>
          <p:cNvSpPr txBox="1"/>
          <p:nvPr/>
        </p:nvSpPr>
        <p:spPr>
          <a:xfrm>
            <a:off x="51983" y="10517139"/>
            <a:ext cx="1287780" cy="6223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68275">
              <a:lnSpc>
                <a:spcPts val="114"/>
              </a:lnSpc>
            </a:pPr>
            <a:r>
              <a:rPr dirty="0" sz="100" spc="-5">
                <a:latin typeface="Arial MT"/>
                <a:cs typeface="Arial MT"/>
              </a:rPr>
              <a:t>TV</a:t>
            </a:r>
            <a:r>
              <a:rPr dirty="0" sz="100" spc="-5">
                <a:latin typeface="Arial MT"/>
                <a:cs typeface="Arial MT"/>
              </a:rPr>
              <a:t>            </a:t>
            </a:r>
            <a:r>
              <a:rPr dirty="0" sz="100" spc="-5">
                <a:latin typeface="Arial MT"/>
                <a:cs typeface="Arial MT"/>
              </a:rPr>
              <a:t>Blood</a:t>
            </a:r>
            <a:r>
              <a:rPr dirty="0" sz="100" spc="-5">
                <a:latin typeface="Arial MT"/>
                <a:cs typeface="Arial MT"/>
              </a:rPr>
              <a:t> </a:t>
            </a:r>
            <a:r>
              <a:rPr dirty="0" sz="100" spc="-5">
                <a:latin typeface="Arial MT"/>
                <a:cs typeface="Arial MT"/>
              </a:rPr>
              <a:t>&amp;</a:t>
            </a:r>
            <a:r>
              <a:rPr dirty="0" sz="100">
                <a:latin typeface="Arial MT"/>
                <a:cs typeface="Arial MT"/>
              </a:rPr>
              <a:t>                                  </a:t>
            </a:r>
            <a:r>
              <a:rPr dirty="0" sz="100" spc="-10">
                <a:latin typeface="Arial MT"/>
                <a:cs typeface="Arial MT"/>
              </a:rPr>
              <a:t> </a:t>
            </a:r>
            <a:r>
              <a:rPr dirty="0" baseline="27777" sz="150" spc="-7">
                <a:latin typeface="Arial MT"/>
                <a:cs typeface="Arial MT"/>
              </a:rPr>
              <a:t>Ama</a:t>
            </a:r>
            <a:r>
              <a:rPr dirty="0" baseline="27777" sz="150" spc="-7">
                <a:latin typeface="Arial MT"/>
                <a:cs typeface="Arial MT"/>
              </a:rPr>
              <a:t> </a:t>
            </a:r>
            <a:r>
              <a:rPr dirty="0" baseline="27777" sz="150" spc="-7">
                <a:latin typeface="Arial MT"/>
                <a:cs typeface="Arial MT"/>
              </a:rPr>
              <a:t>Qamata,</a:t>
            </a:r>
            <a:r>
              <a:rPr dirty="0" baseline="27777" sz="150" spc="-7">
                <a:latin typeface="Arial MT"/>
                <a:cs typeface="Arial MT"/>
              </a:rPr>
              <a:t> </a:t>
            </a:r>
            <a:r>
              <a:rPr dirty="0" baseline="27777" sz="150" spc="-7">
                <a:latin typeface="Arial MT"/>
                <a:cs typeface="Arial MT"/>
              </a:rPr>
              <a:t>Khosi</a:t>
            </a:r>
            <a:r>
              <a:rPr dirty="0" baseline="27777" sz="150">
                <a:latin typeface="Arial MT"/>
                <a:cs typeface="Arial MT"/>
              </a:rPr>
              <a:t>         </a:t>
            </a:r>
            <a:r>
              <a:rPr dirty="0" baseline="27777" sz="150" spc="7">
                <a:latin typeface="Arial MT"/>
                <a:cs typeface="Arial MT"/>
              </a:rPr>
              <a:t> </a:t>
            </a:r>
            <a:r>
              <a:rPr dirty="0" sz="100" spc="-5">
                <a:latin typeface="Arial MT"/>
                <a:cs typeface="Arial MT"/>
              </a:rPr>
              <a:t>South</a:t>
            </a:r>
            <a:r>
              <a:rPr dirty="0" sz="100">
                <a:latin typeface="Arial MT"/>
                <a:cs typeface="Arial MT"/>
              </a:rPr>
              <a:t>   </a:t>
            </a:r>
            <a:r>
              <a:rPr dirty="0" sz="100" spc="10">
                <a:latin typeface="Arial MT"/>
                <a:cs typeface="Arial MT"/>
              </a:rPr>
              <a:t> </a:t>
            </a:r>
            <a:r>
              <a:rPr dirty="0" sz="100" spc="-5">
                <a:latin typeface="Arial MT"/>
                <a:cs typeface="Arial MT"/>
              </a:rPr>
              <a:t>September</a:t>
            </a:r>
            <a:r>
              <a:rPr dirty="0" sz="100" spc="-5">
                <a:latin typeface="Arial MT"/>
                <a:cs typeface="Arial MT"/>
              </a:rPr>
              <a:t> </a:t>
            </a:r>
            <a:r>
              <a:rPr dirty="0" sz="100" spc="-5">
                <a:latin typeface="Arial MT"/>
                <a:cs typeface="Arial MT"/>
              </a:rPr>
              <a:t>24,</a:t>
            </a:r>
            <a:r>
              <a:rPr dirty="0" sz="100">
                <a:latin typeface="Arial MT"/>
                <a:cs typeface="Arial MT"/>
              </a:rPr>
              <a:t>       </a:t>
            </a:r>
            <a:r>
              <a:rPr dirty="0" sz="100" spc="5">
                <a:latin typeface="Arial MT"/>
                <a:cs typeface="Arial MT"/>
              </a:rPr>
              <a:t> </a:t>
            </a:r>
            <a:r>
              <a:rPr dirty="0" sz="100" spc="-5">
                <a:latin typeface="Arial MT"/>
                <a:cs typeface="Arial MT"/>
              </a:rPr>
              <a:t>T</a:t>
            </a:r>
            <a:r>
              <a:rPr dirty="0" sz="100" spc="-15">
                <a:latin typeface="Arial MT"/>
                <a:cs typeface="Arial MT"/>
              </a:rPr>
              <a:t>V</a:t>
            </a:r>
            <a:r>
              <a:rPr dirty="0" sz="100" spc="-5">
                <a:latin typeface="Arial MT"/>
                <a:cs typeface="Arial MT"/>
              </a:rPr>
              <a:t>-</a:t>
            </a:r>
            <a:r>
              <a:rPr dirty="0" sz="100">
                <a:latin typeface="Arial MT"/>
                <a:cs typeface="Arial MT"/>
              </a:rPr>
              <a:t>                </a:t>
            </a:r>
            <a:r>
              <a:rPr dirty="0" sz="100" spc="-15">
                <a:latin typeface="Arial MT"/>
                <a:cs typeface="Arial MT"/>
              </a:rPr>
              <a:t> </a:t>
            </a:r>
            <a:r>
              <a:rPr dirty="0" sz="100" spc="-5">
                <a:latin typeface="Arial MT"/>
                <a:cs typeface="Arial MT"/>
              </a:rPr>
              <a:t>2</a:t>
            </a:r>
            <a:r>
              <a:rPr dirty="0" sz="100">
                <a:latin typeface="Arial MT"/>
                <a:cs typeface="Arial MT"/>
              </a:rPr>
              <a:t>   </a:t>
            </a:r>
            <a:r>
              <a:rPr dirty="0" sz="100" spc="10">
                <a:latin typeface="Arial MT"/>
                <a:cs typeface="Arial MT"/>
              </a:rPr>
              <a:t> </a:t>
            </a:r>
            <a:r>
              <a:rPr dirty="0" sz="100" spc="-5">
                <a:latin typeface="Arial MT"/>
                <a:cs typeface="Arial MT"/>
              </a:rPr>
              <a:t>International</a:t>
            </a:r>
            <a:r>
              <a:rPr dirty="0" sz="100" spc="-5">
                <a:latin typeface="Arial MT"/>
                <a:cs typeface="Arial MT"/>
              </a:rPr>
              <a:t> </a:t>
            </a:r>
            <a:r>
              <a:rPr dirty="0" sz="100" spc="-5">
                <a:latin typeface="Arial MT"/>
                <a:cs typeface="Arial MT"/>
              </a:rPr>
              <a:t>TV</a:t>
            </a:r>
            <a:r>
              <a:rPr dirty="0" sz="100" spc="-5">
                <a:latin typeface="Arial MT"/>
                <a:cs typeface="Arial MT"/>
              </a:rPr>
              <a:t> </a:t>
            </a:r>
            <a:r>
              <a:rPr dirty="0" sz="100" spc="-5">
                <a:latin typeface="Arial MT"/>
                <a:cs typeface="Arial MT"/>
              </a:rPr>
              <a:t>Shows,</a:t>
            </a:r>
            <a:r>
              <a:rPr dirty="0" sz="100" spc="-5">
                <a:latin typeface="Arial MT"/>
                <a:cs typeface="Arial MT"/>
              </a:rPr>
              <a:t> </a:t>
            </a:r>
            <a:r>
              <a:rPr dirty="0" sz="100" spc="-5">
                <a:latin typeface="Arial MT"/>
                <a:cs typeface="Arial MT"/>
              </a:rPr>
              <a:t>TV</a:t>
            </a:r>
            <a:r>
              <a:rPr dirty="0" sz="100">
                <a:latin typeface="Arial MT"/>
                <a:cs typeface="Arial MT"/>
              </a:rPr>
              <a:t>    </a:t>
            </a:r>
            <a:r>
              <a:rPr dirty="0" sz="100" spc="-15">
                <a:latin typeface="Arial MT"/>
                <a:cs typeface="Arial MT"/>
              </a:rPr>
              <a:t> </a:t>
            </a:r>
            <a:r>
              <a:rPr dirty="0" sz="100" spc="-5">
                <a:latin typeface="Arial MT"/>
                <a:cs typeface="Arial MT"/>
              </a:rPr>
              <a:t>After</a:t>
            </a:r>
            <a:r>
              <a:rPr dirty="0" sz="100" spc="-5">
                <a:latin typeface="Arial MT"/>
                <a:cs typeface="Arial MT"/>
              </a:rPr>
              <a:t> </a:t>
            </a:r>
            <a:r>
              <a:rPr dirty="0" sz="100" spc="-5">
                <a:latin typeface="Arial MT"/>
                <a:cs typeface="Arial MT"/>
              </a:rPr>
              <a:t>crossing</a:t>
            </a:r>
            <a:r>
              <a:rPr dirty="0" sz="100" spc="-5">
                <a:latin typeface="Arial MT"/>
                <a:cs typeface="Arial MT"/>
              </a:rPr>
              <a:t> </a:t>
            </a:r>
            <a:r>
              <a:rPr dirty="0" sz="100" spc="-5">
                <a:latin typeface="Arial MT"/>
                <a:cs typeface="Arial MT"/>
              </a:rPr>
              <a:t>paths</a:t>
            </a:r>
            <a:r>
              <a:rPr dirty="0" sz="100" spc="-5">
                <a:latin typeface="Arial MT"/>
                <a:cs typeface="Arial MT"/>
              </a:rPr>
              <a:t> </a:t>
            </a:r>
            <a:r>
              <a:rPr dirty="0" sz="100" spc="-5">
                <a:latin typeface="Arial MT"/>
                <a:cs typeface="Arial MT"/>
              </a:rPr>
              <a:t>at</a:t>
            </a:r>
            <a:r>
              <a:rPr dirty="0" sz="100" spc="-5">
                <a:latin typeface="Arial MT"/>
                <a:cs typeface="Arial MT"/>
              </a:rPr>
              <a:t> </a:t>
            </a:r>
            <a:r>
              <a:rPr dirty="0" sz="100" spc="-5">
                <a:latin typeface="Arial MT"/>
                <a:cs typeface="Arial MT"/>
              </a:rPr>
              <a:t>a</a:t>
            </a:r>
            <a:endParaRPr sz="100">
              <a:latin typeface="Arial MT"/>
              <a:cs typeface="Arial MT"/>
            </a:endParaRPr>
          </a:p>
          <a:p>
            <a:pPr marL="63500">
              <a:lnSpc>
                <a:spcPts val="85"/>
              </a:lnSpc>
            </a:pPr>
            <a:r>
              <a:rPr dirty="0" baseline="27777" sz="150" spc="-7" b="1">
                <a:latin typeface="Arial"/>
                <a:cs typeface="Arial"/>
              </a:rPr>
              <a:t>1</a:t>
            </a:r>
            <a:r>
              <a:rPr dirty="0" baseline="27777" sz="150" spc="-7" b="1">
                <a:latin typeface="Arial"/>
                <a:cs typeface="Arial"/>
              </a:rPr>
              <a:t>             </a:t>
            </a:r>
            <a:r>
              <a:rPr dirty="0" baseline="27777" sz="150" spc="-7" b="1">
                <a:latin typeface="Arial"/>
                <a:cs typeface="Arial"/>
              </a:rPr>
              <a:t> </a:t>
            </a:r>
            <a:r>
              <a:rPr dirty="0" baseline="27777" sz="150" spc="-7">
                <a:latin typeface="Arial MT"/>
                <a:cs typeface="Arial MT"/>
              </a:rPr>
              <a:t>s2</a:t>
            </a:r>
            <a:r>
              <a:rPr dirty="0" baseline="27777" sz="150">
                <a:latin typeface="Arial MT"/>
                <a:cs typeface="Arial MT"/>
              </a:rPr>
              <a:t>     </a:t>
            </a:r>
            <a:r>
              <a:rPr dirty="0" baseline="27777" sz="150" spc="-7">
                <a:latin typeface="Arial MT"/>
                <a:cs typeface="Arial MT"/>
              </a:rPr>
              <a:t> </a:t>
            </a:r>
            <a:r>
              <a:rPr dirty="0" sz="100" spc="-5">
                <a:latin typeface="Arial MT"/>
                <a:cs typeface="Arial MT"/>
              </a:rPr>
              <a:t>Show</a:t>
            </a:r>
            <a:r>
              <a:rPr dirty="0" sz="100">
                <a:latin typeface="Arial MT"/>
                <a:cs typeface="Arial MT"/>
              </a:rPr>
              <a:t>              </a:t>
            </a:r>
            <a:r>
              <a:rPr dirty="0" sz="100" spc="5">
                <a:latin typeface="Arial MT"/>
                <a:cs typeface="Arial MT"/>
              </a:rPr>
              <a:t> </a:t>
            </a:r>
            <a:r>
              <a:rPr dirty="0" sz="100" spc="-10">
                <a:latin typeface="Arial MT"/>
                <a:cs typeface="Arial MT"/>
              </a:rPr>
              <a:t>W</a:t>
            </a:r>
            <a:r>
              <a:rPr dirty="0" sz="100" spc="-5">
                <a:latin typeface="Arial MT"/>
                <a:cs typeface="Arial MT"/>
              </a:rPr>
              <a:t>ater</a:t>
            </a:r>
            <a:r>
              <a:rPr dirty="0" sz="100">
                <a:latin typeface="Arial MT"/>
                <a:cs typeface="Arial MT"/>
              </a:rPr>
              <a:t>              </a:t>
            </a:r>
            <a:r>
              <a:rPr dirty="0" baseline="27777" sz="150" spc="-7">
                <a:latin typeface="Arial MT"/>
                <a:cs typeface="Arial MT"/>
              </a:rPr>
              <a:t>NaN</a:t>
            </a:r>
            <a:r>
              <a:rPr dirty="0" baseline="27777" sz="150">
                <a:latin typeface="Arial MT"/>
                <a:cs typeface="Arial MT"/>
              </a:rPr>
              <a:t>        </a:t>
            </a:r>
            <a:r>
              <a:rPr dirty="0" baseline="27777" sz="150" spc="-7">
                <a:latin typeface="Arial MT"/>
                <a:cs typeface="Arial MT"/>
              </a:rPr>
              <a:t>Ngema,</a:t>
            </a:r>
            <a:r>
              <a:rPr dirty="0" baseline="27777" sz="150" spc="-7">
                <a:latin typeface="Arial MT"/>
                <a:cs typeface="Arial MT"/>
              </a:rPr>
              <a:t> </a:t>
            </a:r>
            <a:r>
              <a:rPr dirty="0" baseline="27777" sz="150" spc="-7">
                <a:latin typeface="Arial MT"/>
                <a:cs typeface="Arial MT"/>
              </a:rPr>
              <a:t>Gail</a:t>
            </a:r>
            <a:r>
              <a:rPr dirty="0" baseline="27777" sz="150" spc="-7">
                <a:latin typeface="Arial MT"/>
                <a:cs typeface="Arial MT"/>
              </a:rPr>
              <a:t> </a:t>
            </a:r>
            <a:r>
              <a:rPr dirty="0" baseline="27777" sz="150" spc="-7">
                <a:latin typeface="Arial MT"/>
                <a:cs typeface="Arial MT"/>
              </a:rPr>
              <a:t>Mabalane,</a:t>
            </a:r>
            <a:r>
              <a:rPr dirty="0" baseline="27777" sz="150">
                <a:latin typeface="Arial MT"/>
                <a:cs typeface="Arial MT"/>
              </a:rPr>
              <a:t>         </a:t>
            </a:r>
            <a:r>
              <a:rPr dirty="0" baseline="27777" sz="150" spc="15">
                <a:latin typeface="Arial MT"/>
                <a:cs typeface="Arial MT"/>
              </a:rPr>
              <a:t> </a:t>
            </a:r>
            <a:r>
              <a:rPr dirty="0" sz="100" spc="-5">
                <a:latin typeface="Arial MT"/>
                <a:cs typeface="Arial MT"/>
              </a:rPr>
              <a:t>Africa</a:t>
            </a:r>
            <a:r>
              <a:rPr dirty="0" sz="100">
                <a:latin typeface="Arial MT"/>
                <a:cs typeface="Arial MT"/>
              </a:rPr>
              <a:t>                   </a:t>
            </a:r>
            <a:r>
              <a:rPr dirty="0" sz="100" spc="-10">
                <a:latin typeface="Arial MT"/>
                <a:cs typeface="Arial MT"/>
              </a:rPr>
              <a:t> </a:t>
            </a:r>
            <a:r>
              <a:rPr dirty="0" sz="100" spc="-5">
                <a:latin typeface="Arial MT"/>
                <a:cs typeface="Arial MT"/>
              </a:rPr>
              <a:t>2021</a:t>
            </a:r>
            <a:r>
              <a:rPr dirty="0" sz="100">
                <a:latin typeface="Arial MT"/>
                <a:cs typeface="Arial MT"/>
              </a:rPr>
              <a:t>       </a:t>
            </a:r>
            <a:r>
              <a:rPr dirty="0" sz="100" spc="10">
                <a:latin typeface="Arial MT"/>
                <a:cs typeface="Arial MT"/>
              </a:rPr>
              <a:t> </a:t>
            </a:r>
            <a:r>
              <a:rPr dirty="0" sz="100" spc="-5">
                <a:latin typeface="Arial MT"/>
                <a:cs typeface="Arial MT"/>
              </a:rPr>
              <a:t>MA</a:t>
            </a:r>
            <a:r>
              <a:rPr dirty="0" sz="100">
                <a:latin typeface="Arial MT"/>
                <a:cs typeface="Arial MT"/>
              </a:rPr>
              <a:t>    </a:t>
            </a:r>
            <a:r>
              <a:rPr dirty="0" sz="100" spc="-5">
                <a:latin typeface="Arial MT"/>
                <a:cs typeface="Arial MT"/>
              </a:rPr>
              <a:t> </a:t>
            </a:r>
            <a:r>
              <a:rPr dirty="0" sz="100" spc="-5">
                <a:latin typeface="Arial MT"/>
                <a:cs typeface="Arial MT"/>
              </a:rPr>
              <a:t>Seasons</a:t>
            </a:r>
            <a:r>
              <a:rPr dirty="0" sz="100">
                <a:latin typeface="Arial MT"/>
                <a:cs typeface="Arial MT"/>
              </a:rPr>
              <a:t>           </a:t>
            </a:r>
            <a:r>
              <a:rPr dirty="0" sz="100" spc="10">
                <a:latin typeface="Arial MT"/>
                <a:cs typeface="Arial MT"/>
              </a:rPr>
              <a:t> </a:t>
            </a:r>
            <a:r>
              <a:rPr dirty="0" sz="100" spc="-5">
                <a:latin typeface="Arial MT"/>
                <a:cs typeface="Arial MT"/>
              </a:rPr>
              <a:t>Dramas,</a:t>
            </a:r>
            <a:r>
              <a:rPr dirty="0" sz="100" spc="-5">
                <a:latin typeface="Arial MT"/>
                <a:cs typeface="Arial MT"/>
              </a:rPr>
              <a:t> </a:t>
            </a:r>
            <a:r>
              <a:rPr dirty="0" sz="100" spc="-5">
                <a:latin typeface="Arial MT"/>
                <a:cs typeface="Arial MT"/>
              </a:rPr>
              <a:t>TV</a:t>
            </a:r>
            <a:r>
              <a:rPr dirty="0" sz="100" spc="-5">
                <a:latin typeface="Arial MT"/>
                <a:cs typeface="Arial MT"/>
              </a:rPr>
              <a:t> </a:t>
            </a:r>
            <a:r>
              <a:rPr dirty="0" sz="100" spc="-5">
                <a:latin typeface="Arial MT"/>
                <a:cs typeface="Arial MT"/>
              </a:rPr>
              <a:t>Mysteries</a:t>
            </a:r>
            <a:r>
              <a:rPr dirty="0" sz="100">
                <a:latin typeface="Arial MT"/>
                <a:cs typeface="Arial MT"/>
              </a:rPr>
              <a:t>       </a:t>
            </a:r>
            <a:r>
              <a:rPr dirty="0" sz="100" spc="-15">
                <a:latin typeface="Arial MT"/>
                <a:cs typeface="Arial MT"/>
              </a:rPr>
              <a:t> </a:t>
            </a:r>
            <a:r>
              <a:rPr dirty="0" sz="100" spc="-5">
                <a:latin typeface="Arial MT"/>
                <a:cs typeface="Arial MT"/>
              </a:rPr>
              <a:t>part</a:t>
            </a:r>
            <a:r>
              <a:rPr dirty="0" sz="100" spc="-15">
                <a:latin typeface="Arial MT"/>
                <a:cs typeface="Arial MT"/>
              </a:rPr>
              <a:t>y</a:t>
            </a:r>
            <a:r>
              <a:rPr dirty="0" sz="100" spc="-5">
                <a:latin typeface="Arial MT"/>
                <a:cs typeface="Arial MT"/>
              </a:rPr>
              <a:t>,</a:t>
            </a:r>
            <a:r>
              <a:rPr dirty="0" sz="100" spc="-5">
                <a:latin typeface="Arial MT"/>
                <a:cs typeface="Arial MT"/>
              </a:rPr>
              <a:t> </a:t>
            </a:r>
            <a:r>
              <a:rPr dirty="0" sz="100" spc="-5">
                <a:latin typeface="Arial MT"/>
                <a:cs typeface="Arial MT"/>
              </a:rPr>
              <a:t>a</a:t>
            </a:r>
            <a:r>
              <a:rPr dirty="0" sz="100" spc="-5">
                <a:latin typeface="Arial MT"/>
                <a:cs typeface="Arial MT"/>
              </a:rPr>
              <a:t> </a:t>
            </a:r>
            <a:r>
              <a:rPr dirty="0" sz="100" spc="-5">
                <a:latin typeface="Arial MT"/>
                <a:cs typeface="Arial MT"/>
              </a:rPr>
              <a:t>Cape</a:t>
            </a:r>
            <a:r>
              <a:rPr dirty="0" sz="100" spc="-5">
                <a:latin typeface="Arial MT"/>
                <a:cs typeface="Arial MT"/>
              </a:rPr>
              <a:t> </a:t>
            </a:r>
            <a:r>
              <a:rPr dirty="0" sz="100" spc="-20">
                <a:latin typeface="Arial MT"/>
                <a:cs typeface="Arial MT"/>
              </a:rPr>
              <a:t>T</a:t>
            </a:r>
            <a:r>
              <a:rPr dirty="0" sz="100" spc="-5">
                <a:latin typeface="Arial MT"/>
                <a:cs typeface="Arial MT"/>
              </a:rPr>
              <a:t>own</a:t>
            </a:r>
            <a:r>
              <a:rPr dirty="0" sz="100" spc="-5">
                <a:latin typeface="Arial MT"/>
                <a:cs typeface="Arial MT"/>
              </a:rPr>
              <a:t> </a:t>
            </a:r>
            <a:r>
              <a:rPr dirty="0" sz="100" spc="-5">
                <a:latin typeface="Arial MT"/>
                <a:cs typeface="Arial MT"/>
              </a:rPr>
              <a:t>t...</a:t>
            </a:r>
            <a:r>
              <a:rPr dirty="0" sz="100">
                <a:latin typeface="Arial MT"/>
                <a:cs typeface="Arial MT"/>
              </a:rPr>
              <a:t>               </a:t>
            </a:r>
            <a:r>
              <a:rPr dirty="0" baseline="27777" sz="150" spc="-7">
                <a:latin typeface="Arial MT"/>
                <a:cs typeface="Arial MT"/>
              </a:rPr>
              <a:t>2</a:t>
            </a:r>
            <a:r>
              <a:rPr dirty="0" baseline="27777" sz="150">
                <a:latin typeface="Arial MT"/>
                <a:cs typeface="Arial MT"/>
              </a:rPr>
              <a:t>   </a:t>
            </a:r>
            <a:r>
              <a:rPr dirty="0" baseline="27777" sz="150" spc="-22">
                <a:latin typeface="Arial MT"/>
                <a:cs typeface="Arial MT"/>
              </a:rPr>
              <a:t> </a:t>
            </a:r>
            <a:r>
              <a:rPr dirty="0" baseline="27777" sz="150" spc="-7">
                <a:latin typeface="Arial MT"/>
                <a:cs typeface="Arial MT"/>
              </a:rPr>
              <a:t>Seasons</a:t>
            </a:r>
            <a:endParaRPr baseline="27777" sz="150">
              <a:latin typeface="Arial MT"/>
              <a:cs typeface="Arial MT"/>
            </a:endParaRPr>
          </a:p>
          <a:p>
            <a:pPr algn="ctr" marR="321310">
              <a:lnSpc>
                <a:spcPts val="90"/>
              </a:lnSpc>
            </a:pPr>
            <a:r>
              <a:rPr dirty="0" sz="100" spc="-5">
                <a:latin typeface="Arial MT"/>
                <a:cs typeface="Arial MT"/>
              </a:rPr>
              <a:t>Thaban...</a:t>
            </a:r>
            <a:endParaRPr sz="100">
              <a:latin typeface="Arial MT"/>
              <a:cs typeface="Arial MT"/>
            </a:endParaRPr>
          </a:p>
        </p:txBody>
      </p:sp>
      <p:grpSp>
        <p:nvGrpSpPr>
          <p:cNvPr id="228" name="object 228"/>
          <p:cNvGrpSpPr/>
          <p:nvPr/>
        </p:nvGrpSpPr>
        <p:grpSpPr>
          <a:xfrm>
            <a:off x="109026" y="10691821"/>
            <a:ext cx="108585" cy="55244"/>
            <a:chOff x="109026" y="10691821"/>
            <a:chExt cx="108585" cy="55244"/>
          </a:xfrm>
        </p:grpSpPr>
        <p:sp>
          <p:nvSpPr>
            <p:cNvPr id="229" name="object 229"/>
            <p:cNvSpPr/>
            <p:nvPr/>
          </p:nvSpPr>
          <p:spPr>
            <a:xfrm>
              <a:off x="109016" y="10719866"/>
              <a:ext cx="108585" cy="27305"/>
            </a:xfrm>
            <a:custGeom>
              <a:avLst/>
              <a:gdLst/>
              <a:ahLst/>
              <a:cxnLst/>
              <a:rect l="l" t="t" r="r" b="b"/>
              <a:pathLst>
                <a:path w="108585" h="27304">
                  <a:moveTo>
                    <a:pt x="107988" y="0"/>
                  </a:moveTo>
                  <a:lnTo>
                    <a:pt x="19735" y="0"/>
                  </a:lnTo>
                  <a:lnTo>
                    <a:pt x="0" y="0"/>
                  </a:lnTo>
                  <a:lnTo>
                    <a:pt x="0" y="26987"/>
                  </a:lnTo>
                  <a:lnTo>
                    <a:pt x="19735" y="26987"/>
                  </a:lnTo>
                  <a:lnTo>
                    <a:pt x="107988" y="26987"/>
                  </a:lnTo>
                  <a:lnTo>
                    <a:pt x="107988" y="0"/>
                  </a:lnTo>
                  <a:close/>
                </a:path>
              </a:pathLst>
            </a:custGeom>
            <a:solidFill>
              <a:srgbClr val="F5F5F5"/>
            </a:solidFill>
          </p:spPr>
          <p:txBody>
            <a:bodyPr wrap="square" lIns="0" tIns="0" rIns="0" bIns="0" rtlCol="0"/>
            <a:lstStyle/>
            <a:p/>
          </p:txBody>
        </p:sp>
        <p:sp>
          <p:nvSpPr>
            <p:cNvPr id="230" name="object 230"/>
            <p:cNvSpPr/>
            <p:nvPr/>
          </p:nvSpPr>
          <p:spPr>
            <a:xfrm>
              <a:off x="109016" y="10691825"/>
              <a:ext cx="108585" cy="1270"/>
            </a:xfrm>
            <a:custGeom>
              <a:avLst/>
              <a:gdLst/>
              <a:ahLst/>
              <a:cxnLst/>
              <a:rect l="l" t="t" r="r" b="b"/>
              <a:pathLst>
                <a:path w="108585" h="1270">
                  <a:moveTo>
                    <a:pt x="107988" y="0"/>
                  </a:moveTo>
                  <a:lnTo>
                    <a:pt x="19735" y="0"/>
                  </a:lnTo>
                  <a:lnTo>
                    <a:pt x="0" y="0"/>
                  </a:lnTo>
                  <a:lnTo>
                    <a:pt x="0" y="1041"/>
                  </a:lnTo>
                  <a:lnTo>
                    <a:pt x="19735" y="1041"/>
                  </a:lnTo>
                  <a:lnTo>
                    <a:pt x="107988" y="1041"/>
                  </a:lnTo>
                  <a:lnTo>
                    <a:pt x="107988" y="0"/>
                  </a:lnTo>
                  <a:close/>
                </a:path>
              </a:pathLst>
            </a:custGeom>
            <a:solidFill>
              <a:srgbClr val="BDBDBD"/>
            </a:solidFill>
          </p:spPr>
          <p:txBody>
            <a:bodyPr wrap="square" lIns="0" tIns="0" rIns="0" bIns="0" rtlCol="0"/>
            <a:lstStyle/>
            <a:p/>
          </p:txBody>
        </p:sp>
      </p:grpSp>
      <p:sp>
        <p:nvSpPr>
          <p:cNvPr id="231" name="object 231"/>
          <p:cNvSpPr txBox="1"/>
          <p:nvPr/>
        </p:nvSpPr>
        <p:spPr>
          <a:xfrm>
            <a:off x="95287" y="10769426"/>
            <a:ext cx="139700" cy="61594"/>
          </a:xfrm>
          <a:prstGeom prst="rect">
            <a:avLst/>
          </a:prstGeom>
        </p:spPr>
        <p:txBody>
          <a:bodyPr wrap="square" lIns="0" tIns="17145" rIns="0" bIns="0" rtlCol="0" vert="horz">
            <a:spAutoFit/>
          </a:bodyPr>
          <a:lstStyle/>
          <a:p>
            <a:pPr marL="12700">
              <a:lnSpc>
                <a:spcPct val="100000"/>
              </a:lnSpc>
              <a:spcBef>
                <a:spcPts val="135"/>
              </a:spcBef>
            </a:pPr>
            <a:r>
              <a:rPr dirty="0" sz="200" spc="10">
                <a:latin typeface="Arial MT"/>
                <a:cs typeface="Arial MT"/>
              </a:rPr>
              <a:t>box_plot</a:t>
            </a:r>
            <a:endParaRPr sz="200">
              <a:latin typeface="Arial MT"/>
              <a:cs typeface="Arial MT"/>
            </a:endParaRPr>
          </a:p>
        </p:txBody>
      </p:sp>
      <p:pic>
        <p:nvPicPr>
          <p:cNvPr id="232" name="object 232"/>
          <p:cNvPicPr/>
          <p:nvPr/>
        </p:nvPicPr>
        <p:blipFill>
          <a:blip r:embed="rId3" cstate="print"/>
          <a:stretch>
            <a:fillRect/>
          </a:stretch>
        </p:blipFill>
        <p:spPr>
          <a:xfrm>
            <a:off x="112239" y="10969145"/>
            <a:ext cx="1184270" cy="496060"/>
          </a:xfrm>
          <a:prstGeom prst="rect">
            <a:avLst/>
          </a:prstGeom>
        </p:spPr>
      </p:pic>
      <p:pic>
        <p:nvPicPr>
          <p:cNvPr id="233" name="object 233"/>
          <p:cNvPicPr/>
          <p:nvPr/>
        </p:nvPicPr>
        <p:blipFill>
          <a:blip r:embed="rId4" cstate="print"/>
          <a:stretch>
            <a:fillRect/>
          </a:stretch>
        </p:blipFill>
        <p:spPr>
          <a:xfrm>
            <a:off x="113179" y="11618024"/>
            <a:ext cx="738262" cy="547206"/>
          </a:xfrm>
          <a:prstGeom prst="rect">
            <a:avLst/>
          </a:prstGeom>
        </p:spPr>
      </p:pic>
      <p:sp>
        <p:nvSpPr>
          <p:cNvPr id="234" name="object 234"/>
          <p:cNvSpPr txBox="1"/>
          <p:nvPr/>
        </p:nvSpPr>
        <p:spPr>
          <a:xfrm>
            <a:off x="95287" y="12188841"/>
            <a:ext cx="156210" cy="61594"/>
          </a:xfrm>
          <a:prstGeom prst="rect">
            <a:avLst/>
          </a:prstGeom>
        </p:spPr>
        <p:txBody>
          <a:bodyPr wrap="square" lIns="0" tIns="17145" rIns="0" bIns="0" rtlCol="0" vert="horz">
            <a:spAutoFit/>
          </a:bodyPr>
          <a:lstStyle/>
          <a:p>
            <a:pPr marL="12700">
              <a:lnSpc>
                <a:spcPct val="100000"/>
              </a:lnSpc>
              <a:spcBef>
                <a:spcPts val="135"/>
              </a:spcBef>
            </a:pPr>
            <a:r>
              <a:rPr dirty="0" sz="200" spc="10">
                <a:latin typeface="Arial MT"/>
                <a:cs typeface="Arial MT"/>
              </a:rPr>
              <a:t>corealtion</a:t>
            </a:r>
            <a:endParaRPr sz="200">
              <a:latin typeface="Arial MT"/>
              <a:cs typeface="Arial MT"/>
            </a:endParaRPr>
          </a:p>
        </p:txBody>
      </p:sp>
      <p:grpSp>
        <p:nvGrpSpPr>
          <p:cNvPr id="235" name="object 235"/>
          <p:cNvGrpSpPr/>
          <p:nvPr/>
        </p:nvGrpSpPr>
        <p:grpSpPr>
          <a:xfrm>
            <a:off x="102795" y="12258681"/>
            <a:ext cx="1200785" cy="518159"/>
            <a:chOff x="102795" y="12258681"/>
            <a:chExt cx="1200785" cy="518159"/>
          </a:xfrm>
        </p:grpSpPr>
        <p:sp>
          <p:nvSpPr>
            <p:cNvPr id="236" name="object 236"/>
            <p:cNvSpPr/>
            <p:nvPr/>
          </p:nvSpPr>
          <p:spPr>
            <a:xfrm>
              <a:off x="102795" y="12258681"/>
              <a:ext cx="1200785" cy="30480"/>
            </a:xfrm>
            <a:custGeom>
              <a:avLst/>
              <a:gdLst/>
              <a:ahLst/>
              <a:cxnLst/>
              <a:rect l="l" t="t" r="r" b="b"/>
              <a:pathLst>
                <a:path w="1200785" h="30479">
                  <a:moveTo>
                    <a:pt x="1200324" y="30111"/>
                  </a:moveTo>
                  <a:lnTo>
                    <a:pt x="0" y="30111"/>
                  </a:lnTo>
                  <a:lnTo>
                    <a:pt x="0" y="0"/>
                  </a:lnTo>
                  <a:lnTo>
                    <a:pt x="1200324" y="0"/>
                  </a:lnTo>
                  <a:lnTo>
                    <a:pt x="1200324" y="30111"/>
                  </a:lnTo>
                  <a:close/>
                </a:path>
              </a:pathLst>
            </a:custGeom>
            <a:solidFill>
              <a:srgbClr val="F5F5F5"/>
            </a:solidFill>
          </p:spPr>
          <p:txBody>
            <a:bodyPr wrap="square" lIns="0" tIns="0" rIns="0" bIns="0" rtlCol="0"/>
            <a:lstStyle/>
            <a:p/>
          </p:txBody>
        </p:sp>
        <p:sp>
          <p:nvSpPr>
            <p:cNvPr id="237" name="object 237"/>
            <p:cNvSpPr/>
            <p:nvPr/>
          </p:nvSpPr>
          <p:spPr>
            <a:xfrm>
              <a:off x="103315" y="12259201"/>
              <a:ext cx="1199515" cy="29209"/>
            </a:xfrm>
            <a:custGeom>
              <a:avLst/>
              <a:gdLst/>
              <a:ahLst/>
              <a:cxnLst/>
              <a:rect l="l" t="t" r="r" b="b"/>
              <a:pathLst>
                <a:path w="1199515" h="29209">
                  <a:moveTo>
                    <a:pt x="0" y="0"/>
                  </a:moveTo>
                  <a:lnTo>
                    <a:pt x="1199286" y="0"/>
                  </a:lnTo>
                  <a:lnTo>
                    <a:pt x="1199286" y="29073"/>
                  </a:lnTo>
                  <a:lnTo>
                    <a:pt x="0" y="29073"/>
                  </a:lnTo>
                  <a:lnTo>
                    <a:pt x="0" y="0"/>
                  </a:lnTo>
                  <a:close/>
                </a:path>
              </a:pathLst>
            </a:custGeom>
            <a:ln w="3175">
              <a:solidFill>
                <a:srgbClr val="DFDFDF"/>
              </a:solidFill>
            </a:ln>
          </p:spPr>
          <p:txBody>
            <a:bodyPr wrap="square" lIns="0" tIns="0" rIns="0" bIns="0" rtlCol="0"/>
            <a:lstStyle/>
            <a:p/>
          </p:txBody>
        </p:sp>
        <p:sp>
          <p:nvSpPr>
            <p:cNvPr id="238" name="object 238"/>
            <p:cNvSpPr/>
            <p:nvPr/>
          </p:nvSpPr>
          <p:spPr>
            <a:xfrm>
              <a:off x="102795" y="12299177"/>
              <a:ext cx="1200785" cy="46990"/>
            </a:xfrm>
            <a:custGeom>
              <a:avLst/>
              <a:gdLst/>
              <a:ahLst/>
              <a:cxnLst/>
              <a:rect l="l" t="t" r="r" b="b"/>
              <a:pathLst>
                <a:path w="1200785" h="46990">
                  <a:moveTo>
                    <a:pt x="1200324" y="46725"/>
                  </a:moveTo>
                  <a:lnTo>
                    <a:pt x="0" y="46725"/>
                  </a:lnTo>
                  <a:lnTo>
                    <a:pt x="0" y="0"/>
                  </a:lnTo>
                  <a:lnTo>
                    <a:pt x="1200324" y="0"/>
                  </a:lnTo>
                  <a:lnTo>
                    <a:pt x="1200324" y="46725"/>
                  </a:lnTo>
                  <a:close/>
                </a:path>
              </a:pathLst>
            </a:custGeom>
            <a:solidFill>
              <a:srgbClr val="F5F5F5"/>
            </a:solidFill>
          </p:spPr>
          <p:txBody>
            <a:bodyPr wrap="square" lIns="0" tIns="0" rIns="0" bIns="0" rtlCol="0"/>
            <a:lstStyle/>
            <a:p/>
          </p:txBody>
        </p:sp>
        <p:sp>
          <p:nvSpPr>
            <p:cNvPr id="239" name="object 239"/>
            <p:cNvSpPr/>
            <p:nvPr/>
          </p:nvSpPr>
          <p:spPr>
            <a:xfrm>
              <a:off x="103315" y="12299696"/>
              <a:ext cx="1199515" cy="45720"/>
            </a:xfrm>
            <a:custGeom>
              <a:avLst/>
              <a:gdLst/>
              <a:ahLst/>
              <a:cxnLst/>
              <a:rect l="l" t="t" r="r" b="b"/>
              <a:pathLst>
                <a:path w="1199515" h="45720">
                  <a:moveTo>
                    <a:pt x="0" y="0"/>
                  </a:moveTo>
                  <a:lnTo>
                    <a:pt x="1199286" y="0"/>
                  </a:lnTo>
                  <a:lnTo>
                    <a:pt x="1199286" y="45687"/>
                  </a:lnTo>
                  <a:lnTo>
                    <a:pt x="0" y="45687"/>
                  </a:lnTo>
                  <a:lnTo>
                    <a:pt x="0" y="0"/>
                  </a:lnTo>
                  <a:close/>
                </a:path>
              </a:pathLst>
            </a:custGeom>
            <a:ln w="3175">
              <a:solidFill>
                <a:srgbClr val="DFDFDF"/>
              </a:solidFill>
            </a:ln>
          </p:spPr>
          <p:txBody>
            <a:bodyPr wrap="square" lIns="0" tIns="0" rIns="0" bIns="0" rtlCol="0"/>
            <a:lstStyle/>
            <a:p/>
          </p:txBody>
        </p:sp>
        <p:pic>
          <p:nvPicPr>
            <p:cNvPr id="240" name="object 240"/>
            <p:cNvPicPr/>
            <p:nvPr/>
          </p:nvPicPr>
          <p:blipFill>
            <a:blip r:embed="rId5" cstate="print"/>
            <a:stretch>
              <a:fillRect/>
            </a:stretch>
          </p:blipFill>
          <p:spPr>
            <a:xfrm>
              <a:off x="113179" y="12362516"/>
              <a:ext cx="532670" cy="414298"/>
            </a:xfrm>
            <a:prstGeom prst="rect">
              <a:avLst/>
            </a:prstGeom>
          </p:spPr>
        </p:pic>
        <p:sp>
          <p:nvSpPr>
            <p:cNvPr id="241" name="object 241"/>
            <p:cNvSpPr/>
            <p:nvPr/>
          </p:nvSpPr>
          <p:spPr>
            <a:xfrm>
              <a:off x="109016" y="12264923"/>
              <a:ext cx="1188085" cy="74930"/>
            </a:xfrm>
            <a:custGeom>
              <a:avLst/>
              <a:gdLst/>
              <a:ahLst/>
              <a:cxnLst/>
              <a:rect l="l" t="t" r="r" b="b"/>
              <a:pathLst>
                <a:path w="1188085" h="74929">
                  <a:moveTo>
                    <a:pt x="1187869" y="40487"/>
                  </a:moveTo>
                  <a:lnTo>
                    <a:pt x="0" y="40487"/>
                  </a:lnTo>
                  <a:lnTo>
                    <a:pt x="0" y="74752"/>
                  </a:lnTo>
                  <a:lnTo>
                    <a:pt x="1187869" y="74752"/>
                  </a:lnTo>
                  <a:lnTo>
                    <a:pt x="1187869" y="40487"/>
                  </a:lnTo>
                  <a:close/>
                </a:path>
                <a:path w="1188085" h="74929">
                  <a:moveTo>
                    <a:pt x="1187869" y="0"/>
                  </a:moveTo>
                  <a:lnTo>
                    <a:pt x="0" y="0"/>
                  </a:lnTo>
                  <a:lnTo>
                    <a:pt x="0" y="17640"/>
                  </a:lnTo>
                  <a:lnTo>
                    <a:pt x="1187869" y="17640"/>
                  </a:lnTo>
                  <a:lnTo>
                    <a:pt x="1187869" y="0"/>
                  </a:lnTo>
                  <a:close/>
                </a:path>
              </a:pathLst>
            </a:custGeom>
            <a:solidFill>
              <a:srgbClr val="F5F5F5"/>
            </a:solidFill>
          </p:spPr>
          <p:txBody>
            <a:bodyPr wrap="square" lIns="0" tIns="0" rIns="0" bIns="0" rtlCol="0"/>
            <a:lstStyle/>
            <a:p/>
          </p:txBody>
        </p:sp>
      </p:grpSp>
      <p:sp>
        <p:nvSpPr>
          <p:cNvPr id="242" name="object 242"/>
          <p:cNvSpPr txBox="1"/>
          <p:nvPr/>
        </p:nvSpPr>
        <p:spPr>
          <a:xfrm>
            <a:off x="95287" y="12783635"/>
            <a:ext cx="1187450" cy="133985"/>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marR="5080">
              <a:lnSpc>
                <a:spcPct val="149900"/>
              </a:lnSpc>
            </a:pPr>
            <a:r>
              <a:rPr dirty="0" sz="100" spc="5">
                <a:latin typeface="Arial MT"/>
                <a:cs typeface="Arial MT"/>
              </a:rPr>
              <a:t>As per the given dataset no corelation is present because one</a:t>
            </a:r>
            <a:r>
              <a:rPr dirty="0" sz="100" spc="10">
                <a:latin typeface="Arial MT"/>
                <a:cs typeface="Arial MT"/>
              </a:rPr>
              <a:t> </a:t>
            </a:r>
            <a:r>
              <a:rPr dirty="0" sz="100" spc="5">
                <a:latin typeface="Arial MT"/>
                <a:cs typeface="Arial MT"/>
              </a:rPr>
              <a:t>numeric varible has been given.so the corelatio is always 1</a:t>
            </a:r>
            <a:r>
              <a:rPr dirty="0" sz="100" spc="10">
                <a:latin typeface="Arial MT"/>
                <a:cs typeface="Arial MT"/>
              </a:rPr>
              <a:t> </a:t>
            </a:r>
            <a:r>
              <a:rPr dirty="0" sz="100" spc="5">
                <a:latin typeface="Arial MT"/>
                <a:cs typeface="Arial MT"/>
              </a:rPr>
              <a:t>and for corelation minimum two numeric variable has to be </a:t>
            </a:r>
            <a:r>
              <a:rPr dirty="0" sz="100" spc="10">
                <a:latin typeface="Arial MT"/>
                <a:cs typeface="Arial MT"/>
              </a:rPr>
              <a:t> </a:t>
            </a:r>
            <a:r>
              <a:rPr dirty="0" sz="100" spc="5">
                <a:latin typeface="Arial MT"/>
                <a:cs typeface="Arial MT"/>
              </a:rPr>
              <a:t>present</a:t>
            </a:r>
            <a:r>
              <a:rPr dirty="0" sz="100" spc="-5">
                <a:latin typeface="Arial MT"/>
                <a:cs typeface="Arial MT"/>
              </a:rPr>
              <a:t> </a:t>
            </a:r>
            <a:r>
              <a:rPr dirty="0" sz="100" spc="5">
                <a:latin typeface="Arial MT"/>
                <a:cs typeface="Arial MT"/>
              </a:rPr>
              <a:t>in</a:t>
            </a:r>
            <a:r>
              <a:rPr dirty="0" sz="100">
                <a:latin typeface="Arial MT"/>
                <a:cs typeface="Arial MT"/>
              </a:rPr>
              <a:t> </a:t>
            </a:r>
            <a:r>
              <a:rPr dirty="0" sz="100" spc="5">
                <a:latin typeface="Arial MT"/>
                <a:cs typeface="Arial MT"/>
              </a:rPr>
              <a:t>the</a:t>
            </a:r>
            <a:r>
              <a:rPr dirty="0" sz="100">
                <a:latin typeface="Arial MT"/>
                <a:cs typeface="Arial MT"/>
              </a:rPr>
              <a:t> </a:t>
            </a:r>
            <a:r>
              <a:rPr dirty="0" sz="100" spc="5">
                <a:latin typeface="Arial MT"/>
                <a:cs typeface="Arial MT"/>
              </a:rPr>
              <a:t>dataset.</a:t>
            </a:r>
            <a:endParaRPr sz="100">
              <a:latin typeface="Arial MT"/>
              <a:cs typeface="Arial MT"/>
            </a:endParaRPr>
          </a:p>
          <a:p>
            <a:pPr>
              <a:lnSpc>
                <a:spcPct val="100000"/>
              </a:lnSpc>
            </a:pPr>
            <a:endParaRPr sz="100">
              <a:latin typeface="Arial MT"/>
              <a:cs typeface="Arial MT"/>
            </a:endParaRPr>
          </a:p>
          <a:p>
            <a:pPr>
              <a:lnSpc>
                <a:spcPct val="100000"/>
              </a:lnSpc>
              <a:spcBef>
                <a:spcPts val="5"/>
              </a:spcBef>
            </a:pPr>
            <a:endParaRPr sz="100">
              <a:latin typeface="Arial MT"/>
              <a:cs typeface="Arial MT"/>
            </a:endParaRPr>
          </a:p>
          <a:p>
            <a:pPr marL="12700">
              <a:lnSpc>
                <a:spcPct val="100000"/>
              </a:lnSpc>
            </a:pPr>
            <a:r>
              <a:rPr dirty="0" sz="200" spc="-5">
                <a:latin typeface="Arial MT"/>
                <a:cs typeface="Arial MT"/>
              </a:rPr>
              <a:t>year</a:t>
            </a:r>
            <a:r>
              <a:rPr dirty="0" sz="200">
                <a:latin typeface="Arial MT"/>
                <a:cs typeface="Arial MT"/>
              </a:rPr>
              <a:t> </a:t>
            </a:r>
            <a:r>
              <a:rPr dirty="0" sz="200" spc="-5">
                <a:latin typeface="Arial MT"/>
                <a:cs typeface="Arial MT"/>
              </a:rPr>
              <a:t>with</a:t>
            </a:r>
            <a:r>
              <a:rPr dirty="0" sz="200">
                <a:latin typeface="Arial MT"/>
                <a:cs typeface="Arial MT"/>
              </a:rPr>
              <a:t> </a:t>
            </a:r>
            <a:r>
              <a:rPr dirty="0" sz="200" spc="-5">
                <a:latin typeface="Arial MT"/>
                <a:cs typeface="Arial MT"/>
              </a:rPr>
              <a:t>highest</a:t>
            </a:r>
            <a:r>
              <a:rPr dirty="0" sz="200" spc="5">
                <a:latin typeface="Arial MT"/>
                <a:cs typeface="Arial MT"/>
              </a:rPr>
              <a:t> </a:t>
            </a:r>
            <a:r>
              <a:rPr dirty="0" sz="200" spc="-5">
                <a:latin typeface="Arial MT"/>
                <a:cs typeface="Arial MT"/>
              </a:rPr>
              <a:t>release</a:t>
            </a:r>
            <a:endParaRPr sz="200">
              <a:latin typeface="Arial MT"/>
              <a:cs typeface="Arial MT"/>
            </a:endParaRPr>
          </a:p>
        </p:txBody>
      </p:sp>
      <p:pic>
        <p:nvPicPr>
          <p:cNvPr id="243" name="object 243"/>
          <p:cNvPicPr/>
          <p:nvPr/>
        </p:nvPicPr>
        <p:blipFill>
          <a:blip r:embed="rId6" cstate="print"/>
          <a:stretch>
            <a:fillRect/>
          </a:stretch>
        </p:blipFill>
        <p:spPr>
          <a:xfrm>
            <a:off x="112141" y="13037439"/>
            <a:ext cx="585625" cy="450640"/>
          </a:xfrm>
          <a:prstGeom prst="rect">
            <a:avLst/>
          </a:prstGeom>
        </p:spPr>
      </p:pic>
      <p:sp>
        <p:nvSpPr>
          <p:cNvPr id="244" name="object 244"/>
          <p:cNvSpPr txBox="1"/>
          <p:nvPr/>
        </p:nvSpPr>
        <p:spPr>
          <a:xfrm>
            <a:off x="95287" y="13511691"/>
            <a:ext cx="478155" cy="61594"/>
          </a:xfrm>
          <a:prstGeom prst="rect">
            <a:avLst/>
          </a:prstGeom>
        </p:spPr>
        <p:txBody>
          <a:bodyPr wrap="square" lIns="0" tIns="17145" rIns="0" bIns="0" rtlCol="0" vert="horz">
            <a:spAutoFit/>
          </a:bodyPr>
          <a:lstStyle/>
          <a:p>
            <a:pPr marL="12700">
              <a:lnSpc>
                <a:spcPct val="100000"/>
              </a:lnSpc>
              <a:spcBef>
                <a:spcPts val="135"/>
              </a:spcBef>
            </a:pPr>
            <a:r>
              <a:rPr dirty="0" sz="200" spc="10">
                <a:latin typeface="Arial MT"/>
                <a:cs typeface="Arial MT"/>
              </a:rPr>
              <a:t>year </a:t>
            </a:r>
            <a:r>
              <a:rPr dirty="0" sz="200" spc="15">
                <a:latin typeface="Arial MT"/>
                <a:cs typeface="Arial MT"/>
              </a:rPr>
              <a:t>with </a:t>
            </a:r>
            <a:r>
              <a:rPr dirty="0" sz="200" spc="10">
                <a:latin typeface="Arial MT"/>
                <a:cs typeface="Arial MT"/>
              </a:rPr>
              <a:t>highest</a:t>
            </a:r>
            <a:r>
              <a:rPr dirty="0" sz="200" spc="15">
                <a:latin typeface="Arial MT"/>
                <a:cs typeface="Arial MT"/>
              </a:rPr>
              <a:t> tv_show </a:t>
            </a:r>
            <a:r>
              <a:rPr dirty="0" sz="200" spc="10">
                <a:latin typeface="Arial MT"/>
                <a:cs typeface="Arial MT"/>
              </a:rPr>
              <a:t>release</a:t>
            </a:r>
            <a:endParaRPr sz="200">
              <a:latin typeface="Arial MT"/>
              <a:cs typeface="Arial MT"/>
            </a:endParaRPr>
          </a:p>
        </p:txBody>
      </p:sp>
      <p:pic>
        <p:nvPicPr>
          <p:cNvPr id="245" name="object 245"/>
          <p:cNvPicPr/>
          <p:nvPr/>
        </p:nvPicPr>
        <p:blipFill>
          <a:blip r:embed="rId7" cstate="print"/>
          <a:stretch>
            <a:fillRect/>
          </a:stretch>
        </p:blipFill>
        <p:spPr>
          <a:xfrm>
            <a:off x="112141" y="13695748"/>
            <a:ext cx="585625" cy="450640"/>
          </a:xfrm>
          <a:prstGeom prst="rect">
            <a:avLst/>
          </a:prstGeom>
        </p:spPr>
      </p:pic>
      <p:sp>
        <p:nvSpPr>
          <p:cNvPr id="246" name="object 246"/>
          <p:cNvSpPr txBox="1"/>
          <p:nvPr/>
        </p:nvSpPr>
        <p:spPr>
          <a:xfrm>
            <a:off x="95287" y="14170000"/>
            <a:ext cx="546735" cy="61594"/>
          </a:xfrm>
          <a:prstGeom prst="rect">
            <a:avLst/>
          </a:prstGeom>
        </p:spPr>
        <p:txBody>
          <a:bodyPr wrap="square" lIns="0" tIns="17145" rIns="0" bIns="0" rtlCol="0" vert="horz">
            <a:spAutoFit/>
          </a:bodyPr>
          <a:lstStyle/>
          <a:p>
            <a:pPr marL="12700">
              <a:lnSpc>
                <a:spcPct val="100000"/>
              </a:lnSpc>
              <a:spcBef>
                <a:spcPts val="135"/>
              </a:spcBef>
            </a:pPr>
            <a:r>
              <a:rPr dirty="0" sz="200" spc="10">
                <a:latin typeface="Arial MT"/>
                <a:cs typeface="Arial MT"/>
              </a:rPr>
              <a:t>year</a:t>
            </a:r>
            <a:r>
              <a:rPr dirty="0" sz="200" spc="15">
                <a:latin typeface="Arial MT"/>
                <a:cs typeface="Arial MT"/>
              </a:rPr>
              <a:t> with </a:t>
            </a:r>
            <a:r>
              <a:rPr dirty="0" sz="200" spc="10">
                <a:latin typeface="Arial MT"/>
                <a:cs typeface="Arial MT"/>
              </a:rPr>
              <a:t>highest</a:t>
            </a:r>
            <a:r>
              <a:rPr dirty="0" sz="200" spc="15">
                <a:latin typeface="Arial MT"/>
                <a:cs typeface="Arial MT"/>
              </a:rPr>
              <a:t> </a:t>
            </a:r>
            <a:r>
              <a:rPr dirty="0" sz="200" spc="10">
                <a:latin typeface="Arial MT"/>
                <a:cs typeface="Arial MT"/>
              </a:rPr>
              <a:t>no.</a:t>
            </a:r>
            <a:r>
              <a:rPr dirty="0" sz="200" spc="15">
                <a:latin typeface="Arial MT"/>
                <a:cs typeface="Arial MT"/>
              </a:rPr>
              <a:t> </a:t>
            </a:r>
            <a:r>
              <a:rPr dirty="0" sz="200" spc="10">
                <a:latin typeface="Arial MT"/>
                <a:cs typeface="Arial MT"/>
              </a:rPr>
              <a:t>of</a:t>
            </a:r>
            <a:r>
              <a:rPr dirty="0" sz="200" spc="20">
                <a:latin typeface="Arial MT"/>
                <a:cs typeface="Arial MT"/>
              </a:rPr>
              <a:t> </a:t>
            </a:r>
            <a:r>
              <a:rPr dirty="0" sz="200" spc="15">
                <a:latin typeface="Arial MT"/>
                <a:cs typeface="Arial MT"/>
              </a:rPr>
              <a:t>movies </a:t>
            </a:r>
            <a:r>
              <a:rPr dirty="0" sz="200" spc="10">
                <a:latin typeface="Arial MT"/>
                <a:cs typeface="Arial MT"/>
              </a:rPr>
              <a:t>release</a:t>
            </a:r>
            <a:endParaRPr sz="200">
              <a:latin typeface="Arial MT"/>
              <a:cs typeface="Arial MT"/>
            </a:endParaRPr>
          </a:p>
        </p:txBody>
      </p:sp>
      <p:grpSp>
        <p:nvGrpSpPr>
          <p:cNvPr id="247" name="object 247"/>
          <p:cNvGrpSpPr/>
          <p:nvPr/>
        </p:nvGrpSpPr>
        <p:grpSpPr>
          <a:xfrm>
            <a:off x="102680" y="14353020"/>
            <a:ext cx="1200785" cy="504825"/>
            <a:chOff x="102680" y="14353020"/>
            <a:chExt cx="1200785" cy="504825"/>
          </a:xfrm>
        </p:grpSpPr>
        <p:pic>
          <p:nvPicPr>
            <p:cNvPr id="248" name="object 248"/>
            <p:cNvPicPr/>
            <p:nvPr/>
          </p:nvPicPr>
          <p:blipFill>
            <a:blip r:embed="rId8" cstate="print"/>
            <a:stretch>
              <a:fillRect/>
            </a:stretch>
          </p:blipFill>
          <p:spPr>
            <a:xfrm>
              <a:off x="112141" y="14353020"/>
              <a:ext cx="585625" cy="450640"/>
            </a:xfrm>
            <a:prstGeom prst="rect">
              <a:avLst/>
            </a:prstGeom>
          </p:spPr>
        </p:pic>
        <p:sp>
          <p:nvSpPr>
            <p:cNvPr id="249" name="object 249"/>
            <p:cNvSpPr/>
            <p:nvPr/>
          </p:nvSpPr>
          <p:spPr>
            <a:xfrm>
              <a:off x="102795" y="14827542"/>
              <a:ext cx="1200785" cy="30480"/>
            </a:xfrm>
            <a:custGeom>
              <a:avLst/>
              <a:gdLst/>
              <a:ahLst/>
              <a:cxnLst/>
              <a:rect l="l" t="t" r="r" b="b"/>
              <a:pathLst>
                <a:path w="1200785" h="30480">
                  <a:moveTo>
                    <a:pt x="1200324" y="30111"/>
                  </a:moveTo>
                  <a:lnTo>
                    <a:pt x="0" y="30111"/>
                  </a:lnTo>
                  <a:lnTo>
                    <a:pt x="0" y="0"/>
                  </a:lnTo>
                  <a:lnTo>
                    <a:pt x="1200324" y="0"/>
                  </a:lnTo>
                  <a:lnTo>
                    <a:pt x="1200324" y="30111"/>
                  </a:lnTo>
                  <a:close/>
                </a:path>
              </a:pathLst>
            </a:custGeom>
            <a:solidFill>
              <a:srgbClr val="F5F5F5"/>
            </a:solidFill>
          </p:spPr>
          <p:txBody>
            <a:bodyPr wrap="square" lIns="0" tIns="0" rIns="0" bIns="0" rtlCol="0"/>
            <a:lstStyle/>
            <a:p/>
          </p:txBody>
        </p:sp>
        <p:sp>
          <p:nvSpPr>
            <p:cNvPr id="250" name="object 250"/>
            <p:cNvSpPr/>
            <p:nvPr/>
          </p:nvSpPr>
          <p:spPr>
            <a:xfrm>
              <a:off x="103315" y="14828061"/>
              <a:ext cx="1199515" cy="29209"/>
            </a:xfrm>
            <a:custGeom>
              <a:avLst/>
              <a:gdLst/>
              <a:ahLst/>
              <a:cxnLst/>
              <a:rect l="l" t="t" r="r" b="b"/>
              <a:pathLst>
                <a:path w="1199515" h="29209">
                  <a:moveTo>
                    <a:pt x="0" y="0"/>
                  </a:moveTo>
                  <a:lnTo>
                    <a:pt x="1199286" y="0"/>
                  </a:lnTo>
                  <a:lnTo>
                    <a:pt x="1199286" y="29073"/>
                  </a:lnTo>
                  <a:lnTo>
                    <a:pt x="0" y="29073"/>
                  </a:lnTo>
                  <a:lnTo>
                    <a:pt x="0" y="0"/>
                  </a:lnTo>
                  <a:close/>
                </a:path>
              </a:pathLst>
            </a:custGeom>
            <a:ln w="3175">
              <a:solidFill>
                <a:srgbClr val="DFDFDF"/>
              </a:solidFill>
            </a:ln>
          </p:spPr>
          <p:txBody>
            <a:bodyPr wrap="square" lIns="0" tIns="0" rIns="0" bIns="0" rtlCol="0"/>
            <a:lstStyle/>
            <a:p/>
          </p:txBody>
        </p:sp>
      </p:grpSp>
      <p:pic>
        <p:nvPicPr>
          <p:cNvPr id="251" name="object 251"/>
          <p:cNvPicPr/>
          <p:nvPr/>
        </p:nvPicPr>
        <p:blipFill>
          <a:blip r:embed="rId9" cstate="print"/>
          <a:stretch>
            <a:fillRect/>
          </a:stretch>
        </p:blipFill>
        <p:spPr>
          <a:xfrm>
            <a:off x="114217" y="14964605"/>
            <a:ext cx="1113104" cy="543053"/>
          </a:xfrm>
          <a:prstGeom prst="rect">
            <a:avLst/>
          </a:prstGeom>
        </p:spPr>
      </p:pic>
      <p:pic>
        <p:nvPicPr>
          <p:cNvPr id="252" name="object 252"/>
          <p:cNvPicPr/>
          <p:nvPr/>
        </p:nvPicPr>
        <p:blipFill>
          <a:blip r:embed="rId10" cstate="print"/>
          <a:stretch>
            <a:fillRect/>
          </a:stretch>
        </p:blipFill>
        <p:spPr>
          <a:xfrm>
            <a:off x="114217" y="15630182"/>
            <a:ext cx="1113104" cy="543053"/>
          </a:xfrm>
          <a:prstGeom prst="rect">
            <a:avLst/>
          </a:prstGeom>
        </p:spPr>
      </p:pic>
      <p:pic>
        <p:nvPicPr>
          <p:cNvPr id="253" name="object 253"/>
          <p:cNvPicPr/>
          <p:nvPr/>
        </p:nvPicPr>
        <p:blipFill>
          <a:blip r:embed="rId11" cstate="print"/>
          <a:stretch>
            <a:fillRect/>
          </a:stretch>
        </p:blipFill>
        <p:spPr>
          <a:xfrm>
            <a:off x="114217" y="16295760"/>
            <a:ext cx="1113104" cy="543053"/>
          </a:xfrm>
          <a:prstGeom prst="rect">
            <a:avLst/>
          </a:prstGeom>
        </p:spPr>
      </p:pic>
      <p:pic>
        <p:nvPicPr>
          <p:cNvPr id="254" name="object 254"/>
          <p:cNvPicPr/>
          <p:nvPr/>
        </p:nvPicPr>
        <p:blipFill>
          <a:blip r:embed="rId12" cstate="print"/>
          <a:stretch>
            <a:fillRect/>
          </a:stretch>
        </p:blipFill>
        <p:spPr>
          <a:xfrm>
            <a:off x="113179" y="16962377"/>
            <a:ext cx="1168136" cy="543053"/>
          </a:xfrm>
          <a:prstGeom prst="rect">
            <a:avLst/>
          </a:prstGeom>
        </p:spPr>
      </p:pic>
      <p:grpSp>
        <p:nvGrpSpPr>
          <p:cNvPr id="255" name="object 255"/>
          <p:cNvGrpSpPr/>
          <p:nvPr/>
        </p:nvGrpSpPr>
        <p:grpSpPr>
          <a:xfrm>
            <a:off x="102795" y="17624201"/>
            <a:ext cx="1200785" cy="672465"/>
            <a:chOff x="102795" y="17624201"/>
            <a:chExt cx="1200785" cy="672465"/>
          </a:xfrm>
        </p:grpSpPr>
        <p:pic>
          <p:nvPicPr>
            <p:cNvPr id="256" name="object 256"/>
            <p:cNvPicPr/>
            <p:nvPr/>
          </p:nvPicPr>
          <p:blipFill>
            <a:blip r:embed="rId13" cstate="print"/>
            <a:stretch>
              <a:fillRect/>
            </a:stretch>
          </p:blipFill>
          <p:spPr>
            <a:xfrm>
              <a:off x="110082" y="17624201"/>
              <a:ext cx="1187738" cy="346756"/>
            </a:xfrm>
            <a:prstGeom prst="rect">
              <a:avLst/>
            </a:prstGeom>
          </p:spPr>
        </p:pic>
        <p:sp>
          <p:nvSpPr>
            <p:cNvPr id="257" name="object 257"/>
            <p:cNvSpPr/>
            <p:nvPr/>
          </p:nvSpPr>
          <p:spPr>
            <a:xfrm>
              <a:off x="102795" y="17993451"/>
              <a:ext cx="1200785" cy="46990"/>
            </a:xfrm>
            <a:custGeom>
              <a:avLst/>
              <a:gdLst/>
              <a:ahLst/>
              <a:cxnLst/>
              <a:rect l="l" t="t" r="r" b="b"/>
              <a:pathLst>
                <a:path w="1200785" h="46990">
                  <a:moveTo>
                    <a:pt x="1200324" y="46725"/>
                  </a:moveTo>
                  <a:lnTo>
                    <a:pt x="0" y="46725"/>
                  </a:lnTo>
                  <a:lnTo>
                    <a:pt x="0" y="0"/>
                  </a:lnTo>
                  <a:lnTo>
                    <a:pt x="1200324" y="0"/>
                  </a:lnTo>
                  <a:lnTo>
                    <a:pt x="1200324" y="46725"/>
                  </a:lnTo>
                  <a:close/>
                </a:path>
              </a:pathLst>
            </a:custGeom>
            <a:solidFill>
              <a:srgbClr val="F5F5F5"/>
            </a:solidFill>
          </p:spPr>
          <p:txBody>
            <a:bodyPr wrap="square" lIns="0" tIns="0" rIns="0" bIns="0" rtlCol="0"/>
            <a:lstStyle/>
            <a:p/>
          </p:txBody>
        </p:sp>
        <p:sp>
          <p:nvSpPr>
            <p:cNvPr id="258" name="object 258"/>
            <p:cNvSpPr/>
            <p:nvPr/>
          </p:nvSpPr>
          <p:spPr>
            <a:xfrm>
              <a:off x="103315" y="17993970"/>
              <a:ext cx="1199515" cy="45720"/>
            </a:xfrm>
            <a:custGeom>
              <a:avLst/>
              <a:gdLst/>
              <a:ahLst/>
              <a:cxnLst/>
              <a:rect l="l" t="t" r="r" b="b"/>
              <a:pathLst>
                <a:path w="1199515" h="45719">
                  <a:moveTo>
                    <a:pt x="0" y="0"/>
                  </a:moveTo>
                  <a:lnTo>
                    <a:pt x="1199286" y="0"/>
                  </a:lnTo>
                  <a:lnTo>
                    <a:pt x="1199286" y="45687"/>
                  </a:lnTo>
                  <a:lnTo>
                    <a:pt x="0" y="45687"/>
                  </a:lnTo>
                  <a:lnTo>
                    <a:pt x="0" y="0"/>
                  </a:lnTo>
                  <a:close/>
                </a:path>
              </a:pathLst>
            </a:custGeom>
            <a:ln w="3175">
              <a:solidFill>
                <a:srgbClr val="DFDFDF"/>
              </a:solidFill>
            </a:ln>
          </p:spPr>
          <p:txBody>
            <a:bodyPr wrap="square" lIns="0" tIns="0" rIns="0" bIns="0" rtlCol="0"/>
            <a:lstStyle/>
            <a:p/>
          </p:txBody>
        </p:sp>
        <p:pic>
          <p:nvPicPr>
            <p:cNvPr id="259" name="object 259"/>
            <p:cNvPicPr/>
            <p:nvPr/>
          </p:nvPicPr>
          <p:blipFill>
            <a:blip r:embed="rId14" cstate="print"/>
            <a:stretch>
              <a:fillRect/>
            </a:stretch>
          </p:blipFill>
          <p:spPr>
            <a:xfrm>
              <a:off x="113179" y="18056791"/>
              <a:ext cx="241933" cy="239856"/>
            </a:xfrm>
            <a:prstGeom prst="rect">
              <a:avLst/>
            </a:prstGeom>
          </p:spPr>
        </p:pic>
        <p:sp>
          <p:nvSpPr>
            <p:cNvPr id="260" name="object 260"/>
            <p:cNvSpPr/>
            <p:nvPr/>
          </p:nvSpPr>
          <p:spPr>
            <a:xfrm>
              <a:off x="109026" y="17999681"/>
              <a:ext cx="1188085" cy="33655"/>
            </a:xfrm>
            <a:custGeom>
              <a:avLst/>
              <a:gdLst/>
              <a:ahLst/>
              <a:cxnLst/>
              <a:rect l="l" t="t" r="r" b="b"/>
              <a:pathLst>
                <a:path w="1188085" h="33655">
                  <a:moveTo>
                    <a:pt x="1187864" y="33226"/>
                  </a:moveTo>
                  <a:lnTo>
                    <a:pt x="0" y="33226"/>
                  </a:lnTo>
                  <a:lnTo>
                    <a:pt x="0" y="0"/>
                  </a:lnTo>
                  <a:lnTo>
                    <a:pt x="1187864" y="0"/>
                  </a:lnTo>
                  <a:lnTo>
                    <a:pt x="1187864" y="33226"/>
                  </a:lnTo>
                  <a:close/>
                </a:path>
              </a:pathLst>
            </a:custGeom>
            <a:solidFill>
              <a:srgbClr val="F5F5F5"/>
            </a:solidFill>
          </p:spPr>
          <p:txBody>
            <a:bodyPr wrap="square" lIns="0" tIns="0" rIns="0" bIns="0" rtlCol="0"/>
            <a:lstStyle/>
            <a:p/>
          </p:txBody>
        </p:sp>
      </p:grpSp>
      <p:sp>
        <p:nvSpPr>
          <p:cNvPr id="261" name="object 261"/>
          <p:cNvSpPr txBox="1"/>
          <p:nvPr/>
        </p:nvSpPr>
        <p:spPr>
          <a:xfrm>
            <a:off x="95287" y="18320258"/>
            <a:ext cx="374015" cy="61594"/>
          </a:xfrm>
          <a:prstGeom prst="rect">
            <a:avLst/>
          </a:prstGeom>
        </p:spPr>
        <p:txBody>
          <a:bodyPr wrap="square" lIns="0" tIns="17145" rIns="0" bIns="0" rtlCol="0" vert="horz">
            <a:spAutoFit/>
          </a:bodyPr>
          <a:lstStyle/>
          <a:p>
            <a:pPr marL="12700">
              <a:lnSpc>
                <a:spcPct val="100000"/>
              </a:lnSpc>
              <a:spcBef>
                <a:spcPts val="135"/>
              </a:spcBef>
            </a:pPr>
            <a:r>
              <a:rPr dirty="0" sz="200" spc="15">
                <a:latin typeface="Arial MT"/>
                <a:cs typeface="Arial MT"/>
              </a:rPr>
              <a:t>missing</a:t>
            </a:r>
            <a:r>
              <a:rPr dirty="0" sz="200" spc="5">
                <a:latin typeface="Arial MT"/>
                <a:cs typeface="Arial MT"/>
              </a:rPr>
              <a:t> </a:t>
            </a:r>
            <a:r>
              <a:rPr dirty="0" sz="200" spc="10">
                <a:latin typeface="Arial MT"/>
                <a:cs typeface="Arial MT"/>
              </a:rPr>
              <a:t>value</a:t>
            </a:r>
            <a:r>
              <a:rPr dirty="0" sz="200" spc="5">
                <a:latin typeface="Arial MT"/>
                <a:cs typeface="Arial MT"/>
              </a:rPr>
              <a:t> </a:t>
            </a:r>
            <a:r>
              <a:rPr dirty="0" sz="200" spc="15">
                <a:latin typeface="Arial MT"/>
                <a:cs typeface="Arial MT"/>
              </a:rPr>
              <a:t>and</a:t>
            </a:r>
            <a:r>
              <a:rPr dirty="0" sz="200" spc="5">
                <a:latin typeface="Arial MT"/>
                <a:cs typeface="Arial MT"/>
              </a:rPr>
              <a:t> </a:t>
            </a:r>
            <a:r>
              <a:rPr dirty="0" sz="200" spc="10">
                <a:latin typeface="Arial MT"/>
                <a:cs typeface="Arial MT"/>
              </a:rPr>
              <a:t>outliner</a:t>
            </a:r>
            <a:endParaRPr sz="200">
              <a:latin typeface="Arial MT"/>
              <a:cs typeface="Arial MT"/>
            </a:endParaRPr>
          </a:p>
        </p:txBody>
      </p:sp>
      <p:grpSp>
        <p:nvGrpSpPr>
          <p:cNvPr id="262" name="object 262"/>
          <p:cNvGrpSpPr/>
          <p:nvPr/>
        </p:nvGrpSpPr>
        <p:grpSpPr>
          <a:xfrm>
            <a:off x="102795" y="18391137"/>
            <a:ext cx="1200785" cy="46990"/>
            <a:chOff x="102795" y="18391137"/>
            <a:chExt cx="1200785" cy="46990"/>
          </a:xfrm>
        </p:grpSpPr>
        <p:sp>
          <p:nvSpPr>
            <p:cNvPr id="263" name="object 263"/>
            <p:cNvSpPr/>
            <p:nvPr/>
          </p:nvSpPr>
          <p:spPr>
            <a:xfrm>
              <a:off x="102795" y="18391137"/>
              <a:ext cx="1200785" cy="46990"/>
            </a:xfrm>
            <a:custGeom>
              <a:avLst/>
              <a:gdLst/>
              <a:ahLst/>
              <a:cxnLst/>
              <a:rect l="l" t="t" r="r" b="b"/>
              <a:pathLst>
                <a:path w="1200785" h="46990">
                  <a:moveTo>
                    <a:pt x="1200324" y="46725"/>
                  </a:moveTo>
                  <a:lnTo>
                    <a:pt x="0" y="46725"/>
                  </a:lnTo>
                  <a:lnTo>
                    <a:pt x="0" y="0"/>
                  </a:lnTo>
                  <a:lnTo>
                    <a:pt x="1200324" y="0"/>
                  </a:lnTo>
                  <a:lnTo>
                    <a:pt x="1200324" y="46725"/>
                  </a:lnTo>
                  <a:close/>
                </a:path>
              </a:pathLst>
            </a:custGeom>
            <a:solidFill>
              <a:srgbClr val="F5F5F5"/>
            </a:solidFill>
          </p:spPr>
          <p:txBody>
            <a:bodyPr wrap="square" lIns="0" tIns="0" rIns="0" bIns="0" rtlCol="0"/>
            <a:lstStyle/>
            <a:p/>
          </p:txBody>
        </p:sp>
        <p:sp>
          <p:nvSpPr>
            <p:cNvPr id="264" name="object 264"/>
            <p:cNvSpPr/>
            <p:nvPr/>
          </p:nvSpPr>
          <p:spPr>
            <a:xfrm>
              <a:off x="103315" y="18391657"/>
              <a:ext cx="1199515" cy="45720"/>
            </a:xfrm>
            <a:custGeom>
              <a:avLst/>
              <a:gdLst/>
              <a:ahLst/>
              <a:cxnLst/>
              <a:rect l="l" t="t" r="r" b="b"/>
              <a:pathLst>
                <a:path w="1199515" h="45719">
                  <a:moveTo>
                    <a:pt x="0" y="0"/>
                  </a:moveTo>
                  <a:lnTo>
                    <a:pt x="1199286" y="0"/>
                  </a:lnTo>
                  <a:lnTo>
                    <a:pt x="1199286" y="45687"/>
                  </a:lnTo>
                  <a:lnTo>
                    <a:pt x="0" y="45687"/>
                  </a:lnTo>
                  <a:lnTo>
                    <a:pt x="0" y="0"/>
                  </a:lnTo>
                  <a:close/>
                </a:path>
              </a:pathLst>
            </a:custGeom>
            <a:ln w="3175">
              <a:solidFill>
                <a:srgbClr val="DFDFDF"/>
              </a:solidFill>
            </a:ln>
          </p:spPr>
          <p:txBody>
            <a:bodyPr wrap="square" lIns="0" tIns="0" rIns="0" bIns="0" rtlCol="0"/>
            <a:lstStyle/>
            <a:p/>
          </p:txBody>
        </p:sp>
        <p:sp>
          <p:nvSpPr>
            <p:cNvPr id="265" name="object 265"/>
            <p:cNvSpPr/>
            <p:nvPr/>
          </p:nvSpPr>
          <p:spPr>
            <a:xfrm>
              <a:off x="109026" y="18397367"/>
              <a:ext cx="1188085" cy="33655"/>
            </a:xfrm>
            <a:custGeom>
              <a:avLst/>
              <a:gdLst/>
              <a:ahLst/>
              <a:cxnLst/>
              <a:rect l="l" t="t" r="r" b="b"/>
              <a:pathLst>
                <a:path w="1188085" h="33655">
                  <a:moveTo>
                    <a:pt x="1187864" y="33226"/>
                  </a:moveTo>
                  <a:lnTo>
                    <a:pt x="0" y="33226"/>
                  </a:lnTo>
                  <a:lnTo>
                    <a:pt x="0" y="0"/>
                  </a:lnTo>
                  <a:lnTo>
                    <a:pt x="1187864" y="0"/>
                  </a:lnTo>
                  <a:lnTo>
                    <a:pt x="1187864" y="33226"/>
                  </a:lnTo>
                  <a:close/>
                </a:path>
              </a:pathLst>
            </a:custGeom>
            <a:solidFill>
              <a:srgbClr val="F5F5F5"/>
            </a:solidFill>
          </p:spPr>
          <p:txBody>
            <a:bodyPr wrap="square" lIns="0" tIns="0" rIns="0" bIns="0" rtlCol="0"/>
            <a:lstStyle/>
            <a:p/>
          </p:txBody>
        </p:sp>
      </p:grpSp>
      <p:grpSp>
        <p:nvGrpSpPr>
          <p:cNvPr id="266" name="object 266"/>
          <p:cNvGrpSpPr/>
          <p:nvPr/>
        </p:nvGrpSpPr>
        <p:grpSpPr>
          <a:xfrm>
            <a:off x="102680" y="18723291"/>
            <a:ext cx="1200785" cy="30480"/>
            <a:chOff x="102680" y="18723291"/>
            <a:chExt cx="1200785" cy="30480"/>
          </a:xfrm>
        </p:grpSpPr>
        <p:sp>
          <p:nvSpPr>
            <p:cNvPr id="267" name="object 267"/>
            <p:cNvSpPr/>
            <p:nvPr/>
          </p:nvSpPr>
          <p:spPr>
            <a:xfrm>
              <a:off x="102795" y="18723407"/>
              <a:ext cx="1200785" cy="30480"/>
            </a:xfrm>
            <a:custGeom>
              <a:avLst/>
              <a:gdLst/>
              <a:ahLst/>
              <a:cxnLst/>
              <a:rect l="l" t="t" r="r" b="b"/>
              <a:pathLst>
                <a:path w="1200785" h="30480">
                  <a:moveTo>
                    <a:pt x="1200324" y="30111"/>
                  </a:moveTo>
                  <a:lnTo>
                    <a:pt x="0" y="30111"/>
                  </a:lnTo>
                  <a:lnTo>
                    <a:pt x="0" y="0"/>
                  </a:lnTo>
                  <a:lnTo>
                    <a:pt x="1200324" y="0"/>
                  </a:lnTo>
                  <a:lnTo>
                    <a:pt x="1200324" y="30111"/>
                  </a:lnTo>
                  <a:close/>
                </a:path>
              </a:pathLst>
            </a:custGeom>
            <a:solidFill>
              <a:srgbClr val="F5F5F5"/>
            </a:solidFill>
          </p:spPr>
          <p:txBody>
            <a:bodyPr wrap="square" lIns="0" tIns="0" rIns="0" bIns="0" rtlCol="0"/>
            <a:lstStyle/>
            <a:p/>
          </p:txBody>
        </p:sp>
        <p:sp>
          <p:nvSpPr>
            <p:cNvPr id="268" name="object 268"/>
            <p:cNvSpPr/>
            <p:nvPr/>
          </p:nvSpPr>
          <p:spPr>
            <a:xfrm>
              <a:off x="103315" y="18723926"/>
              <a:ext cx="1199515" cy="29209"/>
            </a:xfrm>
            <a:custGeom>
              <a:avLst/>
              <a:gdLst/>
              <a:ahLst/>
              <a:cxnLst/>
              <a:rect l="l" t="t" r="r" b="b"/>
              <a:pathLst>
                <a:path w="1199515" h="29209">
                  <a:moveTo>
                    <a:pt x="0" y="0"/>
                  </a:moveTo>
                  <a:lnTo>
                    <a:pt x="1199286" y="0"/>
                  </a:lnTo>
                  <a:lnTo>
                    <a:pt x="1199286" y="29073"/>
                  </a:lnTo>
                  <a:lnTo>
                    <a:pt x="0" y="29073"/>
                  </a:lnTo>
                  <a:lnTo>
                    <a:pt x="0" y="0"/>
                  </a:lnTo>
                  <a:close/>
                </a:path>
              </a:pathLst>
            </a:custGeom>
            <a:ln w="3175">
              <a:solidFill>
                <a:srgbClr val="DFDFDF"/>
              </a:solidFill>
            </a:ln>
          </p:spPr>
          <p:txBody>
            <a:bodyPr wrap="square" lIns="0" tIns="0" rIns="0" bIns="0" rtlCol="0"/>
            <a:lstStyle/>
            <a:p/>
          </p:txBody>
        </p:sp>
      </p:grpSp>
      <p:sp>
        <p:nvSpPr>
          <p:cNvPr id="269" name="object 269"/>
          <p:cNvSpPr txBox="1"/>
          <p:nvPr/>
        </p:nvSpPr>
        <p:spPr>
          <a:xfrm>
            <a:off x="249195" y="18743934"/>
            <a:ext cx="33655" cy="58419"/>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algn="ctr">
              <a:lnSpc>
                <a:spcPct val="100000"/>
              </a:lnSpc>
            </a:pPr>
            <a:r>
              <a:rPr dirty="0" sz="100">
                <a:latin typeface="Courier New"/>
                <a:cs typeface="Courier New"/>
              </a:rPr>
              <a:t>0</a:t>
            </a:r>
            <a:endParaRPr sz="100">
              <a:latin typeface="Courier New"/>
              <a:cs typeface="Courier New"/>
            </a:endParaRPr>
          </a:p>
          <a:p>
            <a:pPr algn="ctr">
              <a:lnSpc>
                <a:spcPct val="100000"/>
              </a:lnSpc>
            </a:pPr>
            <a:r>
              <a:rPr dirty="0" sz="100">
                <a:latin typeface="Courier New"/>
                <a:cs typeface="Courier New"/>
              </a:rPr>
              <a:t>0</a:t>
            </a:r>
            <a:endParaRPr sz="100">
              <a:latin typeface="Courier New"/>
              <a:cs typeface="Courier New"/>
            </a:endParaRPr>
          </a:p>
        </p:txBody>
      </p:sp>
      <p:grpSp>
        <p:nvGrpSpPr>
          <p:cNvPr id="270" name="object 270"/>
          <p:cNvGrpSpPr/>
          <p:nvPr/>
        </p:nvGrpSpPr>
        <p:grpSpPr>
          <a:xfrm>
            <a:off x="102680" y="20023297"/>
            <a:ext cx="1200785" cy="30480"/>
            <a:chOff x="102680" y="20023297"/>
            <a:chExt cx="1200785" cy="30480"/>
          </a:xfrm>
        </p:grpSpPr>
        <p:sp>
          <p:nvSpPr>
            <p:cNvPr id="271" name="object 271"/>
            <p:cNvSpPr/>
            <p:nvPr/>
          </p:nvSpPr>
          <p:spPr>
            <a:xfrm>
              <a:off x="102795" y="20023413"/>
              <a:ext cx="1200785" cy="30480"/>
            </a:xfrm>
            <a:custGeom>
              <a:avLst/>
              <a:gdLst/>
              <a:ahLst/>
              <a:cxnLst/>
              <a:rect l="l" t="t" r="r" b="b"/>
              <a:pathLst>
                <a:path w="1200785" h="30480">
                  <a:moveTo>
                    <a:pt x="1200324" y="30111"/>
                  </a:moveTo>
                  <a:lnTo>
                    <a:pt x="0" y="30111"/>
                  </a:lnTo>
                  <a:lnTo>
                    <a:pt x="0" y="0"/>
                  </a:lnTo>
                  <a:lnTo>
                    <a:pt x="1200324" y="0"/>
                  </a:lnTo>
                  <a:lnTo>
                    <a:pt x="1200324" y="30111"/>
                  </a:lnTo>
                  <a:close/>
                </a:path>
              </a:pathLst>
            </a:custGeom>
            <a:solidFill>
              <a:srgbClr val="F5F5F5"/>
            </a:solidFill>
          </p:spPr>
          <p:txBody>
            <a:bodyPr wrap="square" lIns="0" tIns="0" rIns="0" bIns="0" rtlCol="0"/>
            <a:lstStyle/>
            <a:p/>
          </p:txBody>
        </p:sp>
        <p:sp>
          <p:nvSpPr>
            <p:cNvPr id="272" name="object 272"/>
            <p:cNvSpPr/>
            <p:nvPr/>
          </p:nvSpPr>
          <p:spPr>
            <a:xfrm>
              <a:off x="103315" y="20023932"/>
              <a:ext cx="1199515" cy="29209"/>
            </a:xfrm>
            <a:custGeom>
              <a:avLst/>
              <a:gdLst/>
              <a:ahLst/>
              <a:cxnLst/>
              <a:rect l="l" t="t" r="r" b="b"/>
              <a:pathLst>
                <a:path w="1199515" h="29209">
                  <a:moveTo>
                    <a:pt x="0" y="0"/>
                  </a:moveTo>
                  <a:lnTo>
                    <a:pt x="1199286" y="0"/>
                  </a:lnTo>
                  <a:lnTo>
                    <a:pt x="1199286" y="29073"/>
                  </a:lnTo>
                  <a:lnTo>
                    <a:pt x="0" y="29073"/>
                  </a:lnTo>
                  <a:lnTo>
                    <a:pt x="0" y="0"/>
                  </a:lnTo>
                  <a:close/>
                </a:path>
              </a:pathLst>
            </a:custGeom>
            <a:ln w="3175">
              <a:solidFill>
                <a:srgbClr val="DFDFDF"/>
              </a:solidFill>
            </a:ln>
          </p:spPr>
          <p:txBody>
            <a:bodyPr wrap="square" lIns="0" tIns="0" rIns="0" bIns="0" rtlCol="0"/>
            <a:lstStyle/>
            <a:p/>
          </p:txBody>
        </p:sp>
      </p:grpSp>
      <p:sp>
        <p:nvSpPr>
          <p:cNvPr id="273" name="object 273"/>
          <p:cNvSpPr txBox="1"/>
          <p:nvPr/>
        </p:nvSpPr>
        <p:spPr>
          <a:xfrm>
            <a:off x="19050" y="86980"/>
            <a:ext cx="90805" cy="4191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pPr>
            <a:r>
              <a:rPr dirty="0" sz="100">
                <a:solidFill>
                  <a:srgbClr val="616161"/>
                </a:solidFill>
                <a:latin typeface="Courier New"/>
                <a:cs typeface="Courier New"/>
              </a:rPr>
              <a:t>In</a:t>
            </a:r>
            <a:r>
              <a:rPr dirty="0" sz="100">
                <a:solidFill>
                  <a:srgbClr val="616161"/>
                </a:solidFill>
                <a:latin typeface="Courier New"/>
                <a:cs typeface="Courier New"/>
              </a:rPr>
              <a:t> </a:t>
            </a:r>
            <a:r>
              <a:rPr dirty="0" sz="100">
                <a:solidFill>
                  <a:srgbClr val="616161"/>
                </a:solidFill>
                <a:latin typeface="Courier New"/>
                <a:cs typeface="Courier New"/>
              </a:rPr>
              <a:t>[12]:</a:t>
            </a:r>
            <a:endParaRPr sz="100">
              <a:latin typeface="Courier New"/>
              <a:cs typeface="Courier New"/>
            </a:endParaRPr>
          </a:p>
        </p:txBody>
      </p:sp>
      <p:sp>
        <p:nvSpPr>
          <p:cNvPr id="274" name="object 274"/>
          <p:cNvSpPr txBox="1"/>
          <p:nvPr/>
        </p:nvSpPr>
        <p:spPr>
          <a:xfrm>
            <a:off x="103315" y="95008"/>
            <a:ext cx="1199515" cy="79375"/>
          </a:xfrm>
          <a:prstGeom prst="rect">
            <a:avLst/>
          </a:prstGeom>
          <a:solidFill>
            <a:srgbClr val="F5F5F5"/>
          </a:solidFill>
          <a:ln w="3175">
            <a:solidFill>
              <a:srgbClr val="DFDFDF"/>
            </a:solidFill>
          </a:ln>
        </p:spPr>
        <p:txBody>
          <a:bodyPr wrap="square" lIns="0" tIns="4445" rIns="0" bIns="0" rtlCol="0" vert="horz">
            <a:spAutoFit/>
          </a:bodyPr>
          <a:lstStyle/>
          <a:p>
            <a:pPr marL="5715">
              <a:lnSpc>
                <a:spcPct val="100000"/>
              </a:lnSpc>
              <a:spcBef>
                <a:spcPts val="35"/>
              </a:spcBef>
            </a:pPr>
            <a:r>
              <a:rPr dirty="0" sz="100" b="1">
                <a:solidFill>
                  <a:srgbClr val="008000"/>
                </a:solidFill>
                <a:latin typeface="Courier New"/>
                <a:cs typeface="Courier New"/>
              </a:rPr>
              <a:t>import</a:t>
            </a:r>
            <a:r>
              <a:rPr dirty="0" sz="100" spc="-15" b="1">
                <a:solidFill>
                  <a:srgbClr val="008000"/>
                </a:solidFill>
                <a:latin typeface="Courier New"/>
                <a:cs typeface="Courier New"/>
              </a:rPr>
              <a:t> </a:t>
            </a:r>
            <a:r>
              <a:rPr dirty="0" sz="100">
                <a:solidFill>
                  <a:srgbClr val="202020"/>
                </a:solidFill>
                <a:latin typeface="Courier New"/>
                <a:cs typeface="Courier New"/>
              </a:rPr>
              <a:t>pandas</a:t>
            </a:r>
            <a:r>
              <a:rPr dirty="0" sz="100" spc="-15">
                <a:solidFill>
                  <a:srgbClr val="202020"/>
                </a:solidFill>
                <a:latin typeface="Courier New"/>
                <a:cs typeface="Courier New"/>
              </a:rPr>
              <a:t> </a:t>
            </a:r>
            <a:r>
              <a:rPr dirty="0" sz="100" b="1">
                <a:solidFill>
                  <a:srgbClr val="008000"/>
                </a:solidFill>
                <a:latin typeface="Courier New"/>
                <a:cs typeface="Courier New"/>
              </a:rPr>
              <a:t>as</a:t>
            </a:r>
            <a:r>
              <a:rPr dirty="0" sz="100" spc="-10" b="1">
                <a:solidFill>
                  <a:srgbClr val="008000"/>
                </a:solidFill>
                <a:latin typeface="Courier New"/>
                <a:cs typeface="Courier New"/>
              </a:rPr>
              <a:t> </a:t>
            </a:r>
            <a:r>
              <a:rPr dirty="0" sz="100">
                <a:solidFill>
                  <a:srgbClr val="202020"/>
                </a:solidFill>
                <a:latin typeface="Courier New"/>
                <a:cs typeface="Courier New"/>
              </a:rPr>
              <a:t>pd</a:t>
            </a:r>
            <a:endParaRPr sz="100">
              <a:latin typeface="Courier New"/>
              <a:cs typeface="Courier New"/>
            </a:endParaRPr>
          </a:p>
          <a:p>
            <a:pPr marL="5715">
              <a:lnSpc>
                <a:spcPct val="100000"/>
              </a:lnSpc>
              <a:spcBef>
                <a:spcPts val="10"/>
              </a:spcBef>
            </a:pPr>
            <a:r>
              <a:rPr dirty="0" sz="100" b="1">
                <a:solidFill>
                  <a:srgbClr val="008000"/>
                </a:solidFill>
                <a:latin typeface="Courier New"/>
                <a:cs typeface="Courier New"/>
              </a:rPr>
              <a:t>import</a:t>
            </a:r>
            <a:r>
              <a:rPr dirty="0" sz="100" spc="-15" b="1">
                <a:solidFill>
                  <a:srgbClr val="008000"/>
                </a:solidFill>
                <a:latin typeface="Courier New"/>
                <a:cs typeface="Courier New"/>
              </a:rPr>
              <a:t> </a:t>
            </a:r>
            <a:r>
              <a:rPr dirty="0" sz="100">
                <a:solidFill>
                  <a:srgbClr val="202020"/>
                </a:solidFill>
                <a:latin typeface="Courier New"/>
                <a:cs typeface="Courier New"/>
              </a:rPr>
              <a:t>numpy</a:t>
            </a:r>
            <a:r>
              <a:rPr dirty="0" sz="100" spc="-15">
                <a:solidFill>
                  <a:srgbClr val="202020"/>
                </a:solidFill>
                <a:latin typeface="Courier New"/>
                <a:cs typeface="Courier New"/>
              </a:rPr>
              <a:t> </a:t>
            </a:r>
            <a:r>
              <a:rPr dirty="0" sz="100" b="1">
                <a:solidFill>
                  <a:srgbClr val="008000"/>
                </a:solidFill>
                <a:latin typeface="Courier New"/>
                <a:cs typeface="Courier New"/>
              </a:rPr>
              <a:t>as</a:t>
            </a:r>
            <a:r>
              <a:rPr dirty="0" sz="100" spc="-15" b="1">
                <a:solidFill>
                  <a:srgbClr val="008000"/>
                </a:solidFill>
                <a:latin typeface="Courier New"/>
                <a:cs typeface="Courier New"/>
              </a:rPr>
              <a:t> </a:t>
            </a:r>
            <a:r>
              <a:rPr dirty="0" sz="100">
                <a:solidFill>
                  <a:srgbClr val="202020"/>
                </a:solidFill>
                <a:latin typeface="Courier New"/>
                <a:cs typeface="Courier New"/>
              </a:rPr>
              <a:t>np</a:t>
            </a:r>
            <a:endParaRPr sz="100">
              <a:latin typeface="Courier New"/>
              <a:cs typeface="Courier New"/>
            </a:endParaRPr>
          </a:p>
          <a:p>
            <a:pPr marL="5715">
              <a:lnSpc>
                <a:spcPct val="100000"/>
              </a:lnSpc>
              <a:spcBef>
                <a:spcPts val="20"/>
              </a:spcBef>
            </a:pPr>
            <a:r>
              <a:rPr dirty="0" sz="100" b="1">
                <a:solidFill>
                  <a:srgbClr val="008000"/>
                </a:solidFill>
                <a:latin typeface="Courier New"/>
                <a:cs typeface="Courier New"/>
              </a:rPr>
              <a:t>import</a:t>
            </a:r>
            <a:r>
              <a:rPr dirty="0" sz="100" spc="10" b="1">
                <a:solidFill>
                  <a:srgbClr val="008000"/>
                </a:solidFill>
                <a:latin typeface="Courier New"/>
                <a:cs typeface="Courier New"/>
              </a:rPr>
              <a:t> </a:t>
            </a:r>
            <a:r>
              <a:rPr dirty="0" sz="100">
                <a:solidFill>
                  <a:srgbClr val="202020"/>
                </a:solidFill>
                <a:latin typeface="Courier New"/>
                <a:cs typeface="Courier New"/>
              </a:rPr>
              <a:t>matplotlib.pyplot</a:t>
            </a:r>
            <a:r>
              <a:rPr dirty="0" sz="100" spc="15">
                <a:solidFill>
                  <a:srgbClr val="202020"/>
                </a:solidFill>
                <a:latin typeface="Courier New"/>
                <a:cs typeface="Courier New"/>
              </a:rPr>
              <a:t> </a:t>
            </a:r>
            <a:r>
              <a:rPr dirty="0" sz="100" b="1">
                <a:solidFill>
                  <a:srgbClr val="008000"/>
                </a:solidFill>
                <a:latin typeface="Courier New"/>
                <a:cs typeface="Courier New"/>
              </a:rPr>
              <a:t>as</a:t>
            </a:r>
            <a:r>
              <a:rPr dirty="0" sz="100" spc="10" b="1">
                <a:solidFill>
                  <a:srgbClr val="008000"/>
                </a:solidFill>
                <a:latin typeface="Courier New"/>
                <a:cs typeface="Courier New"/>
              </a:rPr>
              <a:t> </a:t>
            </a:r>
            <a:r>
              <a:rPr dirty="0" sz="100">
                <a:solidFill>
                  <a:srgbClr val="202020"/>
                </a:solidFill>
                <a:latin typeface="Courier New"/>
                <a:cs typeface="Courier New"/>
              </a:rPr>
              <a:t>plt</a:t>
            </a:r>
            <a:endParaRPr sz="100">
              <a:latin typeface="Courier New"/>
              <a:cs typeface="Courier New"/>
            </a:endParaRPr>
          </a:p>
          <a:p>
            <a:pPr marL="5715">
              <a:lnSpc>
                <a:spcPct val="100000"/>
              </a:lnSpc>
              <a:spcBef>
                <a:spcPts val="10"/>
              </a:spcBef>
            </a:pPr>
            <a:r>
              <a:rPr dirty="0" sz="100" b="1">
                <a:solidFill>
                  <a:srgbClr val="008000"/>
                </a:solidFill>
                <a:latin typeface="Courier New"/>
                <a:cs typeface="Courier New"/>
              </a:rPr>
              <a:t>import </a:t>
            </a:r>
            <a:r>
              <a:rPr dirty="0" sz="100">
                <a:solidFill>
                  <a:srgbClr val="202020"/>
                </a:solidFill>
                <a:latin typeface="Courier New"/>
                <a:cs typeface="Courier New"/>
              </a:rPr>
              <a:t>seaborn </a:t>
            </a:r>
            <a:r>
              <a:rPr dirty="0" sz="100" b="1">
                <a:solidFill>
                  <a:srgbClr val="008000"/>
                </a:solidFill>
                <a:latin typeface="Courier New"/>
                <a:cs typeface="Courier New"/>
              </a:rPr>
              <a:t>as </a:t>
            </a:r>
            <a:r>
              <a:rPr dirty="0" sz="100">
                <a:solidFill>
                  <a:srgbClr val="202020"/>
                </a:solidFill>
                <a:latin typeface="Courier New"/>
                <a:cs typeface="Courier New"/>
              </a:rPr>
              <a:t>sns</a:t>
            </a:r>
            <a:endParaRPr sz="100">
              <a:latin typeface="Courier New"/>
              <a:cs typeface="Courier New"/>
            </a:endParaRPr>
          </a:p>
        </p:txBody>
      </p:sp>
      <p:sp>
        <p:nvSpPr>
          <p:cNvPr id="275" name="object 275"/>
          <p:cNvSpPr/>
          <p:nvPr/>
        </p:nvSpPr>
        <p:spPr>
          <a:xfrm>
            <a:off x="109016" y="442340"/>
            <a:ext cx="1188085" cy="91440"/>
          </a:xfrm>
          <a:custGeom>
            <a:avLst/>
            <a:gdLst/>
            <a:ahLst/>
            <a:cxnLst/>
            <a:rect l="l" t="t" r="r" b="b"/>
            <a:pathLst>
              <a:path w="1188085" h="91440">
                <a:moveTo>
                  <a:pt x="1187869" y="57111"/>
                </a:moveTo>
                <a:lnTo>
                  <a:pt x="0" y="57111"/>
                </a:lnTo>
                <a:lnTo>
                  <a:pt x="0" y="91376"/>
                </a:lnTo>
                <a:lnTo>
                  <a:pt x="1187869" y="91376"/>
                </a:lnTo>
                <a:lnTo>
                  <a:pt x="1187869" y="57111"/>
                </a:lnTo>
                <a:close/>
              </a:path>
              <a:path w="1188085" h="91440">
                <a:moveTo>
                  <a:pt x="1187869" y="0"/>
                </a:moveTo>
                <a:lnTo>
                  <a:pt x="0" y="0"/>
                </a:lnTo>
                <a:lnTo>
                  <a:pt x="0" y="34264"/>
                </a:lnTo>
                <a:lnTo>
                  <a:pt x="1187869" y="34264"/>
                </a:lnTo>
                <a:lnTo>
                  <a:pt x="1187869" y="0"/>
                </a:lnTo>
                <a:close/>
              </a:path>
            </a:pathLst>
          </a:custGeom>
          <a:solidFill>
            <a:srgbClr val="F5F5F5"/>
          </a:solidFill>
        </p:spPr>
        <p:txBody>
          <a:bodyPr wrap="square" lIns="0" tIns="0" rIns="0" bIns="0" rtlCol="0"/>
          <a:lstStyle/>
          <a:p/>
        </p:txBody>
      </p:sp>
      <p:sp>
        <p:nvSpPr>
          <p:cNvPr id="276" name="object 276"/>
          <p:cNvSpPr txBox="1"/>
          <p:nvPr/>
        </p:nvSpPr>
        <p:spPr>
          <a:xfrm>
            <a:off x="-31749" y="185592"/>
            <a:ext cx="1397000" cy="469265"/>
          </a:xfrm>
          <a:prstGeom prst="rect">
            <a:avLst/>
          </a:prstGeom>
        </p:spPr>
        <p:txBody>
          <a:bodyPr wrap="square" lIns="0" tIns="17145" rIns="0" bIns="0" rtlCol="0" vert="horz">
            <a:spAutoFit/>
          </a:bodyPr>
          <a:lstStyle/>
          <a:p>
            <a:pPr marL="139700">
              <a:lnSpc>
                <a:spcPct val="100000"/>
              </a:lnSpc>
              <a:spcBef>
                <a:spcPts val="135"/>
              </a:spcBef>
            </a:pPr>
            <a:r>
              <a:rPr dirty="0" sz="200" spc="15">
                <a:latin typeface="Arial MT"/>
                <a:cs typeface="Arial MT"/>
              </a:rPr>
              <a:t>problem</a:t>
            </a:r>
            <a:r>
              <a:rPr dirty="0" sz="200" spc="-5">
                <a:latin typeface="Arial MT"/>
                <a:cs typeface="Arial MT"/>
              </a:rPr>
              <a:t> </a:t>
            </a:r>
            <a:r>
              <a:rPr dirty="0" sz="200" spc="10">
                <a:latin typeface="Arial MT"/>
                <a:cs typeface="Arial MT"/>
              </a:rPr>
              <a:t>statement</a:t>
            </a:r>
            <a:endParaRPr sz="200">
              <a:latin typeface="Arial MT"/>
              <a:cs typeface="Arial MT"/>
            </a:endParaRPr>
          </a:p>
          <a:p>
            <a:pPr marL="139700" marR="78740">
              <a:lnSpc>
                <a:spcPct val="152600"/>
              </a:lnSpc>
              <a:spcBef>
                <a:spcPts val="140"/>
              </a:spcBef>
            </a:pPr>
            <a:r>
              <a:rPr dirty="0" sz="100" spc="5">
                <a:latin typeface="Arial MT"/>
                <a:cs typeface="Arial MT"/>
              </a:rPr>
              <a:t>Problem</a:t>
            </a:r>
            <a:r>
              <a:rPr dirty="0" sz="100" spc="10">
                <a:latin typeface="Arial MT"/>
                <a:cs typeface="Arial MT"/>
              </a:rPr>
              <a:t> </a:t>
            </a:r>
            <a:r>
              <a:rPr dirty="0" sz="100" spc="5">
                <a:latin typeface="Arial MT"/>
                <a:cs typeface="Arial MT"/>
              </a:rPr>
              <a:t>Statement:</a:t>
            </a:r>
            <a:r>
              <a:rPr dirty="0" sz="100" spc="10">
                <a:latin typeface="Arial MT"/>
                <a:cs typeface="Arial MT"/>
              </a:rPr>
              <a:t> </a:t>
            </a:r>
            <a:r>
              <a:rPr dirty="0" sz="100" spc="5">
                <a:latin typeface="Arial MT"/>
                <a:cs typeface="Arial MT"/>
              </a:rPr>
              <a:t>Netflix,</a:t>
            </a:r>
            <a:r>
              <a:rPr dirty="0" sz="100" spc="15">
                <a:latin typeface="Arial MT"/>
                <a:cs typeface="Arial MT"/>
              </a:rPr>
              <a:t> </a:t>
            </a:r>
            <a:r>
              <a:rPr dirty="0" sz="100" spc="5">
                <a:latin typeface="Arial MT"/>
                <a:cs typeface="Arial MT"/>
              </a:rPr>
              <a:t>one</a:t>
            </a:r>
            <a:r>
              <a:rPr dirty="0" sz="100" spc="10">
                <a:latin typeface="Arial MT"/>
                <a:cs typeface="Arial MT"/>
              </a:rPr>
              <a:t> </a:t>
            </a:r>
            <a:r>
              <a:rPr dirty="0" sz="100" spc="5">
                <a:latin typeface="Arial MT"/>
                <a:cs typeface="Arial MT"/>
              </a:rPr>
              <a:t>of</a:t>
            </a:r>
            <a:r>
              <a:rPr dirty="0" sz="100" spc="10">
                <a:latin typeface="Arial MT"/>
                <a:cs typeface="Arial MT"/>
              </a:rPr>
              <a:t> </a:t>
            </a:r>
            <a:r>
              <a:rPr dirty="0" sz="100" spc="5">
                <a:latin typeface="Arial MT"/>
                <a:cs typeface="Arial MT"/>
              </a:rPr>
              <a:t>the</a:t>
            </a:r>
            <a:r>
              <a:rPr dirty="0" sz="100" spc="15">
                <a:latin typeface="Arial MT"/>
                <a:cs typeface="Arial MT"/>
              </a:rPr>
              <a:t> </a:t>
            </a:r>
            <a:r>
              <a:rPr dirty="0" sz="100" spc="5">
                <a:latin typeface="Arial MT"/>
                <a:cs typeface="Arial MT"/>
              </a:rPr>
              <a:t>most</a:t>
            </a:r>
            <a:r>
              <a:rPr dirty="0" sz="100" spc="10">
                <a:latin typeface="Arial MT"/>
                <a:cs typeface="Arial MT"/>
              </a:rPr>
              <a:t> </a:t>
            </a:r>
            <a:r>
              <a:rPr dirty="0" sz="100" spc="5">
                <a:latin typeface="Arial MT"/>
                <a:cs typeface="Arial MT"/>
              </a:rPr>
              <a:t>popular</a:t>
            </a:r>
            <a:r>
              <a:rPr dirty="0" sz="100" spc="15">
                <a:latin typeface="Arial MT"/>
                <a:cs typeface="Arial MT"/>
              </a:rPr>
              <a:t> </a:t>
            </a:r>
            <a:r>
              <a:rPr dirty="0" sz="100" spc="5">
                <a:latin typeface="Arial MT"/>
                <a:cs typeface="Arial MT"/>
              </a:rPr>
              <a:t>media</a:t>
            </a:r>
            <a:r>
              <a:rPr dirty="0" sz="100" spc="10">
                <a:latin typeface="Arial MT"/>
                <a:cs typeface="Arial MT"/>
              </a:rPr>
              <a:t> </a:t>
            </a:r>
            <a:r>
              <a:rPr dirty="0" sz="100" spc="5">
                <a:latin typeface="Arial MT"/>
                <a:cs typeface="Arial MT"/>
              </a:rPr>
              <a:t>and</a:t>
            </a:r>
            <a:r>
              <a:rPr dirty="0" sz="100" spc="10">
                <a:latin typeface="Arial MT"/>
                <a:cs typeface="Arial MT"/>
              </a:rPr>
              <a:t> </a:t>
            </a:r>
            <a:r>
              <a:rPr dirty="0" sz="100" spc="5">
                <a:latin typeface="Arial MT"/>
                <a:cs typeface="Arial MT"/>
              </a:rPr>
              <a:t>video</a:t>
            </a:r>
            <a:r>
              <a:rPr dirty="0" sz="100" spc="15">
                <a:latin typeface="Arial MT"/>
                <a:cs typeface="Arial MT"/>
              </a:rPr>
              <a:t> </a:t>
            </a:r>
            <a:r>
              <a:rPr dirty="0" sz="100" spc="5">
                <a:latin typeface="Arial MT"/>
                <a:cs typeface="Arial MT"/>
              </a:rPr>
              <a:t>streaming</a:t>
            </a:r>
            <a:r>
              <a:rPr dirty="0" sz="100" spc="10">
                <a:latin typeface="Arial MT"/>
                <a:cs typeface="Arial MT"/>
              </a:rPr>
              <a:t> </a:t>
            </a:r>
            <a:r>
              <a:rPr dirty="0" sz="100" spc="5">
                <a:latin typeface="Arial MT"/>
                <a:cs typeface="Arial MT"/>
              </a:rPr>
              <a:t>platforms,</a:t>
            </a:r>
            <a:r>
              <a:rPr dirty="0" sz="100" spc="15">
                <a:latin typeface="Arial MT"/>
                <a:cs typeface="Arial MT"/>
              </a:rPr>
              <a:t> </a:t>
            </a:r>
            <a:r>
              <a:rPr dirty="0" sz="100" spc="5">
                <a:latin typeface="Arial MT"/>
                <a:cs typeface="Arial MT"/>
              </a:rPr>
              <a:t>aims</a:t>
            </a:r>
            <a:r>
              <a:rPr dirty="0" sz="100" spc="10">
                <a:latin typeface="Arial MT"/>
                <a:cs typeface="Arial MT"/>
              </a:rPr>
              <a:t> </a:t>
            </a:r>
            <a:r>
              <a:rPr dirty="0" sz="100" spc="5">
                <a:latin typeface="Arial MT"/>
                <a:cs typeface="Arial MT"/>
              </a:rPr>
              <a:t>to</a:t>
            </a:r>
            <a:r>
              <a:rPr dirty="0" sz="100" spc="10">
                <a:latin typeface="Arial MT"/>
                <a:cs typeface="Arial MT"/>
              </a:rPr>
              <a:t> </a:t>
            </a:r>
            <a:r>
              <a:rPr dirty="0" sz="100" spc="5">
                <a:latin typeface="Arial MT"/>
                <a:cs typeface="Arial MT"/>
              </a:rPr>
              <a:t>optimize</a:t>
            </a:r>
            <a:r>
              <a:rPr dirty="0" sz="100" spc="15">
                <a:latin typeface="Arial MT"/>
                <a:cs typeface="Arial MT"/>
              </a:rPr>
              <a:t> </a:t>
            </a:r>
            <a:r>
              <a:rPr dirty="0" sz="100">
                <a:latin typeface="Arial MT"/>
                <a:cs typeface="Arial MT"/>
              </a:rPr>
              <a:t>its</a:t>
            </a:r>
            <a:r>
              <a:rPr dirty="0" sz="100" spc="10">
                <a:latin typeface="Arial MT"/>
                <a:cs typeface="Arial MT"/>
              </a:rPr>
              <a:t> </a:t>
            </a:r>
            <a:r>
              <a:rPr dirty="0" sz="100" spc="5">
                <a:latin typeface="Arial MT"/>
                <a:cs typeface="Arial MT"/>
              </a:rPr>
              <a:t>content</a:t>
            </a:r>
            <a:r>
              <a:rPr dirty="0" sz="100" spc="15">
                <a:latin typeface="Arial MT"/>
                <a:cs typeface="Arial MT"/>
              </a:rPr>
              <a:t> </a:t>
            </a:r>
            <a:r>
              <a:rPr dirty="0" sz="100" spc="5">
                <a:latin typeface="Arial MT"/>
                <a:cs typeface="Arial MT"/>
              </a:rPr>
              <a:t>production</a:t>
            </a:r>
            <a:r>
              <a:rPr dirty="0" sz="100" spc="10">
                <a:latin typeface="Arial MT"/>
                <a:cs typeface="Arial MT"/>
              </a:rPr>
              <a:t> </a:t>
            </a:r>
            <a:r>
              <a:rPr dirty="0" sz="100" spc="5">
                <a:latin typeface="Arial MT"/>
                <a:cs typeface="Arial MT"/>
              </a:rPr>
              <a:t>and</a:t>
            </a:r>
            <a:r>
              <a:rPr dirty="0" sz="100" spc="10">
                <a:latin typeface="Arial MT"/>
                <a:cs typeface="Arial MT"/>
              </a:rPr>
              <a:t> </a:t>
            </a:r>
            <a:r>
              <a:rPr dirty="0" sz="100" spc="5">
                <a:latin typeface="Arial MT"/>
                <a:cs typeface="Arial MT"/>
              </a:rPr>
              <a:t>grow</a:t>
            </a:r>
            <a:r>
              <a:rPr dirty="0" sz="100" spc="15">
                <a:latin typeface="Arial MT"/>
                <a:cs typeface="Arial MT"/>
              </a:rPr>
              <a:t> </a:t>
            </a:r>
            <a:r>
              <a:rPr dirty="0" sz="100">
                <a:latin typeface="Arial MT"/>
                <a:cs typeface="Arial MT"/>
              </a:rPr>
              <a:t>its</a:t>
            </a:r>
            <a:r>
              <a:rPr dirty="0" sz="100" spc="10">
                <a:latin typeface="Arial MT"/>
                <a:cs typeface="Arial MT"/>
              </a:rPr>
              <a:t> </a:t>
            </a:r>
            <a:r>
              <a:rPr dirty="0" sz="100" spc="5">
                <a:latin typeface="Arial MT"/>
                <a:cs typeface="Arial MT"/>
              </a:rPr>
              <a:t>business</a:t>
            </a:r>
            <a:r>
              <a:rPr dirty="0" sz="100" spc="15">
                <a:latin typeface="Arial MT"/>
                <a:cs typeface="Arial MT"/>
              </a:rPr>
              <a:t> </a:t>
            </a:r>
            <a:r>
              <a:rPr dirty="0" sz="100" spc="5">
                <a:latin typeface="Arial MT"/>
                <a:cs typeface="Arial MT"/>
              </a:rPr>
              <a:t>in</a:t>
            </a:r>
            <a:r>
              <a:rPr dirty="0" sz="100" spc="10">
                <a:latin typeface="Arial MT"/>
                <a:cs typeface="Arial MT"/>
              </a:rPr>
              <a:t> </a:t>
            </a:r>
            <a:r>
              <a:rPr dirty="0" sz="100" spc="5">
                <a:latin typeface="Arial MT"/>
                <a:cs typeface="Arial MT"/>
              </a:rPr>
              <a:t>different</a:t>
            </a:r>
            <a:r>
              <a:rPr dirty="0" sz="100" spc="10">
                <a:latin typeface="Arial MT"/>
                <a:cs typeface="Arial MT"/>
              </a:rPr>
              <a:t> </a:t>
            </a:r>
            <a:r>
              <a:rPr dirty="0" sz="100" spc="5">
                <a:latin typeface="Arial MT"/>
                <a:cs typeface="Arial MT"/>
              </a:rPr>
              <a:t>countries.</a:t>
            </a:r>
            <a:r>
              <a:rPr dirty="0" sz="100" spc="15">
                <a:latin typeface="Arial MT"/>
                <a:cs typeface="Arial MT"/>
              </a:rPr>
              <a:t> </a:t>
            </a:r>
            <a:r>
              <a:rPr dirty="0" sz="100">
                <a:latin typeface="Arial MT"/>
                <a:cs typeface="Arial MT"/>
              </a:rPr>
              <a:t>To </a:t>
            </a:r>
            <a:r>
              <a:rPr dirty="0" sz="100" spc="5">
                <a:latin typeface="Arial MT"/>
                <a:cs typeface="Arial MT"/>
              </a:rPr>
              <a:t> achieve this, they need data-driven insights to guide their</a:t>
            </a:r>
            <a:r>
              <a:rPr dirty="0" sz="100" spc="10">
                <a:latin typeface="Arial MT"/>
                <a:cs typeface="Arial MT"/>
              </a:rPr>
              <a:t> </a:t>
            </a:r>
            <a:r>
              <a:rPr dirty="0" sz="100" spc="5">
                <a:latin typeface="Arial MT"/>
                <a:cs typeface="Arial MT"/>
              </a:rPr>
              <a:t>decisions on which type of shows/movies to produce</a:t>
            </a:r>
            <a:r>
              <a:rPr dirty="0" sz="100" spc="10">
                <a:latin typeface="Arial MT"/>
                <a:cs typeface="Arial MT"/>
              </a:rPr>
              <a:t> </a:t>
            </a:r>
            <a:r>
              <a:rPr dirty="0" sz="100" spc="5">
                <a:latin typeface="Arial MT"/>
                <a:cs typeface="Arial MT"/>
              </a:rPr>
              <a:t>and how to strategically expand their content offerings.</a:t>
            </a:r>
            <a:r>
              <a:rPr dirty="0" sz="100" spc="10">
                <a:latin typeface="Arial MT"/>
                <a:cs typeface="Arial MT"/>
              </a:rPr>
              <a:t> </a:t>
            </a:r>
            <a:r>
              <a:rPr dirty="0" sz="100" spc="5">
                <a:latin typeface="Arial MT"/>
                <a:cs typeface="Arial MT"/>
              </a:rPr>
              <a:t>The company is </a:t>
            </a:r>
            <a:r>
              <a:rPr dirty="0" sz="100" spc="10">
                <a:latin typeface="Arial MT"/>
                <a:cs typeface="Arial MT"/>
              </a:rPr>
              <a:t> </a:t>
            </a:r>
            <a:r>
              <a:rPr dirty="0" sz="100" spc="5">
                <a:latin typeface="Arial MT"/>
                <a:cs typeface="Arial MT"/>
              </a:rPr>
              <a:t>seeking</a:t>
            </a:r>
            <a:r>
              <a:rPr dirty="0" sz="100" spc="10">
                <a:latin typeface="Arial MT"/>
                <a:cs typeface="Arial MT"/>
              </a:rPr>
              <a:t> </a:t>
            </a:r>
            <a:r>
              <a:rPr dirty="0" sz="100" spc="5">
                <a:latin typeface="Arial MT"/>
                <a:cs typeface="Arial MT"/>
              </a:rPr>
              <a:t>to</a:t>
            </a:r>
            <a:r>
              <a:rPr dirty="0" sz="100" spc="10">
                <a:latin typeface="Arial MT"/>
                <a:cs typeface="Arial MT"/>
              </a:rPr>
              <a:t> </a:t>
            </a:r>
            <a:r>
              <a:rPr dirty="0" sz="100" spc="5">
                <a:latin typeface="Arial MT"/>
                <a:cs typeface="Arial MT"/>
              </a:rPr>
              <a:t>understand</a:t>
            </a:r>
            <a:r>
              <a:rPr dirty="0" sz="100" spc="10">
                <a:latin typeface="Arial MT"/>
                <a:cs typeface="Arial MT"/>
              </a:rPr>
              <a:t> </a:t>
            </a:r>
            <a:r>
              <a:rPr dirty="0" sz="100" spc="5">
                <a:latin typeface="Arial MT"/>
                <a:cs typeface="Arial MT"/>
              </a:rPr>
              <a:t>the</a:t>
            </a:r>
            <a:r>
              <a:rPr dirty="0" sz="100" spc="10">
                <a:latin typeface="Arial MT"/>
                <a:cs typeface="Arial MT"/>
              </a:rPr>
              <a:t> </a:t>
            </a:r>
            <a:r>
              <a:rPr dirty="0" sz="100" spc="5">
                <a:latin typeface="Arial MT"/>
                <a:cs typeface="Arial MT"/>
              </a:rPr>
              <a:t>current</a:t>
            </a:r>
            <a:r>
              <a:rPr dirty="0" sz="100" spc="10">
                <a:latin typeface="Arial MT"/>
                <a:cs typeface="Arial MT"/>
              </a:rPr>
              <a:t> </a:t>
            </a:r>
            <a:r>
              <a:rPr dirty="0" sz="100" spc="5">
                <a:latin typeface="Arial MT"/>
                <a:cs typeface="Arial MT"/>
              </a:rPr>
              <a:t>landscape</a:t>
            </a:r>
            <a:r>
              <a:rPr dirty="0" sz="100" spc="10">
                <a:latin typeface="Arial MT"/>
                <a:cs typeface="Arial MT"/>
              </a:rPr>
              <a:t> </a:t>
            </a:r>
            <a:r>
              <a:rPr dirty="0" sz="100" spc="5">
                <a:latin typeface="Arial MT"/>
                <a:cs typeface="Arial MT"/>
              </a:rPr>
              <a:t>of</a:t>
            </a:r>
            <a:r>
              <a:rPr dirty="0" sz="100" spc="10">
                <a:latin typeface="Arial MT"/>
                <a:cs typeface="Arial MT"/>
              </a:rPr>
              <a:t> </a:t>
            </a:r>
            <a:r>
              <a:rPr dirty="0" sz="100" spc="5">
                <a:latin typeface="Arial MT"/>
                <a:cs typeface="Arial MT"/>
              </a:rPr>
              <a:t>content</a:t>
            </a:r>
            <a:r>
              <a:rPr dirty="0" sz="100" spc="10">
                <a:latin typeface="Arial MT"/>
                <a:cs typeface="Arial MT"/>
              </a:rPr>
              <a:t> </a:t>
            </a:r>
            <a:r>
              <a:rPr dirty="0" sz="100" spc="5">
                <a:latin typeface="Arial MT"/>
                <a:cs typeface="Arial MT"/>
              </a:rPr>
              <a:t>available</a:t>
            </a:r>
            <a:r>
              <a:rPr dirty="0" sz="100" spc="10">
                <a:latin typeface="Arial MT"/>
                <a:cs typeface="Arial MT"/>
              </a:rPr>
              <a:t> </a:t>
            </a:r>
            <a:r>
              <a:rPr dirty="0" sz="100" spc="5">
                <a:latin typeface="Arial MT"/>
                <a:cs typeface="Arial MT"/>
              </a:rPr>
              <a:t>in</a:t>
            </a:r>
            <a:r>
              <a:rPr dirty="0" sz="100" spc="10">
                <a:latin typeface="Arial MT"/>
                <a:cs typeface="Arial MT"/>
              </a:rPr>
              <a:t> </a:t>
            </a:r>
            <a:r>
              <a:rPr dirty="0" sz="100" spc="5">
                <a:latin typeface="Arial MT"/>
                <a:cs typeface="Arial MT"/>
              </a:rPr>
              <a:t>different</a:t>
            </a:r>
            <a:r>
              <a:rPr dirty="0" sz="100" spc="10">
                <a:latin typeface="Arial MT"/>
                <a:cs typeface="Arial MT"/>
              </a:rPr>
              <a:t> </a:t>
            </a:r>
            <a:r>
              <a:rPr dirty="0" sz="100" spc="5">
                <a:latin typeface="Arial MT"/>
                <a:cs typeface="Arial MT"/>
              </a:rPr>
              <a:t>countries,</a:t>
            </a:r>
            <a:r>
              <a:rPr dirty="0" sz="100" spc="10">
                <a:latin typeface="Arial MT"/>
                <a:cs typeface="Arial MT"/>
              </a:rPr>
              <a:t> </a:t>
            </a:r>
            <a:r>
              <a:rPr dirty="0" sz="100" spc="5">
                <a:latin typeface="Arial MT"/>
                <a:cs typeface="Arial MT"/>
              </a:rPr>
              <a:t>analyze</a:t>
            </a:r>
            <a:r>
              <a:rPr dirty="0" sz="100" spc="10">
                <a:latin typeface="Arial MT"/>
                <a:cs typeface="Arial MT"/>
              </a:rPr>
              <a:t> </a:t>
            </a:r>
            <a:r>
              <a:rPr dirty="0" sz="100" spc="5">
                <a:latin typeface="Arial MT"/>
                <a:cs typeface="Arial MT"/>
              </a:rPr>
              <a:t>trends</a:t>
            </a:r>
            <a:r>
              <a:rPr dirty="0" sz="100" spc="10">
                <a:latin typeface="Arial MT"/>
                <a:cs typeface="Arial MT"/>
              </a:rPr>
              <a:t> </a:t>
            </a:r>
            <a:r>
              <a:rPr dirty="0" sz="100" spc="5">
                <a:latin typeface="Arial MT"/>
                <a:cs typeface="Arial MT"/>
              </a:rPr>
              <a:t>in</a:t>
            </a:r>
            <a:r>
              <a:rPr dirty="0" sz="100" spc="10">
                <a:latin typeface="Arial MT"/>
                <a:cs typeface="Arial MT"/>
              </a:rPr>
              <a:t> </a:t>
            </a:r>
            <a:r>
              <a:rPr dirty="0" sz="100" spc="5">
                <a:latin typeface="Arial MT"/>
                <a:cs typeface="Arial MT"/>
              </a:rPr>
              <a:t>the</a:t>
            </a:r>
            <a:r>
              <a:rPr dirty="0" sz="100" spc="10">
                <a:latin typeface="Arial MT"/>
                <a:cs typeface="Arial MT"/>
              </a:rPr>
              <a:t> </a:t>
            </a:r>
            <a:r>
              <a:rPr dirty="0" sz="100" spc="5">
                <a:latin typeface="Arial MT"/>
                <a:cs typeface="Arial MT"/>
              </a:rPr>
              <a:t>number</a:t>
            </a:r>
            <a:r>
              <a:rPr dirty="0" sz="100" spc="10">
                <a:latin typeface="Arial MT"/>
                <a:cs typeface="Arial MT"/>
              </a:rPr>
              <a:t> </a:t>
            </a:r>
            <a:r>
              <a:rPr dirty="0" sz="100" spc="5">
                <a:latin typeface="Arial MT"/>
                <a:cs typeface="Arial MT"/>
              </a:rPr>
              <a:t>of</a:t>
            </a:r>
            <a:r>
              <a:rPr dirty="0" sz="100" spc="10">
                <a:latin typeface="Arial MT"/>
                <a:cs typeface="Arial MT"/>
              </a:rPr>
              <a:t> </a:t>
            </a:r>
            <a:r>
              <a:rPr dirty="0" sz="100" spc="5">
                <a:latin typeface="Arial MT"/>
                <a:cs typeface="Arial MT"/>
              </a:rPr>
              <a:t>movies</a:t>
            </a:r>
            <a:r>
              <a:rPr dirty="0" sz="100" spc="10">
                <a:latin typeface="Arial MT"/>
                <a:cs typeface="Arial MT"/>
              </a:rPr>
              <a:t> </a:t>
            </a:r>
            <a:r>
              <a:rPr dirty="0" sz="100" spc="5">
                <a:latin typeface="Arial MT"/>
                <a:cs typeface="Arial MT"/>
              </a:rPr>
              <a:t>released</a:t>
            </a:r>
            <a:r>
              <a:rPr dirty="0" sz="100" spc="10">
                <a:latin typeface="Arial MT"/>
                <a:cs typeface="Arial MT"/>
              </a:rPr>
              <a:t> </a:t>
            </a:r>
            <a:r>
              <a:rPr dirty="0" sz="100" spc="5">
                <a:latin typeface="Arial MT"/>
                <a:cs typeface="Arial MT"/>
              </a:rPr>
              <a:t>over</a:t>
            </a:r>
            <a:r>
              <a:rPr dirty="0" sz="100" spc="10">
                <a:latin typeface="Arial MT"/>
                <a:cs typeface="Arial MT"/>
              </a:rPr>
              <a:t> </a:t>
            </a:r>
            <a:r>
              <a:rPr dirty="0" sz="100" spc="5">
                <a:latin typeface="Arial MT"/>
                <a:cs typeface="Arial MT"/>
              </a:rPr>
              <a:t>the</a:t>
            </a:r>
            <a:r>
              <a:rPr dirty="0" sz="100" spc="10">
                <a:latin typeface="Arial MT"/>
                <a:cs typeface="Arial MT"/>
              </a:rPr>
              <a:t> </a:t>
            </a:r>
            <a:r>
              <a:rPr dirty="0" sz="100" spc="5">
                <a:latin typeface="Arial MT"/>
                <a:cs typeface="Arial MT"/>
              </a:rPr>
              <a:t>last</a:t>
            </a:r>
            <a:r>
              <a:rPr dirty="0" sz="100" spc="10">
                <a:latin typeface="Arial MT"/>
                <a:cs typeface="Arial MT"/>
              </a:rPr>
              <a:t> </a:t>
            </a:r>
            <a:r>
              <a:rPr dirty="0" sz="100" spc="5">
                <a:latin typeface="Arial MT"/>
                <a:cs typeface="Arial MT"/>
              </a:rPr>
              <a:t>20-30</a:t>
            </a:r>
            <a:r>
              <a:rPr dirty="0" sz="100" spc="10">
                <a:latin typeface="Arial MT"/>
                <a:cs typeface="Arial MT"/>
              </a:rPr>
              <a:t> </a:t>
            </a:r>
            <a:r>
              <a:rPr dirty="0" sz="100" spc="5">
                <a:latin typeface="Arial MT"/>
                <a:cs typeface="Arial MT"/>
              </a:rPr>
              <a:t>years,</a:t>
            </a:r>
            <a:r>
              <a:rPr dirty="0" sz="100" spc="10">
                <a:latin typeface="Arial MT"/>
                <a:cs typeface="Arial MT"/>
              </a:rPr>
              <a:t> </a:t>
            </a:r>
            <a:r>
              <a:rPr dirty="0" sz="100" spc="5">
                <a:latin typeface="Arial MT"/>
                <a:cs typeface="Arial MT"/>
              </a:rPr>
              <a:t>compare</a:t>
            </a:r>
            <a:r>
              <a:rPr dirty="0" sz="100" spc="15">
                <a:latin typeface="Arial MT"/>
                <a:cs typeface="Arial MT"/>
              </a:rPr>
              <a:t> </a:t>
            </a:r>
            <a:r>
              <a:rPr dirty="0" sz="100" spc="5">
                <a:latin typeface="Arial MT"/>
                <a:cs typeface="Arial MT"/>
              </a:rPr>
              <a:t>TV</a:t>
            </a:r>
            <a:r>
              <a:rPr dirty="0" sz="100" spc="10">
                <a:latin typeface="Arial MT"/>
                <a:cs typeface="Arial MT"/>
              </a:rPr>
              <a:t> </a:t>
            </a:r>
            <a:r>
              <a:rPr dirty="0" sz="100" spc="5">
                <a:latin typeface="Arial MT"/>
                <a:cs typeface="Arial MT"/>
              </a:rPr>
              <a:t>shows </a:t>
            </a:r>
            <a:r>
              <a:rPr dirty="0" sz="100" spc="10">
                <a:latin typeface="Arial MT"/>
                <a:cs typeface="Arial MT"/>
              </a:rPr>
              <a:t> </a:t>
            </a:r>
            <a:r>
              <a:rPr dirty="0" sz="100" spc="5">
                <a:latin typeface="Arial MT"/>
                <a:cs typeface="Arial MT"/>
              </a:rPr>
              <a:t>vs. movies, identify the best time to launch TV shows, and assess the focus on TV shows compared to movies in recent years. Netflix also wants to gain insights into the actors and </a:t>
            </a:r>
            <a:r>
              <a:rPr dirty="0" sz="100" spc="10">
                <a:latin typeface="Arial MT"/>
                <a:cs typeface="Arial MT"/>
              </a:rPr>
              <a:t> </a:t>
            </a:r>
            <a:r>
              <a:rPr dirty="0" sz="100" spc="5">
                <a:latin typeface="Arial MT"/>
                <a:cs typeface="Arial MT"/>
              </a:rPr>
              <a:t>directors associated with different types of shows/movies</a:t>
            </a:r>
            <a:r>
              <a:rPr dirty="0" sz="100" spc="10">
                <a:latin typeface="Arial MT"/>
                <a:cs typeface="Arial MT"/>
              </a:rPr>
              <a:t> </a:t>
            </a:r>
            <a:r>
              <a:rPr dirty="0" sz="100" spc="5">
                <a:latin typeface="Arial MT"/>
                <a:cs typeface="Arial MT"/>
              </a:rPr>
              <a:t>and the availability of content in various</a:t>
            </a:r>
            <a:r>
              <a:rPr dirty="0" sz="100" spc="10">
                <a:latin typeface="Arial MT"/>
                <a:cs typeface="Arial MT"/>
              </a:rPr>
              <a:t> </a:t>
            </a:r>
            <a:r>
              <a:rPr dirty="0" sz="100" spc="5">
                <a:latin typeface="Arial MT"/>
                <a:cs typeface="Arial MT"/>
              </a:rPr>
              <a:t>genres. The analysis should be presented in</a:t>
            </a:r>
            <a:r>
              <a:rPr dirty="0" sz="100" spc="10">
                <a:latin typeface="Arial MT"/>
                <a:cs typeface="Arial MT"/>
              </a:rPr>
              <a:t> </a:t>
            </a:r>
            <a:r>
              <a:rPr dirty="0" sz="100" spc="5">
                <a:latin typeface="Arial MT"/>
                <a:cs typeface="Arial MT"/>
              </a:rPr>
              <a:t>a </a:t>
            </a:r>
            <a:r>
              <a:rPr dirty="0" sz="100">
                <a:latin typeface="Arial MT"/>
                <a:cs typeface="Arial MT"/>
              </a:rPr>
              <a:t>clear,</a:t>
            </a:r>
            <a:r>
              <a:rPr dirty="0" sz="100" spc="5">
                <a:latin typeface="Arial MT"/>
                <a:cs typeface="Arial MT"/>
              </a:rPr>
              <a:t> understandable manner, as the </a:t>
            </a:r>
            <a:r>
              <a:rPr dirty="0" sz="100" spc="10">
                <a:latin typeface="Arial MT"/>
                <a:cs typeface="Arial MT"/>
              </a:rPr>
              <a:t> </a:t>
            </a:r>
            <a:r>
              <a:rPr dirty="0" sz="100" spc="5">
                <a:latin typeface="Arial MT"/>
                <a:cs typeface="Arial MT"/>
              </a:rPr>
              <a:t>target audience for the findings are business executives</a:t>
            </a:r>
            <a:r>
              <a:rPr dirty="0" sz="100" spc="10">
                <a:latin typeface="Arial MT"/>
                <a:cs typeface="Arial MT"/>
              </a:rPr>
              <a:t> </a:t>
            </a:r>
            <a:r>
              <a:rPr dirty="0" sz="100" spc="5">
                <a:latin typeface="Arial MT"/>
                <a:cs typeface="Arial MT"/>
              </a:rPr>
              <a:t>with basic data science knowledge. The goal is</a:t>
            </a:r>
            <a:r>
              <a:rPr dirty="0" sz="100" spc="10">
                <a:latin typeface="Arial MT"/>
                <a:cs typeface="Arial MT"/>
              </a:rPr>
              <a:t> </a:t>
            </a:r>
            <a:r>
              <a:rPr dirty="0" sz="100" spc="5">
                <a:latin typeface="Arial MT"/>
                <a:cs typeface="Arial MT"/>
              </a:rPr>
              <a:t>to provide actionable recommendations backed by data to</a:t>
            </a:r>
            <a:r>
              <a:rPr dirty="0" sz="100" spc="10">
                <a:latin typeface="Arial MT"/>
                <a:cs typeface="Arial MT"/>
              </a:rPr>
              <a:t> </a:t>
            </a:r>
            <a:r>
              <a:rPr dirty="0" sz="100" spc="5">
                <a:latin typeface="Arial MT"/>
                <a:cs typeface="Arial MT"/>
              </a:rPr>
              <a:t>help Netflix make</a:t>
            </a:r>
            <a:endParaRPr sz="100">
              <a:latin typeface="Arial MT"/>
              <a:cs typeface="Arial MT"/>
            </a:endParaRPr>
          </a:p>
          <a:p>
            <a:pPr marL="139700">
              <a:lnSpc>
                <a:spcPct val="100000"/>
              </a:lnSpc>
              <a:spcBef>
                <a:spcPts val="70"/>
              </a:spcBef>
            </a:pPr>
            <a:r>
              <a:rPr dirty="0" sz="100" spc="5">
                <a:latin typeface="Arial MT"/>
                <a:cs typeface="Arial MT"/>
              </a:rPr>
              <a:t>informed decisions that</a:t>
            </a:r>
            <a:r>
              <a:rPr dirty="0" sz="100" spc="10">
                <a:latin typeface="Arial MT"/>
                <a:cs typeface="Arial MT"/>
              </a:rPr>
              <a:t> </a:t>
            </a:r>
            <a:r>
              <a:rPr dirty="0" sz="100" spc="5">
                <a:latin typeface="Arial MT"/>
                <a:cs typeface="Arial MT"/>
              </a:rPr>
              <a:t>can lead</a:t>
            </a:r>
            <a:r>
              <a:rPr dirty="0" sz="100" spc="10">
                <a:latin typeface="Arial MT"/>
                <a:cs typeface="Arial MT"/>
              </a:rPr>
              <a:t> </a:t>
            </a:r>
            <a:r>
              <a:rPr dirty="0" sz="100" spc="5">
                <a:latin typeface="Arial MT"/>
                <a:cs typeface="Arial MT"/>
              </a:rPr>
              <a:t>to business</a:t>
            </a:r>
            <a:r>
              <a:rPr dirty="0" sz="100" spc="10">
                <a:latin typeface="Arial MT"/>
                <a:cs typeface="Arial MT"/>
              </a:rPr>
              <a:t> </a:t>
            </a:r>
            <a:r>
              <a:rPr dirty="0" sz="100" spc="5">
                <a:latin typeface="Arial MT"/>
                <a:cs typeface="Arial MT"/>
              </a:rPr>
              <a:t>growth and</a:t>
            </a:r>
            <a:r>
              <a:rPr dirty="0" sz="100" spc="10">
                <a:latin typeface="Arial MT"/>
                <a:cs typeface="Arial MT"/>
              </a:rPr>
              <a:t> </a:t>
            </a:r>
            <a:r>
              <a:rPr dirty="0" sz="100" spc="5">
                <a:latin typeface="Arial MT"/>
                <a:cs typeface="Arial MT"/>
              </a:rPr>
              <a:t>audience engagement.</a:t>
            </a:r>
            <a:endParaRPr sz="100">
              <a:latin typeface="Arial MT"/>
              <a:cs typeface="Arial MT"/>
            </a:endParaRPr>
          </a:p>
          <a:p>
            <a:pPr>
              <a:lnSpc>
                <a:spcPct val="100000"/>
              </a:lnSpc>
            </a:pPr>
            <a:endParaRPr sz="100">
              <a:latin typeface="Arial MT"/>
              <a:cs typeface="Arial MT"/>
            </a:endParaRPr>
          </a:p>
          <a:p>
            <a:pPr>
              <a:lnSpc>
                <a:spcPct val="100000"/>
              </a:lnSpc>
            </a:pPr>
            <a:endParaRPr sz="100">
              <a:latin typeface="Arial MT"/>
              <a:cs typeface="Arial MT"/>
            </a:endParaRPr>
          </a:p>
          <a:p>
            <a:pPr marL="63500">
              <a:lnSpc>
                <a:spcPct val="100000"/>
              </a:lnSpc>
            </a:pPr>
            <a:r>
              <a:rPr dirty="0" sz="100">
                <a:solidFill>
                  <a:srgbClr val="616161"/>
                </a:solidFill>
                <a:latin typeface="Courier New"/>
                <a:cs typeface="Courier New"/>
              </a:rPr>
              <a:t>In [13]:</a:t>
            </a:r>
            <a:r>
              <a:rPr dirty="0" sz="100" spc="40">
                <a:solidFill>
                  <a:srgbClr val="616161"/>
                </a:solidFill>
                <a:latin typeface="Courier New"/>
                <a:cs typeface="Courier New"/>
              </a:rPr>
              <a:t> </a:t>
            </a:r>
            <a:r>
              <a:rPr dirty="0" sz="100" i="1">
                <a:solidFill>
                  <a:srgbClr val="408080"/>
                </a:solidFill>
                <a:latin typeface="Courier New"/>
                <a:cs typeface="Courier New"/>
              </a:rPr>
              <a:t>#load</a:t>
            </a:r>
            <a:r>
              <a:rPr dirty="0" sz="100" spc="5" i="1">
                <a:solidFill>
                  <a:srgbClr val="408080"/>
                </a:solidFill>
                <a:latin typeface="Courier New"/>
                <a:cs typeface="Courier New"/>
              </a:rPr>
              <a:t> </a:t>
            </a:r>
            <a:r>
              <a:rPr dirty="0" sz="100" i="1">
                <a:solidFill>
                  <a:srgbClr val="408080"/>
                </a:solidFill>
                <a:latin typeface="Courier New"/>
                <a:cs typeface="Courier New"/>
              </a:rPr>
              <a:t>the</a:t>
            </a:r>
            <a:r>
              <a:rPr dirty="0" sz="100" spc="5" i="1">
                <a:solidFill>
                  <a:srgbClr val="408080"/>
                </a:solidFill>
                <a:latin typeface="Courier New"/>
                <a:cs typeface="Courier New"/>
              </a:rPr>
              <a:t> </a:t>
            </a:r>
            <a:r>
              <a:rPr dirty="0" sz="100" i="1">
                <a:solidFill>
                  <a:srgbClr val="408080"/>
                </a:solidFill>
                <a:latin typeface="Courier New"/>
                <a:cs typeface="Courier New"/>
              </a:rPr>
              <a:t>dataset</a:t>
            </a:r>
            <a:endParaRPr sz="100">
              <a:latin typeface="Courier New"/>
              <a:cs typeface="Courier New"/>
            </a:endParaRPr>
          </a:p>
          <a:p>
            <a:pPr marL="140970">
              <a:lnSpc>
                <a:spcPct val="100000"/>
              </a:lnSpc>
            </a:pPr>
            <a:r>
              <a:rPr dirty="0" sz="100">
                <a:solidFill>
                  <a:srgbClr val="202020"/>
                </a:solidFill>
                <a:latin typeface="Courier New"/>
                <a:cs typeface="Courier New"/>
              </a:rPr>
              <a:t>df</a:t>
            </a:r>
            <a:r>
              <a:rPr dirty="0" sz="100" b="1">
                <a:solidFill>
                  <a:srgbClr val="AA21FF"/>
                </a:solidFill>
                <a:latin typeface="Courier New"/>
                <a:cs typeface="Courier New"/>
              </a:rPr>
              <a:t>=</a:t>
            </a:r>
            <a:r>
              <a:rPr dirty="0" sz="100">
                <a:solidFill>
                  <a:srgbClr val="202020"/>
                </a:solidFill>
                <a:latin typeface="Courier New"/>
                <a:cs typeface="Courier New"/>
              </a:rPr>
              <a:t>pd</a:t>
            </a:r>
            <a:r>
              <a:rPr dirty="0" sz="100" b="1">
                <a:solidFill>
                  <a:srgbClr val="AA21FF"/>
                </a:solidFill>
                <a:latin typeface="Courier New"/>
                <a:cs typeface="Courier New"/>
              </a:rPr>
              <a:t>.</a:t>
            </a:r>
            <a:r>
              <a:rPr dirty="0" sz="100">
                <a:solidFill>
                  <a:srgbClr val="202020"/>
                </a:solidFill>
                <a:latin typeface="Courier New"/>
                <a:cs typeface="Courier New"/>
              </a:rPr>
              <a:t>read_csv</a:t>
            </a:r>
            <a:r>
              <a:rPr dirty="0" sz="100">
                <a:solidFill>
                  <a:srgbClr val="0054AA"/>
                </a:solidFill>
                <a:latin typeface="Courier New"/>
                <a:cs typeface="Courier New"/>
              </a:rPr>
              <a:t>(</a:t>
            </a:r>
            <a:r>
              <a:rPr dirty="0" sz="100">
                <a:solidFill>
                  <a:srgbClr val="B92020"/>
                </a:solidFill>
                <a:latin typeface="Courier New"/>
                <a:cs typeface="Courier New"/>
              </a:rPr>
              <a:t>'netflix.csv'</a:t>
            </a:r>
            <a:r>
              <a:rPr dirty="0" sz="100">
                <a:solidFill>
                  <a:srgbClr val="0054AA"/>
                </a:solidFill>
                <a:latin typeface="Courier New"/>
                <a:cs typeface="Courier New"/>
              </a:rPr>
              <a:t>)</a:t>
            </a:r>
            <a:endParaRPr sz="100">
              <a:latin typeface="Courier New"/>
              <a:cs typeface="Courier New"/>
            </a:endParaRPr>
          </a:p>
          <a:p>
            <a:pPr>
              <a:lnSpc>
                <a:spcPct val="100000"/>
              </a:lnSpc>
            </a:pPr>
            <a:endParaRPr sz="100">
              <a:latin typeface="Courier New"/>
              <a:cs typeface="Courier New"/>
            </a:endParaRPr>
          </a:p>
          <a:p>
            <a:pPr algn="ctr" marR="973455">
              <a:lnSpc>
                <a:spcPct val="100000"/>
              </a:lnSpc>
              <a:spcBef>
                <a:spcPts val="80"/>
              </a:spcBef>
            </a:pPr>
            <a:r>
              <a:rPr dirty="0" sz="100">
                <a:solidFill>
                  <a:srgbClr val="616161"/>
                </a:solidFill>
                <a:latin typeface="Courier New"/>
                <a:cs typeface="Courier New"/>
              </a:rPr>
              <a:t>In [14]:</a:t>
            </a:r>
            <a:r>
              <a:rPr dirty="0" sz="100" spc="35">
                <a:solidFill>
                  <a:srgbClr val="616161"/>
                </a:solidFill>
                <a:latin typeface="Courier New"/>
                <a:cs typeface="Courier New"/>
              </a:rPr>
              <a:t> </a:t>
            </a:r>
            <a:r>
              <a:rPr dirty="0" sz="100" i="1">
                <a:solidFill>
                  <a:srgbClr val="408080"/>
                </a:solidFill>
                <a:latin typeface="Courier New"/>
                <a:cs typeface="Courier New"/>
              </a:rPr>
              <a:t># first few row</a:t>
            </a:r>
            <a:r>
              <a:rPr dirty="0" sz="100" spc="5" i="1">
                <a:solidFill>
                  <a:srgbClr val="408080"/>
                </a:solidFill>
                <a:latin typeface="Courier New"/>
                <a:cs typeface="Courier New"/>
              </a:rPr>
              <a:t> </a:t>
            </a:r>
            <a:r>
              <a:rPr dirty="0" sz="100" i="1">
                <a:solidFill>
                  <a:srgbClr val="408080"/>
                </a:solidFill>
                <a:latin typeface="Courier New"/>
                <a:cs typeface="Courier New"/>
              </a:rPr>
              <a:t>of dataset</a:t>
            </a:r>
            <a:endParaRPr sz="100">
              <a:latin typeface="Courier New"/>
              <a:cs typeface="Courier New"/>
            </a:endParaRPr>
          </a:p>
          <a:p>
            <a:pPr algn="ctr" marR="1033780">
              <a:lnSpc>
                <a:spcPct val="100000"/>
              </a:lnSpc>
              <a:spcBef>
                <a:spcPts val="10"/>
              </a:spcBef>
            </a:pPr>
            <a:r>
              <a:rPr dirty="0" sz="100">
                <a:solidFill>
                  <a:srgbClr val="202020"/>
                </a:solidFill>
                <a:latin typeface="Courier New"/>
                <a:cs typeface="Courier New"/>
              </a:rPr>
              <a:t>df</a:t>
            </a:r>
            <a:r>
              <a:rPr dirty="0" sz="100" b="1">
                <a:solidFill>
                  <a:srgbClr val="AA21FF"/>
                </a:solidFill>
                <a:latin typeface="Courier New"/>
                <a:cs typeface="Courier New"/>
              </a:rPr>
              <a:t>.</a:t>
            </a:r>
            <a:r>
              <a:rPr dirty="0" sz="100">
                <a:solidFill>
                  <a:srgbClr val="202020"/>
                </a:solidFill>
                <a:latin typeface="Courier New"/>
                <a:cs typeface="Courier New"/>
              </a:rPr>
              <a:t>head</a:t>
            </a:r>
            <a:r>
              <a:rPr dirty="0" sz="100">
                <a:solidFill>
                  <a:srgbClr val="0054AA"/>
                </a:solidFill>
                <a:latin typeface="Courier New"/>
                <a:cs typeface="Courier New"/>
              </a:rPr>
              <a:t>()</a:t>
            </a:r>
            <a:endParaRPr sz="100">
              <a:latin typeface="Courier New"/>
              <a:cs typeface="Courier New"/>
            </a:endParaRPr>
          </a:p>
          <a:p>
            <a:pPr>
              <a:lnSpc>
                <a:spcPct val="100000"/>
              </a:lnSpc>
              <a:spcBef>
                <a:spcPts val="45"/>
              </a:spcBef>
            </a:pPr>
            <a:endParaRPr sz="100">
              <a:latin typeface="Courier New"/>
              <a:cs typeface="Courier New"/>
            </a:endParaRPr>
          </a:p>
          <a:p>
            <a:pPr marL="63500">
              <a:lnSpc>
                <a:spcPct val="100000"/>
              </a:lnSpc>
              <a:tabLst>
                <a:tab pos="578485" algn="l"/>
              </a:tabLst>
            </a:pPr>
            <a:r>
              <a:rPr dirty="0" sz="100">
                <a:solidFill>
                  <a:srgbClr val="616161"/>
                </a:solidFill>
                <a:latin typeface="Courier New"/>
                <a:cs typeface="Courier New"/>
              </a:rPr>
              <a:t>Out[14]:    </a:t>
            </a:r>
            <a:r>
              <a:rPr dirty="0" sz="100" spc="5">
                <a:solidFill>
                  <a:srgbClr val="616161"/>
                </a:solidFill>
                <a:latin typeface="Courier New"/>
                <a:cs typeface="Courier New"/>
              </a:rPr>
              <a:t> </a:t>
            </a:r>
            <a:r>
              <a:rPr dirty="0" sz="100" spc="-5" b="1">
                <a:latin typeface="Arial"/>
                <a:cs typeface="Arial"/>
              </a:rPr>
              <a:t>show_id</a:t>
            </a:r>
            <a:r>
              <a:rPr dirty="0" sz="100" spc="25" b="1">
                <a:latin typeface="Arial"/>
                <a:cs typeface="Arial"/>
              </a:rPr>
              <a:t>   </a:t>
            </a:r>
            <a:r>
              <a:rPr dirty="0" sz="100" spc="25" b="1">
                <a:latin typeface="Arial"/>
                <a:cs typeface="Arial"/>
              </a:rPr>
              <a:t> </a:t>
            </a:r>
            <a:r>
              <a:rPr dirty="0" sz="100" spc="-5" b="1">
                <a:latin typeface="Arial"/>
                <a:cs typeface="Arial"/>
              </a:rPr>
              <a:t>type</a:t>
            </a:r>
            <a:r>
              <a:rPr dirty="0" sz="100" spc="15" b="1">
                <a:latin typeface="Arial"/>
                <a:cs typeface="Arial"/>
              </a:rPr>
              <a:t>            </a:t>
            </a:r>
            <a:r>
              <a:rPr dirty="0" sz="100" spc="20" b="1">
                <a:latin typeface="Arial"/>
                <a:cs typeface="Arial"/>
              </a:rPr>
              <a:t> </a:t>
            </a:r>
            <a:r>
              <a:rPr dirty="0" sz="100" spc="-5" b="1">
                <a:latin typeface="Arial"/>
                <a:cs typeface="Arial"/>
              </a:rPr>
              <a:t>title</a:t>
            </a:r>
            <a:r>
              <a:rPr dirty="0" sz="100" spc="20" b="1">
                <a:latin typeface="Arial"/>
                <a:cs typeface="Arial"/>
              </a:rPr>
              <a:t>    </a:t>
            </a:r>
            <a:r>
              <a:rPr dirty="0" sz="100" spc="25" b="1">
                <a:latin typeface="Arial"/>
                <a:cs typeface="Arial"/>
              </a:rPr>
              <a:t> </a:t>
            </a:r>
            <a:r>
              <a:rPr dirty="0" sz="100" spc="-5" b="1">
                <a:latin typeface="Arial"/>
                <a:cs typeface="Arial"/>
              </a:rPr>
              <a:t>director	cast</a:t>
            </a:r>
            <a:r>
              <a:rPr dirty="0" sz="100" spc="20" b="1">
                <a:latin typeface="Arial"/>
                <a:cs typeface="Arial"/>
              </a:rPr>
              <a:t>   </a:t>
            </a:r>
            <a:r>
              <a:rPr dirty="0" sz="100" spc="20" b="1">
                <a:latin typeface="Arial"/>
                <a:cs typeface="Arial"/>
              </a:rPr>
              <a:t> </a:t>
            </a:r>
            <a:r>
              <a:rPr dirty="0" sz="100" spc="-5" b="1">
                <a:latin typeface="Arial"/>
                <a:cs typeface="Arial"/>
              </a:rPr>
              <a:t>country</a:t>
            </a:r>
            <a:r>
              <a:rPr dirty="0" sz="100" spc="20" b="1">
                <a:latin typeface="Arial"/>
                <a:cs typeface="Arial"/>
              </a:rPr>
              <a:t>    </a:t>
            </a:r>
            <a:r>
              <a:rPr dirty="0" sz="100" spc="25" b="1">
                <a:latin typeface="Arial"/>
                <a:cs typeface="Arial"/>
              </a:rPr>
              <a:t> </a:t>
            </a:r>
            <a:r>
              <a:rPr dirty="0" sz="100" spc="-5" b="1">
                <a:latin typeface="Arial"/>
                <a:cs typeface="Arial"/>
              </a:rPr>
              <a:t>date_added</a:t>
            </a:r>
            <a:r>
              <a:rPr dirty="0" sz="100" spc="20" b="1">
                <a:latin typeface="Arial"/>
                <a:cs typeface="Arial"/>
              </a:rPr>
              <a:t>  </a:t>
            </a:r>
            <a:r>
              <a:rPr dirty="0" sz="100" spc="20" b="1">
                <a:latin typeface="Arial"/>
                <a:cs typeface="Arial"/>
              </a:rPr>
              <a:t> </a:t>
            </a:r>
            <a:r>
              <a:rPr dirty="0" sz="100" spc="-5" b="1">
                <a:latin typeface="Arial"/>
                <a:cs typeface="Arial"/>
              </a:rPr>
              <a:t>release_year</a:t>
            </a:r>
            <a:r>
              <a:rPr dirty="0" sz="100" spc="25" b="1">
                <a:latin typeface="Arial"/>
                <a:cs typeface="Arial"/>
              </a:rPr>
              <a:t>  </a:t>
            </a:r>
            <a:r>
              <a:rPr dirty="0" sz="100" spc="30" b="1">
                <a:latin typeface="Arial"/>
                <a:cs typeface="Arial"/>
              </a:rPr>
              <a:t> </a:t>
            </a:r>
            <a:r>
              <a:rPr dirty="0" sz="100" spc="-5" b="1">
                <a:latin typeface="Arial"/>
                <a:cs typeface="Arial"/>
              </a:rPr>
              <a:t>rating</a:t>
            </a:r>
            <a:r>
              <a:rPr dirty="0" sz="100" spc="30" b="1">
                <a:latin typeface="Arial"/>
                <a:cs typeface="Arial"/>
              </a:rPr>
              <a:t> </a:t>
            </a:r>
            <a:r>
              <a:rPr dirty="0" sz="100" spc="35" b="1">
                <a:latin typeface="Arial"/>
                <a:cs typeface="Arial"/>
              </a:rPr>
              <a:t> </a:t>
            </a:r>
            <a:r>
              <a:rPr dirty="0" sz="100" spc="-5" b="1">
                <a:latin typeface="Arial"/>
                <a:cs typeface="Arial"/>
              </a:rPr>
              <a:t>duration</a:t>
            </a:r>
            <a:r>
              <a:rPr dirty="0" sz="100" spc="15" b="1">
                <a:latin typeface="Arial"/>
                <a:cs typeface="Arial"/>
              </a:rPr>
              <a:t>                     </a:t>
            </a:r>
            <a:r>
              <a:rPr dirty="0" sz="100" spc="15" b="1">
                <a:latin typeface="Arial"/>
                <a:cs typeface="Arial"/>
              </a:rPr>
              <a:t> </a:t>
            </a:r>
            <a:r>
              <a:rPr dirty="0" sz="100" spc="-5" b="1">
                <a:latin typeface="Arial"/>
                <a:cs typeface="Arial"/>
              </a:rPr>
              <a:t>listed_in</a:t>
            </a:r>
            <a:r>
              <a:rPr dirty="0" sz="100" spc="15" b="1">
                <a:latin typeface="Arial"/>
                <a:cs typeface="Arial"/>
              </a:rPr>
              <a:t>               </a:t>
            </a:r>
            <a:r>
              <a:rPr dirty="0" sz="100" spc="20" b="1">
                <a:latin typeface="Arial"/>
                <a:cs typeface="Arial"/>
              </a:rPr>
              <a:t> </a:t>
            </a:r>
            <a:r>
              <a:rPr dirty="0" sz="100" spc="-5" b="1">
                <a:latin typeface="Arial"/>
                <a:cs typeface="Arial"/>
              </a:rPr>
              <a:t>description</a:t>
            </a:r>
            <a:endParaRPr sz="100">
              <a:latin typeface="Arial"/>
              <a:cs typeface="Arial"/>
            </a:endParaRPr>
          </a:p>
          <a:p>
            <a:pPr>
              <a:lnSpc>
                <a:spcPct val="100000"/>
              </a:lnSpc>
            </a:pPr>
            <a:endParaRPr sz="100">
              <a:latin typeface="Arial"/>
              <a:cs typeface="Arial"/>
            </a:endParaRPr>
          </a:p>
          <a:p>
            <a:pPr>
              <a:lnSpc>
                <a:spcPct val="100000"/>
              </a:lnSpc>
            </a:pPr>
            <a:endParaRPr sz="100">
              <a:latin typeface="Arial"/>
              <a:cs typeface="Arial"/>
            </a:endParaRPr>
          </a:p>
          <a:p>
            <a:pPr marL="316230" marR="81915" indent="-175895">
              <a:lnSpc>
                <a:spcPct val="47700"/>
              </a:lnSpc>
              <a:tabLst>
                <a:tab pos="578485" algn="l"/>
                <a:tab pos="637540" algn="l"/>
                <a:tab pos="1186815" algn="l"/>
              </a:tabLst>
            </a:pPr>
            <a:r>
              <a:rPr dirty="0" sz="100" spc="-5" b="1">
                <a:latin typeface="Arial"/>
                <a:cs typeface="Arial"/>
              </a:rPr>
              <a:t>0</a:t>
            </a:r>
            <a:r>
              <a:rPr dirty="0" sz="100" spc="-5" b="1">
                <a:latin typeface="Arial"/>
                <a:cs typeface="Arial"/>
              </a:rPr>
              <a:t>             </a:t>
            </a:r>
            <a:r>
              <a:rPr dirty="0" sz="100" spc="-5" b="1">
                <a:latin typeface="Arial"/>
                <a:cs typeface="Arial"/>
              </a:rPr>
              <a:t> </a:t>
            </a:r>
            <a:r>
              <a:rPr dirty="0" sz="100" spc="-5">
                <a:latin typeface="Arial MT"/>
                <a:cs typeface="Arial MT"/>
              </a:rPr>
              <a:t>s1</a:t>
            </a:r>
            <a:r>
              <a:rPr dirty="0" sz="100">
                <a:latin typeface="Arial MT"/>
                <a:cs typeface="Arial MT"/>
              </a:rPr>
              <a:t>    </a:t>
            </a:r>
            <a:r>
              <a:rPr dirty="0" sz="100" spc="10">
                <a:latin typeface="Arial MT"/>
                <a:cs typeface="Arial MT"/>
              </a:rPr>
              <a:t> </a:t>
            </a:r>
            <a:r>
              <a:rPr dirty="0" sz="100" spc="-5">
                <a:latin typeface="Arial MT"/>
                <a:cs typeface="Arial MT"/>
              </a:rPr>
              <a:t>Movie</a:t>
            </a:r>
            <a:r>
              <a:rPr dirty="0" sz="100">
                <a:latin typeface="Arial MT"/>
                <a:cs typeface="Arial MT"/>
              </a:rPr>
              <a:t>     </a:t>
            </a:r>
            <a:r>
              <a:rPr dirty="0" sz="100" spc="5">
                <a:latin typeface="Arial MT"/>
                <a:cs typeface="Arial MT"/>
              </a:rPr>
              <a:t> </a:t>
            </a:r>
            <a:r>
              <a:rPr dirty="0" baseline="27777" sz="150" spc="-7">
                <a:latin typeface="Arial MT"/>
                <a:cs typeface="Arial MT"/>
              </a:rPr>
              <a:t>Dick</a:t>
            </a:r>
            <a:r>
              <a:rPr dirty="0" baseline="27777" sz="150" spc="-7">
                <a:latin typeface="Arial MT"/>
                <a:cs typeface="Arial MT"/>
              </a:rPr>
              <a:t> </a:t>
            </a:r>
            <a:r>
              <a:rPr dirty="0" baseline="27777" sz="150" spc="-7">
                <a:latin typeface="Arial MT"/>
                <a:cs typeface="Arial MT"/>
              </a:rPr>
              <a:t>Johnson</a:t>
            </a:r>
            <a:r>
              <a:rPr dirty="0" baseline="27777" sz="150">
                <a:latin typeface="Arial MT"/>
                <a:cs typeface="Arial MT"/>
              </a:rPr>
              <a:t>          </a:t>
            </a:r>
            <a:r>
              <a:rPr dirty="0" baseline="27777" sz="150" spc="-15">
                <a:latin typeface="Arial MT"/>
                <a:cs typeface="Arial MT"/>
              </a:rPr>
              <a:t> </a:t>
            </a:r>
            <a:r>
              <a:rPr dirty="0" baseline="27777" sz="150" spc="-7">
                <a:latin typeface="Arial MT"/>
                <a:cs typeface="Arial MT"/>
              </a:rPr>
              <a:t>Kirsten</a:t>
            </a:r>
            <a:r>
              <a:rPr dirty="0" baseline="27777" sz="150">
                <a:latin typeface="Arial MT"/>
                <a:cs typeface="Arial MT"/>
              </a:rPr>
              <a:t>	</a:t>
            </a:r>
            <a:r>
              <a:rPr dirty="0" sz="100" spc="-5">
                <a:latin typeface="Arial MT"/>
                <a:cs typeface="Arial MT"/>
              </a:rPr>
              <a:t>NaN</a:t>
            </a:r>
            <a:r>
              <a:rPr dirty="0" sz="100">
                <a:latin typeface="Arial MT"/>
                <a:cs typeface="Arial MT"/>
              </a:rPr>
              <a:t>         </a:t>
            </a:r>
            <a:r>
              <a:rPr dirty="0" sz="100" spc="-15">
                <a:latin typeface="Arial MT"/>
                <a:cs typeface="Arial MT"/>
              </a:rPr>
              <a:t> </a:t>
            </a:r>
            <a:r>
              <a:rPr dirty="0" baseline="27777" sz="150" spc="-7">
                <a:latin typeface="Arial MT"/>
                <a:cs typeface="Arial MT"/>
              </a:rPr>
              <a:t>United</a:t>
            </a:r>
            <a:r>
              <a:rPr dirty="0" baseline="27777" sz="150">
                <a:latin typeface="Arial MT"/>
                <a:cs typeface="Arial MT"/>
              </a:rPr>
              <a:t>    </a:t>
            </a:r>
            <a:r>
              <a:rPr dirty="0" baseline="27777" sz="150" spc="-7">
                <a:latin typeface="Arial MT"/>
                <a:cs typeface="Arial MT"/>
              </a:rPr>
              <a:t> </a:t>
            </a:r>
            <a:r>
              <a:rPr dirty="0" baseline="27777" sz="150" spc="-7">
                <a:latin typeface="Arial MT"/>
                <a:cs typeface="Arial MT"/>
              </a:rPr>
              <a:t>September</a:t>
            </a:r>
            <a:r>
              <a:rPr dirty="0" baseline="27777" sz="150" spc="-7">
                <a:latin typeface="Arial MT"/>
                <a:cs typeface="Arial MT"/>
              </a:rPr>
              <a:t> </a:t>
            </a:r>
            <a:r>
              <a:rPr dirty="0" baseline="27777" sz="150" spc="-7">
                <a:latin typeface="Arial MT"/>
                <a:cs typeface="Arial MT"/>
              </a:rPr>
              <a:t>25,</a:t>
            </a:r>
            <a:r>
              <a:rPr dirty="0" baseline="27777" sz="150">
                <a:latin typeface="Arial MT"/>
                <a:cs typeface="Arial MT"/>
              </a:rPr>
              <a:t>                 </a:t>
            </a:r>
            <a:r>
              <a:rPr dirty="0" sz="100" spc="-5">
                <a:latin typeface="Arial MT"/>
                <a:cs typeface="Arial MT"/>
              </a:rPr>
              <a:t>2020</a:t>
            </a:r>
            <a:r>
              <a:rPr dirty="0" sz="100">
                <a:latin typeface="Arial MT"/>
                <a:cs typeface="Arial MT"/>
              </a:rPr>
              <a:t>      </a:t>
            </a:r>
            <a:r>
              <a:rPr dirty="0" sz="100" spc="10">
                <a:latin typeface="Arial MT"/>
                <a:cs typeface="Arial MT"/>
              </a:rPr>
              <a:t> </a:t>
            </a:r>
            <a:r>
              <a:rPr dirty="0" baseline="27777" sz="150" spc="-7">
                <a:latin typeface="Arial MT"/>
                <a:cs typeface="Arial MT"/>
              </a:rPr>
              <a:t>PG-</a:t>
            </a:r>
            <a:r>
              <a:rPr dirty="0" baseline="27777" sz="150">
                <a:latin typeface="Arial MT"/>
                <a:cs typeface="Arial MT"/>
              </a:rPr>
              <a:t>        </a:t>
            </a:r>
            <a:r>
              <a:rPr dirty="0" sz="100" spc="-5">
                <a:latin typeface="Arial MT"/>
                <a:cs typeface="Arial MT"/>
              </a:rPr>
              <a:t>90</a:t>
            </a:r>
            <a:r>
              <a:rPr dirty="0" sz="100" spc="-5">
                <a:latin typeface="Arial MT"/>
                <a:cs typeface="Arial MT"/>
              </a:rPr>
              <a:t> </a:t>
            </a:r>
            <a:r>
              <a:rPr dirty="0" sz="100" spc="-5">
                <a:latin typeface="Arial MT"/>
                <a:cs typeface="Arial MT"/>
              </a:rPr>
              <a:t>min</a:t>
            </a:r>
            <a:r>
              <a:rPr dirty="0" sz="100">
                <a:latin typeface="Arial MT"/>
                <a:cs typeface="Arial MT"/>
              </a:rPr>
              <a:t>                         </a:t>
            </a:r>
            <a:r>
              <a:rPr dirty="0" sz="100" spc="5">
                <a:latin typeface="Arial MT"/>
                <a:cs typeface="Arial MT"/>
              </a:rPr>
              <a:t> </a:t>
            </a:r>
            <a:r>
              <a:rPr dirty="0" sz="100" spc="-5">
                <a:latin typeface="Arial MT"/>
                <a:cs typeface="Arial MT"/>
              </a:rPr>
              <a:t>Documentaries</a:t>
            </a:r>
            <a:r>
              <a:rPr dirty="0" sz="100">
                <a:latin typeface="Arial MT"/>
                <a:cs typeface="Arial MT"/>
              </a:rPr>
              <a:t>        </a:t>
            </a:r>
            <a:r>
              <a:rPr dirty="0" sz="100" spc="-15">
                <a:latin typeface="Arial MT"/>
                <a:cs typeface="Arial MT"/>
              </a:rPr>
              <a:t> </a:t>
            </a:r>
            <a:r>
              <a:rPr dirty="0" baseline="27777" sz="150" spc="-7">
                <a:latin typeface="Arial MT"/>
                <a:cs typeface="Arial MT"/>
              </a:rPr>
              <a:t>As</a:t>
            </a:r>
            <a:r>
              <a:rPr dirty="0" baseline="27777" sz="150" spc="-7">
                <a:latin typeface="Arial MT"/>
                <a:cs typeface="Arial MT"/>
              </a:rPr>
              <a:t> </a:t>
            </a:r>
            <a:r>
              <a:rPr dirty="0" baseline="27777" sz="150" spc="-7">
                <a:latin typeface="Arial MT"/>
                <a:cs typeface="Arial MT"/>
              </a:rPr>
              <a:t>her</a:t>
            </a:r>
            <a:r>
              <a:rPr dirty="0" baseline="27777" sz="150" spc="-7">
                <a:latin typeface="Arial MT"/>
                <a:cs typeface="Arial MT"/>
              </a:rPr>
              <a:t> </a:t>
            </a:r>
            <a:r>
              <a:rPr dirty="0" baseline="27777" sz="150" spc="-7">
                <a:latin typeface="Arial MT"/>
                <a:cs typeface="Arial MT"/>
              </a:rPr>
              <a:t>father</a:t>
            </a:r>
            <a:r>
              <a:rPr dirty="0" baseline="27777" sz="150" spc="-7">
                <a:latin typeface="Arial MT"/>
                <a:cs typeface="Arial MT"/>
              </a:rPr>
              <a:t> </a:t>
            </a:r>
            <a:r>
              <a:rPr dirty="0" baseline="27777" sz="150" spc="-7">
                <a:latin typeface="Arial MT"/>
                <a:cs typeface="Arial MT"/>
              </a:rPr>
              <a:t>nears</a:t>
            </a:r>
            <a:r>
              <a:rPr dirty="0" baseline="27777" sz="150" spc="-7">
                <a:latin typeface="Arial MT"/>
                <a:cs typeface="Arial MT"/>
              </a:rPr>
              <a:t> </a:t>
            </a:r>
            <a:r>
              <a:rPr dirty="0" baseline="27777" sz="150" spc="-7">
                <a:latin typeface="Arial MT"/>
                <a:cs typeface="Arial MT"/>
              </a:rPr>
              <a:t>the  </a:t>
            </a:r>
            <a:r>
              <a:rPr dirty="0" sz="100" spc="-5">
                <a:latin typeface="Arial MT"/>
                <a:cs typeface="Arial MT"/>
              </a:rPr>
              <a:t>Is</a:t>
            </a:r>
            <a:r>
              <a:rPr dirty="0" sz="100" spc="-5">
                <a:latin typeface="Arial MT"/>
                <a:cs typeface="Arial MT"/>
              </a:rPr>
              <a:t> </a:t>
            </a:r>
            <a:r>
              <a:rPr dirty="0" sz="100" spc="-5">
                <a:latin typeface="Arial MT"/>
                <a:cs typeface="Arial MT"/>
              </a:rPr>
              <a:t>Dead</a:t>
            </a:r>
            <a:r>
              <a:rPr dirty="0" sz="100">
                <a:latin typeface="Arial MT"/>
                <a:cs typeface="Arial MT"/>
              </a:rPr>
              <a:t>       </a:t>
            </a:r>
            <a:r>
              <a:rPr dirty="0" sz="100" spc="5">
                <a:latin typeface="Arial MT"/>
                <a:cs typeface="Arial MT"/>
              </a:rPr>
              <a:t> </a:t>
            </a:r>
            <a:r>
              <a:rPr dirty="0" sz="100" spc="-5">
                <a:latin typeface="Arial MT"/>
                <a:cs typeface="Arial MT"/>
              </a:rPr>
              <a:t>Johnson</a:t>
            </a:r>
            <a:r>
              <a:rPr dirty="0" sz="100">
                <a:latin typeface="Arial MT"/>
                <a:cs typeface="Arial MT"/>
              </a:rPr>
              <a:t>		</a:t>
            </a:r>
            <a:r>
              <a:rPr dirty="0" sz="100" spc="-5">
                <a:latin typeface="Arial MT"/>
                <a:cs typeface="Arial MT"/>
              </a:rPr>
              <a:t>States</a:t>
            </a:r>
            <a:r>
              <a:rPr dirty="0" sz="100">
                <a:latin typeface="Arial MT"/>
                <a:cs typeface="Arial MT"/>
              </a:rPr>
              <a:t>                   </a:t>
            </a:r>
            <a:r>
              <a:rPr dirty="0" sz="100" spc="5">
                <a:latin typeface="Arial MT"/>
                <a:cs typeface="Arial MT"/>
              </a:rPr>
              <a:t> </a:t>
            </a:r>
            <a:r>
              <a:rPr dirty="0" sz="100" spc="-5">
                <a:latin typeface="Arial MT"/>
                <a:cs typeface="Arial MT"/>
              </a:rPr>
              <a:t>2021</a:t>
            </a:r>
            <a:r>
              <a:rPr dirty="0" sz="100">
                <a:latin typeface="Arial MT"/>
                <a:cs typeface="Arial MT"/>
              </a:rPr>
              <a:t>                                  </a:t>
            </a:r>
            <a:r>
              <a:rPr dirty="0" sz="100" spc="-10">
                <a:latin typeface="Arial MT"/>
                <a:cs typeface="Arial MT"/>
              </a:rPr>
              <a:t> </a:t>
            </a:r>
            <a:r>
              <a:rPr dirty="0" sz="100" spc="-5">
                <a:latin typeface="Arial MT"/>
                <a:cs typeface="Arial MT"/>
              </a:rPr>
              <a:t>13</a:t>
            </a:r>
            <a:r>
              <a:rPr dirty="0" sz="100">
                <a:latin typeface="Arial MT"/>
                <a:cs typeface="Arial MT"/>
              </a:rPr>
              <a:t>	</a:t>
            </a:r>
            <a:r>
              <a:rPr dirty="0" sz="100" spc="-5">
                <a:latin typeface="Arial MT"/>
                <a:cs typeface="Arial MT"/>
              </a:rPr>
              <a:t>end</a:t>
            </a:r>
            <a:r>
              <a:rPr dirty="0" sz="100" spc="-5">
                <a:latin typeface="Arial MT"/>
                <a:cs typeface="Arial MT"/>
              </a:rPr>
              <a:t> </a:t>
            </a:r>
            <a:r>
              <a:rPr dirty="0" sz="100" spc="-5">
                <a:latin typeface="Arial MT"/>
                <a:cs typeface="Arial MT"/>
              </a:rPr>
              <a:t>of</a:t>
            </a:r>
            <a:r>
              <a:rPr dirty="0" sz="100" spc="-5">
                <a:latin typeface="Arial MT"/>
                <a:cs typeface="Arial MT"/>
              </a:rPr>
              <a:t> </a:t>
            </a:r>
            <a:r>
              <a:rPr dirty="0" sz="100" spc="-5">
                <a:latin typeface="Arial MT"/>
                <a:cs typeface="Arial MT"/>
              </a:rPr>
              <a:t>his</a:t>
            </a:r>
            <a:r>
              <a:rPr dirty="0" sz="100" spc="-5">
                <a:latin typeface="Arial MT"/>
                <a:cs typeface="Arial MT"/>
              </a:rPr>
              <a:t> </a:t>
            </a:r>
            <a:r>
              <a:rPr dirty="0" sz="100" spc="-5">
                <a:latin typeface="Arial MT"/>
                <a:cs typeface="Arial MT"/>
              </a:rPr>
              <a:t>life,</a:t>
            </a:r>
            <a:r>
              <a:rPr dirty="0" sz="100" spc="-5">
                <a:latin typeface="Arial MT"/>
                <a:cs typeface="Arial MT"/>
              </a:rPr>
              <a:t> </a:t>
            </a:r>
            <a:r>
              <a:rPr dirty="0" sz="100" spc="-5">
                <a:latin typeface="Arial MT"/>
                <a:cs typeface="Arial MT"/>
              </a:rPr>
              <a:t>filmm...</a:t>
            </a:r>
            <a:endParaRPr sz="100">
              <a:latin typeface="Arial MT"/>
              <a:cs typeface="Arial MT"/>
            </a:endParaRPr>
          </a:p>
          <a:p>
            <a:pPr>
              <a:lnSpc>
                <a:spcPct val="100000"/>
              </a:lnSpc>
              <a:spcBef>
                <a:spcPts val="20"/>
              </a:spcBef>
            </a:pPr>
            <a:endParaRPr sz="100">
              <a:latin typeface="Arial MT"/>
              <a:cs typeface="Arial MT"/>
            </a:endParaRPr>
          </a:p>
          <a:p>
            <a:pPr marL="246379">
              <a:lnSpc>
                <a:spcPct val="100000"/>
              </a:lnSpc>
              <a:tabLst>
                <a:tab pos="491490" algn="l"/>
              </a:tabLst>
            </a:pPr>
            <a:r>
              <a:rPr dirty="0" sz="100" spc="-5">
                <a:latin typeface="Arial MT"/>
                <a:cs typeface="Arial MT"/>
              </a:rPr>
              <a:t>TV</a:t>
            </a:r>
            <a:r>
              <a:rPr dirty="0" sz="100" spc="-5">
                <a:latin typeface="Arial MT"/>
                <a:cs typeface="Arial MT"/>
              </a:rPr>
              <a:t>	</a:t>
            </a:r>
            <a:r>
              <a:rPr dirty="0" baseline="27777" sz="150" spc="-7">
                <a:latin typeface="Arial MT"/>
                <a:cs typeface="Arial MT"/>
              </a:rPr>
              <a:t>Ama</a:t>
            </a:r>
            <a:r>
              <a:rPr dirty="0" baseline="27777" sz="150" spc="-7">
                <a:latin typeface="Arial MT"/>
                <a:cs typeface="Arial MT"/>
              </a:rPr>
              <a:t> </a:t>
            </a:r>
            <a:r>
              <a:rPr dirty="0" baseline="27777" sz="150" spc="-7">
                <a:latin typeface="Arial MT"/>
                <a:cs typeface="Arial MT"/>
              </a:rPr>
              <a:t>Qamata,</a:t>
            </a:r>
            <a:r>
              <a:rPr dirty="0" baseline="27777" sz="150" spc="-7">
                <a:latin typeface="Arial MT"/>
                <a:cs typeface="Arial MT"/>
              </a:rPr>
              <a:t> </a:t>
            </a:r>
            <a:r>
              <a:rPr dirty="0" baseline="27777" sz="150" spc="-7">
                <a:latin typeface="Arial MT"/>
                <a:cs typeface="Arial MT"/>
              </a:rPr>
              <a:t>Khosi</a:t>
            </a:r>
            <a:r>
              <a:rPr dirty="0" baseline="27777" sz="150">
                <a:latin typeface="Arial MT"/>
                <a:cs typeface="Arial MT"/>
              </a:rPr>
              <a:t>          </a:t>
            </a:r>
            <a:r>
              <a:rPr dirty="0" baseline="27777" sz="150" spc="-22">
                <a:latin typeface="Arial MT"/>
                <a:cs typeface="Arial MT"/>
              </a:rPr>
              <a:t> </a:t>
            </a:r>
            <a:r>
              <a:rPr dirty="0" sz="100" spc="-5">
                <a:latin typeface="Arial MT"/>
                <a:cs typeface="Arial MT"/>
              </a:rPr>
              <a:t>South</a:t>
            </a:r>
            <a:r>
              <a:rPr dirty="0" sz="100">
                <a:latin typeface="Arial MT"/>
                <a:cs typeface="Arial MT"/>
              </a:rPr>
              <a:t>    </a:t>
            </a:r>
            <a:r>
              <a:rPr dirty="0" sz="100" spc="-5">
                <a:latin typeface="Arial MT"/>
                <a:cs typeface="Arial MT"/>
              </a:rPr>
              <a:t> </a:t>
            </a:r>
            <a:r>
              <a:rPr dirty="0" sz="100" spc="-5">
                <a:latin typeface="Arial MT"/>
                <a:cs typeface="Arial MT"/>
              </a:rPr>
              <a:t>September</a:t>
            </a:r>
            <a:r>
              <a:rPr dirty="0" sz="100" spc="-5">
                <a:latin typeface="Arial MT"/>
                <a:cs typeface="Arial MT"/>
              </a:rPr>
              <a:t> </a:t>
            </a:r>
            <a:r>
              <a:rPr dirty="0" sz="100" spc="-5">
                <a:latin typeface="Arial MT"/>
                <a:cs typeface="Arial MT"/>
              </a:rPr>
              <a:t>24,</a:t>
            </a:r>
            <a:r>
              <a:rPr dirty="0" sz="100">
                <a:latin typeface="Arial MT"/>
                <a:cs typeface="Arial MT"/>
              </a:rPr>
              <a:t>                                 </a:t>
            </a:r>
            <a:r>
              <a:rPr dirty="0" sz="100" spc="-5">
                <a:latin typeface="Arial MT"/>
                <a:cs typeface="Arial MT"/>
              </a:rPr>
              <a:t>T</a:t>
            </a:r>
            <a:r>
              <a:rPr dirty="0" sz="100" spc="-15">
                <a:latin typeface="Arial MT"/>
                <a:cs typeface="Arial MT"/>
              </a:rPr>
              <a:t>V</a:t>
            </a:r>
            <a:r>
              <a:rPr dirty="0" sz="100" spc="-5">
                <a:latin typeface="Arial MT"/>
                <a:cs typeface="Arial MT"/>
              </a:rPr>
              <a:t>-</a:t>
            </a:r>
            <a:r>
              <a:rPr dirty="0" sz="100">
                <a:latin typeface="Arial MT"/>
                <a:cs typeface="Arial MT"/>
              </a:rPr>
              <a:t>                </a:t>
            </a:r>
            <a:r>
              <a:rPr dirty="0" sz="100" spc="-10">
                <a:latin typeface="Arial MT"/>
                <a:cs typeface="Arial MT"/>
              </a:rPr>
              <a:t> </a:t>
            </a:r>
            <a:r>
              <a:rPr dirty="0" sz="100" spc="-5">
                <a:latin typeface="Arial MT"/>
                <a:cs typeface="Arial MT"/>
              </a:rPr>
              <a:t>2</a:t>
            </a:r>
            <a:r>
              <a:rPr dirty="0" sz="100">
                <a:latin typeface="Arial MT"/>
                <a:cs typeface="Arial MT"/>
              </a:rPr>
              <a:t>       </a:t>
            </a:r>
            <a:r>
              <a:rPr dirty="0" sz="100" spc="-5">
                <a:latin typeface="Arial MT"/>
                <a:cs typeface="Arial MT"/>
              </a:rPr>
              <a:t>International</a:t>
            </a:r>
            <a:r>
              <a:rPr dirty="0" sz="100" spc="-5">
                <a:latin typeface="Arial MT"/>
                <a:cs typeface="Arial MT"/>
              </a:rPr>
              <a:t> </a:t>
            </a:r>
            <a:r>
              <a:rPr dirty="0" sz="100" spc="-5">
                <a:latin typeface="Arial MT"/>
                <a:cs typeface="Arial MT"/>
              </a:rPr>
              <a:t>TV</a:t>
            </a:r>
            <a:r>
              <a:rPr dirty="0" sz="100" spc="-5">
                <a:latin typeface="Arial MT"/>
                <a:cs typeface="Arial MT"/>
              </a:rPr>
              <a:t> </a:t>
            </a:r>
            <a:r>
              <a:rPr dirty="0" sz="100" spc="-5">
                <a:latin typeface="Arial MT"/>
                <a:cs typeface="Arial MT"/>
              </a:rPr>
              <a:t>Shows,</a:t>
            </a:r>
            <a:r>
              <a:rPr dirty="0" sz="100" spc="-5">
                <a:latin typeface="Arial MT"/>
                <a:cs typeface="Arial MT"/>
              </a:rPr>
              <a:t> </a:t>
            </a:r>
            <a:r>
              <a:rPr dirty="0" sz="100" spc="-5">
                <a:latin typeface="Arial MT"/>
                <a:cs typeface="Arial MT"/>
              </a:rPr>
              <a:t>TV</a:t>
            </a:r>
            <a:r>
              <a:rPr dirty="0" sz="100">
                <a:latin typeface="Arial MT"/>
                <a:cs typeface="Arial MT"/>
              </a:rPr>
              <a:t>     </a:t>
            </a:r>
            <a:r>
              <a:rPr dirty="0" sz="100" spc="10">
                <a:latin typeface="Arial MT"/>
                <a:cs typeface="Arial MT"/>
              </a:rPr>
              <a:t> </a:t>
            </a:r>
            <a:r>
              <a:rPr dirty="0" sz="100" spc="-5">
                <a:latin typeface="Arial MT"/>
                <a:cs typeface="Arial MT"/>
              </a:rPr>
              <a:t>After</a:t>
            </a:r>
            <a:r>
              <a:rPr dirty="0" sz="100" spc="-5">
                <a:latin typeface="Arial MT"/>
                <a:cs typeface="Arial MT"/>
              </a:rPr>
              <a:t> </a:t>
            </a:r>
            <a:r>
              <a:rPr dirty="0" sz="100" spc="-5">
                <a:latin typeface="Arial MT"/>
                <a:cs typeface="Arial MT"/>
              </a:rPr>
              <a:t>crossing</a:t>
            </a:r>
            <a:r>
              <a:rPr dirty="0" sz="100" spc="-5">
                <a:latin typeface="Arial MT"/>
                <a:cs typeface="Arial MT"/>
              </a:rPr>
              <a:t> </a:t>
            </a:r>
            <a:r>
              <a:rPr dirty="0" sz="100" spc="-5">
                <a:latin typeface="Arial MT"/>
                <a:cs typeface="Arial MT"/>
              </a:rPr>
              <a:t>paths</a:t>
            </a:r>
            <a:r>
              <a:rPr dirty="0" sz="100" spc="-5">
                <a:latin typeface="Arial MT"/>
                <a:cs typeface="Arial MT"/>
              </a:rPr>
              <a:t> </a:t>
            </a:r>
            <a:r>
              <a:rPr dirty="0" sz="100" spc="-5">
                <a:latin typeface="Arial MT"/>
                <a:cs typeface="Arial MT"/>
              </a:rPr>
              <a:t>at</a:t>
            </a:r>
            <a:r>
              <a:rPr dirty="0" sz="100" spc="-5">
                <a:latin typeface="Arial MT"/>
                <a:cs typeface="Arial MT"/>
              </a:rPr>
              <a:t> </a:t>
            </a:r>
            <a:r>
              <a:rPr dirty="0" sz="100" spc="-5">
                <a:latin typeface="Arial MT"/>
                <a:cs typeface="Arial MT"/>
              </a:rPr>
              <a:t>a</a:t>
            </a:r>
            <a:endParaRPr sz="100">
              <a:latin typeface="Arial MT"/>
              <a:cs typeface="Arial MT"/>
            </a:endParaRPr>
          </a:p>
        </p:txBody>
      </p:sp>
      <p:sp>
        <p:nvSpPr>
          <p:cNvPr id="277" name="object 277"/>
          <p:cNvSpPr/>
          <p:nvPr/>
        </p:nvSpPr>
        <p:spPr>
          <a:xfrm>
            <a:off x="109026" y="1712228"/>
            <a:ext cx="1188085" cy="34290"/>
          </a:xfrm>
          <a:custGeom>
            <a:avLst/>
            <a:gdLst/>
            <a:ahLst/>
            <a:cxnLst/>
            <a:rect l="l" t="t" r="r" b="b"/>
            <a:pathLst>
              <a:path w="1188085" h="34289">
                <a:moveTo>
                  <a:pt x="1187864" y="34265"/>
                </a:moveTo>
                <a:lnTo>
                  <a:pt x="0" y="34265"/>
                </a:lnTo>
                <a:lnTo>
                  <a:pt x="0" y="0"/>
                </a:lnTo>
                <a:lnTo>
                  <a:pt x="1187864" y="0"/>
                </a:lnTo>
                <a:lnTo>
                  <a:pt x="1187864" y="34265"/>
                </a:lnTo>
                <a:close/>
              </a:path>
            </a:pathLst>
          </a:custGeom>
          <a:solidFill>
            <a:srgbClr val="F5F5F5"/>
          </a:solidFill>
        </p:spPr>
        <p:txBody>
          <a:bodyPr wrap="square" lIns="0" tIns="0" rIns="0" bIns="0" rtlCol="0"/>
          <a:lstStyle/>
          <a:p/>
        </p:txBody>
      </p:sp>
      <p:grpSp>
        <p:nvGrpSpPr>
          <p:cNvPr id="278" name="object 278"/>
          <p:cNvGrpSpPr/>
          <p:nvPr/>
        </p:nvGrpSpPr>
        <p:grpSpPr>
          <a:xfrm>
            <a:off x="102795" y="1911590"/>
            <a:ext cx="1200785" cy="45720"/>
            <a:chOff x="102795" y="1911590"/>
            <a:chExt cx="1200785" cy="45720"/>
          </a:xfrm>
        </p:grpSpPr>
        <p:sp>
          <p:nvSpPr>
            <p:cNvPr id="279" name="object 279"/>
            <p:cNvSpPr/>
            <p:nvPr/>
          </p:nvSpPr>
          <p:spPr>
            <a:xfrm>
              <a:off x="102795" y="1911590"/>
              <a:ext cx="1200785" cy="45720"/>
            </a:xfrm>
            <a:custGeom>
              <a:avLst/>
              <a:gdLst/>
              <a:ahLst/>
              <a:cxnLst/>
              <a:rect l="l" t="t" r="r" b="b"/>
              <a:pathLst>
                <a:path w="1200785" h="45719">
                  <a:moveTo>
                    <a:pt x="1200324" y="45687"/>
                  </a:moveTo>
                  <a:lnTo>
                    <a:pt x="0" y="45687"/>
                  </a:lnTo>
                  <a:lnTo>
                    <a:pt x="0" y="0"/>
                  </a:lnTo>
                  <a:lnTo>
                    <a:pt x="1200324" y="0"/>
                  </a:lnTo>
                  <a:lnTo>
                    <a:pt x="1200324" y="45687"/>
                  </a:lnTo>
                  <a:close/>
                </a:path>
              </a:pathLst>
            </a:custGeom>
            <a:solidFill>
              <a:srgbClr val="F5F5F5"/>
            </a:solidFill>
          </p:spPr>
          <p:txBody>
            <a:bodyPr wrap="square" lIns="0" tIns="0" rIns="0" bIns="0" rtlCol="0"/>
            <a:lstStyle/>
            <a:p/>
          </p:txBody>
        </p:sp>
        <p:sp>
          <p:nvSpPr>
            <p:cNvPr id="280" name="object 280"/>
            <p:cNvSpPr/>
            <p:nvPr/>
          </p:nvSpPr>
          <p:spPr>
            <a:xfrm>
              <a:off x="103315" y="1912109"/>
              <a:ext cx="1199515" cy="45085"/>
            </a:xfrm>
            <a:custGeom>
              <a:avLst/>
              <a:gdLst/>
              <a:ahLst/>
              <a:cxnLst/>
              <a:rect l="l" t="t" r="r" b="b"/>
              <a:pathLst>
                <a:path w="1199515" h="45085">
                  <a:moveTo>
                    <a:pt x="0" y="0"/>
                  </a:moveTo>
                  <a:lnTo>
                    <a:pt x="1199286" y="0"/>
                  </a:lnTo>
                  <a:lnTo>
                    <a:pt x="1199286" y="44648"/>
                  </a:lnTo>
                  <a:lnTo>
                    <a:pt x="0" y="44648"/>
                  </a:lnTo>
                  <a:lnTo>
                    <a:pt x="0" y="0"/>
                  </a:lnTo>
                  <a:close/>
                </a:path>
              </a:pathLst>
            </a:custGeom>
            <a:ln w="3175">
              <a:solidFill>
                <a:srgbClr val="DFDFDF"/>
              </a:solidFill>
            </a:ln>
          </p:spPr>
          <p:txBody>
            <a:bodyPr wrap="square" lIns="0" tIns="0" rIns="0" bIns="0" rtlCol="0"/>
            <a:lstStyle/>
            <a:p/>
          </p:txBody>
        </p:sp>
        <p:sp>
          <p:nvSpPr>
            <p:cNvPr id="281" name="object 281"/>
            <p:cNvSpPr/>
            <p:nvPr/>
          </p:nvSpPr>
          <p:spPr>
            <a:xfrm>
              <a:off x="109026" y="1917820"/>
              <a:ext cx="1188085" cy="33655"/>
            </a:xfrm>
            <a:custGeom>
              <a:avLst/>
              <a:gdLst/>
              <a:ahLst/>
              <a:cxnLst/>
              <a:rect l="l" t="t" r="r" b="b"/>
              <a:pathLst>
                <a:path w="1188085" h="33655">
                  <a:moveTo>
                    <a:pt x="1187864" y="33226"/>
                  </a:moveTo>
                  <a:lnTo>
                    <a:pt x="0" y="33226"/>
                  </a:lnTo>
                  <a:lnTo>
                    <a:pt x="0" y="0"/>
                  </a:lnTo>
                  <a:lnTo>
                    <a:pt x="1187864" y="0"/>
                  </a:lnTo>
                  <a:lnTo>
                    <a:pt x="1187864" y="33226"/>
                  </a:lnTo>
                  <a:close/>
                </a:path>
              </a:pathLst>
            </a:custGeom>
            <a:solidFill>
              <a:srgbClr val="F5F5F5"/>
            </a:solidFill>
          </p:spPr>
          <p:txBody>
            <a:bodyPr wrap="square" lIns="0" tIns="0" rIns="0" bIns="0" rtlCol="0"/>
            <a:lstStyle/>
            <a:p/>
          </p:txBody>
        </p:sp>
      </p:grpSp>
      <p:sp>
        <p:nvSpPr>
          <p:cNvPr id="282" name="object 282"/>
          <p:cNvSpPr txBox="1"/>
          <p:nvPr/>
        </p:nvSpPr>
        <p:spPr>
          <a:xfrm>
            <a:off x="-171449" y="839779"/>
            <a:ext cx="1701800" cy="95250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algn="ctr" marR="1007110">
              <a:lnSpc>
                <a:spcPct val="100000"/>
              </a:lnSpc>
            </a:pPr>
            <a:r>
              <a:rPr dirty="0" sz="100">
                <a:solidFill>
                  <a:srgbClr val="616161"/>
                </a:solidFill>
                <a:latin typeface="Courier New"/>
                <a:cs typeface="Courier New"/>
              </a:rPr>
              <a:t>In</a:t>
            </a:r>
            <a:r>
              <a:rPr dirty="0" sz="100" spc="5">
                <a:solidFill>
                  <a:srgbClr val="616161"/>
                </a:solidFill>
                <a:latin typeface="Courier New"/>
                <a:cs typeface="Courier New"/>
              </a:rPr>
              <a:t> </a:t>
            </a:r>
            <a:r>
              <a:rPr dirty="0" sz="100">
                <a:solidFill>
                  <a:srgbClr val="616161"/>
                </a:solidFill>
                <a:latin typeface="Courier New"/>
                <a:cs typeface="Courier New"/>
              </a:rPr>
              <a:t>[15]:</a:t>
            </a:r>
            <a:r>
              <a:rPr dirty="0" sz="100" spc="40">
                <a:solidFill>
                  <a:srgbClr val="616161"/>
                </a:solidFill>
                <a:latin typeface="Courier New"/>
                <a:cs typeface="Courier New"/>
              </a:rPr>
              <a:t> </a:t>
            </a:r>
            <a:r>
              <a:rPr dirty="0" sz="100" i="1">
                <a:solidFill>
                  <a:srgbClr val="408080"/>
                </a:solidFill>
                <a:latin typeface="Courier New"/>
                <a:cs typeface="Courier New"/>
              </a:rPr>
              <a:t>#</a:t>
            </a:r>
            <a:r>
              <a:rPr dirty="0" sz="100" spc="5" i="1">
                <a:solidFill>
                  <a:srgbClr val="408080"/>
                </a:solidFill>
                <a:latin typeface="Courier New"/>
                <a:cs typeface="Courier New"/>
              </a:rPr>
              <a:t> </a:t>
            </a:r>
            <a:r>
              <a:rPr dirty="0" sz="100" i="1">
                <a:solidFill>
                  <a:srgbClr val="408080"/>
                </a:solidFill>
                <a:latin typeface="Courier New"/>
                <a:cs typeface="Courier New"/>
              </a:rPr>
              <a:t>last</a:t>
            </a:r>
            <a:r>
              <a:rPr dirty="0" sz="100" spc="5" i="1">
                <a:solidFill>
                  <a:srgbClr val="408080"/>
                </a:solidFill>
                <a:latin typeface="Courier New"/>
                <a:cs typeface="Courier New"/>
              </a:rPr>
              <a:t> </a:t>
            </a:r>
            <a:r>
              <a:rPr dirty="0" sz="100" i="1">
                <a:solidFill>
                  <a:srgbClr val="408080"/>
                </a:solidFill>
                <a:latin typeface="Courier New"/>
                <a:cs typeface="Courier New"/>
              </a:rPr>
              <a:t>few</a:t>
            </a:r>
            <a:r>
              <a:rPr dirty="0" sz="100" spc="5" i="1">
                <a:solidFill>
                  <a:srgbClr val="408080"/>
                </a:solidFill>
                <a:latin typeface="Courier New"/>
                <a:cs typeface="Courier New"/>
              </a:rPr>
              <a:t> </a:t>
            </a:r>
            <a:r>
              <a:rPr dirty="0" sz="100" i="1">
                <a:solidFill>
                  <a:srgbClr val="408080"/>
                </a:solidFill>
                <a:latin typeface="Courier New"/>
                <a:cs typeface="Courier New"/>
              </a:rPr>
              <a:t>row</a:t>
            </a:r>
            <a:r>
              <a:rPr dirty="0" sz="100" spc="5" i="1">
                <a:solidFill>
                  <a:srgbClr val="408080"/>
                </a:solidFill>
                <a:latin typeface="Courier New"/>
                <a:cs typeface="Courier New"/>
              </a:rPr>
              <a:t> </a:t>
            </a:r>
            <a:r>
              <a:rPr dirty="0" sz="100" i="1">
                <a:solidFill>
                  <a:srgbClr val="408080"/>
                </a:solidFill>
                <a:latin typeface="Courier New"/>
                <a:cs typeface="Courier New"/>
              </a:rPr>
              <a:t>of</a:t>
            </a:r>
            <a:r>
              <a:rPr dirty="0" sz="100" spc="5" i="1">
                <a:solidFill>
                  <a:srgbClr val="408080"/>
                </a:solidFill>
                <a:latin typeface="Courier New"/>
                <a:cs typeface="Courier New"/>
              </a:rPr>
              <a:t> </a:t>
            </a:r>
            <a:r>
              <a:rPr dirty="0" sz="100" i="1">
                <a:solidFill>
                  <a:srgbClr val="408080"/>
                </a:solidFill>
                <a:latin typeface="Courier New"/>
                <a:cs typeface="Courier New"/>
              </a:rPr>
              <a:t>dataset</a:t>
            </a:r>
            <a:endParaRPr sz="100">
              <a:latin typeface="Courier New"/>
              <a:cs typeface="Courier New"/>
            </a:endParaRPr>
          </a:p>
          <a:p>
            <a:pPr algn="ctr" marR="1059180">
              <a:lnSpc>
                <a:spcPct val="100000"/>
              </a:lnSpc>
            </a:pPr>
            <a:r>
              <a:rPr dirty="0" sz="100">
                <a:solidFill>
                  <a:srgbClr val="202020"/>
                </a:solidFill>
                <a:latin typeface="Courier New"/>
                <a:cs typeface="Courier New"/>
              </a:rPr>
              <a:t>df</a:t>
            </a:r>
            <a:r>
              <a:rPr dirty="0" sz="100" b="1">
                <a:solidFill>
                  <a:srgbClr val="AA21FF"/>
                </a:solidFill>
                <a:latin typeface="Courier New"/>
                <a:cs typeface="Courier New"/>
              </a:rPr>
              <a:t>.</a:t>
            </a:r>
            <a:r>
              <a:rPr dirty="0" sz="100">
                <a:solidFill>
                  <a:srgbClr val="202020"/>
                </a:solidFill>
                <a:latin typeface="Courier New"/>
                <a:cs typeface="Courier New"/>
              </a:rPr>
              <a:t>tail</a:t>
            </a:r>
            <a:r>
              <a:rPr dirty="0" sz="100">
                <a:solidFill>
                  <a:srgbClr val="0054AA"/>
                </a:solidFill>
                <a:latin typeface="Courier New"/>
                <a:cs typeface="Courier New"/>
              </a:rPr>
              <a:t>()</a:t>
            </a:r>
            <a:endParaRPr sz="100">
              <a:latin typeface="Courier New"/>
              <a:cs typeface="Courier New"/>
            </a:endParaRPr>
          </a:p>
          <a:p>
            <a:pPr>
              <a:lnSpc>
                <a:spcPct val="100000"/>
              </a:lnSpc>
              <a:spcBef>
                <a:spcPts val="45"/>
              </a:spcBef>
            </a:pPr>
            <a:endParaRPr sz="100">
              <a:latin typeface="Courier New"/>
              <a:cs typeface="Courier New"/>
            </a:endParaRPr>
          </a:p>
          <a:p>
            <a:pPr marL="203200">
              <a:lnSpc>
                <a:spcPct val="100000"/>
              </a:lnSpc>
              <a:tabLst>
                <a:tab pos="728980" algn="l"/>
              </a:tabLst>
            </a:pPr>
            <a:r>
              <a:rPr dirty="0" sz="100">
                <a:solidFill>
                  <a:srgbClr val="616161"/>
                </a:solidFill>
                <a:latin typeface="Courier New"/>
                <a:cs typeface="Courier New"/>
              </a:rPr>
              <a:t>Out[15]:      </a:t>
            </a:r>
            <a:r>
              <a:rPr dirty="0" sz="100" spc="20">
                <a:solidFill>
                  <a:srgbClr val="616161"/>
                </a:solidFill>
                <a:latin typeface="Courier New"/>
                <a:cs typeface="Courier New"/>
              </a:rPr>
              <a:t> </a:t>
            </a:r>
            <a:r>
              <a:rPr dirty="0" sz="100" spc="-5" b="1">
                <a:latin typeface="Arial"/>
                <a:cs typeface="Arial"/>
              </a:rPr>
              <a:t>show_id</a:t>
            </a:r>
            <a:r>
              <a:rPr dirty="0" sz="100" spc="20" b="1">
                <a:latin typeface="Arial"/>
                <a:cs typeface="Arial"/>
              </a:rPr>
              <a:t>    </a:t>
            </a:r>
            <a:r>
              <a:rPr dirty="0" sz="100" spc="20" b="1">
                <a:latin typeface="Arial"/>
                <a:cs typeface="Arial"/>
              </a:rPr>
              <a:t> </a:t>
            </a:r>
            <a:r>
              <a:rPr dirty="0" sz="100" spc="-5" b="1">
                <a:latin typeface="Arial"/>
                <a:cs typeface="Arial"/>
              </a:rPr>
              <a:t>type</a:t>
            </a:r>
            <a:r>
              <a:rPr dirty="0" sz="100" spc="20" b="1">
                <a:latin typeface="Arial"/>
                <a:cs typeface="Arial"/>
              </a:rPr>
              <a:t>         </a:t>
            </a:r>
            <a:r>
              <a:rPr dirty="0" sz="100" spc="20" b="1">
                <a:latin typeface="Arial"/>
                <a:cs typeface="Arial"/>
              </a:rPr>
              <a:t> </a:t>
            </a:r>
            <a:r>
              <a:rPr dirty="0" sz="100" spc="-5" b="1">
                <a:latin typeface="Arial"/>
                <a:cs typeface="Arial"/>
              </a:rPr>
              <a:t>title</a:t>
            </a:r>
            <a:r>
              <a:rPr dirty="0" sz="100" spc="15" b="1">
                <a:latin typeface="Arial"/>
                <a:cs typeface="Arial"/>
              </a:rPr>
              <a:t>     </a:t>
            </a:r>
            <a:r>
              <a:rPr dirty="0" sz="100" spc="20" b="1">
                <a:latin typeface="Arial"/>
                <a:cs typeface="Arial"/>
              </a:rPr>
              <a:t> </a:t>
            </a:r>
            <a:r>
              <a:rPr dirty="0" sz="100" spc="-5" b="1">
                <a:latin typeface="Arial"/>
                <a:cs typeface="Arial"/>
              </a:rPr>
              <a:t>director	cast</a:t>
            </a:r>
            <a:r>
              <a:rPr dirty="0" sz="100" spc="20" b="1">
                <a:latin typeface="Arial"/>
                <a:cs typeface="Arial"/>
              </a:rPr>
              <a:t>   </a:t>
            </a:r>
            <a:r>
              <a:rPr dirty="0" sz="100" spc="20" b="1">
                <a:latin typeface="Arial"/>
                <a:cs typeface="Arial"/>
              </a:rPr>
              <a:t> </a:t>
            </a:r>
            <a:r>
              <a:rPr dirty="0" sz="100" spc="-5" b="1">
                <a:latin typeface="Arial"/>
                <a:cs typeface="Arial"/>
              </a:rPr>
              <a:t>country</a:t>
            </a:r>
            <a:r>
              <a:rPr dirty="0" sz="100" spc="20" b="1">
                <a:latin typeface="Arial"/>
                <a:cs typeface="Arial"/>
              </a:rPr>
              <a:t>    </a:t>
            </a:r>
            <a:r>
              <a:rPr dirty="0" sz="100" spc="25" b="1">
                <a:latin typeface="Arial"/>
                <a:cs typeface="Arial"/>
              </a:rPr>
              <a:t> </a:t>
            </a:r>
            <a:r>
              <a:rPr dirty="0" sz="100" spc="-5" b="1">
                <a:latin typeface="Arial"/>
                <a:cs typeface="Arial"/>
              </a:rPr>
              <a:t>date_added</a:t>
            </a:r>
            <a:r>
              <a:rPr dirty="0" sz="100" spc="20" b="1">
                <a:latin typeface="Arial"/>
                <a:cs typeface="Arial"/>
              </a:rPr>
              <a:t>  </a:t>
            </a:r>
            <a:r>
              <a:rPr dirty="0" sz="100" spc="25" b="1">
                <a:latin typeface="Arial"/>
                <a:cs typeface="Arial"/>
              </a:rPr>
              <a:t> </a:t>
            </a:r>
            <a:r>
              <a:rPr dirty="0" sz="100" spc="-5" b="1">
                <a:latin typeface="Arial"/>
                <a:cs typeface="Arial"/>
              </a:rPr>
              <a:t>release_year</a:t>
            </a:r>
            <a:r>
              <a:rPr dirty="0" sz="100" spc="20" b="1">
                <a:latin typeface="Arial"/>
                <a:cs typeface="Arial"/>
              </a:rPr>
              <a:t>  </a:t>
            </a:r>
            <a:r>
              <a:rPr dirty="0" sz="100" spc="20" b="1">
                <a:latin typeface="Arial"/>
                <a:cs typeface="Arial"/>
              </a:rPr>
              <a:t> </a:t>
            </a:r>
            <a:r>
              <a:rPr dirty="0" sz="100" spc="-5" b="1">
                <a:latin typeface="Arial"/>
                <a:cs typeface="Arial"/>
              </a:rPr>
              <a:t>rating</a:t>
            </a:r>
            <a:r>
              <a:rPr dirty="0" sz="100" spc="30" b="1">
                <a:latin typeface="Arial"/>
                <a:cs typeface="Arial"/>
              </a:rPr>
              <a:t> </a:t>
            </a:r>
            <a:r>
              <a:rPr dirty="0" sz="100" spc="35" b="1">
                <a:latin typeface="Arial"/>
                <a:cs typeface="Arial"/>
              </a:rPr>
              <a:t> </a:t>
            </a:r>
            <a:r>
              <a:rPr dirty="0" sz="100" spc="-5" b="1">
                <a:latin typeface="Arial"/>
                <a:cs typeface="Arial"/>
              </a:rPr>
              <a:t>duration</a:t>
            </a:r>
            <a:r>
              <a:rPr dirty="0" sz="100" spc="15" b="1">
                <a:latin typeface="Arial"/>
                <a:cs typeface="Arial"/>
              </a:rPr>
              <a:t>                  </a:t>
            </a:r>
            <a:r>
              <a:rPr dirty="0" sz="100" spc="20" b="1">
                <a:latin typeface="Arial"/>
                <a:cs typeface="Arial"/>
              </a:rPr>
              <a:t> </a:t>
            </a:r>
            <a:r>
              <a:rPr dirty="0" sz="100" spc="-5" b="1">
                <a:latin typeface="Arial"/>
                <a:cs typeface="Arial"/>
              </a:rPr>
              <a:t>listed_in</a:t>
            </a:r>
            <a:r>
              <a:rPr dirty="0" sz="100" spc="15" b="1">
                <a:latin typeface="Arial"/>
                <a:cs typeface="Arial"/>
              </a:rPr>
              <a:t>                </a:t>
            </a:r>
            <a:r>
              <a:rPr dirty="0" sz="100" spc="20" b="1">
                <a:latin typeface="Arial"/>
                <a:cs typeface="Arial"/>
              </a:rPr>
              <a:t> </a:t>
            </a:r>
            <a:r>
              <a:rPr dirty="0" sz="100" spc="-5" b="1">
                <a:latin typeface="Arial"/>
                <a:cs typeface="Arial"/>
              </a:rPr>
              <a:t>description</a:t>
            </a:r>
            <a:endParaRPr sz="100">
              <a:latin typeface="Arial"/>
              <a:cs typeface="Arial"/>
            </a:endParaRPr>
          </a:p>
          <a:p>
            <a:pPr>
              <a:lnSpc>
                <a:spcPct val="100000"/>
              </a:lnSpc>
              <a:spcBef>
                <a:spcPts val="35"/>
              </a:spcBef>
            </a:pPr>
            <a:endParaRPr sz="100">
              <a:latin typeface="Arial"/>
              <a:cs typeface="Arial"/>
            </a:endParaRPr>
          </a:p>
          <a:p>
            <a:pPr algn="r" marR="246379">
              <a:lnSpc>
                <a:spcPts val="114"/>
              </a:lnSpc>
              <a:tabLst>
                <a:tab pos="612140" algn="l"/>
              </a:tabLst>
            </a:pPr>
            <a:r>
              <a:rPr dirty="0" sz="100" spc="-5">
                <a:latin typeface="Arial MT"/>
                <a:cs typeface="Arial MT"/>
              </a:rPr>
              <a:t>David</a:t>
            </a:r>
            <a:r>
              <a:rPr dirty="0" sz="100" spc="-5">
                <a:latin typeface="Arial MT"/>
                <a:cs typeface="Arial MT"/>
              </a:rPr>
              <a:t>                 </a:t>
            </a:r>
            <a:r>
              <a:rPr dirty="0" sz="100" spc="10">
                <a:latin typeface="Arial MT"/>
                <a:cs typeface="Arial MT"/>
              </a:rPr>
              <a:t> </a:t>
            </a:r>
            <a:r>
              <a:rPr dirty="0" baseline="27777" sz="150" spc="-7">
                <a:latin typeface="Arial MT"/>
                <a:cs typeface="Arial MT"/>
              </a:rPr>
              <a:t>Mark</a:t>
            </a:r>
            <a:r>
              <a:rPr dirty="0" baseline="27777" sz="150" spc="-7">
                <a:latin typeface="Arial MT"/>
                <a:cs typeface="Arial MT"/>
              </a:rPr>
              <a:t> </a:t>
            </a:r>
            <a:r>
              <a:rPr dirty="0" baseline="27777" sz="150" spc="-7">
                <a:latin typeface="Arial MT"/>
                <a:cs typeface="Arial MT"/>
              </a:rPr>
              <a:t>Ru</a:t>
            </a:r>
            <a:r>
              <a:rPr dirty="0" baseline="27777" sz="150" spc="-15">
                <a:latin typeface="Arial MT"/>
                <a:cs typeface="Arial MT"/>
              </a:rPr>
              <a:t>f</a:t>
            </a:r>
            <a:r>
              <a:rPr dirty="0" baseline="27777" sz="150" spc="-7">
                <a:latin typeface="Arial MT"/>
                <a:cs typeface="Arial MT"/>
              </a:rPr>
              <a:t>falo,</a:t>
            </a:r>
            <a:r>
              <a:rPr dirty="0" baseline="27777" sz="150" spc="-7">
                <a:latin typeface="Arial MT"/>
                <a:cs typeface="Arial MT"/>
              </a:rPr>
              <a:t> </a:t>
            </a:r>
            <a:r>
              <a:rPr dirty="0" baseline="27777" sz="150" spc="-7">
                <a:latin typeface="Arial MT"/>
                <a:cs typeface="Arial MT"/>
              </a:rPr>
              <a:t>Jake</a:t>
            </a:r>
            <a:r>
              <a:rPr dirty="0" baseline="27777" sz="150">
                <a:latin typeface="Arial MT"/>
                <a:cs typeface="Arial MT"/>
              </a:rPr>
              <a:t>         </a:t>
            </a:r>
            <a:r>
              <a:rPr dirty="0" baseline="27777" sz="150" spc="-15">
                <a:latin typeface="Arial MT"/>
                <a:cs typeface="Arial MT"/>
              </a:rPr>
              <a:t> </a:t>
            </a:r>
            <a:r>
              <a:rPr dirty="0" sz="100" spc="-5">
                <a:latin typeface="Arial MT"/>
                <a:cs typeface="Arial MT"/>
              </a:rPr>
              <a:t>United</a:t>
            </a:r>
            <a:r>
              <a:rPr dirty="0" sz="100">
                <a:latin typeface="Arial MT"/>
                <a:cs typeface="Arial MT"/>
              </a:rPr>
              <a:t>     </a:t>
            </a:r>
            <a:r>
              <a:rPr dirty="0" sz="100" spc="-15">
                <a:latin typeface="Arial MT"/>
                <a:cs typeface="Arial MT"/>
              </a:rPr>
              <a:t> </a:t>
            </a:r>
            <a:r>
              <a:rPr dirty="0" sz="100" spc="-5">
                <a:latin typeface="Arial MT"/>
                <a:cs typeface="Arial MT"/>
              </a:rPr>
              <a:t>November</a:t>
            </a:r>
            <a:r>
              <a:rPr dirty="0" sz="100" spc="-5">
                <a:latin typeface="Arial MT"/>
                <a:cs typeface="Arial MT"/>
              </a:rPr>
              <a:t> </a:t>
            </a:r>
            <a:r>
              <a:rPr dirty="0" sz="100" spc="-5">
                <a:latin typeface="Arial MT"/>
                <a:cs typeface="Arial MT"/>
              </a:rPr>
              <a:t>20,</a:t>
            </a:r>
            <a:r>
              <a:rPr dirty="0" sz="100">
                <a:latin typeface="Arial MT"/>
                <a:cs typeface="Arial MT"/>
              </a:rPr>
              <a:t>	</a:t>
            </a:r>
            <a:r>
              <a:rPr dirty="0" sz="100" spc="-5">
                <a:latin typeface="Arial MT"/>
                <a:cs typeface="Arial MT"/>
              </a:rPr>
              <a:t>Cult</a:t>
            </a:r>
            <a:r>
              <a:rPr dirty="0" sz="100" spc="-5">
                <a:latin typeface="Arial MT"/>
                <a:cs typeface="Arial MT"/>
              </a:rPr>
              <a:t> </a:t>
            </a:r>
            <a:r>
              <a:rPr dirty="0" sz="100" spc="-5">
                <a:latin typeface="Arial MT"/>
                <a:cs typeface="Arial MT"/>
              </a:rPr>
              <a:t>Movies,</a:t>
            </a:r>
            <a:r>
              <a:rPr dirty="0" sz="100" spc="-5">
                <a:latin typeface="Arial MT"/>
                <a:cs typeface="Arial MT"/>
              </a:rPr>
              <a:t> </a:t>
            </a:r>
            <a:r>
              <a:rPr dirty="0" sz="100" spc="-5">
                <a:latin typeface="Arial MT"/>
                <a:cs typeface="Arial MT"/>
              </a:rPr>
              <a:t>Dramas,</a:t>
            </a:r>
            <a:r>
              <a:rPr dirty="0" sz="100">
                <a:latin typeface="Arial MT"/>
                <a:cs typeface="Arial MT"/>
              </a:rPr>
              <a:t>          </a:t>
            </a:r>
            <a:r>
              <a:rPr dirty="0" sz="100" spc="-5">
                <a:latin typeface="Arial MT"/>
                <a:cs typeface="Arial MT"/>
              </a:rPr>
              <a:t> </a:t>
            </a:r>
            <a:r>
              <a:rPr dirty="0" sz="100" spc="-5">
                <a:latin typeface="Arial MT"/>
                <a:cs typeface="Arial MT"/>
              </a:rPr>
              <a:t>A</a:t>
            </a:r>
            <a:r>
              <a:rPr dirty="0" sz="100" spc="-10">
                <a:latin typeface="Arial MT"/>
                <a:cs typeface="Arial MT"/>
              </a:rPr>
              <a:t> </a:t>
            </a:r>
            <a:r>
              <a:rPr dirty="0" sz="100" spc="-5">
                <a:latin typeface="Arial MT"/>
                <a:cs typeface="Arial MT"/>
              </a:rPr>
              <a:t>political</a:t>
            </a:r>
            <a:r>
              <a:rPr dirty="0" sz="100" spc="-5">
                <a:latin typeface="Arial MT"/>
                <a:cs typeface="Arial MT"/>
              </a:rPr>
              <a:t> </a:t>
            </a:r>
            <a:r>
              <a:rPr dirty="0" sz="100" spc="-5">
                <a:latin typeface="Arial MT"/>
                <a:cs typeface="Arial MT"/>
              </a:rPr>
              <a:t>cartoonist,</a:t>
            </a:r>
            <a:r>
              <a:rPr dirty="0" sz="100" spc="-5">
                <a:latin typeface="Arial MT"/>
                <a:cs typeface="Arial MT"/>
              </a:rPr>
              <a:t> </a:t>
            </a:r>
            <a:r>
              <a:rPr dirty="0" sz="100" spc="-5">
                <a:latin typeface="Arial MT"/>
                <a:cs typeface="Arial MT"/>
              </a:rPr>
              <a:t>a</a:t>
            </a:r>
            <a:endParaRPr sz="100">
              <a:latin typeface="Arial MT"/>
              <a:cs typeface="Arial MT"/>
            </a:endParaRPr>
          </a:p>
          <a:p>
            <a:pPr algn="r" marR="246379">
              <a:lnSpc>
                <a:spcPts val="85"/>
              </a:lnSpc>
            </a:pPr>
            <a:r>
              <a:rPr dirty="0" baseline="27777" sz="150" spc="-7" b="1">
                <a:latin typeface="Arial"/>
                <a:cs typeface="Arial"/>
              </a:rPr>
              <a:t>8802</a:t>
            </a:r>
            <a:r>
              <a:rPr dirty="0" baseline="27777" sz="150" spc="-7" b="1">
                <a:latin typeface="Arial"/>
                <a:cs typeface="Arial"/>
              </a:rPr>
              <a:t>        </a:t>
            </a:r>
            <a:r>
              <a:rPr dirty="0" baseline="27777" sz="150" spc="-7">
                <a:latin typeface="Arial MT"/>
                <a:cs typeface="Arial MT"/>
              </a:rPr>
              <a:t>s8803</a:t>
            </a:r>
            <a:r>
              <a:rPr dirty="0" baseline="27777" sz="150" spc="-7">
                <a:latin typeface="Arial MT"/>
                <a:cs typeface="Arial MT"/>
              </a:rPr>
              <a:t>     </a:t>
            </a:r>
            <a:r>
              <a:rPr dirty="0" baseline="27777" sz="150" spc="-22">
                <a:latin typeface="Arial MT"/>
                <a:cs typeface="Arial MT"/>
              </a:rPr>
              <a:t> </a:t>
            </a:r>
            <a:r>
              <a:rPr dirty="0" baseline="27777" sz="150" spc="-7">
                <a:latin typeface="Arial MT"/>
                <a:cs typeface="Arial MT"/>
              </a:rPr>
              <a:t>Movie</a:t>
            </a:r>
            <a:r>
              <a:rPr dirty="0" baseline="27777" sz="150">
                <a:latin typeface="Arial MT"/>
                <a:cs typeface="Arial MT"/>
              </a:rPr>
              <a:t>            </a:t>
            </a:r>
            <a:r>
              <a:rPr dirty="0" baseline="27777" sz="150" spc="-7">
                <a:latin typeface="Arial MT"/>
                <a:cs typeface="Arial MT"/>
              </a:rPr>
              <a:t> </a:t>
            </a:r>
            <a:r>
              <a:rPr dirty="0" baseline="27777" sz="150" spc="-7">
                <a:latin typeface="Arial MT"/>
                <a:cs typeface="Arial MT"/>
              </a:rPr>
              <a:t>Zodiac</a:t>
            </a:r>
            <a:r>
              <a:rPr dirty="0" baseline="27777" sz="150">
                <a:latin typeface="Arial MT"/>
                <a:cs typeface="Arial MT"/>
              </a:rPr>
              <a:t>          </a:t>
            </a:r>
            <a:r>
              <a:rPr dirty="0" baseline="27777" sz="150" spc="-15">
                <a:latin typeface="Arial MT"/>
                <a:cs typeface="Arial MT"/>
              </a:rPr>
              <a:t> </a:t>
            </a:r>
            <a:r>
              <a:rPr dirty="0" sz="100" spc="-5">
                <a:latin typeface="Arial MT"/>
                <a:cs typeface="Arial MT"/>
              </a:rPr>
              <a:t>Fincher</a:t>
            </a:r>
            <a:r>
              <a:rPr dirty="0" sz="100">
                <a:latin typeface="Arial MT"/>
                <a:cs typeface="Arial MT"/>
              </a:rPr>
              <a:t>    </a:t>
            </a:r>
            <a:r>
              <a:rPr dirty="0" sz="100" spc="-5">
                <a:latin typeface="Arial MT"/>
                <a:cs typeface="Arial MT"/>
              </a:rPr>
              <a:t> </a:t>
            </a:r>
            <a:r>
              <a:rPr dirty="0" baseline="27777" sz="150" spc="-7">
                <a:latin typeface="Arial MT"/>
                <a:cs typeface="Arial MT"/>
              </a:rPr>
              <a:t>Gyllenhaal,</a:t>
            </a:r>
            <a:r>
              <a:rPr dirty="0" baseline="27777" sz="150" spc="-7">
                <a:latin typeface="Arial MT"/>
                <a:cs typeface="Arial MT"/>
              </a:rPr>
              <a:t> </a:t>
            </a:r>
            <a:r>
              <a:rPr dirty="0" baseline="27777" sz="150" spc="-7">
                <a:latin typeface="Arial MT"/>
                <a:cs typeface="Arial MT"/>
              </a:rPr>
              <a:t>Robert</a:t>
            </a:r>
            <a:r>
              <a:rPr dirty="0" baseline="27777" sz="150" spc="-7">
                <a:latin typeface="Arial MT"/>
                <a:cs typeface="Arial MT"/>
              </a:rPr>
              <a:t> </a:t>
            </a:r>
            <a:r>
              <a:rPr dirty="0" baseline="27777" sz="150" spc="-7">
                <a:latin typeface="Arial MT"/>
                <a:cs typeface="Arial MT"/>
              </a:rPr>
              <a:t>Downey</a:t>
            </a:r>
            <a:r>
              <a:rPr dirty="0" baseline="27777" sz="150">
                <a:latin typeface="Arial MT"/>
                <a:cs typeface="Arial MT"/>
              </a:rPr>
              <a:t>         </a:t>
            </a:r>
            <a:r>
              <a:rPr dirty="0" baseline="27777" sz="150" spc="-7">
                <a:latin typeface="Arial MT"/>
                <a:cs typeface="Arial MT"/>
              </a:rPr>
              <a:t> </a:t>
            </a:r>
            <a:r>
              <a:rPr dirty="0" sz="100" spc="-5">
                <a:latin typeface="Arial MT"/>
                <a:cs typeface="Arial MT"/>
              </a:rPr>
              <a:t>States</a:t>
            </a:r>
            <a:r>
              <a:rPr dirty="0" sz="100">
                <a:latin typeface="Arial MT"/>
                <a:cs typeface="Arial MT"/>
              </a:rPr>
              <a:t>                   </a:t>
            </a:r>
            <a:r>
              <a:rPr dirty="0" sz="100" spc="-5">
                <a:latin typeface="Arial MT"/>
                <a:cs typeface="Arial MT"/>
              </a:rPr>
              <a:t> </a:t>
            </a:r>
            <a:r>
              <a:rPr dirty="0" sz="100" spc="-5">
                <a:latin typeface="Arial MT"/>
                <a:cs typeface="Arial MT"/>
              </a:rPr>
              <a:t>2019</a:t>
            </a:r>
            <a:r>
              <a:rPr dirty="0" sz="100">
                <a:latin typeface="Arial MT"/>
                <a:cs typeface="Arial MT"/>
              </a:rPr>
              <a:t>                 </a:t>
            </a:r>
            <a:r>
              <a:rPr dirty="0" baseline="27777" sz="150" spc="-7">
                <a:latin typeface="Arial MT"/>
                <a:cs typeface="Arial MT"/>
              </a:rPr>
              <a:t>2007</a:t>
            </a:r>
            <a:r>
              <a:rPr dirty="0" baseline="27777" sz="150">
                <a:latin typeface="Arial MT"/>
                <a:cs typeface="Arial MT"/>
              </a:rPr>
              <a:t>          </a:t>
            </a:r>
            <a:r>
              <a:rPr dirty="0" baseline="27777" sz="150" spc="-15">
                <a:latin typeface="Arial MT"/>
                <a:cs typeface="Arial MT"/>
              </a:rPr>
              <a:t> </a:t>
            </a:r>
            <a:r>
              <a:rPr dirty="0" baseline="27777" sz="150" spc="-7">
                <a:latin typeface="Arial MT"/>
                <a:cs typeface="Arial MT"/>
              </a:rPr>
              <a:t>R</a:t>
            </a:r>
            <a:r>
              <a:rPr dirty="0" baseline="27777" sz="150">
                <a:latin typeface="Arial MT"/>
                <a:cs typeface="Arial MT"/>
              </a:rPr>
              <a:t>      </a:t>
            </a:r>
            <a:r>
              <a:rPr dirty="0" baseline="27777" sz="150" spc="-7">
                <a:latin typeface="Arial MT"/>
                <a:cs typeface="Arial MT"/>
              </a:rPr>
              <a:t>158</a:t>
            </a:r>
            <a:r>
              <a:rPr dirty="0" baseline="27777" sz="150" spc="-7">
                <a:latin typeface="Arial MT"/>
                <a:cs typeface="Arial MT"/>
              </a:rPr>
              <a:t> </a:t>
            </a:r>
            <a:r>
              <a:rPr dirty="0" baseline="27777" sz="150" spc="-7">
                <a:latin typeface="Arial MT"/>
                <a:cs typeface="Arial MT"/>
              </a:rPr>
              <a:t>min</a:t>
            </a:r>
            <a:r>
              <a:rPr dirty="0" baseline="27777" sz="150">
                <a:latin typeface="Arial MT"/>
                <a:cs typeface="Arial MT"/>
              </a:rPr>
              <a:t>                                </a:t>
            </a:r>
            <a:r>
              <a:rPr dirty="0" baseline="27777" sz="150" spc="7">
                <a:latin typeface="Arial MT"/>
                <a:cs typeface="Arial MT"/>
              </a:rPr>
              <a:t> </a:t>
            </a:r>
            <a:r>
              <a:rPr dirty="0" sz="100" spc="-5">
                <a:latin typeface="Arial MT"/>
                <a:cs typeface="Arial MT"/>
              </a:rPr>
              <a:t>Thrillers</a:t>
            </a:r>
            <a:r>
              <a:rPr dirty="0" sz="100">
                <a:latin typeface="Arial MT"/>
                <a:cs typeface="Arial MT"/>
              </a:rPr>
              <a:t>          </a:t>
            </a:r>
            <a:r>
              <a:rPr dirty="0" sz="100" spc="5">
                <a:latin typeface="Arial MT"/>
                <a:cs typeface="Arial MT"/>
              </a:rPr>
              <a:t> </a:t>
            </a:r>
            <a:r>
              <a:rPr dirty="0" sz="100" spc="-5">
                <a:latin typeface="Arial MT"/>
                <a:cs typeface="Arial MT"/>
              </a:rPr>
              <a:t>crime</a:t>
            </a:r>
            <a:r>
              <a:rPr dirty="0" sz="100" spc="-5">
                <a:latin typeface="Arial MT"/>
                <a:cs typeface="Arial MT"/>
              </a:rPr>
              <a:t> </a:t>
            </a:r>
            <a:r>
              <a:rPr dirty="0" sz="100" spc="-5">
                <a:latin typeface="Arial MT"/>
                <a:cs typeface="Arial MT"/>
              </a:rPr>
              <a:t>reporter</a:t>
            </a:r>
            <a:r>
              <a:rPr dirty="0" sz="100" spc="-5">
                <a:latin typeface="Arial MT"/>
                <a:cs typeface="Arial MT"/>
              </a:rPr>
              <a:t> </a:t>
            </a:r>
            <a:r>
              <a:rPr dirty="0" sz="100" spc="-5">
                <a:latin typeface="Arial MT"/>
                <a:cs typeface="Arial MT"/>
              </a:rPr>
              <a:t>and</a:t>
            </a:r>
            <a:r>
              <a:rPr dirty="0" sz="100" spc="-5">
                <a:latin typeface="Arial MT"/>
                <a:cs typeface="Arial MT"/>
              </a:rPr>
              <a:t> </a:t>
            </a:r>
            <a:r>
              <a:rPr dirty="0" sz="100" spc="-5">
                <a:latin typeface="Arial MT"/>
                <a:cs typeface="Arial MT"/>
              </a:rPr>
              <a:t>a...</a:t>
            </a:r>
            <a:endParaRPr sz="100">
              <a:latin typeface="Arial MT"/>
              <a:cs typeface="Arial MT"/>
            </a:endParaRPr>
          </a:p>
          <a:p>
            <a:pPr algn="ctr" marR="201295">
              <a:lnSpc>
                <a:spcPts val="90"/>
              </a:lnSpc>
            </a:pPr>
            <a:r>
              <a:rPr dirty="0" sz="100" spc="-5">
                <a:latin typeface="Arial MT"/>
                <a:cs typeface="Arial MT"/>
              </a:rPr>
              <a:t>J...</a:t>
            </a:r>
            <a:endParaRPr sz="100">
              <a:latin typeface="Arial MT"/>
              <a:cs typeface="Arial MT"/>
            </a:endParaRPr>
          </a:p>
          <a:p>
            <a:pPr>
              <a:lnSpc>
                <a:spcPct val="100000"/>
              </a:lnSpc>
            </a:pPr>
            <a:endParaRPr sz="100">
              <a:latin typeface="Arial MT"/>
              <a:cs typeface="Arial MT"/>
            </a:endParaRPr>
          </a:p>
          <a:p>
            <a:pPr>
              <a:lnSpc>
                <a:spcPct val="100000"/>
              </a:lnSpc>
            </a:pPr>
            <a:endParaRPr sz="100">
              <a:latin typeface="Arial MT"/>
              <a:cs typeface="Arial MT"/>
            </a:endParaRPr>
          </a:p>
          <a:p>
            <a:pPr algn="r" marL="391795" marR="246379" indent="-111760">
              <a:lnSpc>
                <a:spcPct val="47700"/>
              </a:lnSpc>
              <a:tabLst>
                <a:tab pos="728980" algn="l"/>
                <a:tab pos="1075055" algn="l"/>
              </a:tabLst>
            </a:pPr>
            <a:r>
              <a:rPr dirty="0" sz="100" spc="-5" b="1">
                <a:latin typeface="Arial"/>
                <a:cs typeface="Arial"/>
              </a:rPr>
              <a:t>8803</a:t>
            </a:r>
            <a:r>
              <a:rPr dirty="0" sz="100" spc="-5" b="1">
                <a:latin typeface="Arial"/>
                <a:cs typeface="Arial"/>
              </a:rPr>
              <a:t>        </a:t>
            </a:r>
            <a:r>
              <a:rPr dirty="0" sz="100" spc="-5">
                <a:latin typeface="Arial MT"/>
                <a:cs typeface="Arial MT"/>
              </a:rPr>
              <a:t>s8804</a:t>
            </a:r>
            <a:r>
              <a:rPr dirty="0" sz="100" spc="-5">
                <a:latin typeface="Arial MT"/>
                <a:cs typeface="Arial MT"/>
              </a:rPr>
              <a:t>         </a:t>
            </a:r>
            <a:r>
              <a:rPr dirty="0" sz="100" spc="10">
                <a:latin typeface="Arial MT"/>
                <a:cs typeface="Arial MT"/>
              </a:rPr>
              <a:t> </a:t>
            </a:r>
            <a:r>
              <a:rPr dirty="0" baseline="27777" sz="150" spc="-7">
                <a:latin typeface="Arial MT"/>
                <a:cs typeface="Arial MT"/>
              </a:rPr>
              <a:t>TV</a:t>
            </a:r>
            <a:r>
              <a:rPr dirty="0" baseline="27777" sz="150">
                <a:latin typeface="Arial MT"/>
                <a:cs typeface="Arial MT"/>
              </a:rPr>
              <a:t>           </a:t>
            </a:r>
            <a:r>
              <a:rPr dirty="0" baseline="27777" sz="150" spc="-15">
                <a:latin typeface="Arial MT"/>
                <a:cs typeface="Arial MT"/>
              </a:rPr>
              <a:t> </a:t>
            </a:r>
            <a:r>
              <a:rPr dirty="0" baseline="27777" sz="150" spc="-7">
                <a:latin typeface="Arial MT"/>
                <a:cs typeface="Arial MT"/>
              </a:rPr>
              <a:t>Zombie</a:t>
            </a:r>
            <a:r>
              <a:rPr dirty="0" baseline="27777" sz="150">
                <a:latin typeface="Arial MT"/>
                <a:cs typeface="Arial MT"/>
              </a:rPr>
              <a:t>              </a:t>
            </a:r>
            <a:r>
              <a:rPr dirty="0" baseline="27777" sz="150" spc="15">
                <a:latin typeface="Arial MT"/>
                <a:cs typeface="Arial MT"/>
              </a:rPr>
              <a:t> </a:t>
            </a:r>
            <a:r>
              <a:rPr dirty="0" sz="100" spc="-5">
                <a:latin typeface="Arial MT"/>
                <a:cs typeface="Arial MT"/>
              </a:rPr>
              <a:t>NaN</a:t>
            </a:r>
            <a:r>
              <a:rPr dirty="0" sz="100">
                <a:latin typeface="Arial MT"/>
                <a:cs typeface="Arial MT"/>
              </a:rPr>
              <a:t>	</a:t>
            </a:r>
            <a:r>
              <a:rPr dirty="0" sz="100" spc="-5">
                <a:latin typeface="Arial MT"/>
                <a:cs typeface="Arial MT"/>
              </a:rPr>
              <a:t>NaN</a:t>
            </a:r>
            <a:r>
              <a:rPr dirty="0" sz="100">
                <a:latin typeface="Arial MT"/>
                <a:cs typeface="Arial MT"/>
              </a:rPr>
              <a:t>            </a:t>
            </a:r>
            <a:r>
              <a:rPr dirty="0" sz="100" spc="-10">
                <a:latin typeface="Arial MT"/>
                <a:cs typeface="Arial MT"/>
              </a:rPr>
              <a:t> </a:t>
            </a:r>
            <a:r>
              <a:rPr dirty="0" sz="100" spc="-5">
                <a:latin typeface="Arial MT"/>
                <a:cs typeface="Arial MT"/>
              </a:rPr>
              <a:t>NaN</a:t>
            </a:r>
            <a:r>
              <a:rPr dirty="0" sz="100">
                <a:latin typeface="Arial MT"/>
                <a:cs typeface="Arial MT"/>
              </a:rPr>
              <a:t>        </a:t>
            </a:r>
            <a:r>
              <a:rPr dirty="0" sz="100" spc="-10">
                <a:latin typeface="Arial MT"/>
                <a:cs typeface="Arial MT"/>
              </a:rPr>
              <a:t> </a:t>
            </a:r>
            <a:r>
              <a:rPr dirty="0" sz="100" spc="-5">
                <a:latin typeface="Arial MT"/>
                <a:cs typeface="Arial MT"/>
              </a:rPr>
              <a:t>July</a:t>
            </a:r>
            <a:r>
              <a:rPr dirty="0" sz="100" spc="-5">
                <a:latin typeface="Arial MT"/>
                <a:cs typeface="Arial MT"/>
              </a:rPr>
              <a:t> </a:t>
            </a:r>
            <a:r>
              <a:rPr dirty="0" sz="100" spc="-5">
                <a:latin typeface="Arial MT"/>
                <a:cs typeface="Arial MT"/>
              </a:rPr>
              <a:t>1,</a:t>
            </a:r>
            <a:r>
              <a:rPr dirty="0" sz="100" spc="-5">
                <a:latin typeface="Arial MT"/>
                <a:cs typeface="Arial MT"/>
              </a:rPr>
              <a:t> </a:t>
            </a:r>
            <a:r>
              <a:rPr dirty="0" sz="100" spc="-5">
                <a:latin typeface="Arial MT"/>
                <a:cs typeface="Arial MT"/>
              </a:rPr>
              <a:t>2019</a:t>
            </a:r>
            <a:r>
              <a:rPr dirty="0" sz="100">
                <a:latin typeface="Arial MT"/>
                <a:cs typeface="Arial MT"/>
              </a:rPr>
              <a:t>                 </a:t>
            </a:r>
            <a:r>
              <a:rPr dirty="0" sz="100" spc="-5">
                <a:latin typeface="Arial MT"/>
                <a:cs typeface="Arial MT"/>
              </a:rPr>
              <a:t>2018</a:t>
            </a:r>
            <a:r>
              <a:rPr dirty="0" sz="100">
                <a:latin typeface="Arial MT"/>
                <a:cs typeface="Arial MT"/>
              </a:rPr>
              <a:t>   </a:t>
            </a:r>
            <a:r>
              <a:rPr dirty="0" sz="100" spc="-15">
                <a:latin typeface="Arial MT"/>
                <a:cs typeface="Arial MT"/>
              </a:rPr>
              <a:t> </a:t>
            </a:r>
            <a:r>
              <a:rPr dirty="0" sz="100" spc="-5">
                <a:latin typeface="Arial MT"/>
                <a:cs typeface="Arial MT"/>
              </a:rPr>
              <a:t>T</a:t>
            </a:r>
            <a:r>
              <a:rPr dirty="0" sz="100" spc="-15">
                <a:latin typeface="Arial MT"/>
                <a:cs typeface="Arial MT"/>
              </a:rPr>
              <a:t>V</a:t>
            </a:r>
            <a:r>
              <a:rPr dirty="0" sz="100" spc="-5">
                <a:latin typeface="Arial MT"/>
                <a:cs typeface="Arial MT"/>
              </a:rPr>
              <a:t>-Y7</a:t>
            </a:r>
            <a:r>
              <a:rPr dirty="0" sz="100">
                <a:latin typeface="Arial MT"/>
                <a:cs typeface="Arial MT"/>
              </a:rPr>
              <a:t>                </a:t>
            </a:r>
            <a:r>
              <a:rPr dirty="0" sz="100" spc="-10">
                <a:latin typeface="Arial MT"/>
                <a:cs typeface="Arial MT"/>
              </a:rPr>
              <a:t> </a:t>
            </a:r>
            <a:r>
              <a:rPr dirty="0" baseline="27777" sz="150" spc="-7">
                <a:latin typeface="Arial MT"/>
                <a:cs typeface="Arial MT"/>
              </a:rPr>
              <a:t>2</a:t>
            </a:r>
            <a:r>
              <a:rPr dirty="0" baseline="27777" sz="150">
                <a:latin typeface="Arial MT"/>
                <a:cs typeface="Arial MT"/>
              </a:rPr>
              <a:t>             </a:t>
            </a:r>
            <a:r>
              <a:rPr dirty="0" baseline="27777" sz="150" spc="7">
                <a:latin typeface="Arial MT"/>
                <a:cs typeface="Arial MT"/>
              </a:rPr>
              <a:t> </a:t>
            </a:r>
            <a:r>
              <a:rPr dirty="0" baseline="27777" sz="150" spc="-7">
                <a:latin typeface="Arial MT"/>
                <a:cs typeface="Arial MT"/>
              </a:rPr>
              <a:t>Kids'</a:t>
            </a:r>
            <a:r>
              <a:rPr dirty="0" baseline="27777" sz="150" spc="-7">
                <a:latin typeface="Arial MT"/>
                <a:cs typeface="Arial MT"/>
              </a:rPr>
              <a:t> </a:t>
            </a:r>
            <a:r>
              <a:rPr dirty="0" baseline="27777" sz="150" spc="-7">
                <a:latin typeface="Arial MT"/>
                <a:cs typeface="Arial MT"/>
              </a:rPr>
              <a:t>T</a:t>
            </a:r>
            <a:r>
              <a:rPr dirty="0" baseline="27777" sz="150" spc="-22">
                <a:latin typeface="Arial MT"/>
                <a:cs typeface="Arial MT"/>
              </a:rPr>
              <a:t>V</a:t>
            </a:r>
            <a:r>
              <a:rPr dirty="0" baseline="27777" sz="150" spc="-7">
                <a:latin typeface="Arial MT"/>
                <a:cs typeface="Arial MT"/>
              </a:rPr>
              <a:t>,</a:t>
            </a:r>
            <a:r>
              <a:rPr dirty="0" baseline="27777" sz="150" spc="-7">
                <a:latin typeface="Arial MT"/>
                <a:cs typeface="Arial MT"/>
              </a:rPr>
              <a:t> </a:t>
            </a:r>
            <a:r>
              <a:rPr dirty="0" baseline="27777" sz="150" spc="-7">
                <a:latin typeface="Arial MT"/>
                <a:cs typeface="Arial MT"/>
              </a:rPr>
              <a:t>Korean</a:t>
            </a:r>
            <a:r>
              <a:rPr dirty="0" baseline="27777" sz="150" spc="-7">
                <a:latin typeface="Arial MT"/>
                <a:cs typeface="Arial MT"/>
              </a:rPr>
              <a:t> </a:t>
            </a:r>
            <a:r>
              <a:rPr dirty="0" baseline="27777" sz="150" spc="-7">
                <a:latin typeface="Arial MT"/>
                <a:cs typeface="Arial MT"/>
              </a:rPr>
              <a:t>TV</a:t>
            </a:r>
            <a:r>
              <a:rPr dirty="0" baseline="27777" sz="150">
                <a:latin typeface="Arial MT"/>
                <a:cs typeface="Arial MT"/>
              </a:rPr>
              <a:t>           </a:t>
            </a:r>
            <a:r>
              <a:rPr dirty="0" baseline="27777" sz="150" spc="-7">
                <a:latin typeface="Arial MT"/>
                <a:cs typeface="Arial MT"/>
              </a:rPr>
              <a:t> </a:t>
            </a:r>
            <a:r>
              <a:rPr dirty="0" baseline="27777" sz="150" spc="-7">
                <a:latin typeface="Arial MT"/>
                <a:cs typeface="Arial MT"/>
              </a:rPr>
              <a:t>While</a:t>
            </a:r>
            <a:r>
              <a:rPr dirty="0" baseline="27777" sz="150" spc="-7">
                <a:latin typeface="Arial MT"/>
                <a:cs typeface="Arial MT"/>
              </a:rPr>
              <a:t> </a:t>
            </a:r>
            <a:r>
              <a:rPr dirty="0" baseline="27777" sz="150" spc="-7">
                <a:latin typeface="Arial MT"/>
                <a:cs typeface="Arial MT"/>
              </a:rPr>
              <a:t>living</a:t>
            </a:r>
            <a:r>
              <a:rPr dirty="0" baseline="27777" sz="150" spc="-7">
                <a:latin typeface="Arial MT"/>
                <a:cs typeface="Arial MT"/>
              </a:rPr>
              <a:t> </a:t>
            </a:r>
            <a:r>
              <a:rPr dirty="0" baseline="27777" sz="150" spc="-7">
                <a:latin typeface="Arial MT"/>
                <a:cs typeface="Arial MT"/>
              </a:rPr>
              <a:t>alone</a:t>
            </a:r>
            <a:r>
              <a:rPr dirty="0" baseline="27777" sz="150" spc="-7">
                <a:latin typeface="Arial MT"/>
                <a:cs typeface="Arial MT"/>
              </a:rPr>
              <a:t> </a:t>
            </a:r>
            <a:r>
              <a:rPr dirty="0" baseline="27777" sz="150" spc="-7">
                <a:latin typeface="Arial MT"/>
                <a:cs typeface="Arial MT"/>
              </a:rPr>
              <a:t>in</a:t>
            </a:r>
            <a:r>
              <a:rPr dirty="0" baseline="27777" sz="150" spc="-7">
                <a:latin typeface="Arial MT"/>
                <a:cs typeface="Arial MT"/>
              </a:rPr>
              <a:t> </a:t>
            </a:r>
            <a:r>
              <a:rPr dirty="0" baseline="27777" sz="150" spc="-7">
                <a:latin typeface="Arial MT"/>
                <a:cs typeface="Arial MT"/>
              </a:rPr>
              <a:t>a  </a:t>
            </a:r>
            <a:r>
              <a:rPr dirty="0" sz="100" spc="-5">
                <a:latin typeface="Arial MT"/>
                <a:cs typeface="Arial MT"/>
              </a:rPr>
              <a:t>Show</a:t>
            </a:r>
            <a:r>
              <a:rPr dirty="0" sz="100">
                <a:latin typeface="Arial MT"/>
                <a:cs typeface="Arial MT"/>
              </a:rPr>
              <a:t>              </a:t>
            </a:r>
            <a:r>
              <a:rPr dirty="0" sz="100" spc="-5">
                <a:latin typeface="Arial MT"/>
                <a:cs typeface="Arial MT"/>
              </a:rPr>
              <a:t>Dumb</a:t>
            </a:r>
            <a:r>
              <a:rPr dirty="0" sz="100">
                <a:latin typeface="Arial MT"/>
                <a:cs typeface="Arial MT"/>
              </a:rPr>
              <a:t>		</a:t>
            </a:r>
            <a:r>
              <a:rPr dirty="0" sz="100" spc="-5">
                <a:latin typeface="Arial MT"/>
                <a:cs typeface="Arial MT"/>
              </a:rPr>
              <a:t>Seasons</a:t>
            </a:r>
            <a:r>
              <a:rPr dirty="0" sz="100">
                <a:latin typeface="Arial MT"/>
                <a:cs typeface="Arial MT"/>
              </a:rPr>
              <a:t>           </a:t>
            </a:r>
            <a:r>
              <a:rPr dirty="0" sz="100" spc="-5">
                <a:latin typeface="Arial MT"/>
                <a:cs typeface="Arial MT"/>
              </a:rPr>
              <a:t> </a:t>
            </a:r>
            <a:r>
              <a:rPr dirty="0" sz="100" spc="-5">
                <a:latin typeface="Arial MT"/>
                <a:cs typeface="Arial MT"/>
              </a:rPr>
              <a:t>Shows,</a:t>
            </a:r>
            <a:r>
              <a:rPr dirty="0" sz="100" spc="-5">
                <a:latin typeface="Arial MT"/>
                <a:cs typeface="Arial MT"/>
              </a:rPr>
              <a:t> </a:t>
            </a:r>
            <a:r>
              <a:rPr dirty="0" sz="100" spc="-5">
                <a:latin typeface="Arial MT"/>
                <a:cs typeface="Arial MT"/>
              </a:rPr>
              <a:t>TV</a:t>
            </a:r>
            <a:r>
              <a:rPr dirty="0" sz="100" spc="-5">
                <a:latin typeface="Arial MT"/>
                <a:cs typeface="Arial MT"/>
              </a:rPr>
              <a:t> </a:t>
            </a:r>
            <a:r>
              <a:rPr dirty="0" sz="100" spc="-5">
                <a:latin typeface="Arial MT"/>
                <a:cs typeface="Arial MT"/>
              </a:rPr>
              <a:t>Comedies</a:t>
            </a:r>
            <a:r>
              <a:rPr dirty="0" sz="100">
                <a:latin typeface="Arial MT"/>
                <a:cs typeface="Arial MT"/>
              </a:rPr>
              <a:t>     </a:t>
            </a:r>
            <a:r>
              <a:rPr dirty="0" sz="100" spc="-5">
                <a:latin typeface="Arial MT"/>
                <a:cs typeface="Arial MT"/>
              </a:rPr>
              <a:t> </a:t>
            </a:r>
            <a:r>
              <a:rPr dirty="0" sz="100" spc="-5">
                <a:latin typeface="Arial MT"/>
                <a:cs typeface="Arial MT"/>
              </a:rPr>
              <a:t>spooky</a:t>
            </a:r>
            <a:r>
              <a:rPr dirty="0" sz="100" spc="-5">
                <a:latin typeface="Arial MT"/>
                <a:cs typeface="Arial MT"/>
              </a:rPr>
              <a:t> </a:t>
            </a:r>
            <a:r>
              <a:rPr dirty="0" sz="100" spc="-5">
                <a:latin typeface="Arial MT"/>
                <a:cs typeface="Arial MT"/>
              </a:rPr>
              <a:t>town,</a:t>
            </a:r>
            <a:r>
              <a:rPr dirty="0" sz="100" spc="-5">
                <a:latin typeface="Arial MT"/>
                <a:cs typeface="Arial MT"/>
              </a:rPr>
              <a:t> </a:t>
            </a:r>
            <a:r>
              <a:rPr dirty="0" sz="100" spc="-5">
                <a:latin typeface="Arial MT"/>
                <a:cs typeface="Arial MT"/>
              </a:rPr>
              <a:t>a</a:t>
            </a:r>
            <a:r>
              <a:rPr dirty="0" sz="100" spc="-5">
                <a:latin typeface="Arial MT"/>
                <a:cs typeface="Arial MT"/>
              </a:rPr>
              <a:t> </a:t>
            </a:r>
            <a:r>
              <a:rPr dirty="0" sz="100" spc="-5">
                <a:latin typeface="Arial MT"/>
                <a:cs typeface="Arial MT"/>
              </a:rPr>
              <a:t>young</a:t>
            </a:r>
            <a:r>
              <a:rPr dirty="0" sz="100" spc="-5">
                <a:latin typeface="Arial MT"/>
                <a:cs typeface="Arial MT"/>
              </a:rPr>
              <a:t> </a:t>
            </a:r>
            <a:r>
              <a:rPr dirty="0" sz="100" spc="-5">
                <a:latin typeface="Arial MT"/>
                <a:cs typeface="Arial MT"/>
              </a:rPr>
              <a:t>g...</a:t>
            </a:r>
            <a:endParaRPr sz="100">
              <a:latin typeface="Arial MT"/>
              <a:cs typeface="Arial MT"/>
            </a:endParaRPr>
          </a:p>
          <a:p>
            <a:pPr>
              <a:lnSpc>
                <a:spcPct val="100000"/>
              </a:lnSpc>
            </a:pPr>
            <a:endParaRPr sz="100">
              <a:latin typeface="Arial MT"/>
              <a:cs typeface="Arial MT"/>
            </a:endParaRPr>
          </a:p>
          <a:p>
            <a:pPr algn="r" marL="534670" marR="246379" indent="-255270">
              <a:lnSpc>
                <a:spcPct val="47700"/>
              </a:lnSpc>
              <a:spcBef>
                <a:spcPts val="80"/>
              </a:spcBef>
              <a:tabLst>
                <a:tab pos="1311910" algn="l"/>
              </a:tabLst>
            </a:pPr>
            <a:r>
              <a:rPr dirty="0" sz="100" spc="-5" b="1">
                <a:latin typeface="Arial"/>
                <a:cs typeface="Arial"/>
              </a:rPr>
              <a:t>8804</a:t>
            </a:r>
            <a:r>
              <a:rPr dirty="0" sz="100" spc="-5" b="1">
                <a:latin typeface="Arial"/>
                <a:cs typeface="Arial"/>
              </a:rPr>
              <a:t>        </a:t>
            </a:r>
            <a:r>
              <a:rPr dirty="0" sz="100" spc="-5">
                <a:latin typeface="Arial MT"/>
                <a:cs typeface="Arial MT"/>
              </a:rPr>
              <a:t>s8805</a:t>
            </a:r>
            <a:r>
              <a:rPr dirty="0" sz="100" spc="-5">
                <a:latin typeface="Arial MT"/>
                <a:cs typeface="Arial MT"/>
              </a:rPr>
              <a:t>     </a:t>
            </a:r>
            <a:r>
              <a:rPr dirty="0" sz="100" spc="-15">
                <a:latin typeface="Arial MT"/>
                <a:cs typeface="Arial MT"/>
              </a:rPr>
              <a:t> </a:t>
            </a:r>
            <a:r>
              <a:rPr dirty="0" sz="100" spc="-5">
                <a:latin typeface="Arial MT"/>
                <a:cs typeface="Arial MT"/>
              </a:rPr>
              <a:t>Movie</a:t>
            </a:r>
            <a:r>
              <a:rPr dirty="0" sz="100">
                <a:latin typeface="Arial MT"/>
                <a:cs typeface="Arial MT"/>
              </a:rPr>
              <a:t>     </a:t>
            </a:r>
            <a:r>
              <a:rPr dirty="0" sz="100" spc="-5">
                <a:latin typeface="Arial MT"/>
                <a:cs typeface="Arial MT"/>
              </a:rPr>
              <a:t>Zombieland</a:t>
            </a:r>
            <a:r>
              <a:rPr dirty="0" sz="100">
                <a:latin typeface="Arial MT"/>
                <a:cs typeface="Arial MT"/>
              </a:rPr>
              <a:t>            </a:t>
            </a:r>
            <a:r>
              <a:rPr dirty="0" baseline="27777" sz="150" spc="-7">
                <a:latin typeface="Arial MT"/>
                <a:cs typeface="Arial MT"/>
              </a:rPr>
              <a:t>Ruben</a:t>
            </a:r>
            <a:r>
              <a:rPr dirty="0" baseline="27777" sz="150">
                <a:latin typeface="Arial MT"/>
                <a:cs typeface="Arial MT"/>
              </a:rPr>
              <a:t>        </a:t>
            </a:r>
            <a:r>
              <a:rPr dirty="0" baseline="27777" sz="150" spc="-7">
                <a:latin typeface="Arial MT"/>
                <a:cs typeface="Arial MT"/>
              </a:rPr>
              <a:t> </a:t>
            </a:r>
            <a:r>
              <a:rPr dirty="0" baseline="27777" sz="150" spc="-7">
                <a:latin typeface="Arial MT"/>
                <a:cs typeface="Arial MT"/>
              </a:rPr>
              <a:t>Jesse</a:t>
            </a:r>
            <a:r>
              <a:rPr dirty="0" baseline="27777" sz="150" spc="-7">
                <a:latin typeface="Arial MT"/>
                <a:cs typeface="Arial MT"/>
              </a:rPr>
              <a:t> </a:t>
            </a:r>
            <a:r>
              <a:rPr dirty="0" baseline="27777" sz="150" spc="-7">
                <a:latin typeface="Arial MT"/>
                <a:cs typeface="Arial MT"/>
              </a:rPr>
              <a:t>Eisenberg,</a:t>
            </a:r>
            <a:r>
              <a:rPr dirty="0" baseline="27777" sz="150" spc="-7">
                <a:latin typeface="Arial MT"/>
                <a:cs typeface="Arial MT"/>
              </a:rPr>
              <a:t> </a:t>
            </a:r>
            <a:r>
              <a:rPr dirty="0" baseline="27777" sz="150" spc="-15">
                <a:latin typeface="Arial MT"/>
                <a:cs typeface="Arial MT"/>
              </a:rPr>
              <a:t>W</a:t>
            </a:r>
            <a:r>
              <a:rPr dirty="0" baseline="27777" sz="150" spc="-7">
                <a:latin typeface="Arial MT"/>
                <a:cs typeface="Arial MT"/>
              </a:rPr>
              <a:t>oody</a:t>
            </a:r>
            <a:r>
              <a:rPr dirty="0" baseline="27777" sz="150">
                <a:latin typeface="Arial MT"/>
                <a:cs typeface="Arial MT"/>
              </a:rPr>
              <a:t>         </a:t>
            </a:r>
            <a:r>
              <a:rPr dirty="0" baseline="27777" sz="150" spc="-15">
                <a:latin typeface="Arial MT"/>
                <a:cs typeface="Arial MT"/>
              </a:rPr>
              <a:t> </a:t>
            </a:r>
            <a:r>
              <a:rPr dirty="0" baseline="27777" sz="150" spc="-7">
                <a:latin typeface="Arial MT"/>
                <a:cs typeface="Arial MT"/>
              </a:rPr>
              <a:t>United</a:t>
            </a:r>
            <a:r>
              <a:rPr dirty="0" baseline="27777" sz="150">
                <a:latin typeface="Arial MT"/>
                <a:cs typeface="Arial MT"/>
              </a:rPr>
              <a:t>       </a:t>
            </a:r>
            <a:r>
              <a:rPr dirty="0" baseline="27777" sz="150" spc="-22">
                <a:latin typeface="Arial MT"/>
                <a:cs typeface="Arial MT"/>
              </a:rPr>
              <a:t> </a:t>
            </a:r>
            <a:r>
              <a:rPr dirty="0" baseline="27777" sz="150" spc="-7">
                <a:latin typeface="Arial MT"/>
                <a:cs typeface="Arial MT"/>
              </a:rPr>
              <a:t>November</a:t>
            </a:r>
            <a:r>
              <a:rPr dirty="0" baseline="27777" sz="150" spc="-7">
                <a:latin typeface="Arial MT"/>
                <a:cs typeface="Arial MT"/>
              </a:rPr>
              <a:t> </a:t>
            </a:r>
            <a:r>
              <a:rPr dirty="0" baseline="27777" sz="150" spc="-7">
                <a:latin typeface="Arial MT"/>
                <a:cs typeface="Arial MT"/>
              </a:rPr>
              <a:t>1,</a:t>
            </a:r>
            <a:r>
              <a:rPr dirty="0" baseline="27777" sz="150">
                <a:latin typeface="Arial MT"/>
                <a:cs typeface="Arial MT"/>
              </a:rPr>
              <a:t>                 </a:t>
            </a:r>
            <a:r>
              <a:rPr dirty="0" sz="100" spc="-5">
                <a:latin typeface="Arial MT"/>
                <a:cs typeface="Arial MT"/>
              </a:rPr>
              <a:t>2009</a:t>
            </a:r>
            <a:r>
              <a:rPr dirty="0" sz="100">
                <a:latin typeface="Arial MT"/>
                <a:cs typeface="Arial MT"/>
              </a:rPr>
              <a:t>          </a:t>
            </a:r>
            <a:r>
              <a:rPr dirty="0" sz="100" spc="-10">
                <a:latin typeface="Arial MT"/>
                <a:cs typeface="Arial MT"/>
              </a:rPr>
              <a:t> </a:t>
            </a:r>
            <a:r>
              <a:rPr dirty="0" sz="100" spc="-5">
                <a:latin typeface="Arial MT"/>
                <a:cs typeface="Arial MT"/>
              </a:rPr>
              <a:t>R</a:t>
            </a:r>
            <a:r>
              <a:rPr dirty="0" sz="100">
                <a:latin typeface="Arial MT"/>
                <a:cs typeface="Arial MT"/>
              </a:rPr>
              <a:t>        </a:t>
            </a:r>
            <a:r>
              <a:rPr dirty="0" sz="100" spc="-5">
                <a:latin typeface="Arial MT"/>
                <a:cs typeface="Arial MT"/>
              </a:rPr>
              <a:t>88</a:t>
            </a:r>
            <a:r>
              <a:rPr dirty="0" sz="100" spc="-5">
                <a:latin typeface="Arial MT"/>
                <a:cs typeface="Arial MT"/>
              </a:rPr>
              <a:t> </a:t>
            </a:r>
            <a:r>
              <a:rPr dirty="0" sz="100" spc="-5">
                <a:latin typeface="Arial MT"/>
                <a:cs typeface="Arial MT"/>
              </a:rPr>
              <a:t>min</a:t>
            </a:r>
            <a:r>
              <a:rPr dirty="0" sz="100">
                <a:latin typeface="Arial MT"/>
                <a:cs typeface="Arial MT"/>
              </a:rPr>
              <a:t>     </a:t>
            </a:r>
            <a:r>
              <a:rPr dirty="0" sz="100" spc="-10">
                <a:latin typeface="Arial MT"/>
                <a:cs typeface="Arial MT"/>
              </a:rPr>
              <a:t> </a:t>
            </a:r>
            <a:r>
              <a:rPr dirty="0" sz="100" spc="-5">
                <a:latin typeface="Arial MT"/>
                <a:cs typeface="Arial MT"/>
              </a:rPr>
              <a:t>Comedies,</a:t>
            </a:r>
            <a:r>
              <a:rPr dirty="0" sz="100" spc="-5">
                <a:latin typeface="Arial MT"/>
                <a:cs typeface="Arial MT"/>
              </a:rPr>
              <a:t> </a:t>
            </a:r>
            <a:r>
              <a:rPr dirty="0" sz="100" spc="-5">
                <a:latin typeface="Arial MT"/>
                <a:cs typeface="Arial MT"/>
              </a:rPr>
              <a:t>Horror</a:t>
            </a:r>
            <a:r>
              <a:rPr dirty="0" sz="100" spc="-5">
                <a:latin typeface="Arial MT"/>
                <a:cs typeface="Arial MT"/>
              </a:rPr>
              <a:t> </a:t>
            </a:r>
            <a:r>
              <a:rPr dirty="0" sz="100" spc="-5">
                <a:latin typeface="Arial MT"/>
                <a:cs typeface="Arial MT"/>
              </a:rPr>
              <a:t>Movies</a:t>
            </a:r>
            <a:r>
              <a:rPr dirty="0" sz="100">
                <a:latin typeface="Arial MT"/>
                <a:cs typeface="Arial MT"/>
              </a:rPr>
              <a:t>          </a:t>
            </a:r>
            <a:r>
              <a:rPr dirty="0" sz="100" spc="-5">
                <a:latin typeface="Arial MT"/>
                <a:cs typeface="Arial MT"/>
              </a:rPr>
              <a:t> </a:t>
            </a:r>
            <a:r>
              <a:rPr dirty="0" baseline="27777" sz="150" spc="-7">
                <a:latin typeface="Arial MT"/>
                <a:cs typeface="Arial MT"/>
              </a:rPr>
              <a:t>Looking</a:t>
            </a:r>
            <a:r>
              <a:rPr dirty="0" baseline="27777" sz="150" spc="-7">
                <a:latin typeface="Arial MT"/>
                <a:cs typeface="Arial MT"/>
              </a:rPr>
              <a:t> </a:t>
            </a:r>
            <a:r>
              <a:rPr dirty="0" baseline="27777" sz="150" spc="-7">
                <a:latin typeface="Arial MT"/>
                <a:cs typeface="Arial MT"/>
              </a:rPr>
              <a:t>to</a:t>
            </a:r>
            <a:r>
              <a:rPr dirty="0" baseline="27777" sz="150" spc="-7">
                <a:latin typeface="Arial MT"/>
                <a:cs typeface="Arial MT"/>
              </a:rPr>
              <a:t> </a:t>
            </a:r>
            <a:r>
              <a:rPr dirty="0" baseline="27777" sz="150" spc="-7">
                <a:latin typeface="Arial MT"/>
                <a:cs typeface="Arial MT"/>
              </a:rPr>
              <a:t>survive</a:t>
            </a:r>
            <a:r>
              <a:rPr dirty="0" baseline="27777" sz="150" spc="-7">
                <a:latin typeface="Arial MT"/>
                <a:cs typeface="Arial MT"/>
              </a:rPr>
              <a:t> </a:t>
            </a:r>
            <a:r>
              <a:rPr dirty="0" baseline="27777" sz="150" spc="-7">
                <a:latin typeface="Arial MT"/>
                <a:cs typeface="Arial MT"/>
              </a:rPr>
              <a:t>in</a:t>
            </a:r>
            <a:r>
              <a:rPr dirty="0" baseline="27777" sz="150" spc="-7">
                <a:latin typeface="Arial MT"/>
                <a:cs typeface="Arial MT"/>
              </a:rPr>
              <a:t> </a:t>
            </a:r>
            <a:r>
              <a:rPr dirty="0" baseline="27777" sz="150" spc="-7">
                <a:latin typeface="Arial MT"/>
                <a:cs typeface="Arial MT"/>
              </a:rPr>
              <a:t>a  </a:t>
            </a:r>
            <a:r>
              <a:rPr dirty="0" sz="100" spc="-5">
                <a:latin typeface="Arial MT"/>
                <a:cs typeface="Arial MT"/>
              </a:rPr>
              <a:t>Fleischer</a:t>
            </a:r>
            <a:r>
              <a:rPr dirty="0" sz="100">
                <a:latin typeface="Arial MT"/>
                <a:cs typeface="Arial MT"/>
              </a:rPr>
              <a:t>    </a:t>
            </a:r>
            <a:r>
              <a:rPr dirty="0" sz="100" spc="5">
                <a:latin typeface="Arial MT"/>
                <a:cs typeface="Arial MT"/>
              </a:rPr>
              <a:t> </a:t>
            </a:r>
            <a:r>
              <a:rPr dirty="0" sz="100" spc="-5">
                <a:latin typeface="Arial MT"/>
                <a:cs typeface="Arial MT"/>
              </a:rPr>
              <a:t>Harrelson,</a:t>
            </a:r>
            <a:r>
              <a:rPr dirty="0" sz="100" spc="-5">
                <a:latin typeface="Arial MT"/>
                <a:cs typeface="Arial MT"/>
              </a:rPr>
              <a:t> </a:t>
            </a:r>
            <a:r>
              <a:rPr dirty="0" sz="100" spc="-5">
                <a:latin typeface="Arial MT"/>
                <a:cs typeface="Arial MT"/>
              </a:rPr>
              <a:t>Emma</a:t>
            </a:r>
            <a:r>
              <a:rPr dirty="0" sz="100" spc="-5">
                <a:latin typeface="Arial MT"/>
                <a:cs typeface="Arial MT"/>
              </a:rPr>
              <a:t> </a:t>
            </a:r>
            <a:r>
              <a:rPr dirty="0" sz="100" spc="-5">
                <a:latin typeface="Arial MT"/>
                <a:cs typeface="Arial MT"/>
              </a:rPr>
              <a:t>Stone,</a:t>
            </a:r>
            <a:r>
              <a:rPr dirty="0" sz="100" spc="-5">
                <a:latin typeface="Arial MT"/>
                <a:cs typeface="Arial MT"/>
              </a:rPr>
              <a:t> </a:t>
            </a:r>
            <a:r>
              <a:rPr dirty="0" sz="100" spc="-5">
                <a:latin typeface="Arial MT"/>
                <a:cs typeface="Arial MT"/>
              </a:rPr>
              <a:t>...</a:t>
            </a:r>
            <a:r>
              <a:rPr dirty="0" sz="100">
                <a:latin typeface="Arial MT"/>
                <a:cs typeface="Arial MT"/>
              </a:rPr>
              <a:t>         </a:t>
            </a:r>
            <a:r>
              <a:rPr dirty="0" sz="100" spc="-5">
                <a:latin typeface="Arial MT"/>
                <a:cs typeface="Arial MT"/>
              </a:rPr>
              <a:t> </a:t>
            </a:r>
            <a:r>
              <a:rPr dirty="0" sz="100" spc="-5">
                <a:latin typeface="Arial MT"/>
                <a:cs typeface="Arial MT"/>
              </a:rPr>
              <a:t>States</a:t>
            </a:r>
            <a:r>
              <a:rPr dirty="0" sz="100">
                <a:latin typeface="Arial MT"/>
                <a:cs typeface="Arial MT"/>
              </a:rPr>
              <a:t>                   </a:t>
            </a:r>
            <a:r>
              <a:rPr dirty="0" sz="100" spc="-5">
                <a:latin typeface="Arial MT"/>
                <a:cs typeface="Arial MT"/>
              </a:rPr>
              <a:t> </a:t>
            </a:r>
            <a:r>
              <a:rPr dirty="0" sz="100" spc="-5">
                <a:latin typeface="Arial MT"/>
                <a:cs typeface="Arial MT"/>
              </a:rPr>
              <a:t>2019</a:t>
            </a:r>
            <a:r>
              <a:rPr dirty="0" sz="100">
                <a:latin typeface="Arial MT"/>
                <a:cs typeface="Arial MT"/>
              </a:rPr>
              <a:t>	</a:t>
            </a:r>
            <a:r>
              <a:rPr dirty="0" sz="100" spc="-5">
                <a:latin typeface="Arial MT"/>
                <a:cs typeface="Arial MT"/>
              </a:rPr>
              <a:t>world</a:t>
            </a:r>
            <a:r>
              <a:rPr dirty="0" sz="100" spc="-5">
                <a:latin typeface="Arial MT"/>
                <a:cs typeface="Arial MT"/>
              </a:rPr>
              <a:t> </a:t>
            </a:r>
            <a:r>
              <a:rPr dirty="0" sz="100" spc="-5">
                <a:latin typeface="Arial MT"/>
                <a:cs typeface="Arial MT"/>
              </a:rPr>
              <a:t>taken</a:t>
            </a:r>
            <a:r>
              <a:rPr dirty="0" sz="100" spc="-5">
                <a:latin typeface="Arial MT"/>
                <a:cs typeface="Arial MT"/>
              </a:rPr>
              <a:t> </a:t>
            </a:r>
            <a:r>
              <a:rPr dirty="0" sz="100" spc="-5">
                <a:latin typeface="Arial MT"/>
                <a:cs typeface="Arial MT"/>
              </a:rPr>
              <a:t>over</a:t>
            </a:r>
            <a:r>
              <a:rPr dirty="0" sz="100" spc="-5">
                <a:latin typeface="Arial MT"/>
                <a:cs typeface="Arial MT"/>
              </a:rPr>
              <a:t> </a:t>
            </a:r>
            <a:r>
              <a:rPr dirty="0" sz="100" spc="-5">
                <a:latin typeface="Arial MT"/>
                <a:cs typeface="Arial MT"/>
              </a:rPr>
              <a:t>by</a:t>
            </a:r>
            <a:r>
              <a:rPr dirty="0" sz="100" spc="-5">
                <a:latin typeface="Arial MT"/>
                <a:cs typeface="Arial MT"/>
              </a:rPr>
              <a:t> </a:t>
            </a:r>
            <a:r>
              <a:rPr dirty="0" sz="100" spc="-5">
                <a:latin typeface="Arial MT"/>
                <a:cs typeface="Arial MT"/>
              </a:rPr>
              <a:t>zo...</a:t>
            </a:r>
            <a:endParaRPr sz="100">
              <a:latin typeface="Arial MT"/>
              <a:cs typeface="Arial MT"/>
            </a:endParaRPr>
          </a:p>
          <a:p>
            <a:pPr>
              <a:lnSpc>
                <a:spcPct val="100000"/>
              </a:lnSpc>
            </a:pPr>
            <a:endParaRPr sz="100">
              <a:latin typeface="Arial MT"/>
              <a:cs typeface="Arial MT"/>
            </a:endParaRPr>
          </a:p>
          <a:p>
            <a:pPr>
              <a:lnSpc>
                <a:spcPct val="100000"/>
              </a:lnSpc>
            </a:pPr>
            <a:endParaRPr sz="100">
              <a:latin typeface="Arial MT"/>
              <a:cs typeface="Arial MT"/>
            </a:endParaRPr>
          </a:p>
          <a:p>
            <a:pPr algn="r" marL="550545" marR="247015" indent="-271145">
              <a:lnSpc>
                <a:spcPct val="47700"/>
              </a:lnSpc>
              <a:tabLst>
                <a:tab pos="1228725" algn="l"/>
              </a:tabLst>
            </a:pPr>
            <a:r>
              <a:rPr dirty="0" sz="100" spc="-5" b="1">
                <a:latin typeface="Arial"/>
                <a:cs typeface="Arial"/>
              </a:rPr>
              <a:t>8805</a:t>
            </a:r>
            <a:r>
              <a:rPr dirty="0" sz="100" spc="20" b="1">
                <a:latin typeface="Arial"/>
                <a:cs typeface="Arial"/>
              </a:rPr>
              <a:t>    </a:t>
            </a:r>
            <a:r>
              <a:rPr dirty="0" sz="100" spc="20" b="1">
                <a:latin typeface="Arial"/>
                <a:cs typeface="Arial"/>
              </a:rPr>
              <a:t> </a:t>
            </a:r>
            <a:r>
              <a:rPr dirty="0" sz="100" spc="-5">
                <a:latin typeface="Arial MT"/>
                <a:cs typeface="Arial MT"/>
              </a:rPr>
              <a:t>s8806</a:t>
            </a:r>
            <a:r>
              <a:rPr dirty="0" sz="100" spc="15">
                <a:latin typeface="Arial MT"/>
                <a:cs typeface="Arial MT"/>
              </a:rPr>
              <a:t>   </a:t>
            </a:r>
            <a:r>
              <a:rPr dirty="0" sz="100" spc="20">
                <a:latin typeface="Arial MT"/>
                <a:cs typeface="Arial MT"/>
              </a:rPr>
              <a:t> </a:t>
            </a:r>
            <a:r>
              <a:rPr dirty="0" sz="100" spc="-5">
                <a:latin typeface="Arial MT"/>
                <a:cs typeface="Arial MT"/>
              </a:rPr>
              <a:t>Movie</a:t>
            </a:r>
            <a:r>
              <a:rPr dirty="0" sz="100" spc="15">
                <a:latin typeface="Arial MT"/>
                <a:cs typeface="Arial MT"/>
              </a:rPr>
              <a:t>        </a:t>
            </a:r>
            <a:r>
              <a:rPr dirty="0" sz="100" spc="15">
                <a:latin typeface="Arial MT"/>
                <a:cs typeface="Arial MT"/>
              </a:rPr>
              <a:t> </a:t>
            </a:r>
            <a:r>
              <a:rPr dirty="0" sz="100" spc="-5">
                <a:latin typeface="Arial MT"/>
                <a:cs typeface="Arial MT"/>
              </a:rPr>
              <a:t>Zoom</a:t>
            </a:r>
            <a:r>
              <a:rPr dirty="0" sz="100" spc="15">
                <a:latin typeface="Arial MT"/>
                <a:cs typeface="Arial MT"/>
              </a:rPr>
              <a:t>        </a:t>
            </a:r>
            <a:r>
              <a:rPr dirty="0" sz="100" spc="20">
                <a:latin typeface="Arial MT"/>
                <a:cs typeface="Arial MT"/>
              </a:rPr>
              <a:t> </a:t>
            </a:r>
            <a:r>
              <a:rPr dirty="0" baseline="27777" sz="150" spc="-7">
                <a:latin typeface="Arial MT"/>
                <a:cs typeface="Arial MT"/>
              </a:rPr>
              <a:t>Peter</a:t>
            </a:r>
            <a:r>
              <a:rPr dirty="0" baseline="27777" sz="150" spc="30">
                <a:latin typeface="Arial MT"/>
                <a:cs typeface="Arial MT"/>
              </a:rPr>
              <a:t>   </a:t>
            </a:r>
            <a:r>
              <a:rPr dirty="0" baseline="27777" sz="150" spc="30">
                <a:latin typeface="Arial MT"/>
                <a:cs typeface="Arial MT"/>
              </a:rPr>
              <a:t> </a:t>
            </a:r>
            <a:r>
              <a:rPr dirty="0" baseline="27777" sz="150" spc="-7">
                <a:latin typeface="Arial MT"/>
                <a:cs typeface="Arial MT"/>
              </a:rPr>
              <a:t>Tim</a:t>
            </a:r>
            <a:r>
              <a:rPr dirty="0" baseline="27777" sz="150" spc="30">
                <a:latin typeface="Arial MT"/>
                <a:cs typeface="Arial MT"/>
              </a:rPr>
              <a:t> </a:t>
            </a:r>
            <a:r>
              <a:rPr dirty="0" baseline="27777" sz="150" spc="-7">
                <a:latin typeface="Arial MT"/>
                <a:cs typeface="Arial MT"/>
              </a:rPr>
              <a:t>Allen,</a:t>
            </a:r>
            <a:r>
              <a:rPr dirty="0" baseline="27777" sz="150" spc="22">
                <a:latin typeface="Arial MT"/>
                <a:cs typeface="Arial MT"/>
              </a:rPr>
              <a:t> </a:t>
            </a:r>
            <a:r>
              <a:rPr dirty="0" baseline="27777" sz="150" spc="-7">
                <a:latin typeface="Arial MT"/>
                <a:cs typeface="Arial MT"/>
              </a:rPr>
              <a:t>Courteney</a:t>
            </a:r>
            <a:r>
              <a:rPr dirty="0" baseline="27777" sz="150" spc="30">
                <a:latin typeface="Arial MT"/>
                <a:cs typeface="Arial MT"/>
              </a:rPr>
              <a:t> </a:t>
            </a:r>
            <a:r>
              <a:rPr dirty="0" baseline="27777" sz="150" spc="-7">
                <a:latin typeface="Arial MT"/>
                <a:cs typeface="Arial MT"/>
              </a:rPr>
              <a:t>Cox,</a:t>
            </a:r>
            <a:r>
              <a:rPr dirty="0" baseline="27777" sz="150" spc="22">
                <a:latin typeface="Arial MT"/>
                <a:cs typeface="Arial MT"/>
              </a:rPr>
              <a:t>     </a:t>
            </a:r>
            <a:r>
              <a:rPr dirty="0" baseline="27777" sz="150" spc="30">
                <a:latin typeface="Arial MT"/>
                <a:cs typeface="Arial MT"/>
              </a:rPr>
              <a:t> </a:t>
            </a:r>
            <a:r>
              <a:rPr dirty="0" baseline="27777" sz="150" spc="-7">
                <a:latin typeface="Arial MT"/>
                <a:cs typeface="Arial MT"/>
              </a:rPr>
              <a:t>United</a:t>
            </a:r>
            <a:r>
              <a:rPr dirty="0" baseline="27777" sz="150" spc="22">
                <a:latin typeface="Arial MT"/>
                <a:cs typeface="Arial MT"/>
              </a:rPr>
              <a:t>     </a:t>
            </a:r>
            <a:r>
              <a:rPr dirty="0" baseline="27777" sz="150" spc="22">
                <a:latin typeface="Arial MT"/>
                <a:cs typeface="Arial MT"/>
              </a:rPr>
              <a:t> </a:t>
            </a:r>
            <a:r>
              <a:rPr dirty="0" baseline="27777" sz="150" spc="-7">
                <a:latin typeface="Arial MT"/>
                <a:cs typeface="Arial MT"/>
              </a:rPr>
              <a:t>January</a:t>
            </a:r>
            <a:r>
              <a:rPr dirty="0" baseline="27777" sz="150" spc="60">
                <a:latin typeface="Arial MT"/>
                <a:cs typeface="Arial MT"/>
              </a:rPr>
              <a:t> </a:t>
            </a:r>
            <a:r>
              <a:rPr dirty="0" baseline="27777" sz="150" spc="-7">
                <a:latin typeface="Arial MT"/>
                <a:cs typeface="Arial MT"/>
              </a:rPr>
              <a:t>11,</a:t>
            </a:r>
            <a:r>
              <a:rPr dirty="0" baseline="27777" sz="150" spc="30">
                <a:latin typeface="Arial MT"/>
                <a:cs typeface="Arial MT"/>
              </a:rPr>
              <a:t>         </a:t>
            </a:r>
            <a:r>
              <a:rPr dirty="0" baseline="27777" sz="150" spc="30">
                <a:latin typeface="Arial MT"/>
                <a:cs typeface="Arial MT"/>
              </a:rPr>
              <a:t> </a:t>
            </a:r>
            <a:r>
              <a:rPr dirty="0" sz="100" spc="-5">
                <a:latin typeface="Arial MT"/>
                <a:cs typeface="Arial MT"/>
              </a:rPr>
              <a:t>2006</a:t>
            </a:r>
            <a:r>
              <a:rPr dirty="0" sz="100" spc="20">
                <a:latin typeface="Arial MT"/>
                <a:cs typeface="Arial MT"/>
              </a:rPr>
              <a:t>    </a:t>
            </a:r>
            <a:r>
              <a:rPr dirty="0" sz="100" spc="25">
                <a:latin typeface="Arial MT"/>
                <a:cs typeface="Arial MT"/>
              </a:rPr>
              <a:t> </a:t>
            </a:r>
            <a:r>
              <a:rPr dirty="0" sz="100" spc="-5">
                <a:latin typeface="Arial MT"/>
                <a:cs typeface="Arial MT"/>
              </a:rPr>
              <a:t>PG</a:t>
            </a:r>
            <a:r>
              <a:rPr dirty="0" sz="100" spc="15">
                <a:latin typeface="Arial MT"/>
                <a:cs typeface="Arial MT"/>
              </a:rPr>
              <a:t>    </a:t>
            </a:r>
            <a:r>
              <a:rPr dirty="0" sz="100" spc="15">
                <a:latin typeface="Arial MT"/>
                <a:cs typeface="Arial MT"/>
              </a:rPr>
              <a:t> </a:t>
            </a:r>
            <a:r>
              <a:rPr dirty="0" sz="100" spc="-5">
                <a:latin typeface="Arial MT"/>
                <a:cs typeface="Arial MT"/>
              </a:rPr>
              <a:t>88</a:t>
            </a:r>
            <a:r>
              <a:rPr dirty="0" sz="100" spc="20">
                <a:latin typeface="Arial MT"/>
                <a:cs typeface="Arial MT"/>
              </a:rPr>
              <a:t> </a:t>
            </a:r>
            <a:r>
              <a:rPr dirty="0" sz="100" spc="-5">
                <a:latin typeface="Arial MT"/>
                <a:cs typeface="Arial MT"/>
              </a:rPr>
              <a:t>min</a:t>
            </a:r>
            <a:r>
              <a:rPr dirty="0" sz="100" spc="15">
                <a:latin typeface="Arial MT"/>
                <a:cs typeface="Arial MT"/>
              </a:rPr>
              <a:t>  </a:t>
            </a:r>
            <a:r>
              <a:rPr dirty="0" sz="100" spc="15">
                <a:latin typeface="Arial MT"/>
                <a:cs typeface="Arial MT"/>
              </a:rPr>
              <a:t> </a:t>
            </a:r>
            <a:r>
              <a:rPr dirty="0" baseline="27777" sz="150" spc="-7">
                <a:latin typeface="Arial MT"/>
                <a:cs typeface="Arial MT"/>
              </a:rPr>
              <a:t>Children</a:t>
            </a:r>
            <a:r>
              <a:rPr dirty="0" baseline="27777" sz="150" spc="30">
                <a:latin typeface="Arial MT"/>
                <a:cs typeface="Arial MT"/>
              </a:rPr>
              <a:t> </a:t>
            </a:r>
            <a:r>
              <a:rPr dirty="0" baseline="27777" sz="150" spc="-7">
                <a:latin typeface="Arial MT"/>
                <a:cs typeface="Arial MT"/>
              </a:rPr>
              <a:t>&amp;</a:t>
            </a:r>
            <a:r>
              <a:rPr dirty="0" baseline="27777" sz="150" spc="30">
                <a:latin typeface="Arial MT"/>
                <a:cs typeface="Arial MT"/>
              </a:rPr>
              <a:t> </a:t>
            </a:r>
            <a:r>
              <a:rPr dirty="0" baseline="27777" sz="150" spc="-7">
                <a:latin typeface="Arial MT"/>
                <a:cs typeface="Arial MT"/>
              </a:rPr>
              <a:t>Family</a:t>
            </a:r>
            <a:r>
              <a:rPr dirty="0" baseline="27777" sz="150" spc="22">
                <a:latin typeface="Arial MT"/>
                <a:cs typeface="Arial MT"/>
              </a:rPr>
              <a:t> </a:t>
            </a:r>
            <a:r>
              <a:rPr dirty="0" baseline="27777" sz="150" spc="-7">
                <a:latin typeface="Arial MT"/>
                <a:cs typeface="Arial MT"/>
              </a:rPr>
              <a:t>Movies,</a:t>
            </a:r>
            <a:r>
              <a:rPr dirty="0" baseline="27777" sz="150" spc="22">
                <a:latin typeface="Arial MT"/>
                <a:cs typeface="Arial MT"/>
              </a:rPr>
              <a:t>   </a:t>
            </a:r>
            <a:r>
              <a:rPr dirty="0" baseline="27777" sz="150" spc="30">
                <a:latin typeface="Arial MT"/>
                <a:cs typeface="Arial MT"/>
              </a:rPr>
              <a:t> </a:t>
            </a:r>
            <a:r>
              <a:rPr dirty="0" baseline="27777" sz="150" spc="-7">
                <a:latin typeface="Arial MT"/>
                <a:cs typeface="Arial MT"/>
              </a:rPr>
              <a:t>Dragged from civilian life, </a:t>
            </a:r>
            <a:r>
              <a:rPr dirty="0" baseline="27777" sz="150">
                <a:latin typeface="Arial MT"/>
                <a:cs typeface="Arial MT"/>
              </a:rPr>
              <a:t> </a:t>
            </a:r>
            <a:r>
              <a:rPr dirty="0" sz="100" spc="-5">
                <a:latin typeface="Arial MT"/>
                <a:cs typeface="Arial MT"/>
              </a:rPr>
              <a:t>Hewitt</a:t>
            </a:r>
            <a:r>
              <a:rPr dirty="0" sz="100">
                <a:latin typeface="Arial MT"/>
                <a:cs typeface="Arial MT"/>
              </a:rPr>
              <a:t>        </a:t>
            </a:r>
            <a:r>
              <a:rPr dirty="0" sz="100" spc="-15">
                <a:latin typeface="Arial MT"/>
                <a:cs typeface="Arial MT"/>
              </a:rPr>
              <a:t> </a:t>
            </a:r>
            <a:r>
              <a:rPr dirty="0" sz="100" spc="-5">
                <a:latin typeface="Arial MT"/>
                <a:cs typeface="Arial MT"/>
              </a:rPr>
              <a:t>Chevy</a:t>
            </a:r>
            <a:r>
              <a:rPr dirty="0" sz="100" spc="-5">
                <a:latin typeface="Arial MT"/>
                <a:cs typeface="Arial MT"/>
              </a:rPr>
              <a:t> </a:t>
            </a:r>
            <a:r>
              <a:rPr dirty="0" sz="100" spc="-5">
                <a:latin typeface="Arial MT"/>
                <a:cs typeface="Arial MT"/>
              </a:rPr>
              <a:t>Chase,</a:t>
            </a:r>
            <a:r>
              <a:rPr dirty="0" sz="100" spc="-5">
                <a:latin typeface="Arial MT"/>
                <a:cs typeface="Arial MT"/>
              </a:rPr>
              <a:t> </a:t>
            </a:r>
            <a:r>
              <a:rPr dirty="0" sz="100" spc="-5">
                <a:latin typeface="Arial MT"/>
                <a:cs typeface="Arial MT"/>
              </a:rPr>
              <a:t>Kate</a:t>
            </a:r>
            <a:r>
              <a:rPr dirty="0" sz="100" spc="-5">
                <a:latin typeface="Arial MT"/>
                <a:cs typeface="Arial MT"/>
              </a:rPr>
              <a:t> </a:t>
            </a:r>
            <a:r>
              <a:rPr dirty="0" sz="100" spc="-5">
                <a:latin typeface="Arial MT"/>
                <a:cs typeface="Arial MT"/>
              </a:rPr>
              <a:t>Ma...</a:t>
            </a:r>
            <a:r>
              <a:rPr dirty="0" sz="100">
                <a:latin typeface="Arial MT"/>
                <a:cs typeface="Arial MT"/>
              </a:rPr>
              <a:t>         </a:t>
            </a:r>
            <a:r>
              <a:rPr dirty="0" sz="100" spc="-5">
                <a:latin typeface="Arial MT"/>
                <a:cs typeface="Arial MT"/>
              </a:rPr>
              <a:t> </a:t>
            </a:r>
            <a:r>
              <a:rPr dirty="0" sz="100" spc="-5">
                <a:latin typeface="Arial MT"/>
                <a:cs typeface="Arial MT"/>
              </a:rPr>
              <a:t>States</a:t>
            </a:r>
            <a:r>
              <a:rPr dirty="0" sz="100">
                <a:latin typeface="Arial MT"/>
                <a:cs typeface="Arial MT"/>
              </a:rPr>
              <a:t>                   </a:t>
            </a:r>
            <a:r>
              <a:rPr dirty="0" sz="100" spc="-5">
                <a:latin typeface="Arial MT"/>
                <a:cs typeface="Arial MT"/>
              </a:rPr>
              <a:t> </a:t>
            </a:r>
            <a:r>
              <a:rPr dirty="0" sz="100" spc="-5">
                <a:latin typeface="Arial MT"/>
                <a:cs typeface="Arial MT"/>
              </a:rPr>
              <a:t>2020</a:t>
            </a:r>
            <a:r>
              <a:rPr dirty="0" sz="100">
                <a:latin typeface="Arial MT"/>
                <a:cs typeface="Arial MT"/>
              </a:rPr>
              <a:t>	</a:t>
            </a:r>
            <a:r>
              <a:rPr dirty="0" sz="100" spc="-5">
                <a:latin typeface="Arial MT"/>
                <a:cs typeface="Arial MT"/>
              </a:rPr>
              <a:t>Comedies</a:t>
            </a:r>
            <a:r>
              <a:rPr dirty="0" sz="100">
                <a:latin typeface="Arial MT"/>
                <a:cs typeface="Arial MT"/>
              </a:rPr>
              <a:t>             </a:t>
            </a:r>
            <a:r>
              <a:rPr dirty="0" sz="100" spc="-5">
                <a:latin typeface="Arial MT"/>
                <a:cs typeface="Arial MT"/>
              </a:rPr>
              <a:t>a</a:t>
            </a:r>
            <a:r>
              <a:rPr dirty="0" sz="100" spc="-5">
                <a:latin typeface="Arial MT"/>
                <a:cs typeface="Arial MT"/>
              </a:rPr>
              <a:t> </a:t>
            </a:r>
            <a:r>
              <a:rPr dirty="0" sz="100" spc="-5">
                <a:latin typeface="Arial MT"/>
                <a:cs typeface="Arial MT"/>
              </a:rPr>
              <a:t>former</a:t>
            </a:r>
            <a:r>
              <a:rPr dirty="0" sz="100" spc="-5">
                <a:latin typeface="Arial MT"/>
                <a:cs typeface="Arial MT"/>
              </a:rPr>
              <a:t> </a:t>
            </a:r>
            <a:r>
              <a:rPr dirty="0" sz="100" spc="-5">
                <a:latin typeface="Arial MT"/>
                <a:cs typeface="Arial MT"/>
              </a:rPr>
              <a:t>superhero...</a:t>
            </a:r>
            <a:endParaRPr sz="100">
              <a:latin typeface="Arial MT"/>
              <a:cs typeface="Arial MT"/>
            </a:endParaRPr>
          </a:p>
          <a:p>
            <a:pPr>
              <a:lnSpc>
                <a:spcPct val="100000"/>
              </a:lnSpc>
            </a:pPr>
            <a:endParaRPr sz="100">
              <a:latin typeface="Arial MT"/>
              <a:cs typeface="Arial MT"/>
            </a:endParaRPr>
          </a:p>
          <a:p>
            <a:pPr algn="r" marL="553720" marR="246379" indent="-273685">
              <a:lnSpc>
                <a:spcPct val="47700"/>
              </a:lnSpc>
              <a:spcBef>
                <a:spcPts val="80"/>
              </a:spcBef>
              <a:tabLst>
                <a:tab pos="1142365" algn="l"/>
              </a:tabLst>
            </a:pPr>
            <a:r>
              <a:rPr dirty="0" sz="100" spc="-5" b="1">
                <a:latin typeface="Arial"/>
                <a:cs typeface="Arial"/>
              </a:rPr>
              <a:t>8806</a:t>
            </a:r>
            <a:r>
              <a:rPr dirty="0" sz="100" spc="-5" b="1">
                <a:latin typeface="Arial"/>
                <a:cs typeface="Arial"/>
              </a:rPr>
              <a:t>        </a:t>
            </a:r>
            <a:r>
              <a:rPr dirty="0" sz="100" spc="-5">
                <a:latin typeface="Arial MT"/>
                <a:cs typeface="Arial MT"/>
              </a:rPr>
              <a:t>s8807</a:t>
            </a:r>
            <a:r>
              <a:rPr dirty="0" sz="100" spc="-5">
                <a:latin typeface="Arial MT"/>
                <a:cs typeface="Arial MT"/>
              </a:rPr>
              <a:t>     </a:t>
            </a:r>
            <a:r>
              <a:rPr dirty="0" sz="100" spc="-15">
                <a:latin typeface="Arial MT"/>
                <a:cs typeface="Arial MT"/>
              </a:rPr>
              <a:t> </a:t>
            </a:r>
            <a:r>
              <a:rPr dirty="0" sz="100" spc="-5">
                <a:latin typeface="Arial MT"/>
                <a:cs typeface="Arial MT"/>
              </a:rPr>
              <a:t>Movie</a:t>
            </a:r>
            <a:r>
              <a:rPr dirty="0" sz="100">
                <a:latin typeface="Arial MT"/>
                <a:cs typeface="Arial MT"/>
              </a:rPr>
              <a:t>           </a:t>
            </a:r>
            <a:r>
              <a:rPr dirty="0" sz="100" spc="-15">
                <a:latin typeface="Arial MT"/>
                <a:cs typeface="Arial MT"/>
              </a:rPr>
              <a:t> </a:t>
            </a:r>
            <a:r>
              <a:rPr dirty="0" sz="100" spc="-5">
                <a:latin typeface="Arial MT"/>
                <a:cs typeface="Arial MT"/>
              </a:rPr>
              <a:t>Zubaan</a:t>
            </a:r>
            <a:r>
              <a:rPr dirty="0" sz="100">
                <a:latin typeface="Arial MT"/>
                <a:cs typeface="Arial MT"/>
              </a:rPr>
              <a:t>            </a:t>
            </a:r>
            <a:r>
              <a:rPr dirty="0" baseline="27777" sz="150" spc="-7">
                <a:latin typeface="Arial MT"/>
                <a:cs typeface="Arial MT"/>
              </a:rPr>
              <a:t>Mozez</a:t>
            </a:r>
            <a:r>
              <a:rPr dirty="0" baseline="27777" sz="150">
                <a:latin typeface="Arial MT"/>
                <a:cs typeface="Arial MT"/>
              </a:rPr>
              <a:t>    </a:t>
            </a:r>
            <a:r>
              <a:rPr dirty="0" baseline="27777" sz="150" spc="15">
                <a:latin typeface="Arial MT"/>
                <a:cs typeface="Arial MT"/>
              </a:rPr>
              <a:t> </a:t>
            </a:r>
            <a:r>
              <a:rPr dirty="0" baseline="27777" sz="150" spc="-15">
                <a:latin typeface="Arial MT"/>
                <a:cs typeface="Arial MT"/>
              </a:rPr>
              <a:t>V</a:t>
            </a:r>
            <a:r>
              <a:rPr dirty="0" baseline="27777" sz="150" spc="-7">
                <a:latin typeface="Arial MT"/>
                <a:cs typeface="Arial MT"/>
              </a:rPr>
              <a:t>icky</a:t>
            </a:r>
            <a:r>
              <a:rPr dirty="0" baseline="27777" sz="150" spc="-7">
                <a:latin typeface="Arial MT"/>
                <a:cs typeface="Arial MT"/>
              </a:rPr>
              <a:t> </a:t>
            </a:r>
            <a:r>
              <a:rPr dirty="0" baseline="27777" sz="150" spc="-7">
                <a:latin typeface="Arial MT"/>
                <a:cs typeface="Arial MT"/>
              </a:rPr>
              <a:t>Kaushal,</a:t>
            </a:r>
            <a:r>
              <a:rPr dirty="0" baseline="27777" sz="150" spc="-7">
                <a:latin typeface="Arial MT"/>
                <a:cs typeface="Arial MT"/>
              </a:rPr>
              <a:t> </a:t>
            </a:r>
            <a:r>
              <a:rPr dirty="0" baseline="27777" sz="150" spc="-7">
                <a:latin typeface="Arial MT"/>
                <a:cs typeface="Arial MT"/>
              </a:rPr>
              <a:t>Sarah-Jane</a:t>
            </a:r>
            <a:r>
              <a:rPr dirty="0" baseline="27777" sz="150">
                <a:latin typeface="Arial MT"/>
                <a:cs typeface="Arial MT"/>
              </a:rPr>
              <a:t>           </a:t>
            </a:r>
            <a:r>
              <a:rPr dirty="0" baseline="27777" sz="150" spc="7">
                <a:latin typeface="Arial MT"/>
                <a:cs typeface="Arial MT"/>
              </a:rPr>
              <a:t> </a:t>
            </a:r>
            <a:r>
              <a:rPr dirty="0" sz="100" spc="-5">
                <a:latin typeface="Arial MT"/>
                <a:cs typeface="Arial MT"/>
              </a:rPr>
              <a:t>India</a:t>
            </a:r>
            <a:r>
              <a:rPr dirty="0" sz="100">
                <a:latin typeface="Arial MT"/>
                <a:cs typeface="Arial MT"/>
              </a:rPr>
              <a:t>    </a:t>
            </a:r>
            <a:r>
              <a:rPr dirty="0" sz="100" spc="5">
                <a:latin typeface="Arial MT"/>
                <a:cs typeface="Arial MT"/>
              </a:rPr>
              <a:t> </a:t>
            </a:r>
            <a:r>
              <a:rPr dirty="0" sz="100" spc="-5">
                <a:latin typeface="Arial MT"/>
                <a:cs typeface="Arial MT"/>
              </a:rPr>
              <a:t>March</a:t>
            </a:r>
            <a:r>
              <a:rPr dirty="0" sz="100" spc="-5">
                <a:latin typeface="Arial MT"/>
                <a:cs typeface="Arial MT"/>
              </a:rPr>
              <a:t> </a:t>
            </a:r>
            <a:r>
              <a:rPr dirty="0" sz="100" spc="-5">
                <a:latin typeface="Arial MT"/>
                <a:cs typeface="Arial MT"/>
              </a:rPr>
              <a:t>2,</a:t>
            </a:r>
            <a:r>
              <a:rPr dirty="0" sz="100" spc="-5">
                <a:latin typeface="Arial MT"/>
                <a:cs typeface="Arial MT"/>
              </a:rPr>
              <a:t> </a:t>
            </a:r>
            <a:r>
              <a:rPr dirty="0" sz="100" spc="-5">
                <a:latin typeface="Arial MT"/>
                <a:cs typeface="Arial MT"/>
              </a:rPr>
              <a:t>2019</a:t>
            </a:r>
            <a:r>
              <a:rPr dirty="0" sz="100">
                <a:latin typeface="Arial MT"/>
                <a:cs typeface="Arial MT"/>
              </a:rPr>
              <a:t>                 </a:t>
            </a:r>
            <a:r>
              <a:rPr dirty="0" sz="100" spc="-5">
                <a:latin typeface="Arial MT"/>
                <a:cs typeface="Arial MT"/>
              </a:rPr>
              <a:t>2015</a:t>
            </a:r>
            <a:r>
              <a:rPr dirty="0" sz="100">
                <a:latin typeface="Arial MT"/>
                <a:cs typeface="Arial MT"/>
              </a:rPr>
              <a:t>   </a:t>
            </a:r>
            <a:r>
              <a:rPr dirty="0" sz="100" spc="-5">
                <a:latin typeface="Arial MT"/>
                <a:cs typeface="Arial MT"/>
              </a:rPr>
              <a:t> </a:t>
            </a:r>
            <a:r>
              <a:rPr dirty="0" sz="100" spc="-5">
                <a:latin typeface="Arial MT"/>
                <a:cs typeface="Arial MT"/>
              </a:rPr>
              <a:t>T</a:t>
            </a:r>
            <a:r>
              <a:rPr dirty="0" sz="100" spc="-15">
                <a:latin typeface="Arial MT"/>
                <a:cs typeface="Arial MT"/>
              </a:rPr>
              <a:t>V</a:t>
            </a:r>
            <a:r>
              <a:rPr dirty="0" sz="100" spc="-5">
                <a:latin typeface="Arial MT"/>
                <a:cs typeface="Arial MT"/>
              </a:rPr>
              <a:t>-14</a:t>
            </a:r>
            <a:r>
              <a:rPr dirty="0" sz="100">
                <a:latin typeface="Arial MT"/>
                <a:cs typeface="Arial MT"/>
              </a:rPr>
              <a:t>      </a:t>
            </a:r>
            <a:r>
              <a:rPr dirty="0" sz="100" spc="-5">
                <a:latin typeface="Arial MT"/>
                <a:cs typeface="Arial MT"/>
              </a:rPr>
              <a:t>111</a:t>
            </a:r>
            <a:r>
              <a:rPr dirty="0" sz="100" spc="-5">
                <a:latin typeface="Arial MT"/>
                <a:cs typeface="Arial MT"/>
              </a:rPr>
              <a:t> </a:t>
            </a:r>
            <a:r>
              <a:rPr dirty="0" sz="100" spc="-5">
                <a:latin typeface="Arial MT"/>
                <a:cs typeface="Arial MT"/>
              </a:rPr>
              <a:t>min</a:t>
            </a:r>
            <a:r>
              <a:rPr dirty="0" sz="100">
                <a:latin typeface="Arial MT"/>
                <a:cs typeface="Arial MT"/>
              </a:rPr>
              <a:t>            </a:t>
            </a:r>
            <a:r>
              <a:rPr dirty="0" baseline="27777" sz="150" spc="-7">
                <a:latin typeface="Arial MT"/>
                <a:cs typeface="Arial MT"/>
              </a:rPr>
              <a:t>Dramas,</a:t>
            </a:r>
            <a:r>
              <a:rPr dirty="0" baseline="27777" sz="150" spc="-7">
                <a:latin typeface="Arial MT"/>
                <a:cs typeface="Arial MT"/>
              </a:rPr>
              <a:t> </a:t>
            </a:r>
            <a:r>
              <a:rPr dirty="0" baseline="27777" sz="150" spc="-7">
                <a:latin typeface="Arial MT"/>
                <a:cs typeface="Arial MT"/>
              </a:rPr>
              <a:t>International</a:t>
            </a:r>
            <a:r>
              <a:rPr dirty="0" baseline="27777" sz="150">
                <a:latin typeface="Arial MT"/>
                <a:cs typeface="Arial MT"/>
              </a:rPr>
              <a:t>         </a:t>
            </a:r>
            <a:r>
              <a:rPr dirty="0" baseline="27777" sz="150" spc="-7">
                <a:latin typeface="Arial MT"/>
                <a:cs typeface="Arial MT"/>
              </a:rPr>
              <a:t> </a:t>
            </a:r>
            <a:r>
              <a:rPr dirty="0" baseline="27777" sz="150" spc="-7">
                <a:latin typeface="Arial MT"/>
                <a:cs typeface="Arial MT"/>
              </a:rPr>
              <a:t>A</a:t>
            </a:r>
            <a:r>
              <a:rPr dirty="0" baseline="27777" sz="150" spc="-15">
                <a:latin typeface="Arial MT"/>
                <a:cs typeface="Arial MT"/>
              </a:rPr>
              <a:t> </a:t>
            </a:r>
            <a:r>
              <a:rPr dirty="0" baseline="27777" sz="150" spc="-7">
                <a:latin typeface="Arial MT"/>
                <a:cs typeface="Arial MT"/>
              </a:rPr>
              <a:t>scrappy</a:t>
            </a:r>
            <a:r>
              <a:rPr dirty="0" baseline="27777" sz="150" spc="-7">
                <a:latin typeface="Arial MT"/>
                <a:cs typeface="Arial MT"/>
              </a:rPr>
              <a:t> </a:t>
            </a:r>
            <a:r>
              <a:rPr dirty="0" baseline="27777" sz="150" spc="-7">
                <a:latin typeface="Arial MT"/>
                <a:cs typeface="Arial MT"/>
              </a:rPr>
              <a:t>but</a:t>
            </a:r>
            <a:r>
              <a:rPr dirty="0" baseline="27777" sz="150" spc="-7">
                <a:latin typeface="Arial MT"/>
                <a:cs typeface="Arial MT"/>
              </a:rPr>
              <a:t> </a:t>
            </a:r>
            <a:r>
              <a:rPr dirty="0" baseline="27777" sz="150" spc="-7">
                <a:latin typeface="Arial MT"/>
                <a:cs typeface="Arial MT"/>
              </a:rPr>
              <a:t>poor</a:t>
            </a:r>
            <a:r>
              <a:rPr dirty="0" baseline="27777" sz="150" spc="-7">
                <a:latin typeface="Arial MT"/>
                <a:cs typeface="Arial MT"/>
              </a:rPr>
              <a:t> </a:t>
            </a:r>
            <a:r>
              <a:rPr dirty="0" baseline="27777" sz="150" spc="-7">
                <a:latin typeface="Arial MT"/>
                <a:cs typeface="Arial MT"/>
              </a:rPr>
              <a:t>boy  </a:t>
            </a:r>
            <a:r>
              <a:rPr dirty="0" sz="100" spc="-5">
                <a:latin typeface="Arial MT"/>
                <a:cs typeface="Arial MT"/>
              </a:rPr>
              <a:t>Singh</a:t>
            </a:r>
            <a:r>
              <a:rPr dirty="0" sz="100">
                <a:latin typeface="Arial MT"/>
                <a:cs typeface="Arial MT"/>
              </a:rPr>
              <a:t>       </a:t>
            </a:r>
            <a:r>
              <a:rPr dirty="0" sz="100" spc="10">
                <a:latin typeface="Arial MT"/>
                <a:cs typeface="Arial MT"/>
              </a:rPr>
              <a:t> </a:t>
            </a:r>
            <a:r>
              <a:rPr dirty="0" sz="100" spc="-5">
                <a:latin typeface="Arial MT"/>
                <a:cs typeface="Arial MT"/>
              </a:rPr>
              <a:t>Dias,</a:t>
            </a:r>
            <a:r>
              <a:rPr dirty="0" sz="100" spc="-5">
                <a:latin typeface="Arial MT"/>
                <a:cs typeface="Arial MT"/>
              </a:rPr>
              <a:t> </a:t>
            </a:r>
            <a:r>
              <a:rPr dirty="0" sz="100" spc="-5">
                <a:latin typeface="Arial MT"/>
                <a:cs typeface="Arial MT"/>
              </a:rPr>
              <a:t>Raaghav</a:t>
            </a:r>
            <a:r>
              <a:rPr dirty="0" sz="100" spc="-5">
                <a:latin typeface="Arial MT"/>
                <a:cs typeface="Arial MT"/>
              </a:rPr>
              <a:t> </a:t>
            </a:r>
            <a:r>
              <a:rPr dirty="0" sz="100" spc="-5">
                <a:latin typeface="Arial MT"/>
                <a:cs typeface="Arial MT"/>
              </a:rPr>
              <a:t>Chanan...</a:t>
            </a:r>
            <a:r>
              <a:rPr dirty="0" sz="100">
                <a:latin typeface="Arial MT"/>
                <a:cs typeface="Arial MT"/>
              </a:rPr>
              <a:t>	</a:t>
            </a:r>
            <a:r>
              <a:rPr dirty="0" sz="100" spc="-5">
                <a:latin typeface="Arial MT"/>
                <a:cs typeface="Arial MT"/>
              </a:rPr>
              <a:t>Movies,</a:t>
            </a:r>
            <a:r>
              <a:rPr dirty="0" sz="100" spc="-5">
                <a:latin typeface="Arial MT"/>
                <a:cs typeface="Arial MT"/>
              </a:rPr>
              <a:t> </a:t>
            </a:r>
            <a:r>
              <a:rPr dirty="0" sz="100" spc="-5">
                <a:latin typeface="Arial MT"/>
                <a:cs typeface="Arial MT"/>
              </a:rPr>
              <a:t>Music</a:t>
            </a:r>
            <a:r>
              <a:rPr dirty="0" sz="100" spc="-5">
                <a:latin typeface="Arial MT"/>
                <a:cs typeface="Arial MT"/>
              </a:rPr>
              <a:t> </a:t>
            </a:r>
            <a:r>
              <a:rPr dirty="0" sz="100" spc="-5">
                <a:latin typeface="Arial MT"/>
                <a:cs typeface="Arial MT"/>
              </a:rPr>
              <a:t>&amp;</a:t>
            </a:r>
            <a:r>
              <a:rPr dirty="0" sz="100" spc="-5">
                <a:latin typeface="Arial MT"/>
                <a:cs typeface="Arial MT"/>
              </a:rPr>
              <a:t> </a:t>
            </a:r>
            <a:r>
              <a:rPr dirty="0" sz="100" spc="-5">
                <a:latin typeface="Arial MT"/>
                <a:cs typeface="Arial MT"/>
              </a:rPr>
              <a:t>Musicals</a:t>
            </a:r>
            <a:r>
              <a:rPr dirty="0" sz="100">
                <a:latin typeface="Arial MT"/>
                <a:cs typeface="Arial MT"/>
              </a:rPr>
              <a:t>      </a:t>
            </a:r>
            <a:r>
              <a:rPr dirty="0" sz="100" spc="-5">
                <a:latin typeface="Arial MT"/>
                <a:cs typeface="Arial MT"/>
              </a:rPr>
              <a:t> </a:t>
            </a:r>
            <a:r>
              <a:rPr dirty="0" sz="100" spc="-5">
                <a:latin typeface="Arial MT"/>
                <a:cs typeface="Arial MT"/>
              </a:rPr>
              <a:t>worms</a:t>
            </a:r>
            <a:r>
              <a:rPr dirty="0" sz="100" spc="-5">
                <a:latin typeface="Arial MT"/>
                <a:cs typeface="Arial MT"/>
              </a:rPr>
              <a:t> </a:t>
            </a:r>
            <a:r>
              <a:rPr dirty="0" sz="100" spc="-5">
                <a:latin typeface="Arial MT"/>
                <a:cs typeface="Arial MT"/>
              </a:rPr>
              <a:t>his</a:t>
            </a:r>
            <a:r>
              <a:rPr dirty="0" sz="100" spc="-5">
                <a:latin typeface="Arial MT"/>
                <a:cs typeface="Arial MT"/>
              </a:rPr>
              <a:t> </a:t>
            </a:r>
            <a:r>
              <a:rPr dirty="0" sz="100" spc="-5">
                <a:latin typeface="Arial MT"/>
                <a:cs typeface="Arial MT"/>
              </a:rPr>
              <a:t>way</a:t>
            </a:r>
            <a:r>
              <a:rPr dirty="0" sz="100" spc="-5">
                <a:latin typeface="Arial MT"/>
                <a:cs typeface="Arial MT"/>
              </a:rPr>
              <a:t> </a:t>
            </a:r>
            <a:r>
              <a:rPr dirty="0" sz="100" spc="-5">
                <a:latin typeface="Arial MT"/>
                <a:cs typeface="Arial MT"/>
              </a:rPr>
              <a:t>into</a:t>
            </a:r>
            <a:r>
              <a:rPr dirty="0" sz="100" spc="-5">
                <a:latin typeface="Arial MT"/>
                <a:cs typeface="Arial MT"/>
              </a:rPr>
              <a:t> </a:t>
            </a:r>
            <a:r>
              <a:rPr dirty="0" sz="100" spc="-5">
                <a:latin typeface="Arial MT"/>
                <a:cs typeface="Arial MT"/>
              </a:rPr>
              <a:t>a</a:t>
            </a:r>
            <a:r>
              <a:rPr dirty="0" sz="100" spc="-5">
                <a:latin typeface="Arial MT"/>
                <a:cs typeface="Arial MT"/>
              </a:rPr>
              <a:t> </a:t>
            </a:r>
            <a:r>
              <a:rPr dirty="0" sz="100" spc="-5">
                <a:latin typeface="Arial MT"/>
                <a:cs typeface="Arial MT"/>
              </a:rPr>
              <a:t>t</a:t>
            </a:r>
            <a:r>
              <a:rPr dirty="0" sz="100" spc="-15">
                <a:latin typeface="Arial MT"/>
                <a:cs typeface="Arial MT"/>
              </a:rPr>
              <a:t>y</a:t>
            </a:r>
            <a:r>
              <a:rPr dirty="0" sz="100" spc="-5">
                <a:latin typeface="Arial MT"/>
                <a:cs typeface="Arial MT"/>
              </a:rPr>
              <a:t>...</a:t>
            </a:r>
            <a:endParaRPr sz="100">
              <a:latin typeface="Arial MT"/>
              <a:cs typeface="Arial MT"/>
            </a:endParaRPr>
          </a:p>
          <a:p>
            <a:pPr>
              <a:lnSpc>
                <a:spcPct val="100000"/>
              </a:lnSpc>
            </a:pPr>
            <a:endParaRPr sz="100">
              <a:latin typeface="Arial MT"/>
              <a:cs typeface="Arial MT"/>
            </a:endParaRPr>
          </a:p>
          <a:p>
            <a:pPr>
              <a:lnSpc>
                <a:spcPct val="100000"/>
              </a:lnSpc>
              <a:spcBef>
                <a:spcPts val="50"/>
              </a:spcBef>
            </a:pPr>
            <a:endParaRPr sz="100">
              <a:latin typeface="Arial MT"/>
              <a:cs typeface="Arial MT"/>
            </a:endParaRPr>
          </a:p>
          <a:p>
            <a:pPr algn="r" marR="1250950">
              <a:lnSpc>
                <a:spcPct val="100000"/>
              </a:lnSpc>
            </a:pPr>
            <a:r>
              <a:rPr dirty="0" sz="100">
                <a:solidFill>
                  <a:srgbClr val="616161"/>
                </a:solidFill>
                <a:latin typeface="Courier New"/>
                <a:cs typeface="Courier New"/>
              </a:rPr>
              <a:t>In</a:t>
            </a:r>
            <a:r>
              <a:rPr dirty="0" sz="100" spc="-5">
                <a:solidFill>
                  <a:srgbClr val="616161"/>
                </a:solidFill>
                <a:latin typeface="Courier New"/>
                <a:cs typeface="Courier New"/>
              </a:rPr>
              <a:t> </a:t>
            </a:r>
            <a:r>
              <a:rPr dirty="0" sz="100">
                <a:solidFill>
                  <a:srgbClr val="616161"/>
                </a:solidFill>
                <a:latin typeface="Courier New"/>
                <a:cs typeface="Courier New"/>
              </a:rPr>
              <a:t>[16]:</a:t>
            </a:r>
            <a:r>
              <a:rPr dirty="0" sz="100" spc="35">
                <a:solidFill>
                  <a:srgbClr val="616161"/>
                </a:solidFill>
                <a:latin typeface="Courier New"/>
                <a:cs typeface="Courier New"/>
              </a:rPr>
              <a:t> </a:t>
            </a:r>
            <a:r>
              <a:rPr dirty="0" sz="100" i="1">
                <a:solidFill>
                  <a:srgbClr val="408080"/>
                </a:solidFill>
                <a:latin typeface="Courier New"/>
                <a:cs typeface="Courier New"/>
              </a:rPr>
              <a:t>#total unique</a:t>
            </a:r>
            <a:r>
              <a:rPr dirty="0" sz="100" spc="-5" i="1">
                <a:solidFill>
                  <a:srgbClr val="408080"/>
                </a:solidFill>
                <a:latin typeface="Courier New"/>
                <a:cs typeface="Courier New"/>
              </a:rPr>
              <a:t> </a:t>
            </a:r>
            <a:r>
              <a:rPr dirty="0" sz="100" i="1">
                <a:solidFill>
                  <a:srgbClr val="408080"/>
                </a:solidFill>
                <a:latin typeface="Courier New"/>
                <a:cs typeface="Courier New"/>
              </a:rPr>
              <a:t>rating</a:t>
            </a:r>
            <a:endParaRPr sz="100">
              <a:latin typeface="Courier New"/>
              <a:cs typeface="Courier New"/>
            </a:endParaRPr>
          </a:p>
          <a:p>
            <a:pPr algn="r" marR="1234440">
              <a:lnSpc>
                <a:spcPct val="100000"/>
              </a:lnSpc>
              <a:spcBef>
                <a:spcPts val="5"/>
              </a:spcBef>
            </a:pPr>
            <a:r>
              <a:rPr dirty="0" sz="100">
                <a:solidFill>
                  <a:srgbClr val="202020"/>
                </a:solidFill>
                <a:latin typeface="Courier New"/>
                <a:cs typeface="Courier New"/>
              </a:rPr>
              <a:t>df</a:t>
            </a:r>
            <a:r>
              <a:rPr dirty="0" sz="100">
                <a:solidFill>
                  <a:srgbClr val="0054AA"/>
                </a:solidFill>
                <a:latin typeface="Courier New"/>
                <a:cs typeface="Courier New"/>
              </a:rPr>
              <a:t>[</a:t>
            </a:r>
            <a:r>
              <a:rPr dirty="0" sz="100">
                <a:solidFill>
                  <a:srgbClr val="B92020"/>
                </a:solidFill>
                <a:latin typeface="Courier New"/>
                <a:cs typeface="Courier New"/>
              </a:rPr>
              <a:t>'rating'</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202020"/>
                </a:solidFill>
                <a:latin typeface="Courier New"/>
                <a:cs typeface="Courier New"/>
              </a:rPr>
              <a:t>nunique</a:t>
            </a:r>
            <a:r>
              <a:rPr dirty="0" sz="100">
                <a:solidFill>
                  <a:srgbClr val="0054AA"/>
                </a:solidFill>
                <a:latin typeface="Courier New"/>
                <a:cs typeface="Courier New"/>
              </a:rPr>
              <a:t>()</a:t>
            </a:r>
            <a:endParaRPr sz="100">
              <a:latin typeface="Courier New"/>
              <a:cs typeface="Courier New"/>
            </a:endParaRPr>
          </a:p>
          <a:p>
            <a:pPr>
              <a:lnSpc>
                <a:spcPct val="100000"/>
              </a:lnSpc>
              <a:spcBef>
                <a:spcPts val="50"/>
              </a:spcBef>
            </a:pPr>
            <a:endParaRPr sz="100">
              <a:latin typeface="Courier New"/>
              <a:cs typeface="Courier New"/>
            </a:endParaRPr>
          </a:p>
          <a:p>
            <a:pPr marL="203200">
              <a:lnSpc>
                <a:spcPct val="100000"/>
              </a:lnSpc>
            </a:pPr>
            <a:r>
              <a:rPr dirty="0" sz="100">
                <a:solidFill>
                  <a:srgbClr val="616161"/>
                </a:solidFill>
                <a:latin typeface="Courier New"/>
                <a:cs typeface="Courier New"/>
              </a:rPr>
              <a:t>Out[16]:</a:t>
            </a:r>
            <a:r>
              <a:rPr dirty="0" sz="100">
                <a:solidFill>
                  <a:srgbClr val="616161"/>
                </a:solidFill>
                <a:latin typeface="Courier New"/>
                <a:cs typeface="Courier New"/>
              </a:rPr>
              <a:t> </a:t>
            </a:r>
            <a:r>
              <a:rPr dirty="0" sz="100" spc="-30">
                <a:solidFill>
                  <a:srgbClr val="616161"/>
                </a:solidFill>
                <a:latin typeface="Courier New"/>
                <a:cs typeface="Courier New"/>
              </a:rPr>
              <a:t> </a:t>
            </a:r>
            <a:r>
              <a:rPr dirty="0" baseline="27777" sz="150">
                <a:latin typeface="Courier New"/>
                <a:cs typeface="Courier New"/>
              </a:rPr>
              <a:t>17</a:t>
            </a:r>
            <a:endParaRPr baseline="27777" sz="150">
              <a:latin typeface="Courier New"/>
              <a:cs typeface="Courier New"/>
            </a:endParaRPr>
          </a:p>
          <a:p>
            <a:pPr>
              <a:lnSpc>
                <a:spcPct val="100000"/>
              </a:lnSpc>
              <a:spcBef>
                <a:spcPts val="30"/>
              </a:spcBef>
            </a:pPr>
            <a:endParaRPr sz="150">
              <a:latin typeface="Courier New"/>
              <a:cs typeface="Courier New"/>
            </a:endParaRPr>
          </a:p>
          <a:p>
            <a:pPr algn="r" marR="1194435">
              <a:lnSpc>
                <a:spcPct val="100000"/>
              </a:lnSpc>
            </a:pPr>
            <a:r>
              <a:rPr dirty="0" sz="100">
                <a:solidFill>
                  <a:srgbClr val="616161"/>
                </a:solidFill>
                <a:latin typeface="Courier New"/>
                <a:cs typeface="Courier New"/>
              </a:rPr>
              <a:t>In</a:t>
            </a:r>
            <a:r>
              <a:rPr dirty="0" sz="100" spc="25">
                <a:solidFill>
                  <a:srgbClr val="616161"/>
                </a:solidFill>
                <a:latin typeface="Courier New"/>
                <a:cs typeface="Courier New"/>
              </a:rPr>
              <a:t> </a:t>
            </a:r>
            <a:r>
              <a:rPr dirty="0" sz="100">
                <a:solidFill>
                  <a:srgbClr val="616161"/>
                </a:solidFill>
                <a:latin typeface="Courier New"/>
                <a:cs typeface="Courier New"/>
              </a:rPr>
              <a:t>[17]:</a:t>
            </a:r>
            <a:r>
              <a:rPr dirty="0" sz="100" spc="70">
                <a:solidFill>
                  <a:srgbClr val="616161"/>
                </a:solidFill>
                <a:latin typeface="Courier New"/>
                <a:cs typeface="Courier New"/>
              </a:rPr>
              <a:t> </a:t>
            </a:r>
            <a:r>
              <a:rPr dirty="0" sz="100">
                <a:solidFill>
                  <a:srgbClr val="202020"/>
                </a:solidFill>
                <a:latin typeface="Courier New"/>
                <a:cs typeface="Courier New"/>
              </a:rPr>
              <a:t>df</a:t>
            </a:r>
            <a:r>
              <a:rPr dirty="0" sz="100">
                <a:solidFill>
                  <a:srgbClr val="0054AA"/>
                </a:solidFill>
                <a:latin typeface="Courier New"/>
                <a:cs typeface="Courier New"/>
              </a:rPr>
              <a:t>[</a:t>
            </a:r>
            <a:r>
              <a:rPr dirty="0" sz="100">
                <a:solidFill>
                  <a:srgbClr val="B92020"/>
                </a:solidFill>
                <a:latin typeface="Courier New"/>
                <a:cs typeface="Courier New"/>
              </a:rPr>
              <a:t>'rating'</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202020"/>
                </a:solidFill>
                <a:latin typeface="Courier New"/>
                <a:cs typeface="Courier New"/>
              </a:rPr>
              <a:t>value_counts</a:t>
            </a:r>
            <a:r>
              <a:rPr dirty="0" sz="100">
                <a:solidFill>
                  <a:srgbClr val="0054AA"/>
                </a:solidFill>
                <a:latin typeface="Courier New"/>
                <a:cs typeface="Courier New"/>
              </a:rPr>
              <a:t>()</a:t>
            </a:r>
            <a:endParaRPr sz="100">
              <a:latin typeface="Courier New"/>
              <a:cs typeface="Courier New"/>
            </a:endParaRPr>
          </a:p>
          <a:p>
            <a:pPr>
              <a:lnSpc>
                <a:spcPct val="100000"/>
              </a:lnSpc>
              <a:spcBef>
                <a:spcPts val="45"/>
              </a:spcBef>
            </a:pPr>
            <a:endParaRPr sz="100">
              <a:latin typeface="Courier New"/>
              <a:cs typeface="Courier New"/>
            </a:endParaRPr>
          </a:p>
          <a:p>
            <a:pPr marL="203200">
              <a:lnSpc>
                <a:spcPts val="95"/>
              </a:lnSpc>
            </a:pPr>
            <a:r>
              <a:rPr dirty="0" sz="100">
                <a:solidFill>
                  <a:srgbClr val="616161"/>
                </a:solidFill>
                <a:latin typeface="Courier New"/>
                <a:cs typeface="Courier New"/>
              </a:rPr>
              <a:t>Out[17]:</a:t>
            </a:r>
            <a:r>
              <a:rPr dirty="0" sz="100" spc="75">
                <a:solidFill>
                  <a:srgbClr val="616161"/>
                </a:solidFill>
                <a:latin typeface="Courier New"/>
                <a:cs typeface="Courier New"/>
              </a:rPr>
              <a:t> </a:t>
            </a:r>
            <a:r>
              <a:rPr dirty="0" baseline="27777" sz="150">
                <a:latin typeface="Courier New"/>
                <a:cs typeface="Courier New"/>
              </a:rPr>
              <a:t>TV-MA      </a:t>
            </a:r>
            <a:r>
              <a:rPr dirty="0" baseline="27777" sz="150" spc="37">
                <a:latin typeface="Courier New"/>
                <a:cs typeface="Courier New"/>
              </a:rPr>
              <a:t> </a:t>
            </a:r>
            <a:r>
              <a:rPr dirty="0" baseline="27777" sz="150">
                <a:latin typeface="Courier New"/>
                <a:cs typeface="Courier New"/>
              </a:rPr>
              <a:t>3207</a:t>
            </a:r>
            <a:endParaRPr baseline="27777" sz="150">
              <a:latin typeface="Courier New"/>
              <a:cs typeface="Courier New"/>
            </a:endParaRPr>
          </a:p>
          <a:p>
            <a:pPr algn="ctr" marR="1005205">
              <a:lnSpc>
                <a:spcPts val="95"/>
              </a:lnSpc>
            </a:pPr>
            <a:r>
              <a:rPr dirty="0" sz="100">
                <a:latin typeface="Courier New"/>
                <a:cs typeface="Courier New"/>
              </a:rPr>
              <a:t>TV-14      </a:t>
            </a:r>
            <a:r>
              <a:rPr dirty="0" sz="100" spc="40">
                <a:latin typeface="Courier New"/>
                <a:cs typeface="Courier New"/>
              </a:rPr>
              <a:t> </a:t>
            </a:r>
            <a:r>
              <a:rPr dirty="0" sz="100">
                <a:latin typeface="Courier New"/>
                <a:cs typeface="Courier New"/>
              </a:rPr>
              <a:t>2160</a:t>
            </a:r>
            <a:endParaRPr sz="100">
              <a:latin typeface="Courier New"/>
              <a:cs typeface="Courier New"/>
            </a:endParaRPr>
          </a:p>
          <a:p>
            <a:pPr marL="279400">
              <a:lnSpc>
                <a:spcPct val="100000"/>
              </a:lnSpc>
              <a:spcBef>
                <a:spcPts val="10"/>
              </a:spcBef>
            </a:pPr>
            <a:r>
              <a:rPr dirty="0" sz="100">
                <a:latin typeface="Courier New"/>
                <a:cs typeface="Courier New"/>
              </a:rPr>
              <a:t>TV-PG       </a:t>
            </a:r>
            <a:r>
              <a:rPr dirty="0" sz="100" spc="45">
                <a:latin typeface="Courier New"/>
                <a:cs typeface="Courier New"/>
              </a:rPr>
              <a:t> </a:t>
            </a:r>
            <a:r>
              <a:rPr dirty="0" sz="100">
                <a:latin typeface="Courier New"/>
                <a:cs typeface="Courier New"/>
              </a:rPr>
              <a:t>863</a:t>
            </a:r>
            <a:endParaRPr sz="100">
              <a:latin typeface="Courier New"/>
              <a:cs typeface="Courier New"/>
            </a:endParaRPr>
          </a:p>
          <a:p>
            <a:pPr algn="ctr" marR="1005205">
              <a:lnSpc>
                <a:spcPct val="100000"/>
              </a:lnSpc>
              <a:spcBef>
                <a:spcPts val="10"/>
              </a:spcBef>
            </a:pPr>
            <a:r>
              <a:rPr dirty="0" sz="100">
                <a:latin typeface="Courier New"/>
                <a:cs typeface="Courier New"/>
              </a:rPr>
              <a:t>R           </a:t>
            </a:r>
            <a:r>
              <a:rPr dirty="0" sz="100" spc="45">
                <a:latin typeface="Courier New"/>
                <a:cs typeface="Courier New"/>
              </a:rPr>
              <a:t> </a:t>
            </a:r>
            <a:r>
              <a:rPr dirty="0" sz="100">
                <a:latin typeface="Courier New"/>
                <a:cs typeface="Courier New"/>
              </a:rPr>
              <a:t>799</a:t>
            </a:r>
            <a:endParaRPr sz="100">
              <a:latin typeface="Courier New"/>
              <a:cs typeface="Courier New"/>
            </a:endParaRPr>
          </a:p>
          <a:p>
            <a:pPr algn="ctr" marR="1005205">
              <a:lnSpc>
                <a:spcPct val="100000"/>
              </a:lnSpc>
              <a:spcBef>
                <a:spcPts val="20"/>
              </a:spcBef>
            </a:pPr>
            <a:r>
              <a:rPr dirty="0" sz="100">
                <a:latin typeface="Courier New"/>
                <a:cs typeface="Courier New"/>
              </a:rPr>
              <a:t>PG-13       </a:t>
            </a:r>
            <a:r>
              <a:rPr dirty="0" sz="100" spc="45">
                <a:latin typeface="Courier New"/>
                <a:cs typeface="Courier New"/>
              </a:rPr>
              <a:t> </a:t>
            </a:r>
            <a:r>
              <a:rPr dirty="0" sz="100">
                <a:latin typeface="Courier New"/>
                <a:cs typeface="Courier New"/>
              </a:rPr>
              <a:t>490</a:t>
            </a:r>
            <a:endParaRPr sz="100">
              <a:latin typeface="Courier New"/>
              <a:cs typeface="Courier New"/>
            </a:endParaRPr>
          </a:p>
          <a:p>
            <a:pPr marL="279400">
              <a:lnSpc>
                <a:spcPct val="100000"/>
              </a:lnSpc>
              <a:spcBef>
                <a:spcPts val="10"/>
              </a:spcBef>
            </a:pPr>
            <a:r>
              <a:rPr dirty="0" sz="100">
                <a:latin typeface="Courier New"/>
                <a:cs typeface="Courier New"/>
              </a:rPr>
              <a:t>TV-Y7       </a:t>
            </a:r>
            <a:r>
              <a:rPr dirty="0" sz="100" spc="45">
                <a:latin typeface="Courier New"/>
                <a:cs typeface="Courier New"/>
              </a:rPr>
              <a:t> </a:t>
            </a:r>
            <a:r>
              <a:rPr dirty="0" sz="100">
                <a:latin typeface="Courier New"/>
                <a:cs typeface="Courier New"/>
              </a:rPr>
              <a:t>334</a:t>
            </a:r>
            <a:endParaRPr sz="100">
              <a:latin typeface="Courier New"/>
              <a:cs typeface="Courier New"/>
            </a:endParaRPr>
          </a:p>
          <a:p>
            <a:pPr marL="279400">
              <a:lnSpc>
                <a:spcPct val="100000"/>
              </a:lnSpc>
              <a:spcBef>
                <a:spcPts val="15"/>
              </a:spcBef>
            </a:pPr>
            <a:r>
              <a:rPr dirty="0" sz="100">
                <a:latin typeface="Courier New"/>
                <a:cs typeface="Courier New"/>
              </a:rPr>
              <a:t>TV-Y        </a:t>
            </a:r>
            <a:r>
              <a:rPr dirty="0" sz="100" spc="45">
                <a:latin typeface="Courier New"/>
                <a:cs typeface="Courier New"/>
              </a:rPr>
              <a:t> </a:t>
            </a:r>
            <a:r>
              <a:rPr dirty="0" sz="100">
                <a:latin typeface="Courier New"/>
                <a:cs typeface="Courier New"/>
              </a:rPr>
              <a:t>307</a:t>
            </a:r>
            <a:endParaRPr sz="100">
              <a:latin typeface="Courier New"/>
              <a:cs typeface="Courier New"/>
            </a:endParaRPr>
          </a:p>
          <a:p>
            <a:pPr marL="279400">
              <a:lnSpc>
                <a:spcPct val="100000"/>
              </a:lnSpc>
              <a:spcBef>
                <a:spcPts val="10"/>
              </a:spcBef>
            </a:pPr>
            <a:r>
              <a:rPr dirty="0" sz="100">
                <a:latin typeface="Courier New"/>
                <a:cs typeface="Courier New"/>
              </a:rPr>
              <a:t>PG          </a:t>
            </a:r>
            <a:r>
              <a:rPr dirty="0" sz="100" spc="45">
                <a:latin typeface="Courier New"/>
                <a:cs typeface="Courier New"/>
              </a:rPr>
              <a:t> </a:t>
            </a:r>
            <a:r>
              <a:rPr dirty="0" sz="100">
                <a:latin typeface="Courier New"/>
                <a:cs typeface="Courier New"/>
              </a:rPr>
              <a:t>287</a:t>
            </a:r>
            <a:endParaRPr sz="100">
              <a:latin typeface="Courier New"/>
              <a:cs typeface="Courier New"/>
            </a:endParaRPr>
          </a:p>
          <a:p>
            <a:pPr marL="279400">
              <a:lnSpc>
                <a:spcPct val="100000"/>
              </a:lnSpc>
              <a:spcBef>
                <a:spcPts val="15"/>
              </a:spcBef>
            </a:pPr>
            <a:r>
              <a:rPr dirty="0" sz="100">
                <a:latin typeface="Courier New"/>
                <a:cs typeface="Courier New"/>
              </a:rPr>
              <a:t>TV-G        </a:t>
            </a:r>
            <a:r>
              <a:rPr dirty="0" sz="100" spc="45">
                <a:latin typeface="Courier New"/>
                <a:cs typeface="Courier New"/>
              </a:rPr>
              <a:t> </a:t>
            </a:r>
            <a:r>
              <a:rPr dirty="0" sz="100">
                <a:latin typeface="Courier New"/>
                <a:cs typeface="Courier New"/>
              </a:rPr>
              <a:t>220</a:t>
            </a:r>
            <a:endParaRPr sz="100">
              <a:latin typeface="Courier New"/>
              <a:cs typeface="Courier New"/>
            </a:endParaRPr>
          </a:p>
          <a:p>
            <a:pPr marL="279400">
              <a:lnSpc>
                <a:spcPct val="100000"/>
              </a:lnSpc>
              <a:spcBef>
                <a:spcPts val="15"/>
              </a:spcBef>
            </a:pPr>
            <a:r>
              <a:rPr dirty="0" sz="100">
                <a:latin typeface="Courier New"/>
                <a:cs typeface="Courier New"/>
              </a:rPr>
              <a:t>NR           </a:t>
            </a:r>
            <a:r>
              <a:rPr dirty="0" sz="100" spc="50">
                <a:latin typeface="Courier New"/>
                <a:cs typeface="Courier New"/>
              </a:rPr>
              <a:t> </a:t>
            </a:r>
            <a:r>
              <a:rPr dirty="0" sz="100">
                <a:latin typeface="Courier New"/>
                <a:cs typeface="Courier New"/>
              </a:rPr>
              <a:t>80</a:t>
            </a:r>
            <a:endParaRPr sz="100">
              <a:latin typeface="Courier New"/>
              <a:cs typeface="Courier New"/>
            </a:endParaRPr>
          </a:p>
          <a:p>
            <a:pPr marL="279400">
              <a:lnSpc>
                <a:spcPct val="100000"/>
              </a:lnSpc>
              <a:spcBef>
                <a:spcPts val="10"/>
              </a:spcBef>
            </a:pPr>
            <a:r>
              <a:rPr dirty="0" sz="100">
                <a:latin typeface="Courier New"/>
                <a:cs typeface="Courier New"/>
              </a:rPr>
              <a:t>G            </a:t>
            </a:r>
            <a:r>
              <a:rPr dirty="0" sz="100" spc="45">
                <a:latin typeface="Courier New"/>
                <a:cs typeface="Courier New"/>
              </a:rPr>
              <a:t> </a:t>
            </a:r>
            <a:r>
              <a:rPr dirty="0" sz="100">
                <a:latin typeface="Courier New"/>
                <a:cs typeface="Courier New"/>
              </a:rPr>
              <a:t>41</a:t>
            </a:r>
            <a:endParaRPr sz="100">
              <a:latin typeface="Courier New"/>
              <a:cs typeface="Courier New"/>
            </a:endParaRPr>
          </a:p>
          <a:p>
            <a:pPr marL="279400">
              <a:lnSpc>
                <a:spcPct val="100000"/>
              </a:lnSpc>
              <a:spcBef>
                <a:spcPts val="10"/>
              </a:spcBef>
            </a:pPr>
            <a:r>
              <a:rPr dirty="0" sz="100">
                <a:latin typeface="Courier New"/>
                <a:cs typeface="Courier New"/>
              </a:rPr>
              <a:t>TV-Y7-FV      </a:t>
            </a:r>
            <a:r>
              <a:rPr dirty="0" sz="100" spc="55">
                <a:latin typeface="Courier New"/>
                <a:cs typeface="Courier New"/>
              </a:rPr>
              <a:t> </a:t>
            </a:r>
            <a:r>
              <a:rPr dirty="0" sz="100">
                <a:latin typeface="Courier New"/>
                <a:cs typeface="Courier New"/>
              </a:rPr>
              <a:t>6</a:t>
            </a:r>
            <a:endParaRPr sz="100">
              <a:latin typeface="Courier New"/>
              <a:cs typeface="Courier New"/>
            </a:endParaRPr>
          </a:p>
          <a:p>
            <a:pPr marL="279400">
              <a:lnSpc>
                <a:spcPct val="100000"/>
              </a:lnSpc>
              <a:spcBef>
                <a:spcPts val="20"/>
              </a:spcBef>
            </a:pPr>
            <a:r>
              <a:rPr dirty="0" sz="100">
                <a:latin typeface="Courier New"/>
                <a:cs typeface="Courier New"/>
              </a:rPr>
              <a:t>NC-17         </a:t>
            </a:r>
            <a:r>
              <a:rPr dirty="0" sz="100" spc="50">
                <a:latin typeface="Courier New"/>
                <a:cs typeface="Courier New"/>
              </a:rPr>
              <a:t> </a:t>
            </a:r>
            <a:r>
              <a:rPr dirty="0" sz="100">
                <a:latin typeface="Courier New"/>
                <a:cs typeface="Courier New"/>
              </a:rPr>
              <a:t>3</a:t>
            </a:r>
            <a:endParaRPr sz="100">
              <a:latin typeface="Courier New"/>
              <a:cs typeface="Courier New"/>
            </a:endParaRPr>
          </a:p>
          <a:p>
            <a:pPr marL="279400">
              <a:lnSpc>
                <a:spcPct val="100000"/>
              </a:lnSpc>
              <a:spcBef>
                <a:spcPts val="10"/>
              </a:spcBef>
            </a:pPr>
            <a:r>
              <a:rPr dirty="0" sz="100">
                <a:latin typeface="Courier New"/>
                <a:cs typeface="Courier New"/>
              </a:rPr>
              <a:t>UR            </a:t>
            </a:r>
            <a:r>
              <a:rPr dirty="0" sz="100" spc="50">
                <a:latin typeface="Courier New"/>
                <a:cs typeface="Courier New"/>
              </a:rPr>
              <a:t> </a:t>
            </a:r>
            <a:r>
              <a:rPr dirty="0" sz="100">
                <a:latin typeface="Courier New"/>
                <a:cs typeface="Courier New"/>
              </a:rPr>
              <a:t>3</a:t>
            </a:r>
            <a:endParaRPr sz="100">
              <a:latin typeface="Courier New"/>
              <a:cs typeface="Courier New"/>
            </a:endParaRPr>
          </a:p>
          <a:p>
            <a:pPr marL="279400">
              <a:lnSpc>
                <a:spcPct val="100000"/>
              </a:lnSpc>
              <a:spcBef>
                <a:spcPts val="10"/>
              </a:spcBef>
            </a:pPr>
            <a:r>
              <a:rPr dirty="0" sz="100">
                <a:latin typeface="Courier New"/>
                <a:cs typeface="Courier New"/>
              </a:rPr>
              <a:t>74</a:t>
            </a:r>
            <a:r>
              <a:rPr dirty="0" sz="100" spc="15">
                <a:latin typeface="Courier New"/>
                <a:cs typeface="Courier New"/>
              </a:rPr>
              <a:t> </a:t>
            </a:r>
            <a:r>
              <a:rPr dirty="0" sz="100">
                <a:latin typeface="Courier New"/>
                <a:cs typeface="Courier New"/>
              </a:rPr>
              <a:t>min        </a:t>
            </a:r>
            <a:r>
              <a:rPr dirty="0" sz="100" spc="30">
                <a:latin typeface="Courier New"/>
                <a:cs typeface="Courier New"/>
              </a:rPr>
              <a:t> </a:t>
            </a:r>
            <a:r>
              <a:rPr dirty="0" sz="100">
                <a:latin typeface="Courier New"/>
                <a:cs typeface="Courier New"/>
              </a:rPr>
              <a:t>1</a:t>
            </a:r>
            <a:endParaRPr sz="100">
              <a:latin typeface="Courier New"/>
              <a:cs typeface="Courier New"/>
            </a:endParaRPr>
          </a:p>
          <a:p>
            <a:pPr marL="279400">
              <a:lnSpc>
                <a:spcPct val="100000"/>
              </a:lnSpc>
              <a:spcBef>
                <a:spcPts val="10"/>
              </a:spcBef>
            </a:pPr>
            <a:r>
              <a:rPr dirty="0" sz="100">
                <a:latin typeface="Courier New"/>
                <a:cs typeface="Courier New"/>
              </a:rPr>
              <a:t>84</a:t>
            </a:r>
            <a:r>
              <a:rPr dirty="0" sz="100" spc="15">
                <a:latin typeface="Courier New"/>
                <a:cs typeface="Courier New"/>
              </a:rPr>
              <a:t> </a:t>
            </a:r>
            <a:r>
              <a:rPr dirty="0" sz="100">
                <a:latin typeface="Courier New"/>
                <a:cs typeface="Courier New"/>
              </a:rPr>
              <a:t>min        </a:t>
            </a:r>
            <a:r>
              <a:rPr dirty="0" sz="100" spc="30">
                <a:latin typeface="Courier New"/>
                <a:cs typeface="Courier New"/>
              </a:rPr>
              <a:t> </a:t>
            </a:r>
            <a:r>
              <a:rPr dirty="0" sz="100">
                <a:latin typeface="Courier New"/>
                <a:cs typeface="Courier New"/>
              </a:rPr>
              <a:t>1</a:t>
            </a:r>
            <a:endParaRPr sz="100">
              <a:latin typeface="Courier New"/>
              <a:cs typeface="Courier New"/>
            </a:endParaRPr>
          </a:p>
          <a:p>
            <a:pPr marL="279400">
              <a:lnSpc>
                <a:spcPct val="100000"/>
              </a:lnSpc>
              <a:spcBef>
                <a:spcPts val="20"/>
              </a:spcBef>
            </a:pPr>
            <a:r>
              <a:rPr dirty="0" sz="100">
                <a:latin typeface="Courier New"/>
                <a:cs typeface="Courier New"/>
              </a:rPr>
              <a:t>66</a:t>
            </a:r>
            <a:r>
              <a:rPr dirty="0" sz="100" spc="15">
                <a:latin typeface="Courier New"/>
                <a:cs typeface="Courier New"/>
              </a:rPr>
              <a:t> </a:t>
            </a:r>
            <a:r>
              <a:rPr dirty="0" sz="100">
                <a:latin typeface="Courier New"/>
                <a:cs typeface="Courier New"/>
              </a:rPr>
              <a:t>min        </a:t>
            </a:r>
            <a:r>
              <a:rPr dirty="0" sz="100" spc="30">
                <a:latin typeface="Courier New"/>
                <a:cs typeface="Courier New"/>
              </a:rPr>
              <a:t> </a:t>
            </a:r>
            <a:r>
              <a:rPr dirty="0" sz="100">
                <a:latin typeface="Courier New"/>
                <a:cs typeface="Courier New"/>
              </a:rPr>
              <a:t>1</a:t>
            </a:r>
            <a:endParaRPr sz="100">
              <a:latin typeface="Courier New"/>
              <a:cs typeface="Courier New"/>
            </a:endParaRPr>
          </a:p>
          <a:p>
            <a:pPr marL="279400">
              <a:lnSpc>
                <a:spcPct val="100000"/>
              </a:lnSpc>
              <a:spcBef>
                <a:spcPts val="10"/>
              </a:spcBef>
            </a:pPr>
            <a:r>
              <a:rPr dirty="0" sz="100">
                <a:latin typeface="Courier New"/>
                <a:cs typeface="Courier New"/>
              </a:rPr>
              <a:t>Name:</a:t>
            </a:r>
            <a:r>
              <a:rPr dirty="0" sz="100" spc="-5">
                <a:latin typeface="Courier New"/>
                <a:cs typeface="Courier New"/>
              </a:rPr>
              <a:t> </a:t>
            </a:r>
            <a:r>
              <a:rPr dirty="0" sz="100">
                <a:latin typeface="Courier New"/>
                <a:cs typeface="Courier New"/>
              </a:rPr>
              <a:t>rating,</a:t>
            </a:r>
            <a:r>
              <a:rPr dirty="0" sz="100" spc="-5">
                <a:latin typeface="Courier New"/>
                <a:cs typeface="Courier New"/>
              </a:rPr>
              <a:t> </a:t>
            </a:r>
            <a:r>
              <a:rPr dirty="0" sz="100">
                <a:latin typeface="Courier New"/>
                <a:cs typeface="Courier New"/>
              </a:rPr>
              <a:t>dtype:</a:t>
            </a:r>
            <a:r>
              <a:rPr dirty="0" sz="100" spc="-5">
                <a:latin typeface="Courier New"/>
                <a:cs typeface="Courier New"/>
              </a:rPr>
              <a:t> </a:t>
            </a:r>
            <a:r>
              <a:rPr dirty="0" sz="100">
                <a:latin typeface="Courier New"/>
                <a:cs typeface="Courier New"/>
              </a:rPr>
              <a:t>int64</a:t>
            </a:r>
            <a:endParaRPr sz="100">
              <a:latin typeface="Courier New"/>
              <a:cs typeface="Courier New"/>
            </a:endParaRPr>
          </a:p>
          <a:p>
            <a:pPr>
              <a:lnSpc>
                <a:spcPct val="100000"/>
              </a:lnSpc>
              <a:spcBef>
                <a:spcPts val="35"/>
              </a:spcBef>
            </a:pPr>
            <a:endParaRPr sz="100">
              <a:latin typeface="Courier New"/>
              <a:cs typeface="Courier New"/>
            </a:endParaRPr>
          </a:p>
          <a:p>
            <a:pPr algn="ctr" marR="1007110">
              <a:lnSpc>
                <a:spcPct val="100000"/>
              </a:lnSpc>
              <a:spcBef>
                <a:spcPts val="5"/>
              </a:spcBef>
            </a:pPr>
            <a:r>
              <a:rPr dirty="0" sz="100">
                <a:solidFill>
                  <a:srgbClr val="616161"/>
                </a:solidFill>
                <a:latin typeface="Courier New"/>
                <a:cs typeface="Courier New"/>
              </a:rPr>
              <a:t>In [18]:</a:t>
            </a:r>
            <a:r>
              <a:rPr dirty="0" sz="100" spc="35">
                <a:solidFill>
                  <a:srgbClr val="616161"/>
                </a:solidFill>
                <a:latin typeface="Courier New"/>
                <a:cs typeface="Courier New"/>
              </a:rPr>
              <a:t> </a:t>
            </a:r>
            <a:r>
              <a:rPr dirty="0" sz="100" i="1">
                <a:solidFill>
                  <a:srgbClr val="408080"/>
                </a:solidFill>
                <a:latin typeface="Courier New"/>
                <a:cs typeface="Courier New"/>
              </a:rPr>
              <a:t># to get shape of dataset</a:t>
            </a:r>
            <a:endParaRPr sz="100">
              <a:latin typeface="Courier New"/>
              <a:cs typeface="Courier New"/>
            </a:endParaRPr>
          </a:p>
          <a:p>
            <a:pPr algn="ctr" marR="1067435">
              <a:lnSpc>
                <a:spcPct val="100000"/>
              </a:lnSpc>
              <a:spcBef>
                <a:spcPts val="10"/>
              </a:spcBef>
            </a:pPr>
            <a:r>
              <a:rPr dirty="0" sz="100">
                <a:solidFill>
                  <a:srgbClr val="202020"/>
                </a:solidFill>
                <a:latin typeface="Courier New"/>
                <a:cs typeface="Courier New"/>
              </a:rPr>
              <a:t>df</a:t>
            </a:r>
            <a:r>
              <a:rPr dirty="0" sz="100" b="1">
                <a:solidFill>
                  <a:srgbClr val="AA21FF"/>
                </a:solidFill>
                <a:latin typeface="Courier New"/>
                <a:cs typeface="Courier New"/>
              </a:rPr>
              <a:t>.</a:t>
            </a:r>
            <a:r>
              <a:rPr dirty="0" sz="100">
                <a:solidFill>
                  <a:srgbClr val="202020"/>
                </a:solidFill>
                <a:latin typeface="Courier New"/>
                <a:cs typeface="Courier New"/>
              </a:rPr>
              <a:t>shape</a:t>
            </a:r>
            <a:endParaRPr sz="100">
              <a:latin typeface="Courier New"/>
              <a:cs typeface="Courier New"/>
            </a:endParaRPr>
          </a:p>
          <a:p>
            <a:pPr>
              <a:lnSpc>
                <a:spcPct val="100000"/>
              </a:lnSpc>
              <a:spcBef>
                <a:spcPts val="40"/>
              </a:spcBef>
            </a:pPr>
            <a:endParaRPr sz="100">
              <a:latin typeface="Courier New"/>
              <a:cs typeface="Courier New"/>
            </a:endParaRPr>
          </a:p>
          <a:p>
            <a:pPr marL="203200">
              <a:lnSpc>
                <a:spcPct val="100000"/>
              </a:lnSpc>
              <a:spcBef>
                <a:spcPts val="5"/>
              </a:spcBef>
            </a:pPr>
            <a:r>
              <a:rPr dirty="0" sz="100">
                <a:solidFill>
                  <a:srgbClr val="616161"/>
                </a:solidFill>
                <a:latin typeface="Courier New"/>
                <a:cs typeface="Courier New"/>
              </a:rPr>
              <a:t>Out[18]:</a:t>
            </a:r>
            <a:r>
              <a:rPr dirty="0" sz="100" spc="5">
                <a:solidFill>
                  <a:srgbClr val="616161"/>
                </a:solidFill>
                <a:latin typeface="Courier New"/>
                <a:cs typeface="Courier New"/>
              </a:rPr>
              <a:t> </a:t>
            </a:r>
            <a:r>
              <a:rPr dirty="0" baseline="27777" sz="150">
                <a:latin typeface="Courier New"/>
                <a:cs typeface="Courier New"/>
              </a:rPr>
              <a:t>(8807,</a:t>
            </a:r>
            <a:r>
              <a:rPr dirty="0" baseline="27777" sz="150" spc="-22">
                <a:latin typeface="Courier New"/>
                <a:cs typeface="Courier New"/>
              </a:rPr>
              <a:t> </a:t>
            </a:r>
            <a:r>
              <a:rPr dirty="0" baseline="27777" sz="150">
                <a:latin typeface="Courier New"/>
                <a:cs typeface="Courier New"/>
              </a:rPr>
              <a:t>12)</a:t>
            </a:r>
            <a:endParaRPr baseline="27777" sz="150">
              <a:latin typeface="Courier New"/>
              <a:cs typeface="Courier New"/>
            </a:endParaRPr>
          </a:p>
          <a:p>
            <a:pPr>
              <a:lnSpc>
                <a:spcPct val="100000"/>
              </a:lnSpc>
              <a:spcBef>
                <a:spcPts val="25"/>
              </a:spcBef>
            </a:pPr>
            <a:endParaRPr sz="150">
              <a:latin typeface="Courier New"/>
              <a:cs typeface="Courier New"/>
            </a:endParaRPr>
          </a:p>
          <a:p>
            <a:pPr algn="ctr" marR="991235">
              <a:lnSpc>
                <a:spcPct val="100000"/>
              </a:lnSpc>
            </a:pPr>
            <a:r>
              <a:rPr dirty="0" sz="100">
                <a:solidFill>
                  <a:srgbClr val="616161"/>
                </a:solidFill>
                <a:latin typeface="Courier New"/>
                <a:cs typeface="Courier New"/>
              </a:rPr>
              <a:t>In</a:t>
            </a:r>
            <a:r>
              <a:rPr dirty="0" sz="100" spc="5">
                <a:solidFill>
                  <a:srgbClr val="616161"/>
                </a:solidFill>
                <a:latin typeface="Courier New"/>
                <a:cs typeface="Courier New"/>
              </a:rPr>
              <a:t> </a:t>
            </a:r>
            <a:r>
              <a:rPr dirty="0" sz="100">
                <a:solidFill>
                  <a:srgbClr val="616161"/>
                </a:solidFill>
                <a:latin typeface="Courier New"/>
                <a:cs typeface="Courier New"/>
              </a:rPr>
              <a:t>[19]:</a:t>
            </a:r>
            <a:r>
              <a:rPr dirty="0" sz="100" spc="40">
                <a:solidFill>
                  <a:srgbClr val="616161"/>
                </a:solidFill>
                <a:latin typeface="Courier New"/>
                <a:cs typeface="Courier New"/>
              </a:rPr>
              <a:t> </a:t>
            </a:r>
            <a:r>
              <a:rPr dirty="0" sz="100" i="1">
                <a:solidFill>
                  <a:srgbClr val="408080"/>
                </a:solidFill>
                <a:latin typeface="Courier New"/>
                <a:cs typeface="Courier New"/>
              </a:rPr>
              <a:t>#</a:t>
            </a:r>
            <a:r>
              <a:rPr dirty="0" sz="100" spc="5" i="1">
                <a:solidFill>
                  <a:srgbClr val="408080"/>
                </a:solidFill>
                <a:latin typeface="Courier New"/>
                <a:cs typeface="Courier New"/>
              </a:rPr>
              <a:t> </a:t>
            </a:r>
            <a:r>
              <a:rPr dirty="0" sz="100" i="1">
                <a:solidFill>
                  <a:srgbClr val="408080"/>
                </a:solidFill>
                <a:latin typeface="Courier New"/>
                <a:cs typeface="Courier New"/>
              </a:rPr>
              <a:t>to</a:t>
            </a:r>
            <a:r>
              <a:rPr dirty="0" sz="100" spc="5" i="1">
                <a:solidFill>
                  <a:srgbClr val="408080"/>
                </a:solidFill>
                <a:latin typeface="Courier New"/>
                <a:cs typeface="Courier New"/>
              </a:rPr>
              <a:t> </a:t>
            </a:r>
            <a:r>
              <a:rPr dirty="0" sz="100" i="1">
                <a:solidFill>
                  <a:srgbClr val="408080"/>
                </a:solidFill>
                <a:latin typeface="Courier New"/>
                <a:cs typeface="Courier New"/>
              </a:rPr>
              <a:t>get</a:t>
            </a:r>
            <a:r>
              <a:rPr dirty="0" sz="100" spc="10" i="1">
                <a:solidFill>
                  <a:srgbClr val="408080"/>
                </a:solidFill>
                <a:latin typeface="Courier New"/>
                <a:cs typeface="Courier New"/>
              </a:rPr>
              <a:t> </a:t>
            </a:r>
            <a:r>
              <a:rPr dirty="0" sz="100" i="1">
                <a:solidFill>
                  <a:srgbClr val="408080"/>
                </a:solidFill>
                <a:latin typeface="Courier New"/>
                <a:cs typeface="Courier New"/>
              </a:rPr>
              <a:t>columns</a:t>
            </a:r>
            <a:r>
              <a:rPr dirty="0" sz="100" spc="5" i="1">
                <a:solidFill>
                  <a:srgbClr val="408080"/>
                </a:solidFill>
                <a:latin typeface="Courier New"/>
                <a:cs typeface="Courier New"/>
              </a:rPr>
              <a:t> </a:t>
            </a:r>
            <a:r>
              <a:rPr dirty="0" sz="100" i="1">
                <a:solidFill>
                  <a:srgbClr val="408080"/>
                </a:solidFill>
                <a:latin typeface="Courier New"/>
                <a:cs typeface="Courier New"/>
              </a:rPr>
              <a:t>of</a:t>
            </a:r>
            <a:r>
              <a:rPr dirty="0" sz="100" spc="5" i="1">
                <a:solidFill>
                  <a:srgbClr val="408080"/>
                </a:solidFill>
                <a:latin typeface="Courier New"/>
                <a:cs typeface="Courier New"/>
              </a:rPr>
              <a:t> </a:t>
            </a:r>
            <a:r>
              <a:rPr dirty="0" sz="100" i="1">
                <a:solidFill>
                  <a:srgbClr val="408080"/>
                </a:solidFill>
                <a:latin typeface="Courier New"/>
                <a:cs typeface="Courier New"/>
              </a:rPr>
              <a:t>dataset</a:t>
            </a:r>
            <a:endParaRPr sz="100">
              <a:latin typeface="Courier New"/>
              <a:cs typeface="Courier New"/>
            </a:endParaRPr>
          </a:p>
          <a:p>
            <a:pPr algn="ctr" marR="1051560">
              <a:lnSpc>
                <a:spcPct val="100000"/>
              </a:lnSpc>
              <a:spcBef>
                <a:spcPts val="15"/>
              </a:spcBef>
            </a:pPr>
            <a:r>
              <a:rPr dirty="0" sz="100">
                <a:solidFill>
                  <a:srgbClr val="202020"/>
                </a:solidFill>
                <a:latin typeface="Courier New"/>
                <a:cs typeface="Courier New"/>
              </a:rPr>
              <a:t>df</a:t>
            </a:r>
            <a:r>
              <a:rPr dirty="0" sz="100" b="1">
                <a:solidFill>
                  <a:srgbClr val="AA21FF"/>
                </a:solidFill>
                <a:latin typeface="Courier New"/>
                <a:cs typeface="Courier New"/>
              </a:rPr>
              <a:t>.</a:t>
            </a:r>
            <a:r>
              <a:rPr dirty="0" sz="100">
                <a:solidFill>
                  <a:srgbClr val="202020"/>
                </a:solidFill>
                <a:latin typeface="Courier New"/>
                <a:cs typeface="Courier New"/>
              </a:rPr>
              <a:t>columns</a:t>
            </a:r>
            <a:endParaRPr sz="100">
              <a:latin typeface="Courier New"/>
              <a:cs typeface="Courier New"/>
            </a:endParaRPr>
          </a:p>
          <a:p>
            <a:pPr>
              <a:lnSpc>
                <a:spcPct val="100000"/>
              </a:lnSpc>
              <a:spcBef>
                <a:spcPts val="40"/>
              </a:spcBef>
            </a:pPr>
            <a:endParaRPr sz="100">
              <a:latin typeface="Courier New"/>
              <a:cs typeface="Courier New"/>
            </a:endParaRPr>
          </a:p>
          <a:p>
            <a:pPr marL="203200">
              <a:lnSpc>
                <a:spcPct val="100000"/>
              </a:lnSpc>
            </a:pPr>
            <a:r>
              <a:rPr dirty="0" sz="100">
                <a:solidFill>
                  <a:srgbClr val="616161"/>
                </a:solidFill>
                <a:latin typeface="Courier New"/>
                <a:cs typeface="Courier New"/>
              </a:rPr>
              <a:t>Out[19]:</a:t>
            </a:r>
            <a:r>
              <a:rPr dirty="0" sz="100" spc="75">
                <a:solidFill>
                  <a:srgbClr val="616161"/>
                </a:solidFill>
                <a:latin typeface="Courier New"/>
                <a:cs typeface="Courier New"/>
              </a:rPr>
              <a:t> </a:t>
            </a:r>
            <a:r>
              <a:rPr dirty="0" baseline="27777" sz="150">
                <a:latin typeface="Courier New"/>
                <a:cs typeface="Courier New"/>
              </a:rPr>
              <a:t>Index(['show_id',</a:t>
            </a:r>
            <a:r>
              <a:rPr dirty="0" baseline="27777" sz="150" spc="44">
                <a:latin typeface="Courier New"/>
                <a:cs typeface="Courier New"/>
              </a:rPr>
              <a:t> </a:t>
            </a:r>
            <a:r>
              <a:rPr dirty="0" baseline="27777" sz="150">
                <a:latin typeface="Courier New"/>
                <a:cs typeface="Courier New"/>
              </a:rPr>
              <a:t>'type',</a:t>
            </a:r>
            <a:r>
              <a:rPr dirty="0" baseline="27777" sz="150" spc="44">
                <a:latin typeface="Courier New"/>
                <a:cs typeface="Courier New"/>
              </a:rPr>
              <a:t> </a:t>
            </a:r>
            <a:r>
              <a:rPr dirty="0" baseline="27777" sz="150">
                <a:latin typeface="Courier New"/>
                <a:cs typeface="Courier New"/>
              </a:rPr>
              <a:t>'title',</a:t>
            </a:r>
            <a:r>
              <a:rPr dirty="0" baseline="27777" sz="150" spc="52">
                <a:latin typeface="Courier New"/>
                <a:cs typeface="Courier New"/>
              </a:rPr>
              <a:t> </a:t>
            </a:r>
            <a:r>
              <a:rPr dirty="0" baseline="27777" sz="150">
                <a:latin typeface="Courier New"/>
                <a:cs typeface="Courier New"/>
              </a:rPr>
              <a:t>'director',</a:t>
            </a:r>
            <a:r>
              <a:rPr dirty="0" baseline="27777" sz="150" spc="44">
                <a:latin typeface="Courier New"/>
                <a:cs typeface="Courier New"/>
              </a:rPr>
              <a:t> </a:t>
            </a:r>
            <a:r>
              <a:rPr dirty="0" baseline="27777" sz="150">
                <a:latin typeface="Courier New"/>
                <a:cs typeface="Courier New"/>
              </a:rPr>
              <a:t>'cast',</a:t>
            </a:r>
            <a:r>
              <a:rPr dirty="0" baseline="27777" sz="150" spc="52">
                <a:latin typeface="Courier New"/>
                <a:cs typeface="Courier New"/>
              </a:rPr>
              <a:t> </a:t>
            </a:r>
            <a:r>
              <a:rPr dirty="0" baseline="27777" sz="150">
                <a:latin typeface="Courier New"/>
                <a:cs typeface="Courier New"/>
              </a:rPr>
              <a:t>'country',</a:t>
            </a:r>
            <a:r>
              <a:rPr dirty="0" baseline="27777" sz="150" spc="44">
                <a:latin typeface="Courier New"/>
                <a:cs typeface="Courier New"/>
              </a:rPr>
              <a:t> </a:t>
            </a:r>
            <a:r>
              <a:rPr dirty="0" baseline="27777" sz="150">
                <a:latin typeface="Courier New"/>
                <a:cs typeface="Courier New"/>
              </a:rPr>
              <a:t>'date_added',</a:t>
            </a:r>
            <a:endParaRPr baseline="27777" sz="150">
              <a:latin typeface="Courier New"/>
              <a:cs typeface="Courier New"/>
            </a:endParaRPr>
          </a:p>
        </p:txBody>
      </p:sp>
      <p:sp>
        <p:nvSpPr>
          <p:cNvPr id="283" name="object 283"/>
          <p:cNvSpPr/>
          <p:nvPr/>
        </p:nvSpPr>
        <p:spPr>
          <a:xfrm>
            <a:off x="109026" y="1825407"/>
            <a:ext cx="1188085" cy="33655"/>
          </a:xfrm>
          <a:custGeom>
            <a:avLst/>
            <a:gdLst/>
            <a:ahLst/>
            <a:cxnLst/>
            <a:rect l="l" t="t" r="r" b="b"/>
            <a:pathLst>
              <a:path w="1188085" h="33655">
                <a:moveTo>
                  <a:pt x="1187864" y="33226"/>
                </a:moveTo>
                <a:lnTo>
                  <a:pt x="0" y="33226"/>
                </a:lnTo>
                <a:lnTo>
                  <a:pt x="0" y="0"/>
                </a:lnTo>
                <a:lnTo>
                  <a:pt x="1187864" y="0"/>
                </a:lnTo>
                <a:lnTo>
                  <a:pt x="1187864" y="33226"/>
                </a:lnTo>
                <a:close/>
              </a:path>
            </a:pathLst>
          </a:custGeom>
          <a:solidFill>
            <a:srgbClr val="F5F5F5"/>
          </a:solidFill>
        </p:spPr>
        <p:txBody>
          <a:bodyPr wrap="square" lIns="0" tIns="0" rIns="0" bIns="0" rtlCol="0"/>
          <a:lstStyle/>
          <a:p/>
        </p:txBody>
      </p:sp>
      <p:sp>
        <p:nvSpPr>
          <p:cNvPr id="284" name="object 284"/>
          <p:cNvSpPr txBox="1"/>
          <p:nvPr/>
        </p:nvSpPr>
        <p:spPr>
          <a:xfrm>
            <a:off x="-44449" y="1811669"/>
            <a:ext cx="489584" cy="380365"/>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algn="ctr" marR="105410">
              <a:lnSpc>
                <a:spcPct val="100000"/>
              </a:lnSpc>
            </a:pPr>
            <a:r>
              <a:rPr dirty="0" sz="100">
                <a:solidFill>
                  <a:srgbClr val="616161"/>
                </a:solidFill>
                <a:latin typeface="Courier New"/>
                <a:cs typeface="Courier New"/>
              </a:rPr>
              <a:t>In [20]:</a:t>
            </a:r>
            <a:r>
              <a:rPr dirty="0" sz="100" spc="40">
                <a:solidFill>
                  <a:srgbClr val="616161"/>
                </a:solidFill>
                <a:latin typeface="Courier New"/>
                <a:cs typeface="Courier New"/>
              </a:rPr>
              <a:t> </a:t>
            </a:r>
            <a:r>
              <a:rPr dirty="0" sz="100" i="1">
                <a:solidFill>
                  <a:srgbClr val="408080"/>
                </a:solidFill>
                <a:latin typeface="Courier New"/>
                <a:cs typeface="Courier New"/>
              </a:rPr>
              <a:t># Shape</a:t>
            </a:r>
            <a:r>
              <a:rPr dirty="0" sz="100" spc="5" i="1">
                <a:solidFill>
                  <a:srgbClr val="408080"/>
                </a:solidFill>
                <a:latin typeface="Courier New"/>
                <a:cs typeface="Courier New"/>
              </a:rPr>
              <a:t> </a:t>
            </a:r>
            <a:r>
              <a:rPr dirty="0" sz="100" i="1">
                <a:solidFill>
                  <a:srgbClr val="408080"/>
                </a:solidFill>
                <a:latin typeface="Courier New"/>
                <a:cs typeface="Courier New"/>
              </a:rPr>
              <a:t>of</a:t>
            </a:r>
            <a:r>
              <a:rPr dirty="0" sz="100" spc="5" i="1">
                <a:solidFill>
                  <a:srgbClr val="408080"/>
                </a:solidFill>
                <a:latin typeface="Courier New"/>
                <a:cs typeface="Courier New"/>
              </a:rPr>
              <a:t> </a:t>
            </a:r>
            <a:r>
              <a:rPr dirty="0" sz="100" i="1">
                <a:solidFill>
                  <a:srgbClr val="408080"/>
                </a:solidFill>
                <a:latin typeface="Courier New"/>
                <a:cs typeface="Courier New"/>
              </a:rPr>
              <a:t>dataset</a:t>
            </a:r>
            <a:endParaRPr sz="100">
              <a:latin typeface="Courier New"/>
              <a:cs typeface="Courier New"/>
            </a:endParaRPr>
          </a:p>
          <a:p>
            <a:pPr algn="ctr" marR="109220">
              <a:lnSpc>
                <a:spcPct val="100000"/>
              </a:lnSpc>
            </a:pPr>
            <a:r>
              <a:rPr dirty="0" sz="100">
                <a:solidFill>
                  <a:srgbClr val="202020"/>
                </a:solidFill>
                <a:latin typeface="Courier New"/>
                <a:cs typeface="Courier New"/>
              </a:rPr>
              <a:t>df</a:t>
            </a:r>
            <a:r>
              <a:rPr dirty="0" sz="100" b="1">
                <a:solidFill>
                  <a:srgbClr val="AA21FF"/>
                </a:solidFill>
                <a:latin typeface="Courier New"/>
                <a:cs typeface="Courier New"/>
              </a:rPr>
              <a:t>.</a:t>
            </a:r>
            <a:r>
              <a:rPr dirty="0" sz="100">
                <a:solidFill>
                  <a:srgbClr val="202020"/>
                </a:solidFill>
                <a:latin typeface="Courier New"/>
                <a:cs typeface="Courier New"/>
              </a:rPr>
              <a:t>shape</a:t>
            </a:r>
            <a:endParaRPr sz="100">
              <a:latin typeface="Courier New"/>
              <a:cs typeface="Courier New"/>
            </a:endParaRPr>
          </a:p>
          <a:p>
            <a:pPr>
              <a:lnSpc>
                <a:spcPct val="100000"/>
              </a:lnSpc>
              <a:spcBef>
                <a:spcPts val="45"/>
              </a:spcBef>
            </a:pPr>
            <a:endParaRPr sz="100">
              <a:latin typeface="Courier New"/>
              <a:cs typeface="Courier New"/>
            </a:endParaRPr>
          </a:p>
          <a:p>
            <a:pPr marL="76200">
              <a:lnSpc>
                <a:spcPct val="100000"/>
              </a:lnSpc>
            </a:pPr>
            <a:r>
              <a:rPr dirty="0" sz="100">
                <a:solidFill>
                  <a:srgbClr val="616161"/>
                </a:solidFill>
                <a:latin typeface="Courier New"/>
                <a:cs typeface="Courier New"/>
              </a:rPr>
              <a:t>Out[20]:</a:t>
            </a:r>
            <a:r>
              <a:rPr dirty="0" sz="100" spc="5">
                <a:solidFill>
                  <a:srgbClr val="616161"/>
                </a:solidFill>
                <a:latin typeface="Courier New"/>
                <a:cs typeface="Courier New"/>
              </a:rPr>
              <a:t> </a:t>
            </a:r>
            <a:r>
              <a:rPr dirty="0" baseline="27777" sz="150">
                <a:latin typeface="Courier New"/>
                <a:cs typeface="Courier New"/>
              </a:rPr>
              <a:t>(8807,</a:t>
            </a:r>
            <a:r>
              <a:rPr dirty="0" baseline="27777" sz="150" spc="-22">
                <a:latin typeface="Courier New"/>
                <a:cs typeface="Courier New"/>
              </a:rPr>
              <a:t> </a:t>
            </a:r>
            <a:r>
              <a:rPr dirty="0" baseline="27777" sz="150">
                <a:latin typeface="Courier New"/>
                <a:cs typeface="Courier New"/>
              </a:rPr>
              <a:t>12)</a:t>
            </a:r>
            <a:endParaRPr baseline="27777" sz="150">
              <a:latin typeface="Courier New"/>
              <a:cs typeface="Courier New"/>
            </a:endParaRPr>
          </a:p>
          <a:p>
            <a:pPr>
              <a:lnSpc>
                <a:spcPct val="100000"/>
              </a:lnSpc>
              <a:spcBef>
                <a:spcPts val="30"/>
              </a:spcBef>
            </a:pPr>
            <a:endParaRPr sz="150">
              <a:latin typeface="Courier New"/>
              <a:cs typeface="Courier New"/>
            </a:endParaRPr>
          </a:p>
          <a:p>
            <a:pPr marL="76200">
              <a:lnSpc>
                <a:spcPct val="100000"/>
              </a:lnSpc>
            </a:pPr>
            <a:r>
              <a:rPr dirty="0" sz="100">
                <a:solidFill>
                  <a:srgbClr val="616161"/>
                </a:solidFill>
                <a:latin typeface="Courier New"/>
                <a:cs typeface="Courier New"/>
              </a:rPr>
              <a:t>In</a:t>
            </a:r>
            <a:r>
              <a:rPr dirty="0" sz="100" spc="5">
                <a:solidFill>
                  <a:srgbClr val="616161"/>
                </a:solidFill>
                <a:latin typeface="Courier New"/>
                <a:cs typeface="Courier New"/>
              </a:rPr>
              <a:t> </a:t>
            </a:r>
            <a:r>
              <a:rPr dirty="0" sz="100">
                <a:solidFill>
                  <a:srgbClr val="616161"/>
                </a:solidFill>
                <a:latin typeface="Courier New"/>
                <a:cs typeface="Courier New"/>
              </a:rPr>
              <a:t>[21]:</a:t>
            </a:r>
            <a:r>
              <a:rPr dirty="0" sz="100" spc="45">
                <a:solidFill>
                  <a:srgbClr val="616161"/>
                </a:solidFill>
                <a:latin typeface="Courier New"/>
                <a:cs typeface="Courier New"/>
              </a:rPr>
              <a:t> </a:t>
            </a:r>
            <a:r>
              <a:rPr dirty="0" sz="100" i="1">
                <a:solidFill>
                  <a:srgbClr val="408080"/>
                </a:solidFill>
                <a:latin typeface="Courier New"/>
                <a:cs typeface="Courier New"/>
              </a:rPr>
              <a:t>#</a:t>
            </a:r>
            <a:r>
              <a:rPr dirty="0" sz="100" spc="10" i="1">
                <a:solidFill>
                  <a:srgbClr val="408080"/>
                </a:solidFill>
                <a:latin typeface="Courier New"/>
                <a:cs typeface="Courier New"/>
              </a:rPr>
              <a:t> </a:t>
            </a:r>
            <a:r>
              <a:rPr dirty="0" sz="100" i="1">
                <a:solidFill>
                  <a:srgbClr val="408080"/>
                </a:solidFill>
                <a:latin typeface="Courier New"/>
                <a:cs typeface="Courier New"/>
              </a:rPr>
              <a:t>datatype</a:t>
            </a:r>
            <a:r>
              <a:rPr dirty="0" sz="100" spc="10" i="1">
                <a:solidFill>
                  <a:srgbClr val="408080"/>
                </a:solidFill>
                <a:latin typeface="Courier New"/>
                <a:cs typeface="Courier New"/>
              </a:rPr>
              <a:t> </a:t>
            </a:r>
            <a:r>
              <a:rPr dirty="0" sz="100" i="1">
                <a:solidFill>
                  <a:srgbClr val="408080"/>
                </a:solidFill>
                <a:latin typeface="Courier New"/>
                <a:cs typeface="Courier New"/>
              </a:rPr>
              <a:t>of</a:t>
            </a:r>
            <a:r>
              <a:rPr dirty="0" sz="100" spc="5" i="1">
                <a:solidFill>
                  <a:srgbClr val="408080"/>
                </a:solidFill>
                <a:latin typeface="Courier New"/>
                <a:cs typeface="Courier New"/>
              </a:rPr>
              <a:t> </a:t>
            </a:r>
            <a:r>
              <a:rPr dirty="0" sz="100" i="1">
                <a:solidFill>
                  <a:srgbClr val="408080"/>
                </a:solidFill>
                <a:latin typeface="Courier New"/>
                <a:cs typeface="Courier New"/>
              </a:rPr>
              <a:t>colimns</a:t>
            </a:r>
            <a:r>
              <a:rPr dirty="0" sz="100" spc="10" i="1">
                <a:solidFill>
                  <a:srgbClr val="408080"/>
                </a:solidFill>
                <a:latin typeface="Courier New"/>
                <a:cs typeface="Courier New"/>
              </a:rPr>
              <a:t> </a:t>
            </a:r>
            <a:r>
              <a:rPr dirty="0" sz="100" i="1">
                <a:solidFill>
                  <a:srgbClr val="408080"/>
                </a:solidFill>
                <a:latin typeface="Courier New"/>
                <a:cs typeface="Courier New"/>
              </a:rPr>
              <a:t>in</a:t>
            </a:r>
            <a:r>
              <a:rPr dirty="0" sz="100" spc="10" i="1">
                <a:solidFill>
                  <a:srgbClr val="408080"/>
                </a:solidFill>
                <a:latin typeface="Courier New"/>
                <a:cs typeface="Courier New"/>
              </a:rPr>
              <a:t> </a:t>
            </a:r>
            <a:r>
              <a:rPr dirty="0" sz="100" i="1">
                <a:solidFill>
                  <a:srgbClr val="408080"/>
                </a:solidFill>
                <a:latin typeface="Courier New"/>
                <a:cs typeface="Courier New"/>
              </a:rPr>
              <a:t>dataset</a:t>
            </a:r>
            <a:endParaRPr sz="100">
              <a:latin typeface="Courier New"/>
              <a:cs typeface="Courier New"/>
            </a:endParaRPr>
          </a:p>
          <a:p>
            <a:pPr algn="ctr" marR="100965">
              <a:lnSpc>
                <a:spcPct val="100000"/>
              </a:lnSpc>
            </a:pPr>
            <a:r>
              <a:rPr dirty="0" sz="100">
                <a:solidFill>
                  <a:srgbClr val="202020"/>
                </a:solidFill>
                <a:latin typeface="Courier New"/>
                <a:cs typeface="Courier New"/>
              </a:rPr>
              <a:t>df</a:t>
            </a:r>
            <a:r>
              <a:rPr dirty="0" sz="100" b="1">
                <a:solidFill>
                  <a:srgbClr val="AA21FF"/>
                </a:solidFill>
                <a:latin typeface="Courier New"/>
                <a:cs typeface="Courier New"/>
              </a:rPr>
              <a:t>.</a:t>
            </a:r>
            <a:r>
              <a:rPr dirty="0" sz="100">
                <a:solidFill>
                  <a:srgbClr val="202020"/>
                </a:solidFill>
                <a:latin typeface="Courier New"/>
                <a:cs typeface="Courier New"/>
              </a:rPr>
              <a:t>dtypes</a:t>
            </a:r>
            <a:endParaRPr sz="100">
              <a:latin typeface="Courier New"/>
              <a:cs typeface="Courier New"/>
            </a:endParaRPr>
          </a:p>
          <a:p>
            <a:pPr>
              <a:lnSpc>
                <a:spcPct val="100000"/>
              </a:lnSpc>
              <a:spcBef>
                <a:spcPts val="45"/>
              </a:spcBef>
            </a:pPr>
            <a:endParaRPr sz="100">
              <a:latin typeface="Courier New"/>
              <a:cs typeface="Courier New"/>
            </a:endParaRPr>
          </a:p>
          <a:p>
            <a:pPr marL="76200">
              <a:lnSpc>
                <a:spcPts val="100"/>
              </a:lnSpc>
            </a:pPr>
            <a:r>
              <a:rPr dirty="0" sz="100">
                <a:solidFill>
                  <a:srgbClr val="616161"/>
                </a:solidFill>
                <a:latin typeface="Courier New"/>
                <a:cs typeface="Courier New"/>
              </a:rPr>
              <a:t>Out[21]:</a:t>
            </a:r>
            <a:r>
              <a:rPr dirty="0" sz="100" spc="85">
                <a:solidFill>
                  <a:srgbClr val="616161"/>
                </a:solidFill>
                <a:latin typeface="Courier New"/>
                <a:cs typeface="Courier New"/>
              </a:rPr>
              <a:t> </a:t>
            </a:r>
            <a:r>
              <a:rPr dirty="0" baseline="27777" sz="150">
                <a:latin typeface="Courier New"/>
                <a:cs typeface="Courier New"/>
              </a:rPr>
              <a:t>show_id        </a:t>
            </a:r>
            <a:r>
              <a:rPr dirty="0" baseline="27777" sz="150" spc="44">
                <a:latin typeface="Courier New"/>
                <a:cs typeface="Courier New"/>
              </a:rPr>
              <a:t> </a:t>
            </a:r>
            <a:r>
              <a:rPr dirty="0" baseline="27777" sz="150">
                <a:latin typeface="Courier New"/>
                <a:cs typeface="Courier New"/>
              </a:rPr>
              <a:t>object</a:t>
            </a:r>
            <a:endParaRPr baseline="27777" sz="150">
              <a:latin typeface="Courier New"/>
              <a:cs typeface="Courier New"/>
            </a:endParaRPr>
          </a:p>
          <a:p>
            <a:pPr marL="152400">
              <a:lnSpc>
                <a:spcPts val="100"/>
              </a:lnSpc>
            </a:pPr>
            <a:r>
              <a:rPr dirty="0" sz="100">
                <a:latin typeface="Courier New"/>
                <a:cs typeface="Courier New"/>
              </a:rPr>
              <a:t>type             object</a:t>
            </a:r>
            <a:endParaRPr sz="100">
              <a:latin typeface="Courier New"/>
              <a:cs typeface="Courier New"/>
            </a:endParaRPr>
          </a:p>
          <a:p>
            <a:pPr marL="152400">
              <a:lnSpc>
                <a:spcPct val="100000"/>
              </a:lnSpc>
              <a:spcBef>
                <a:spcPts val="10"/>
              </a:spcBef>
            </a:pPr>
            <a:r>
              <a:rPr dirty="0" sz="100">
                <a:latin typeface="Courier New"/>
                <a:cs typeface="Courier New"/>
              </a:rPr>
              <a:t>title          </a:t>
            </a:r>
            <a:r>
              <a:rPr dirty="0" sz="100" spc="55">
                <a:latin typeface="Courier New"/>
                <a:cs typeface="Courier New"/>
              </a:rPr>
              <a:t> </a:t>
            </a:r>
            <a:r>
              <a:rPr dirty="0" sz="100">
                <a:latin typeface="Courier New"/>
                <a:cs typeface="Courier New"/>
              </a:rPr>
              <a:t>object</a:t>
            </a:r>
            <a:endParaRPr sz="100">
              <a:latin typeface="Courier New"/>
              <a:cs typeface="Courier New"/>
            </a:endParaRPr>
          </a:p>
          <a:p>
            <a:pPr marL="152400">
              <a:lnSpc>
                <a:spcPct val="100000"/>
              </a:lnSpc>
              <a:spcBef>
                <a:spcPts val="15"/>
              </a:spcBef>
            </a:pPr>
            <a:r>
              <a:rPr dirty="0" sz="100">
                <a:latin typeface="Courier New"/>
                <a:cs typeface="Courier New"/>
              </a:rPr>
              <a:t>director         object</a:t>
            </a:r>
            <a:endParaRPr sz="100">
              <a:latin typeface="Courier New"/>
              <a:cs typeface="Courier New"/>
            </a:endParaRPr>
          </a:p>
          <a:p>
            <a:pPr marL="152400">
              <a:lnSpc>
                <a:spcPct val="100000"/>
              </a:lnSpc>
              <a:spcBef>
                <a:spcPts val="10"/>
              </a:spcBef>
            </a:pPr>
            <a:r>
              <a:rPr dirty="0" sz="100">
                <a:latin typeface="Courier New"/>
                <a:cs typeface="Courier New"/>
              </a:rPr>
              <a:t>cast             object</a:t>
            </a:r>
            <a:endParaRPr sz="100">
              <a:latin typeface="Courier New"/>
              <a:cs typeface="Courier New"/>
            </a:endParaRPr>
          </a:p>
          <a:p>
            <a:pPr marL="152400">
              <a:lnSpc>
                <a:spcPct val="100000"/>
              </a:lnSpc>
              <a:spcBef>
                <a:spcPts val="20"/>
              </a:spcBef>
            </a:pPr>
            <a:r>
              <a:rPr dirty="0" sz="100">
                <a:latin typeface="Courier New"/>
                <a:cs typeface="Courier New"/>
              </a:rPr>
              <a:t>country        </a:t>
            </a:r>
            <a:r>
              <a:rPr dirty="0" sz="100" spc="55">
                <a:latin typeface="Courier New"/>
                <a:cs typeface="Courier New"/>
              </a:rPr>
              <a:t> </a:t>
            </a:r>
            <a:r>
              <a:rPr dirty="0" sz="100">
                <a:latin typeface="Courier New"/>
                <a:cs typeface="Courier New"/>
              </a:rPr>
              <a:t>object</a:t>
            </a:r>
            <a:endParaRPr sz="100">
              <a:latin typeface="Courier New"/>
              <a:cs typeface="Courier New"/>
            </a:endParaRPr>
          </a:p>
          <a:p>
            <a:pPr marL="152400">
              <a:lnSpc>
                <a:spcPct val="100000"/>
              </a:lnSpc>
              <a:spcBef>
                <a:spcPts val="10"/>
              </a:spcBef>
            </a:pPr>
            <a:r>
              <a:rPr dirty="0" sz="100">
                <a:latin typeface="Courier New"/>
                <a:cs typeface="Courier New"/>
              </a:rPr>
              <a:t>date_added     </a:t>
            </a:r>
            <a:r>
              <a:rPr dirty="0" sz="100" spc="55">
                <a:latin typeface="Courier New"/>
                <a:cs typeface="Courier New"/>
              </a:rPr>
              <a:t> </a:t>
            </a:r>
            <a:r>
              <a:rPr dirty="0" sz="100">
                <a:latin typeface="Courier New"/>
                <a:cs typeface="Courier New"/>
              </a:rPr>
              <a:t>object</a:t>
            </a:r>
            <a:endParaRPr sz="100">
              <a:latin typeface="Courier New"/>
              <a:cs typeface="Courier New"/>
            </a:endParaRPr>
          </a:p>
          <a:p>
            <a:pPr marL="152400">
              <a:lnSpc>
                <a:spcPct val="100000"/>
              </a:lnSpc>
              <a:spcBef>
                <a:spcPts val="10"/>
              </a:spcBef>
            </a:pPr>
            <a:r>
              <a:rPr dirty="0" sz="100">
                <a:latin typeface="Courier New"/>
                <a:cs typeface="Courier New"/>
              </a:rPr>
              <a:t>release_year      int64</a:t>
            </a:r>
            <a:endParaRPr sz="100">
              <a:latin typeface="Courier New"/>
              <a:cs typeface="Courier New"/>
            </a:endParaRPr>
          </a:p>
          <a:p>
            <a:pPr marL="152400">
              <a:lnSpc>
                <a:spcPct val="100000"/>
              </a:lnSpc>
              <a:spcBef>
                <a:spcPts val="10"/>
              </a:spcBef>
            </a:pPr>
            <a:r>
              <a:rPr dirty="0" sz="100">
                <a:latin typeface="Courier New"/>
                <a:cs typeface="Courier New"/>
              </a:rPr>
              <a:t>rating         </a:t>
            </a:r>
            <a:r>
              <a:rPr dirty="0" sz="100" spc="55">
                <a:latin typeface="Courier New"/>
                <a:cs typeface="Courier New"/>
              </a:rPr>
              <a:t> </a:t>
            </a:r>
            <a:r>
              <a:rPr dirty="0" sz="100">
                <a:latin typeface="Courier New"/>
                <a:cs typeface="Courier New"/>
              </a:rPr>
              <a:t>object</a:t>
            </a:r>
            <a:endParaRPr sz="100">
              <a:latin typeface="Courier New"/>
              <a:cs typeface="Courier New"/>
            </a:endParaRPr>
          </a:p>
          <a:p>
            <a:pPr marL="152400">
              <a:lnSpc>
                <a:spcPct val="100000"/>
              </a:lnSpc>
              <a:spcBef>
                <a:spcPts val="20"/>
              </a:spcBef>
            </a:pPr>
            <a:r>
              <a:rPr dirty="0" sz="100">
                <a:latin typeface="Courier New"/>
                <a:cs typeface="Courier New"/>
              </a:rPr>
              <a:t>duration         object</a:t>
            </a:r>
            <a:endParaRPr sz="100">
              <a:latin typeface="Courier New"/>
              <a:cs typeface="Courier New"/>
            </a:endParaRPr>
          </a:p>
          <a:p>
            <a:pPr marL="152400">
              <a:lnSpc>
                <a:spcPct val="100000"/>
              </a:lnSpc>
              <a:spcBef>
                <a:spcPts val="10"/>
              </a:spcBef>
            </a:pPr>
            <a:r>
              <a:rPr dirty="0" sz="100">
                <a:latin typeface="Courier New"/>
                <a:cs typeface="Courier New"/>
              </a:rPr>
              <a:t>listed_in      </a:t>
            </a:r>
            <a:r>
              <a:rPr dirty="0" sz="100" spc="55">
                <a:latin typeface="Courier New"/>
                <a:cs typeface="Courier New"/>
              </a:rPr>
              <a:t> </a:t>
            </a:r>
            <a:r>
              <a:rPr dirty="0" sz="100">
                <a:latin typeface="Courier New"/>
                <a:cs typeface="Courier New"/>
              </a:rPr>
              <a:t>object</a:t>
            </a:r>
            <a:endParaRPr sz="100">
              <a:latin typeface="Courier New"/>
              <a:cs typeface="Courier New"/>
            </a:endParaRPr>
          </a:p>
          <a:p>
            <a:pPr marL="152400" marR="150495">
              <a:lnSpc>
                <a:spcPct val="109000"/>
              </a:lnSpc>
            </a:pPr>
            <a:r>
              <a:rPr dirty="0" sz="100">
                <a:latin typeface="Courier New"/>
                <a:cs typeface="Courier New"/>
              </a:rPr>
              <a:t>description</a:t>
            </a:r>
            <a:r>
              <a:rPr dirty="0" sz="100">
                <a:latin typeface="Courier New"/>
                <a:cs typeface="Courier New"/>
              </a:rPr>
              <a:t>    </a:t>
            </a:r>
            <a:r>
              <a:rPr dirty="0" sz="100" spc="15">
                <a:latin typeface="Courier New"/>
                <a:cs typeface="Courier New"/>
              </a:rPr>
              <a:t> </a:t>
            </a:r>
            <a:r>
              <a:rPr dirty="0" sz="100">
                <a:latin typeface="Courier New"/>
                <a:cs typeface="Courier New"/>
              </a:rPr>
              <a:t>object  </a:t>
            </a:r>
            <a:r>
              <a:rPr dirty="0" sz="100">
                <a:latin typeface="Courier New"/>
                <a:cs typeface="Courier New"/>
              </a:rPr>
              <a:t>dtype:</a:t>
            </a:r>
            <a:r>
              <a:rPr dirty="0" sz="100" spc="-5">
                <a:latin typeface="Courier New"/>
                <a:cs typeface="Courier New"/>
              </a:rPr>
              <a:t> </a:t>
            </a:r>
            <a:r>
              <a:rPr dirty="0" sz="100">
                <a:latin typeface="Courier New"/>
                <a:cs typeface="Courier New"/>
              </a:rPr>
              <a:t>object</a:t>
            </a:r>
            <a:endParaRPr sz="100">
              <a:latin typeface="Courier New"/>
              <a:cs typeface="Courier New"/>
            </a:endParaRPr>
          </a:p>
        </p:txBody>
      </p:sp>
      <p:sp>
        <p:nvSpPr>
          <p:cNvPr id="285" name="object 285"/>
          <p:cNvSpPr/>
          <p:nvPr/>
        </p:nvSpPr>
        <p:spPr>
          <a:xfrm>
            <a:off x="109026" y="3747381"/>
            <a:ext cx="1188085" cy="33655"/>
          </a:xfrm>
          <a:custGeom>
            <a:avLst/>
            <a:gdLst/>
            <a:ahLst/>
            <a:cxnLst/>
            <a:rect l="l" t="t" r="r" b="b"/>
            <a:pathLst>
              <a:path w="1188085" h="33654">
                <a:moveTo>
                  <a:pt x="1187864" y="33226"/>
                </a:moveTo>
                <a:lnTo>
                  <a:pt x="0" y="33226"/>
                </a:lnTo>
                <a:lnTo>
                  <a:pt x="0" y="0"/>
                </a:lnTo>
                <a:lnTo>
                  <a:pt x="1187864" y="0"/>
                </a:lnTo>
                <a:lnTo>
                  <a:pt x="1187864" y="33226"/>
                </a:lnTo>
                <a:close/>
              </a:path>
            </a:pathLst>
          </a:custGeom>
          <a:solidFill>
            <a:srgbClr val="F5F5F5"/>
          </a:solidFill>
        </p:spPr>
        <p:txBody>
          <a:bodyPr wrap="square" lIns="0" tIns="0" rIns="0" bIns="0" rtlCol="0"/>
          <a:lstStyle/>
          <a:p/>
        </p:txBody>
      </p:sp>
      <p:grpSp>
        <p:nvGrpSpPr>
          <p:cNvPr id="286" name="object 286"/>
          <p:cNvGrpSpPr/>
          <p:nvPr/>
        </p:nvGrpSpPr>
        <p:grpSpPr>
          <a:xfrm>
            <a:off x="102795" y="4712002"/>
            <a:ext cx="1200785" cy="71120"/>
            <a:chOff x="102795" y="4712002"/>
            <a:chExt cx="1200785" cy="71120"/>
          </a:xfrm>
        </p:grpSpPr>
        <p:sp>
          <p:nvSpPr>
            <p:cNvPr id="287" name="object 287"/>
            <p:cNvSpPr/>
            <p:nvPr/>
          </p:nvSpPr>
          <p:spPr>
            <a:xfrm>
              <a:off x="102795" y="4712002"/>
              <a:ext cx="1200785" cy="30480"/>
            </a:xfrm>
            <a:custGeom>
              <a:avLst/>
              <a:gdLst/>
              <a:ahLst/>
              <a:cxnLst/>
              <a:rect l="l" t="t" r="r" b="b"/>
              <a:pathLst>
                <a:path w="1200785" h="30479">
                  <a:moveTo>
                    <a:pt x="1200324" y="30111"/>
                  </a:moveTo>
                  <a:lnTo>
                    <a:pt x="0" y="30111"/>
                  </a:lnTo>
                  <a:lnTo>
                    <a:pt x="0" y="0"/>
                  </a:lnTo>
                  <a:lnTo>
                    <a:pt x="1200324" y="0"/>
                  </a:lnTo>
                  <a:lnTo>
                    <a:pt x="1200324" y="30111"/>
                  </a:lnTo>
                  <a:close/>
                </a:path>
              </a:pathLst>
            </a:custGeom>
            <a:solidFill>
              <a:srgbClr val="F5F5F5"/>
            </a:solidFill>
          </p:spPr>
          <p:txBody>
            <a:bodyPr wrap="square" lIns="0" tIns="0" rIns="0" bIns="0" rtlCol="0"/>
            <a:lstStyle/>
            <a:p/>
          </p:txBody>
        </p:sp>
        <p:sp>
          <p:nvSpPr>
            <p:cNvPr id="288" name="object 288"/>
            <p:cNvSpPr/>
            <p:nvPr/>
          </p:nvSpPr>
          <p:spPr>
            <a:xfrm>
              <a:off x="103315" y="4712521"/>
              <a:ext cx="1199515" cy="29209"/>
            </a:xfrm>
            <a:custGeom>
              <a:avLst/>
              <a:gdLst/>
              <a:ahLst/>
              <a:cxnLst/>
              <a:rect l="l" t="t" r="r" b="b"/>
              <a:pathLst>
                <a:path w="1199515" h="29210">
                  <a:moveTo>
                    <a:pt x="0" y="0"/>
                  </a:moveTo>
                  <a:lnTo>
                    <a:pt x="1199286" y="0"/>
                  </a:lnTo>
                  <a:lnTo>
                    <a:pt x="1199286" y="29073"/>
                  </a:lnTo>
                  <a:lnTo>
                    <a:pt x="0" y="29073"/>
                  </a:lnTo>
                  <a:lnTo>
                    <a:pt x="0" y="0"/>
                  </a:lnTo>
                  <a:close/>
                </a:path>
              </a:pathLst>
            </a:custGeom>
            <a:ln w="3175">
              <a:solidFill>
                <a:srgbClr val="DFDFDF"/>
              </a:solidFill>
            </a:ln>
          </p:spPr>
          <p:txBody>
            <a:bodyPr wrap="square" lIns="0" tIns="0" rIns="0" bIns="0" rtlCol="0"/>
            <a:lstStyle/>
            <a:p/>
          </p:txBody>
        </p:sp>
        <p:sp>
          <p:nvSpPr>
            <p:cNvPr id="289" name="object 289"/>
            <p:cNvSpPr/>
            <p:nvPr/>
          </p:nvSpPr>
          <p:spPr>
            <a:xfrm>
              <a:off x="102795" y="4752497"/>
              <a:ext cx="1200785" cy="30480"/>
            </a:xfrm>
            <a:custGeom>
              <a:avLst/>
              <a:gdLst/>
              <a:ahLst/>
              <a:cxnLst/>
              <a:rect l="l" t="t" r="r" b="b"/>
              <a:pathLst>
                <a:path w="1200785" h="30479">
                  <a:moveTo>
                    <a:pt x="1200324" y="30111"/>
                  </a:moveTo>
                  <a:lnTo>
                    <a:pt x="0" y="30111"/>
                  </a:lnTo>
                  <a:lnTo>
                    <a:pt x="0" y="0"/>
                  </a:lnTo>
                  <a:lnTo>
                    <a:pt x="1200324" y="0"/>
                  </a:lnTo>
                  <a:lnTo>
                    <a:pt x="1200324" y="30111"/>
                  </a:lnTo>
                  <a:close/>
                </a:path>
              </a:pathLst>
            </a:custGeom>
            <a:solidFill>
              <a:srgbClr val="F5F5F5"/>
            </a:solidFill>
          </p:spPr>
          <p:txBody>
            <a:bodyPr wrap="square" lIns="0" tIns="0" rIns="0" bIns="0" rtlCol="0"/>
            <a:lstStyle/>
            <a:p/>
          </p:txBody>
        </p:sp>
        <p:sp>
          <p:nvSpPr>
            <p:cNvPr id="290" name="object 290"/>
            <p:cNvSpPr/>
            <p:nvPr/>
          </p:nvSpPr>
          <p:spPr>
            <a:xfrm>
              <a:off x="103315" y="4753016"/>
              <a:ext cx="1199515" cy="29209"/>
            </a:xfrm>
            <a:custGeom>
              <a:avLst/>
              <a:gdLst/>
              <a:ahLst/>
              <a:cxnLst/>
              <a:rect l="l" t="t" r="r" b="b"/>
              <a:pathLst>
                <a:path w="1199515" h="29210">
                  <a:moveTo>
                    <a:pt x="0" y="0"/>
                  </a:moveTo>
                  <a:lnTo>
                    <a:pt x="1199286" y="0"/>
                  </a:lnTo>
                  <a:lnTo>
                    <a:pt x="1199286" y="29073"/>
                  </a:lnTo>
                  <a:lnTo>
                    <a:pt x="0" y="29073"/>
                  </a:lnTo>
                  <a:lnTo>
                    <a:pt x="0" y="0"/>
                  </a:lnTo>
                  <a:close/>
                </a:path>
              </a:pathLst>
            </a:custGeom>
            <a:ln w="3175">
              <a:solidFill>
                <a:srgbClr val="DFDFDF"/>
              </a:solidFill>
            </a:ln>
          </p:spPr>
          <p:txBody>
            <a:bodyPr wrap="square" lIns="0" tIns="0" rIns="0" bIns="0" rtlCol="0"/>
            <a:lstStyle/>
            <a:p/>
          </p:txBody>
        </p:sp>
        <p:sp>
          <p:nvSpPr>
            <p:cNvPr id="291" name="object 291"/>
            <p:cNvSpPr/>
            <p:nvPr/>
          </p:nvSpPr>
          <p:spPr>
            <a:xfrm>
              <a:off x="109016" y="4718239"/>
              <a:ext cx="1188085" cy="57150"/>
            </a:xfrm>
            <a:custGeom>
              <a:avLst/>
              <a:gdLst/>
              <a:ahLst/>
              <a:cxnLst/>
              <a:rect l="l" t="t" r="r" b="b"/>
              <a:pathLst>
                <a:path w="1188085" h="57150">
                  <a:moveTo>
                    <a:pt x="1187869" y="40487"/>
                  </a:moveTo>
                  <a:lnTo>
                    <a:pt x="0" y="40487"/>
                  </a:lnTo>
                  <a:lnTo>
                    <a:pt x="0" y="57111"/>
                  </a:lnTo>
                  <a:lnTo>
                    <a:pt x="1187869" y="57111"/>
                  </a:lnTo>
                  <a:lnTo>
                    <a:pt x="1187869" y="40487"/>
                  </a:lnTo>
                  <a:close/>
                </a:path>
                <a:path w="1188085" h="57150">
                  <a:moveTo>
                    <a:pt x="1187869" y="0"/>
                  </a:moveTo>
                  <a:lnTo>
                    <a:pt x="0" y="0"/>
                  </a:lnTo>
                  <a:lnTo>
                    <a:pt x="0" y="16611"/>
                  </a:lnTo>
                  <a:lnTo>
                    <a:pt x="1187869" y="16611"/>
                  </a:lnTo>
                  <a:lnTo>
                    <a:pt x="1187869" y="0"/>
                  </a:lnTo>
                  <a:close/>
                </a:path>
              </a:pathLst>
            </a:custGeom>
            <a:solidFill>
              <a:srgbClr val="F5F5F5"/>
            </a:solidFill>
          </p:spPr>
          <p:txBody>
            <a:bodyPr wrap="square" lIns="0" tIns="0" rIns="0" bIns="0" rtlCol="0"/>
            <a:lstStyle/>
            <a:p/>
          </p:txBody>
        </p:sp>
      </p:grpSp>
      <p:sp>
        <p:nvSpPr>
          <p:cNvPr id="292" name="object 292"/>
          <p:cNvSpPr txBox="1"/>
          <p:nvPr/>
        </p:nvSpPr>
        <p:spPr>
          <a:xfrm>
            <a:off x="19050" y="3670272"/>
            <a:ext cx="893444" cy="120650"/>
          </a:xfrm>
          <a:prstGeom prst="rect">
            <a:avLst/>
          </a:prstGeom>
        </p:spPr>
        <p:txBody>
          <a:bodyPr wrap="square" lIns="0" tIns="17145" rIns="0" bIns="0" rtlCol="0" vert="horz">
            <a:spAutoFit/>
          </a:bodyPr>
          <a:lstStyle/>
          <a:p>
            <a:pPr marL="88900">
              <a:lnSpc>
                <a:spcPct val="100000"/>
              </a:lnSpc>
              <a:spcBef>
                <a:spcPts val="135"/>
              </a:spcBef>
            </a:pPr>
            <a:r>
              <a:rPr dirty="0" sz="200" spc="15">
                <a:latin typeface="Arial MT"/>
                <a:cs typeface="Arial MT"/>
              </a:rPr>
              <a:t>Non-Graphical</a:t>
            </a:r>
            <a:r>
              <a:rPr dirty="0" sz="200" spc="-5">
                <a:latin typeface="Arial MT"/>
                <a:cs typeface="Arial MT"/>
              </a:rPr>
              <a:t> </a:t>
            </a:r>
            <a:r>
              <a:rPr dirty="0" sz="200" spc="10">
                <a:latin typeface="Arial MT"/>
                <a:cs typeface="Arial MT"/>
              </a:rPr>
              <a:t>Analysis:</a:t>
            </a:r>
            <a:r>
              <a:rPr dirty="0" sz="200" spc="15">
                <a:latin typeface="Arial MT"/>
                <a:cs typeface="Arial MT"/>
              </a:rPr>
              <a:t> </a:t>
            </a:r>
            <a:r>
              <a:rPr dirty="0" sz="200" spc="10">
                <a:latin typeface="Arial MT"/>
                <a:cs typeface="Arial MT"/>
              </a:rPr>
              <a:t>Value</a:t>
            </a:r>
            <a:r>
              <a:rPr dirty="0" sz="200" spc="15">
                <a:latin typeface="Arial MT"/>
                <a:cs typeface="Arial MT"/>
              </a:rPr>
              <a:t> counts</a:t>
            </a:r>
            <a:r>
              <a:rPr dirty="0" sz="200" spc="10">
                <a:latin typeface="Arial MT"/>
                <a:cs typeface="Arial MT"/>
              </a:rPr>
              <a:t> </a:t>
            </a:r>
            <a:r>
              <a:rPr dirty="0" sz="200" spc="15">
                <a:latin typeface="Arial MT"/>
                <a:cs typeface="Arial MT"/>
              </a:rPr>
              <a:t>and unique </a:t>
            </a:r>
            <a:r>
              <a:rPr dirty="0" sz="200" spc="10">
                <a:latin typeface="Arial MT"/>
                <a:cs typeface="Arial MT"/>
              </a:rPr>
              <a:t>attributes</a:t>
            </a:r>
            <a:endParaRPr sz="200">
              <a:latin typeface="Arial MT"/>
              <a:cs typeface="Arial MT"/>
            </a:endParaRPr>
          </a:p>
          <a:p>
            <a:pPr>
              <a:lnSpc>
                <a:spcPct val="100000"/>
              </a:lnSpc>
            </a:pPr>
            <a:endParaRPr sz="200">
              <a:latin typeface="Arial MT"/>
              <a:cs typeface="Arial MT"/>
            </a:endParaRPr>
          </a:p>
          <a:p>
            <a:pPr marL="90170" marR="277495" indent="-77470">
              <a:lnSpc>
                <a:spcPct val="100000"/>
              </a:lnSpc>
            </a:pPr>
            <a:r>
              <a:rPr dirty="0" sz="100">
                <a:solidFill>
                  <a:srgbClr val="616161"/>
                </a:solidFill>
                <a:latin typeface="Courier New"/>
                <a:cs typeface="Courier New"/>
              </a:rPr>
              <a:t>In</a:t>
            </a:r>
            <a:r>
              <a:rPr dirty="0" sz="100" spc="40">
                <a:solidFill>
                  <a:srgbClr val="616161"/>
                </a:solidFill>
                <a:latin typeface="Courier New"/>
                <a:cs typeface="Courier New"/>
              </a:rPr>
              <a:t> </a:t>
            </a:r>
            <a:r>
              <a:rPr dirty="0" sz="100">
                <a:solidFill>
                  <a:srgbClr val="616161"/>
                </a:solidFill>
                <a:latin typeface="Courier New"/>
                <a:cs typeface="Courier New"/>
              </a:rPr>
              <a:t>[30]:</a:t>
            </a:r>
            <a:r>
              <a:rPr dirty="0" sz="100" spc="50">
                <a:solidFill>
                  <a:srgbClr val="616161"/>
                </a:solidFill>
                <a:latin typeface="Courier New"/>
                <a:cs typeface="Courier New"/>
              </a:rPr>
              <a:t> </a:t>
            </a:r>
            <a:r>
              <a:rPr dirty="0" sz="100">
                <a:solidFill>
                  <a:srgbClr val="202020"/>
                </a:solidFill>
                <a:latin typeface="Courier New"/>
                <a:cs typeface="Courier New"/>
              </a:rPr>
              <a:t>df</a:t>
            </a:r>
            <a:r>
              <a:rPr dirty="0" sz="100">
                <a:solidFill>
                  <a:srgbClr val="0054AA"/>
                </a:solidFill>
                <a:latin typeface="Courier New"/>
                <a:cs typeface="Courier New"/>
              </a:rPr>
              <a:t>[[</a:t>
            </a:r>
            <a:r>
              <a:rPr dirty="0" sz="100">
                <a:solidFill>
                  <a:srgbClr val="B92020"/>
                </a:solidFill>
                <a:latin typeface="Courier New"/>
                <a:cs typeface="Courier New"/>
              </a:rPr>
              <a:t>'minutes'</a:t>
            </a:r>
            <a:r>
              <a:rPr dirty="0" sz="100">
                <a:solidFill>
                  <a:srgbClr val="0054AA"/>
                </a:solidFill>
                <a:latin typeface="Courier New"/>
                <a:cs typeface="Courier New"/>
              </a:rPr>
              <a:t>,</a:t>
            </a:r>
            <a:r>
              <a:rPr dirty="0" sz="100">
                <a:solidFill>
                  <a:srgbClr val="B92020"/>
                </a:solidFill>
                <a:latin typeface="Courier New"/>
                <a:cs typeface="Courier New"/>
              </a:rPr>
              <a:t>'unit'</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202020"/>
                </a:solidFill>
                <a:latin typeface="Courier New"/>
                <a:cs typeface="Courier New"/>
              </a:rPr>
              <a:t>df</a:t>
            </a:r>
            <a:r>
              <a:rPr dirty="0" sz="100">
                <a:solidFill>
                  <a:srgbClr val="0054AA"/>
                </a:solidFill>
                <a:latin typeface="Courier New"/>
                <a:cs typeface="Courier New"/>
              </a:rPr>
              <a:t>[</a:t>
            </a:r>
            <a:r>
              <a:rPr dirty="0" sz="100">
                <a:solidFill>
                  <a:srgbClr val="B92020"/>
                </a:solidFill>
                <a:latin typeface="Courier New"/>
                <a:cs typeface="Courier New"/>
              </a:rPr>
              <a:t>'duration'</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202020"/>
                </a:solidFill>
                <a:latin typeface="Courier New"/>
                <a:cs typeface="Courier New"/>
              </a:rPr>
              <a:t>str</a:t>
            </a:r>
            <a:r>
              <a:rPr dirty="0" sz="100" b="1">
                <a:solidFill>
                  <a:srgbClr val="AA21FF"/>
                </a:solidFill>
                <a:latin typeface="Courier New"/>
                <a:cs typeface="Courier New"/>
              </a:rPr>
              <a:t>.</a:t>
            </a:r>
            <a:r>
              <a:rPr dirty="0" sz="100">
                <a:solidFill>
                  <a:srgbClr val="202020"/>
                </a:solidFill>
                <a:latin typeface="Courier New"/>
                <a:cs typeface="Courier New"/>
              </a:rPr>
              <a:t>split</a:t>
            </a:r>
            <a:r>
              <a:rPr dirty="0" sz="100">
                <a:solidFill>
                  <a:srgbClr val="0054AA"/>
                </a:solidFill>
                <a:latin typeface="Courier New"/>
                <a:cs typeface="Courier New"/>
              </a:rPr>
              <a:t>(</a:t>
            </a:r>
            <a:r>
              <a:rPr dirty="0" sz="100">
                <a:solidFill>
                  <a:srgbClr val="B92020"/>
                </a:solidFill>
                <a:latin typeface="Courier New"/>
                <a:cs typeface="Courier New"/>
              </a:rPr>
              <a:t>"</a:t>
            </a:r>
            <a:r>
              <a:rPr dirty="0" sz="100" spc="40">
                <a:solidFill>
                  <a:srgbClr val="B92020"/>
                </a:solidFill>
                <a:latin typeface="Courier New"/>
                <a:cs typeface="Courier New"/>
              </a:rPr>
              <a:t> </a:t>
            </a:r>
            <a:r>
              <a:rPr dirty="0" sz="100">
                <a:solidFill>
                  <a:srgbClr val="B92020"/>
                </a:solidFill>
                <a:latin typeface="Courier New"/>
                <a:cs typeface="Courier New"/>
              </a:rPr>
              <a:t>"</a:t>
            </a:r>
            <a:r>
              <a:rPr dirty="0" sz="100">
                <a:solidFill>
                  <a:srgbClr val="0054AA"/>
                </a:solidFill>
                <a:latin typeface="Courier New"/>
                <a:cs typeface="Courier New"/>
              </a:rPr>
              <a:t>,</a:t>
            </a:r>
            <a:r>
              <a:rPr dirty="0" sz="100">
                <a:solidFill>
                  <a:srgbClr val="202020"/>
                </a:solidFill>
                <a:latin typeface="Courier New"/>
                <a:cs typeface="Courier New"/>
              </a:rPr>
              <a:t>expand</a:t>
            </a:r>
            <a:r>
              <a:rPr dirty="0" sz="100" b="1">
                <a:solidFill>
                  <a:srgbClr val="AA21FF"/>
                </a:solidFill>
                <a:latin typeface="Courier New"/>
                <a:cs typeface="Courier New"/>
              </a:rPr>
              <a:t>=</a:t>
            </a:r>
            <a:r>
              <a:rPr dirty="0" sz="100" b="1">
                <a:solidFill>
                  <a:srgbClr val="008000"/>
                </a:solidFill>
                <a:latin typeface="Courier New"/>
                <a:cs typeface="Courier New"/>
              </a:rPr>
              <a:t>True</a:t>
            </a:r>
            <a:r>
              <a:rPr dirty="0" sz="100">
                <a:solidFill>
                  <a:srgbClr val="0054AA"/>
                </a:solidFill>
                <a:latin typeface="Courier New"/>
                <a:cs typeface="Courier New"/>
              </a:rPr>
              <a:t>) </a:t>
            </a:r>
            <a:r>
              <a:rPr dirty="0" sz="100" spc="-45">
                <a:solidFill>
                  <a:srgbClr val="0054AA"/>
                </a:solidFill>
                <a:latin typeface="Courier New"/>
                <a:cs typeface="Courier New"/>
              </a:rPr>
              <a:t> </a:t>
            </a:r>
            <a:r>
              <a:rPr dirty="0" sz="100">
                <a:solidFill>
                  <a:srgbClr val="202020"/>
                </a:solidFill>
                <a:latin typeface="Courier New"/>
                <a:cs typeface="Courier New"/>
              </a:rPr>
              <a:t>df</a:t>
            </a:r>
            <a:r>
              <a:rPr dirty="0" sz="100" b="1">
                <a:solidFill>
                  <a:srgbClr val="AA21FF"/>
                </a:solidFill>
                <a:latin typeface="Courier New"/>
                <a:cs typeface="Courier New"/>
              </a:rPr>
              <a:t>.</a:t>
            </a:r>
            <a:r>
              <a:rPr dirty="0" sz="100">
                <a:solidFill>
                  <a:srgbClr val="202020"/>
                </a:solidFill>
                <a:latin typeface="Courier New"/>
                <a:cs typeface="Courier New"/>
              </a:rPr>
              <a:t>head</a:t>
            </a:r>
            <a:r>
              <a:rPr dirty="0" sz="100">
                <a:solidFill>
                  <a:srgbClr val="0054AA"/>
                </a:solidFill>
                <a:latin typeface="Courier New"/>
                <a:cs typeface="Courier New"/>
              </a:rPr>
              <a:t>()</a:t>
            </a:r>
            <a:endParaRPr sz="100">
              <a:latin typeface="Courier New"/>
              <a:cs typeface="Courier New"/>
            </a:endParaRPr>
          </a:p>
        </p:txBody>
      </p:sp>
      <p:sp>
        <p:nvSpPr>
          <p:cNvPr id="293" name="object 293"/>
          <p:cNvSpPr txBox="1"/>
          <p:nvPr/>
        </p:nvSpPr>
        <p:spPr>
          <a:xfrm>
            <a:off x="19050" y="3785559"/>
            <a:ext cx="381000" cy="4191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pPr>
            <a:r>
              <a:rPr dirty="0" sz="100">
                <a:solidFill>
                  <a:srgbClr val="616161"/>
                </a:solidFill>
                <a:latin typeface="Courier New"/>
                <a:cs typeface="Courier New"/>
              </a:rPr>
              <a:t>Out[30]:    </a:t>
            </a:r>
            <a:r>
              <a:rPr dirty="0" sz="100" spc="5">
                <a:solidFill>
                  <a:srgbClr val="616161"/>
                </a:solidFill>
                <a:latin typeface="Courier New"/>
                <a:cs typeface="Courier New"/>
              </a:rPr>
              <a:t> </a:t>
            </a:r>
            <a:r>
              <a:rPr dirty="0" sz="100" spc="-5" b="1">
                <a:latin typeface="Arial"/>
                <a:cs typeface="Arial"/>
              </a:rPr>
              <a:t>show_id</a:t>
            </a:r>
            <a:r>
              <a:rPr dirty="0" sz="100" spc="15" b="1">
                <a:latin typeface="Arial"/>
                <a:cs typeface="Arial"/>
              </a:rPr>
              <a:t>   </a:t>
            </a:r>
            <a:r>
              <a:rPr dirty="0" sz="100" spc="20" b="1">
                <a:latin typeface="Arial"/>
                <a:cs typeface="Arial"/>
              </a:rPr>
              <a:t> </a:t>
            </a:r>
            <a:r>
              <a:rPr dirty="0" sz="100" spc="-5" b="1">
                <a:latin typeface="Arial"/>
                <a:cs typeface="Arial"/>
              </a:rPr>
              <a:t>type</a:t>
            </a:r>
            <a:r>
              <a:rPr dirty="0" sz="100" spc="20" b="1">
                <a:latin typeface="Arial"/>
                <a:cs typeface="Arial"/>
              </a:rPr>
              <a:t>          </a:t>
            </a:r>
            <a:r>
              <a:rPr dirty="0" sz="100" spc="20" b="1">
                <a:latin typeface="Arial"/>
                <a:cs typeface="Arial"/>
              </a:rPr>
              <a:t> </a:t>
            </a:r>
            <a:r>
              <a:rPr dirty="0" sz="100" spc="-5" b="1">
                <a:latin typeface="Arial"/>
                <a:cs typeface="Arial"/>
              </a:rPr>
              <a:t>title</a:t>
            </a:r>
            <a:r>
              <a:rPr dirty="0" sz="100" spc="20" b="1">
                <a:latin typeface="Arial"/>
                <a:cs typeface="Arial"/>
              </a:rPr>
              <a:t>   </a:t>
            </a:r>
            <a:r>
              <a:rPr dirty="0" sz="100" spc="25" b="1">
                <a:latin typeface="Arial"/>
                <a:cs typeface="Arial"/>
              </a:rPr>
              <a:t> </a:t>
            </a:r>
            <a:r>
              <a:rPr dirty="0" sz="100" spc="-5" b="1">
                <a:latin typeface="Arial"/>
                <a:cs typeface="Arial"/>
              </a:rPr>
              <a:t>director</a:t>
            </a:r>
            <a:endParaRPr sz="100">
              <a:latin typeface="Arial"/>
              <a:cs typeface="Arial"/>
            </a:endParaRPr>
          </a:p>
        </p:txBody>
      </p:sp>
      <p:sp>
        <p:nvSpPr>
          <p:cNvPr id="294" name="object 294"/>
          <p:cNvSpPr/>
          <p:nvPr/>
        </p:nvSpPr>
        <p:spPr>
          <a:xfrm>
            <a:off x="109026" y="4130530"/>
            <a:ext cx="1188085" cy="33655"/>
          </a:xfrm>
          <a:custGeom>
            <a:avLst/>
            <a:gdLst/>
            <a:ahLst/>
            <a:cxnLst/>
            <a:rect l="l" t="t" r="r" b="b"/>
            <a:pathLst>
              <a:path w="1188085" h="33654">
                <a:moveTo>
                  <a:pt x="1187864" y="33226"/>
                </a:moveTo>
                <a:lnTo>
                  <a:pt x="0" y="33226"/>
                </a:lnTo>
                <a:lnTo>
                  <a:pt x="0" y="0"/>
                </a:lnTo>
                <a:lnTo>
                  <a:pt x="1187864" y="0"/>
                </a:lnTo>
                <a:lnTo>
                  <a:pt x="1187864" y="33226"/>
                </a:lnTo>
                <a:close/>
              </a:path>
            </a:pathLst>
          </a:custGeom>
          <a:solidFill>
            <a:srgbClr val="F5F5F5"/>
          </a:solidFill>
        </p:spPr>
        <p:txBody>
          <a:bodyPr wrap="square" lIns="0" tIns="0" rIns="0" bIns="0" rtlCol="0"/>
          <a:lstStyle/>
          <a:p/>
        </p:txBody>
      </p:sp>
      <p:sp>
        <p:nvSpPr>
          <p:cNvPr id="295" name="object 295"/>
          <p:cNvSpPr txBox="1"/>
          <p:nvPr/>
        </p:nvSpPr>
        <p:spPr>
          <a:xfrm>
            <a:off x="-44449" y="4045146"/>
            <a:ext cx="1422400" cy="174625"/>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256540">
              <a:lnSpc>
                <a:spcPts val="114"/>
              </a:lnSpc>
              <a:tabLst>
                <a:tab pos="445770" algn="l"/>
              </a:tabLst>
            </a:pPr>
            <a:r>
              <a:rPr dirty="0" sz="100" spc="-5">
                <a:latin typeface="Arial MT"/>
                <a:cs typeface="Arial MT"/>
              </a:rPr>
              <a:t>TV</a:t>
            </a:r>
            <a:r>
              <a:rPr dirty="0" sz="100" spc="-5">
                <a:latin typeface="Arial MT"/>
                <a:cs typeface="Arial MT"/>
              </a:rPr>
              <a:t>	</a:t>
            </a:r>
            <a:r>
              <a:rPr dirty="0" baseline="27777" sz="150" spc="-7">
                <a:latin typeface="Arial MT"/>
                <a:cs typeface="Arial MT"/>
              </a:rPr>
              <a:t>Mayur</a:t>
            </a:r>
            <a:r>
              <a:rPr dirty="0" baseline="27777" sz="150" spc="-7">
                <a:latin typeface="Arial MT"/>
                <a:cs typeface="Arial MT"/>
              </a:rPr>
              <a:t> </a:t>
            </a:r>
            <a:r>
              <a:rPr dirty="0" baseline="27777" sz="150" spc="-7">
                <a:latin typeface="Arial MT"/>
                <a:cs typeface="Arial MT"/>
              </a:rPr>
              <a:t>More,</a:t>
            </a:r>
            <a:r>
              <a:rPr dirty="0" baseline="27777" sz="150" spc="-7">
                <a:latin typeface="Arial MT"/>
                <a:cs typeface="Arial MT"/>
              </a:rPr>
              <a:t> </a:t>
            </a:r>
            <a:r>
              <a:rPr dirty="0" baseline="27777" sz="150" spc="-7">
                <a:latin typeface="Arial MT"/>
                <a:cs typeface="Arial MT"/>
              </a:rPr>
              <a:t>Jitendra</a:t>
            </a:r>
            <a:r>
              <a:rPr dirty="0" baseline="27777" sz="150">
                <a:latin typeface="Arial MT"/>
                <a:cs typeface="Arial MT"/>
              </a:rPr>
              <a:t>                           </a:t>
            </a:r>
            <a:r>
              <a:rPr dirty="0" baseline="27777" sz="150" spc="-22">
                <a:latin typeface="Arial MT"/>
                <a:cs typeface="Arial MT"/>
              </a:rPr>
              <a:t> </a:t>
            </a:r>
            <a:r>
              <a:rPr dirty="0" sz="100" spc="-5">
                <a:latin typeface="Arial MT"/>
                <a:cs typeface="Arial MT"/>
              </a:rPr>
              <a:t>September</a:t>
            </a:r>
            <a:r>
              <a:rPr dirty="0" sz="100">
                <a:latin typeface="Arial MT"/>
                <a:cs typeface="Arial MT"/>
              </a:rPr>
              <a:t>                                 </a:t>
            </a:r>
            <a:r>
              <a:rPr dirty="0" sz="100" spc="-5">
                <a:latin typeface="Arial MT"/>
                <a:cs typeface="Arial MT"/>
              </a:rPr>
              <a:t>T</a:t>
            </a:r>
            <a:r>
              <a:rPr dirty="0" sz="100" spc="-15">
                <a:latin typeface="Arial MT"/>
                <a:cs typeface="Arial MT"/>
              </a:rPr>
              <a:t>V</a:t>
            </a:r>
            <a:r>
              <a:rPr dirty="0" sz="100" spc="-5">
                <a:latin typeface="Arial MT"/>
                <a:cs typeface="Arial MT"/>
              </a:rPr>
              <a:t>-</a:t>
            </a:r>
            <a:r>
              <a:rPr dirty="0" sz="100">
                <a:latin typeface="Arial MT"/>
                <a:cs typeface="Arial MT"/>
              </a:rPr>
              <a:t>               </a:t>
            </a:r>
            <a:r>
              <a:rPr dirty="0" sz="100" spc="5">
                <a:latin typeface="Arial MT"/>
                <a:cs typeface="Arial MT"/>
              </a:rPr>
              <a:t> </a:t>
            </a:r>
            <a:r>
              <a:rPr dirty="0" sz="100" spc="-5">
                <a:latin typeface="Arial MT"/>
                <a:cs typeface="Arial MT"/>
              </a:rPr>
              <a:t>2</a:t>
            </a:r>
            <a:r>
              <a:rPr dirty="0" sz="100">
                <a:latin typeface="Arial MT"/>
                <a:cs typeface="Arial MT"/>
              </a:rPr>
              <a:t>   </a:t>
            </a:r>
            <a:r>
              <a:rPr dirty="0" sz="100" spc="5">
                <a:latin typeface="Arial MT"/>
                <a:cs typeface="Arial MT"/>
              </a:rPr>
              <a:t> </a:t>
            </a:r>
            <a:r>
              <a:rPr dirty="0" baseline="27777" sz="150" spc="-7">
                <a:latin typeface="Arial MT"/>
                <a:cs typeface="Arial MT"/>
              </a:rPr>
              <a:t>International</a:t>
            </a:r>
            <a:r>
              <a:rPr dirty="0" baseline="27777" sz="150" spc="-7">
                <a:latin typeface="Arial MT"/>
                <a:cs typeface="Arial MT"/>
              </a:rPr>
              <a:t> </a:t>
            </a:r>
            <a:r>
              <a:rPr dirty="0" baseline="27777" sz="150" spc="-7">
                <a:latin typeface="Arial MT"/>
                <a:cs typeface="Arial MT"/>
              </a:rPr>
              <a:t>TV</a:t>
            </a:r>
            <a:r>
              <a:rPr dirty="0" baseline="27777" sz="150" spc="-7">
                <a:latin typeface="Arial MT"/>
                <a:cs typeface="Arial MT"/>
              </a:rPr>
              <a:t> </a:t>
            </a:r>
            <a:r>
              <a:rPr dirty="0" baseline="27777" sz="150" spc="-7">
                <a:latin typeface="Arial MT"/>
                <a:cs typeface="Arial MT"/>
              </a:rPr>
              <a:t>Shows,</a:t>
            </a:r>
            <a:r>
              <a:rPr dirty="0" baseline="27777" sz="150">
                <a:latin typeface="Arial MT"/>
                <a:cs typeface="Arial MT"/>
              </a:rPr>
              <a:t>    </a:t>
            </a:r>
            <a:r>
              <a:rPr dirty="0" baseline="27777" sz="150" spc="7">
                <a:latin typeface="Arial MT"/>
                <a:cs typeface="Arial MT"/>
              </a:rPr>
              <a:t> </a:t>
            </a:r>
            <a:r>
              <a:rPr dirty="0" baseline="27777" sz="150" spc="-7">
                <a:latin typeface="Arial MT"/>
                <a:cs typeface="Arial MT"/>
              </a:rPr>
              <a:t>In</a:t>
            </a:r>
            <a:r>
              <a:rPr dirty="0" baseline="27777" sz="150" spc="-7">
                <a:latin typeface="Arial MT"/>
                <a:cs typeface="Arial MT"/>
              </a:rPr>
              <a:t> </a:t>
            </a:r>
            <a:r>
              <a:rPr dirty="0" baseline="27777" sz="150" spc="-7">
                <a:latin typeface="Arial MT"/>
                <a:cs typeface="Arial MT"/>
              </a:rPr>
              <a:t>a</a:t>
            </a:r>
            <a:r>
              <a:rPr dirty="0" baseline="27777" sz="150" spc="-7">
                <a:latin typeface="Arial MT"/>
                <a:cs typeface="Arial MT"/>
              </a:rPr>
              <a:t> </a:t>
            </a:r>
            <a:r>
              <a:rPr dirty="0" baseline="27777" sz="150" spc="-7">
                <a:latin typeface="Arial MT"/>
                <a:cs typeface="Arial MT"/>
              </a:rPr>
              <a:t>city</a:t>
            </a:r>
            <a:r>
              <a:rPr dirty="0" baseline="27777" sz="150" spc="-7">
                <a:latin typeface="Arial MT"/>
                <a:cs typeface="Arial MT"/>
              </a:rPr>
              <a:t> </a:t>
            </a:r>
            <a:r>
              <a:rPr dirty="0" baseline="27777" sz="150" spc="-7">
                <a:latin typeface="Arial MT"/>
                <a:cs typeface="Arial MT"/>
              </a:rPr>
              <a:t>of</a:t>
            </a:r>
            <a:r>
              <a:rPr dirty="0" baseline="27777" sz="150" spc="-7">
                <a:latin typeface="Arial MT"/>
                <a:cs typeface="Arial MT"/>
              </a:rPr>
              <a:t> </a:t>
            </a:r>
            <a:r>
              <a:rPr dirty="0" baseline="27777" sz="150" spc="-7">
                <a:latin typeface="Arial MT"/>
                <a:cs typeface="Arial MT"/>
              </a:rPr>
              <a:t>coaching</a:t>
            </a:r>
            <a:endParaRPr baseline="27777" sz="150">
              <a:latin typeface="Arial MT"/>
              <a:cs typeface="Arial MT"/>
            </a:endParaRPr>
          </a:p>
          <a:p>
            <a:pPr marL="153035">
              <a:lnSpc>
                <a:spcPts val="85"/>
              </a:lnSpc>
            </a:pPr>
            <a:r>
              <a:rPr dirty="0" baseline="27777" sz="150" spc="-7" b="1">
                <a:latin typeface="Arial"/>
                <a:cs typeface="Arial"/>
              </a:rPr>
              <a:t>4</a:t>
            </a:r>
            <a:r>
              <a:rPr dirty="0" baseline="27777" sz="150" spc="-7" b="1">
                <a:latin typeface="Arial"/>
                <a:cs typeface="Arial"/>
              </a:rPr>
              <a:t>             </a:t>
            </a:r>
            <a:r>
              <a:rPr dirty="0" baseline="27777" sz="150" spc="-7" b="1">
                <a:latin typeface="Arial"/>
                <a:cs typeface="Arial"/>
              </a:rPr>
              <a:t> </a:t>
            </a:r>
            <a:r>
              <a:rPr dirty="0" baseline="27777" sz="150" spc="-7">
                <a:latin typeface="Arial MT"/>
                <a:cs typeface="Arial MT"/>
              </a:rPr>
              <a:t>s5</a:t>
            </a:r>
            <a:r>
              <a:rPr dirty="0" baseline="27777" sz="150">
                <a:latin typeface="Arial MT"/>
                <a:cs typeface="Arial MT"/>
              </a:rPr>
              <a:t>    </a:t>
            </a:r>
            <a:r>
              <a:rPr dirty="0" baseline="27777" sz="150" spc="15">
                <a:latin typeface="Arial MT"/>
                <a:cs typeface="Arial MT"/>
              </a:rPr>
              <a:t> </a:t>
            </a:r>
            <a:r>
              <a:rPr dirty="0" sz="100" spc="-5">
                <a:latin typeface="Arial MT"/>
                <a:cs typeface="Arial MT"/>
              </a:rPr>
              <a:t>Show</a:t>
            </a:r>
            <a:r>
              <a:rPr dirty="0" sz="100">
                <a:latin typeface="Arial MT"/>
                <a:cs typeface="Arial MT"/>
              </a:rPr>
              <a:t>    </a:t>
            </a:r>
            <a:r>
              <a:rPr dirty="0" sz="100" spc="-5">
                <a:latin typeface="Arial MT"/>
                <a:cs typeface="Arial MT"/>
              </a:rPr>
              <a:t> </a:t>
            </a:r>
            <a:r>
              <a:rPr dirty="0" baseline="27777" sz="150" spc="-7">
                <a:latin typeface="Arial MT"/>
                <a:cs typeface="Arial MT"/>
              </a:rPr>
              <a:t>Kota</a:t>
            </a:r>
            <a:r>
              <a:rPr dirty="0" baseline="27777" sz="150" spc="-7">
                <a:latin typeface="Arial MT"/>
                <a:cs typeface="Arial MT"/>
              </a:rPr>
              <a:t> </a:t>
            </a:r>
            <a:r>
              <a:rPr dirty="0" baseline="27777" sz="150" spc="-7">
                <a:latin typeface="Arial MT"/>
                <a:cs typeface="Arial MT"/>
              </a:rPr>
              <a:t>Factory</a:t>
            </a:r>
            <a:r>
              <a:rPr dirty="0" baseline="27777" sz="150">
                <a:latin typeface="Arial MT"/>
                <a:cs typeface="Arial MT"/>
              </a:rPr>
              <a:t>            </a:t>
            </a:r>
            <a:r>
              <a:rPr dirty="0" baseline="27777" sz="150" spc="-7">
                <a:latin typeface="Arial MT"/>
                <a:cs typeface="Arial MT"/>
              </a:rPr>
              <a:t> </a:t>
            </a:r>
            <a:r>
              <a:rPr dirty="0" baseline="27777" sz="150" spc="-7">
                <a:latin typeface="Arial MT"/>
                <a:cs typeface="Arial MT"/>
              </a:rPr>
              <a:t>NaN</a:t>
            </a:r>
            <a:r>
              <a:rPr dirty="0" baseline="27777" sz="150">
                <a:latin typeface="Arial MT"/>
                <a:cs typeface="Arial MT"/>
              </a:rPr>
              <a:t>      </a:t>
            </a:r>
            <a:r>
              <a:rPr dirty="0" baseline="27777" sz="150" spc="-7">
                <a:latin typeface="Arial MT"/>
                <a:cs typeface="Arial MT"/>
              </a:rPr>
              <a:t> </a:t>
            </a:r>
            <a:r>
              <a:rPr dirty="0" baseline="27777" sz="150" spc="-7">
                <a:latin typeface="Arial MT"/>
                <a:cs typeface="Arial MT"/>
              </a:rPr>
              <a:t>Kuma</a:t>
            </a:r>
            <a:r>
              <a:rPr dirty="0" baseline="27777" sz="150" spc="-22">
                <a:latin typeface="Arial MT"/>
                <a:cs typeface="Arial MT"/>
              </a:rPr>
              <a:t>r</a:t>
            </a:r>
            <a:r>
              <a:rPr dirty="0" baseline="27777" sz="150" spc="-7">
                <a:latin typeface="Arial MT"/>
                <a:cs typeface="Arial MT"/>
              </a:rPr>
              <a:t>,</a:t>
            </a:r>
            <a:r>
              <a:rPr dirty="0" baseline="27777" sz="150" spc="-7">
                <a:latin typeface="Arial MT"/>
                <a:cs typeface="Arial MT"/>
              </a:rPr>
              <a:t> </a:t>
            </a:r>
            <a:r>
              <a:rPr dirty="0" baseline="27777" sz="150" spc="-7">
                <a:latin typeface="Arial MT"/>
                <a:cs typeface="Arial MT"/>
              </a:rPr>
              <a:t>Ranjan</a:t>
            </a:r>
            <a:r>
              <a:rPr dirty="0" baseline="27777" sz="150" spc="-7">
                <a:latin typeface="Arial MT"/>
                <a:cs typeface="Arial MT"/>
              </a:rPr>
              <a:t> </a:t>
            </a:r>
            <a:r>
              <a:rPr dirty="0" baseline="27777" sz="150" spc="-7">
                <a:latin typeface="Arial MT"/>
                <a:cs typeface="Arial MT"/>
              </a:rPr>
              <a:t>Raj,</a:t>
            </a:r>
            <a:r>
              <a:rPr dirty="0" baseline="27777" sz="150">
                <a:latin typeface="Arial MT"/>
                <a:cs typeface="Arial MT"/>
              </a:rPr>
              <a:t>          </a:t>
            </a:r>
            <a:r>
              <a:rPr dirty="0" baseline="27777" sz="150" spc="-7">
                <a:latin typeface="Arial MT"/>
                <a:cs typeface="Arial MT"/>
              </a:rPr>
              <a:t> </a:t>
            </a:r>
            <a:r>
              <a:rPr dirty="0" baseline="27777" sz="150" spc="-7">
                <a:latin typeface="Arial MT"/>
                <a:cs typeface="Arial MT"/>
              </a:rPr>
              <a:t>India</a:t>
            </a:r>
            <a:r>
              <a:rPr dirty="0" baseline="27777" sz="150">
                <a:latin typeface="Arial MT"/>
                <a:cs typeface="Arial MT"/>
              </a:rPr>
              <a:t>            </a:t>
            </a:r>
            <a:r>
              <a:rPr dirty="0" baseline="27777" sz="150" spc="-22">
                <a:latin typeface="Arial MT"/>
                <a:cs typeface="Arial MT"/>
              </a:rPr>
              <a:t> </a:t>
            </a:r>
            <a:r>
              <a:rPr dirty="0" sz="100" spc="-5">
                <a:latin typeface="Arial MT"/>
                <a:cs typeface="Arial MT"/>
              </a:rPr>
              <a:t>24,</a:t>
            </a:r>
            <a:r>
              <a:rPr dirty="0" sz="100" spc="-5">
                <a:latin typeface="Arial MT"/>
                <a:cs typeface="Arial MT"/>
              </a:rPr>
              <a:t> </a:t>
            </a:r>
            <a:r>
              <a:rPr dirty="0" sz="100" spc="-5">
                <a:latin typeface="Arial MT"/>
                <a:cs typeface="Arial MT"/>
              </a:rPr>
              <a:t>2021</a:t>
            </a:r>
            <a:r>
              <a:rPr dirty="0" sz="100">
                <a:latin typeface="Arial MT"/>
                <a:cs typeface="Arial MT"/>
              </a:rPr>
              <a:t>                 </a:t>
            </a:r>
            <a:r>
              <a:rPr dirty="0" baseline="27777" sz="150" spc="-7">
                <a:latin typeface="Arial MT"/>
                <a:cs typeface="Arial MT"/>
              </a:rPr>
              <a:t>2021</a:t>
            </a:r>
            <a:r>
              <a:rPr dirty="0" baseline="27777" sz="150">
                <a:latin typeface="Arial MT"/>
                <a:cs typeface="Arial MT"/>
              </a:rPr>
              <a:t>       </a:t>
            </a:r>
            <a:r>
              <a:rPr dirty="0" baseline="27777" sz="150" spc="7">
                <a:latin typeface="Arial MT"/>
                <a:cs typeface="Arial MT"/>
              </a:rPr>
              <a:t> </a:t>
            </a:r>
            <a:r>
              <a:rPr dirty="0" sz="100" spc="-5">
                <a:latin typeface="Arial MT"/>
                <a:cs typeface="Arial MT"/>
              </a:rPr>
              <a:t>MA</a:t>
            </a:r>
            <a:r>
              <a:rPr dirty="0" sz="100">
                <a:latin typeface="Arial MT"/>
                <a:cs typeface="Arial MT"/>
              </a:rPr>
              <a:t>    </a:t>
            </a:r>
            <a:r>
              <a:rPr dirty="0" sz="100" spc="-15">
                <a:latin typeface="Arial MT"/>
                <a:cs typeface="Arial MT"/>
              </a:rPr>
              <a:t> </a:t>
            </a:r>
            <a:r>
              <a:rPr dirty="0" sz="100" spc="-5">
                <a:latin typeface="Arial MT"/>
                <a:cs typeface="Arial MT"/>
              </a:rPr>
              <a:t>Seasons</a:t>
            </a:r>
            <a:r>
              <a:rPr dirty="0" sz="100">
                <a:latin typeface="Arial MT"/>
                <a:cs typeface="Arial MT"/>
              </a:rPr>
              <a:t>        </a:t>
            </a:r>
            <a:r>
              <a:rPr dirty="0" sz="100" spc="-5">
                <a:latin typeface="Arial MT"/>
                <a:cs typeface="Arial MT"/>
              </a:rPr>
              <a:t> </a:t>
            </a:r>
            <a:r>
              <a:rPr dirty="0" baseline="27777" sz="150" spc="-7">
                <a:latin typeface="Arial MT"/>
                <a:cs typeface="Arial MT"/>
              </a:rPr>
              <a:t>Romantic</a:t>
            </a:r>
            <a:r>
              <a:rPr dirty="0" baseline="27777" sz="150" spc="-7">
                <a:latin typeface="Arial MT"/>
                <a:cs typeface="Arial MT"/>
              </a:rPr>
              <a:t> </a:t>
            </a:r>
            <a:r>
              <a:rPr dirty="0" baseline="27777" sz="150" spc="-7">
                <a:latin typeface="Arial MT"/>
                <a:cs typeface="Arial MT"/>
              </a:rPr>
              <a:t>TV</a:t>
            </a:r>
            <a:r>
              <a:rPr dirty="0" baseline="27777" sz="150" spc="-7">
                <a:latin typeface="Arial MT"/>
                <a:cs typeface="Arial MT"/>
              </a:rPr>
              <a:t> </a:t>
            </a:r>
            <a:r>
              <a:rPr dirty="0" baseline="27777" sz="150" spc="-7">
                <a:latin typeface="Arial MT"/>
                <a:cs typeface="Arial MT"/>
              </a:rPr>
              <a:t>Shows,</a:t>
            </a:r>
            <a:r>
              <a:rPr dirty="0" baseline="27777" sz="150">
                <a:latin typeface="Arial MT"/>
                <a:cs typeface="Arial MT"/>
              </a:rPr>
              <a:t>         </a:t>
            </a:r>
            <a:r>
              <a:rPr dirty="0" baseline="27777" sz="150" spc="-7">
                <a:latin typeface="Arial MT"/>
                <a:cs typeface="Arial MT"/>
              </a:rPr>
              <a:t> </a:t>
            </a:r>
            <a:r>
              <a:rPr dirty="0" baseline="27777" sz="150" spc="-7">
                <a:latin typeface="Arial MT"/>
                <a:cs typeface="Arial MT"/>
              </a:rPr>
              <a:t>centers</a:t>
            </a:r>
            <a:r>
              <a:rPr dirty="0" baseline="27777" sz="150" spc="-7">
                <a:latin typeface="Arial MT"/>
                <a:cs typeface="Arial MT"/>
              </a:rPr>
              <a:t> </a:t>
            </a:r>
            <a:r>
              <a:rPr dirty="0" baseline="27777" sz="150" spc="-7">
                <a:latin typeface="Arial MT"/>
                <a:cs typeface="Arial MT"/>
              </a:rPr>
              <a:t>known</a:t>
            </a:r>
            <a:r>
              <a:rPr dirty="0" baseline="27777" sz="150" spc="-7">
                <a:latin typeface="Arial MT"/>
                <a:cs typeface="Arial MT"/>
              </a:rPr>
              <a:t> </a:t>
            </a:r>
            <a:r>
              <a:rPr dirty="0" baseline="27777" sz="150" spc="-7">
                <a:latin typeface="Arial MT"/>
                <a:cs typeface="Arial MT"/>
              </a:rPr>
              <a:t>to</a:t>
            </a:r>
            <a:r>
              <a:rPr dirty="0" baseline="27777" sz="150">
                <a:latin typeface="Arial MT"/>
                <a:cs typeface="Arial MT"/>
              </a:rPr>
              <a:t>               </a:t>
            </a:r>
            <a:r>
              <a:rPr dirty="0" baseline="27777" sz="150" spc="-7">
                <a:latin typeface="Arial MT"/>
                <a:cs typeface="Arial MT"/>
              </a:rPr>
              <a:t>2</a:t>
            </a:r>
            <a:r>
              <a:rPr dirty="0" baseline="27777" sz="150">
                <a:latin typeface="Arial MT"/>
                <a:cs typeface="Arial MT"/>
              </a:rPr>
              <a:t>   </a:t>
            </a:r>
            <a:r>
              <a:rPr dirty="0" baseline="27777" sz="150" spc="-22">
                <a:latin typeface="Arial MT"/>
                <a:cs typeface="Arial MT"/>
              </a:rPr>
              <a:t> </a:t>
            </a:r>
            <a:r>
              <a:rPr dirty="0" baseline="27777" sz="150" spc="-7">
                <a:latin typeface="Arial MT"/>
                <a:cs typeface="Arial MT"/>
              </a:rPr>
              <a:t>Seasons</a:t>
            </a:r>
            <a:endParaRPr baseline="27777" sz="150">
              <a:latin typeface="Arial MT"/>
              <a:cs typeface="Arial MT"/>
            </a:endParaRPr>
          </a:p>
          <a:p>
            <a:pPr marL="513080">
              <a:lnSpc>
                <a:spcPts val="90"/>
              </a:lnSpc>
              <a:tabLst>
                <a:tab pos="1040130" algn="l"/>
              </a:tabLst>
            </a:pPr>
            <a:r>
              <a:rPr dirty="0" sz="100" spc="-5">
                <a:latin typeface="Arial MT"/>
                <a:cs typeface="Arial MT"/>
              </a:rPr>
              <a:t>Alam</a:t>
            </a:r>
            <a:r>
              <a:rPr dirty="0" sz="100" spc="-5">
                <a:latin typeface="Arial MT"/>
                <a:cs typeface="Arial MT"/>
              </a:rPr>
              <a:t> </a:t>
            </a:r>
            <a:r>
              <a:rPr dirty="0" sz="100" spc="-5">
                <a:latin typeface="Arial MT"/>
                <a:cs typeface="Arial MT"/>
              </a:rPr>
              <a:t>K...</a:t>
            </a:r>
            <a:r>
              <a:rPr dirty="0" sz="100">
                <a:latin typeface="Arial MT"/>
                <a:cs typeface="Arial MT"/>
              </a:rPr>
              <a:t>	</a:t>
            </a:r>
            <a:r>
              <a:rPr dirty="0" sz="100" spc="-5">
                <a:latin typeface="Arial MT"/>
                <a:cs typeface="Arial MT"/>
              </a:rPr>
              <a:t>TV</a:t>
            </a:r>
            <a:r>
              <a:rPr dirty="0" sz="100" spc="-5">
                <a:latin typeface="Arial MT"/>
                <a:cs typeface="Arial MT"/>
              </a:rPr>
              <a:t> </a:t>
            </a:r>
            <a:r>
              <a:rPr dirty="0" sz="100" spc="-5">
                <a:latin typeface="Arial MT"/>
                <a:cs typeface="Arial MT"/>
              </a:rPr>
              <a:t>...</a:t>
            </a:r>
            <a:r>
              <a:rPr dirty="0" sz="100">
                <a:latin typeface="Arial MT"/>
                <a:cs typeface="Arial MT"/>
              </a:rPr>
              <a:t>                        </a:t>
            </a:r>
            <a:r>
              <a:rPr dirty="0" sz="100" spc="-10">
                <a:latin typeface="Arial MT"/>
                <a:cs typeface="Arial MT"/>
              </a:rPr>
              <a:t> </a:t>
            </a:r>
            <a:r>
              <a:rPr dirty="0" sz="100" spc="-5">
                <a:latin typeface="Arial MT"/>
                <a:cs typeface="Arial MT"/>
              </a:rPr>
              <a:t>train</a:t>
            </a:r>
            <a:r>
              <a:rPr dirty="0" sz="100" spc="-5">
                <a:latin typeface="Arial MT"/>
                <a:cs typeface="Arial MT"/>
              </a:rPr>
              <a:t> </a:t>
            </a:r>
            <a:r>
              <a:rPr dirty="0" sz="100" spc="-5">
                <a:latin typeface="Arial MT"/>
                <a:cs typeface="Arial MT"/>
              </a:rPr>
              <a:t>I...</a:t>
            </a:r>
            <a:endParaRPr sz="100">
              <a:latin typeface="Arial MT"/>
              <a:cs typeface="Arial MT"/>
            </a:endParaRPr>
          </a:p>
          <a:p>
            <a:pPr>
              <a:lnSpc>
                <a:spcPct val="100000"/>
              </a:lnSpc>
            </a:pPr>
            <a:endParaRPr sz="100">
              <a:latin typeface="Arial MT"/>
              <a:cs typeface="Arial MT"/>
            </a:endParaRPr>
          </a:p>
          <a:p>
            <a:pPr>
              <a:lnSpc>
                <a:spcPct val="100000"/>
              </a:lnSpc>
              <a:spcBef>
                <a:spcPts val="30"/>
              </a:spcBef>
            </a:pPr>
            <a:endParaRPr sz="100">
              <a:latin typeface="Arial MT"/>
              <a:cs typeface="Arial MT"/>
            </a:endParaRPr>
          </a:p>
          <a:p>
            <a:pPr marL="76200">
              <a:lnSpc>
                <a:spcPct val="100000"/>
              </a:lnSpc>
            </a:pPr>
            <a:r>
              <a:rPr dirty="0" sz="100">
                <a:solidFill>
                  <a:srgbClr val="616161"/>
                </a:solidFill>
                <a:latin typeface="Courier New"/>
                <a:cs typeface="Courier New"/>
              </a:rPr>
              <a:t>In [31]:</a:t>
            </a:r>
            <a:r>
              <a:rPr dirty="0" sz="100" spc="40">
                <a:solidFill>
                  <a:srgbClr val="616161"/>
                </a:solidFill>
                <a:latin typeface="Courier New"/>
                <a:cs typeface="Courier New"/>
              </a:rPr>
              <a:t> </a:t>
            </a:r>
            <a:r>
              <a:rPr dirty="0" sz="100" i="1">
                <a:solidFill>
                  <a:srgbClr val="408080"/>
                </a:solidFill>
                <a:latin typeface="Courier New"/>
                <a:cs typeface="Courier New"/>
              </a:rPr>
              <a:t># top</a:t>
            </a:r>
            <a:r>
              <a:rPr dirty="0" sz="100" spc="5" i="1">
                <a:solidFill>
                  <a:srgbClr val="408080"/>
                </a:solidFill>
                <a:latin typeface="Courier New"/>
                <a:cs typeface="Courier New"/>
              </a:rPr>
              <a:t> </a:t>
            </a:r>
            <a:r>
              <a:rPr dirty="0" sz="100" i="1">
                <a:solidFill>
                  <a:srgbClr val="408080"/>
                </a:solidFill>
                <a:latin typeface="Courier New"/>
                <a:cs typeface="Courier New"/>
              </a:rPr>
              <a:t>10</a:t>
            </a:r>
            <a:r>
              <a:rPr dirty="0" sz="100" spc="5" i="1">
                <a:solidFill>
                  <a:srgbClr val="408080"/>
                </a:solidFill>
                <a:latin typeface="Courier New"/>
                <a:cs typeface="Courier New"/>
              </a:rPr>
              <a:t> </a:t>
            </a:r>
            <a:r>
              <a:rPr dirty="0" sz="100" i="1">
                <a:solidFill>
                  <a:srgbClr val="408080"/>
                </a:solidFill>
                <a:latin typeface="Courier New"/>
                <a:cs typeface="Courier New"/>
              </a:rPr>
              <a:t>directors</a:t>
            </a:r>
            <a:endParaRPr sz="100">
              <a:latin typeface="Courier New"/>
              <a:cs typeface="Courier New"/>
            </a:endParaRPr>
          </a:p>
          <a:p>
            <a:pPr marL="153670">
              <a:lnSpc>
                <a:spcPct val="100000"/>
              </a:lnSpc>
              <a:spcBef>
                <a:spcPts val="5"/>
              </a:spcBef>
            </a:pPr>
            <a:r>
              <a:rPr dirty="0" sz="100">
                <a:solidFill>
                  <a:srgbClr val="202020"/>
                </a:solidFill>
                <a:latin typeface="Courier New"/>
                <a:cs typeface="Courier New"/>
              </a:rPr>
              <a:t>df</a:t>
            </a:r>
            <a:r>
              <a:rPr dirty="0" sz="100">
                <a:solidFill>
                  <a:srgbClr val="0054AA"/>
                </a:solidFill>
                <a:latin typeface="Courier New"/>
                <a:cs typeface="Courier New"/>
              </a:rPr>
              <a:t>[</a:t>
            </a:r>
            <a:r>
              <a:rPr dirty="0" sz="100">
                <a:solidFill>
                  <a:srgbClr val="B92020"/>
                </a:solidFill>
                <a:latin typeface="Courier New"/>
                <a:cs typeface="Courier New"/>
              </a:rPr>
              <a:t>'director'</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202020"/>
                </a:solidFill>
                <a:latin typeface="Courier New"/>
                <a:cs typeface="Courier New"/>
              </a:rPr>
              <a:t>value_counts</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202020"/>
                </a:solidFill>
                <a:latin typeface="Courier New"/>
                <a:cs typeface="Courier New"/>
              </a:rPr>
              <a:t>head</a:t>
            </a:r>
            <a:r>
              <a:rPr dirty="0" sz="100">
                <a:solidFill>
                  <a:srgbClr val="0054AA"/>
                </a:solidFill>
                <a:latin typeface="Courier New"/>
                <a:cs typeface="Courier New"/>
              </a:rPr>
              <a:t>(</a:t>
            </a:r>
            <a:r>
              <a:rPr dirty="0" sz="100">
                <a:solidFill>
                  <a:srgbClr val="008700"/>
                </a:solidFill>
                <a:latin typeface="Courier New"/>
                <a:cs typeface="Courier New"/>
              </a:rPr>
              <a:t>10</a:t>
            </a:r>
            <a:r>
              <a:rPr dirty="0" sz="100">
                <a:solidFill>
                  <a:srgbClr val="0054AA"/>
                </a:solidFill>
                <a:latin typeface="Courier New"/>
                <a:cs typeface="Courier New"/>
              </a:rPr>
              <a:t>)</a:t>
            </a:r>
            <a:endParaRPr sz="100">
              <a:latin typeface="Courier New"/>
              <a:cs typeface="Courier New"/>
            </a:endParaRPr>
          </a:p>
          <a:p>
            <a:pPr>
              <a:lnSpc>
                <a:spcPct val="100000"/>
              </a:lnSpc>
            </a:pPr>
            <a:endParaRPr sz="100">
              <a:latin typeface="Courier New"/>
              <a:cs typeface="Courier New"/>
            </a:endParaRPr>
          </a:p>
          <a:p>
            <a:pPr marL="152400" marR="1035050" indent="-76835">
              <a:lnSpc>
                <a:spcPct val="68100"/>
              </a:lnSpc>
              <a:spcBef>
                <a:spcPts val="85"/>
              </a:spcBef>
            </a:pPr>
            <a:r>
              <a:rPr dirty="0" sz="100">
                <a:solidFill>
                  <a:srgbClr val="616161"/>
                </a:solidFill>
                <a:latin typeface="Courier New"/>
                <a:cs typeface="Courier New"/>
              </a:rPr>
              <a:t>Out[31]:</a:t>
            </a:r>
            <a:r>
              <a:rPr dirty="0" sz="100">
                <a:solidFill>
                  <a:srgbClr val="616161"/>
                </a:solidFill>
                <a:latin typeface="Courier New"/>
                <a:cs typeface="Courier New"/>
              </a:rPr>
              <a:t> </a:t>
            </a:r>
            <a:r>
              <a:rPr dirty="0" sz="100" spc="-30">
                <a:solidFill>
                  <a:srgbClr val="616161"/>
                </a:solidFill>
                <a:latin typeface="Courier New"/>
                <a:cs typeface="Courier New"/>
              </a:rPr>
              <a:t> </a:t>
            </a:r>
            <a:r>
              <a:rPr dirty="0" baseline="27777" sz="150">
                <a:latin typeface="Courier New"/>
                <a:cs typeface="Courier New"/>
              </a:rPr>
              <a:t>Rajiv</a:t>
            </a:r>
            <a:r>
              <a:rPr dirty="0" baseline="27777" sz="150">
                <a:latin typeface="Courier New"/>
                <a:cs typeface="Courier New"/>
              </a:rPr>
              <a:t> </a:t>
            </a:r>
            <a:r>
              <a:rPr dirty="0" baseline="27777" sz="150">
                <a:latin typeface="Courier New"/>
                <a:cs typeface="Courier New"/>
              </a:rPr>
              <a:t>Chilaka</a:t>
            </a:r>
            <a:r>
              <a:rPr dirty="0" baseline="27777" sz="150">
                <a:latin typeface="Courier New"/>
                <a:cs typeface="Courier New"/>
              </a:rPr>
              <a:t>             </a:t>
            </a:r>
            <a:r>
              <a:rPr dirty="0" baseline="27777" sz="150" spc="-22">
                <a:latin typeface="Courier New"/>
                <a:cs typeface="Courier New"/>
              </a:rPr>
              <a:t> </a:t>
            </a:r>
            <a:r>
              <a:rPr dirty="0" baseline="27777" sz="150">
                <a:latin typeface="Courier New"/>
                <a:cs typeface="Courier New"/>
              </a:rPr>
              <a:t>19  </a:t>
            </a:r>
            <a:r>
              <a:rPr dirty="0" sz="100">
                <a:latin typeface="Courier New"/>
                <a:cs typeface="Courier New"/>
              </a:rPr>
              <a:t>Raúl</a:t>
            </a:r>
            <a:r>
              <a:rPr dirty="0" sz="100" spc="-5">
                <a:latin typeface="Courier New"/>
                <a:cs typeface="Courier New"/>
              </a:rPr>
              <a:t> </a:t>
            </a:r>
            <a:r>
              <a:rPr dirty="0" sz="100">
                <a:latin typeface="Courier New"/>
                <a:cs typeface="Courier New"/>
              </a:rPr>
              <a:t>Campos,</a:t>
            </a:r>
            <a:r>
              <a:rPr dirty="0" sz="100" spc="-5">
                <a:latin typeface="Courier New"/>
                <a:cs typeface="Courier New"/>
              </a:rPr>
              <a:t> </a:t>
            </a:r>
            <a:r>
              <a:rPr dirty="0" sz="100">
                <a:latin typeface="Courier New"/>
                <a:cs typeface="Courier New"/>
              </a:rPr>
              <a:t>Jan Suter</a:t>
            </a:r>
            <a:r>
              <a:rPr dirty="0" sz="100" spc="10">
                <a:latin typeface="Courier New"/>
                <a:cs typeface="Courier New"/>
              </a:rPr>
              <a:t> </a:t>
            </a:r>
            <a:r>
              <a:rPr dirty="0" sz="100">
                <a:latin typeface="Courier New"/>
                <a:cs typeface="Courier New"/>
              </a:rPr>
              <a:t>18</a:t>
            </a:r>
            <a:endParaRPr sz="100">
              <a:latin typeface="Courier New"/>
              <a:cs typeface="Courier New"/>
            </a:endParaRPr>
          </a:p>
        </p:txBody>
      </p:sp>
      <p:sp>
        <p:nvSpPr>
          <p:cNvPr id="296" name="object 296"/>
          <p:cNvSpPr/>
          <p:nvPr/>
        </p:nvSpPr>
        <p:spPr>
          <a:xfrm>
            <a:off x="109026" y="4470068"/>
            <a:ext cx="1188085" cy="34290"/>
          </a:xfrm>
          <a:custGeom>
            <a:avLst/>
            <a:gdLst/>
            <a:ahLst/>
            <a:cxnLst/>
            <a:rect l="l" t="t" r="r" b="b"/>
            <a:pathLst>
              <a:path w="1188085" h="34289">
                <a:moveTo>
                  <a:pt x="1187864" y="34265"/>
                </a:moveTo>
                <a:lnTo>
                  <a:pt x="0" y="34265"/>
                </a:lnTo>
                <a:lnTo>
                  <a:pt x="0" y="0"/>
                </a:lnTo>
                <a:lnTo>
                  <a:pt x="1187864" y="0"/>
                </a:lnTo>
                <a:lnTo>
                  <a:pt x="1187864" y="34265"/>
                </a:lnTo>
                <a:close/>
              </a:path>
            </a:pathLst>
          </a:custGeom>
          <a:solidFill>
            <a:srgbClr val="F5F5F5"/>
          </a:solidFill>
        </p:spPr>
        <p:txBody>
          <a:bodyPr wrap="square" lIns="0" tIns="0" rIns="0" bIns="0" rtlCol="0"/>
          <a:lstStyle/>
          <a:p/>
        </p:txBody>
      </p:sp>
      <p:sp>
        <p:nvSpPr>
          <p:cNvPr id="297" name="object 297"/>
          <p:cNvSpPr txBox="1"/>
          <p:nvPr/>
        </p:nvSpPr>
        <p:spPr>
          <a:xfrm>
            <a:off x="-57149" y="4313039"/>
            <a:ext cx="544830" cy="236854"/>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65100" marR="144780">
              <a:lnSpc>
                <a:spcPct val="109000"/>
              </a:lnSpc>
            </a:pPr>
            <a:r>
              <a:rPr dirty="0" sz="100">
                <a:latin typeface="Courier New"/>
                <a:cs typeface="Courier New"/>
              </a:rPr>
              <a:t>Steven</a:t>
            </a:r>
            <a:r>
              <a:rPr dirty="0" sz="100">
                <a:latin typeface="Courier New"/>
                <a:cs typeface="Courier New"/>
              </a:rPr>
              <a:t> </a:t>
            </a:r>
            <a:r>
              <a:rPr dirty="0" sz="100">
                <a:latin typeface="Courier New"/>
                <a:cs typeface="Courier New"/>
              </a:rPr>
              <a:t>Spielberg</a:t>
            </a:r>
            <a:r>
              <a:rPr dirty="0" sz="100">
                <a:latin typeface="Courier New"/>
                <a:cs typeface="Courier New"/>
              </a:rPr>
              <a:t>          </a:t>
            </a:r>
            <a:r>
              <a:rPr dirty="0" sz="100" spc="-25">
                <a:latin typeface="Courier New"/>
                <a:cs typeface="Courier New"/>
              </a:rPr>
              <a:t> </a:t>
            </a:r>
            <a:r>
              <a:rPr dirty="0" sz="100">
                <a:latin typeface="Courier New"/>
                <a:cs typeface="Courier New"/>
              </a:rPr>
              <a:t>11  </a:t>
            </a:r>
            <a:r>
              <a:rPr dirty="0" sz="100">
                <a:latin typeface="Courier New"/>
                <a:cs typeface="Courier New"/>
              </a:rPr>
              <a:t>Name:</a:t>
            </a:r>
            <a:r>
              <a:rPr dirty="0" sz="100" spc="-5">
                <a:latin typeface="Courier New"/>
                <a:cs typeface="Courier New"/>
              </a:rPr>
              <a:t> </a:t>
            </a:r>
            <a:r>
              <a:rPr dirty="0" sz="100">
                <a:latin typeface="Courier New"/>
                <a:cs typeface="Courier New"/>
              </a:rPr>
              <a:t>director, dtype: int64</a:t>
            </a:r>
            <a:endParaRPr sz="100">
              <a:latin typeface="Courier New"/>
              <a:cs typeface="Courier New"/>
            </a:endParaRPr>
          </a:p>
          <a:p>
            <a:pPr>
              <a:lnSpc>
                <a:spcPct val="100000"/>
              </a:lnSpc>
              <a:spcBef>
                <a:spcPts val="15"/>
              </a:spcBef>
            </a:pPr>
            <a:endParaRPr sz="100">
              <a:latin typeface="Courier New"/>
              <a:cs typeface="Courier New"/>
            </a:endParaRPr>
          </a:p>
          <a:p>
            <a:pPr algn="r" marR="208279">
              <a:lnSpc>
                <a:spcPct val="100000"/>
              </a:lnSpc>
            </a:pPr>
            <a:r>
              <a:rPr dirty="0" sz="100">
                <a:solidFill>
                  <a:srgbClr val="616161"/>
                </a:solidFill>
                <a:latin typeface="Courier New"/>
                <a:cs typeface="Courier New"/>
              </a:rPr>
              <a:t>In</a:t>
            </a:r>
            <a:r>
              <a:rPr dirty="0" sz="100" spc="5">
                <a:solidFill>
                  <a:srgbClr val="616161"/>
                </a:solidFill>
                <a:latin typeface="Courier New"/>
                <a:cs typeface="Courier New"/>
              </a:rPr>
              <a:t> </a:t>
            </a:r>
            <a:r>
              <a:rPr dirty="0" sz="100">
                <a:solidFill>
                  <a:srgbClr val="616161"/>
                </a:solidFill>
                <a:latin typeface="Courier New"/>
                <a:cs typeface="Courier New"/>
              </a:rPr>
              <a:t>[32]:</a:t>
            </a:r>
            <a:r>
              <a:rPr dirty="0" sz="100" spc="40">
                <a:solidFill>
                  <a:srgbClr val="616161"/>
                </a:solidFill>
                <a:latin typeface="Courier New"/>
                <a:cs typeface="Courier New"/>
              </a:rPr>
              <a:t> </a:t>
            </a:r>
            <a:r>
              <a:rPr dirty="0" sz="100" i="1">
                <a:solidFill>
                  <a:srgbClr val="408080"/>
                </a:solidFill>
                <a:latin typeface="Courier New"/>
                <a:cs typeface="Courier New"/>
              </a:rPr>
              <a:t>#number</a:t>
            </a:r>
            <a:r>
              <a:rPr dirty="0" sz="100" spc="5" i="1">
                <a:solidFill>
                  <a:srgbClr val="408080"/>
                </a:solidFill>
                <a:latin typeface="Courier New"/>
                <a:cs typeface="Courier New"/>
              </a:rPr>
              <a:t> </a:t>
            </a:r>
            <a:r>
              <a:rPr dirty="0" sz="100" i="1">
                <a:solidFill>
                  <a:srgbClr val="408080"/>
                </a:solidFill>
                <a:latin typeface="Courier New"/>
                <a:cs typeface="Courier New"/>
              </a:rPr>
              <a:t>of</a:t>
            </a:r>
            <a:r>
              <a:rPr dirty="0" sz="100" spc="70" i="1">
                <a:solidFill>
                  <a:srgbClr val="408080"/>
                </a:solidFill>
                <a:latin typeface="Courier New"/>
                <a:cs typeface="Courier New"/>
              </a:rPr>
              <a:t> </a:t>
            </a:r>
            <a:r>
              <a:rPr dirty="0" sz="100" i="1">
                <a:solidFill>
                  <a:srgbClr val="408080"/>
                </a:solidFill>
                <a:latin typeface="Courier New"/>
                <a:cs typeface="Courier New"/>
              </a:rPr>
              <a:t>director</a:t>
            </a:r>
            <a:endParaRPr sz="100">
              <a:latin typeface="Courier New"/>
              <a:cs typeface="Courier New"/>
            </a:endParaRPr>
          </a:p>
          <a:p>
            <a:pPr algn="r" marR="175895">
              <a:lnSpc>
                <a:spcPct val="100000"/>
              </a:lnSpc>
              <a:spcBef>
                <a:spcPts val="10"/>
              </a:spcBef>
            </a:pPr>
            <a:r>
              <a:rPr dirty="0" sz="100">
                <a:solidFill>
                  <a:srgbClr val="202020"/>
                </a:solidFill>
                <a:latin typeface="Courier New"/>
                <a:cs typeface="Courier New"/>
              </a:rPr>
              <a:t>df</a:t>
            </a:r>
            <a:r>
              <a:rPr dirty="0" sz="100">
                <a:solidFill>
                  <a:srgbClr val="0054AA"/>
                </a:solidFill>
                <a:latin typeface="Courier New"/>
                <a:cs typeface="Courier New"/>
              </a:rPr>
              <a:t>[</a:t>
            </a:r>
            <a:r>
              <a:rPr dirty="0" sz="100">
                <a:solidFill>
                  <a:srgbClr val="B92020"/>
                </a:solidFill>
                <a:latin typeface="Courier New"/>
                <a:cs typeface="Courier New"/>
              </a:rPr>
              <a:t>'director'</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202020"/>
                </a:solidFill>
                <a:latin typeface="Courier New"/>
                <a:cs typeface="Courier New"/>
              </a:rPr>
              <a:t>nunique</a:t>
            </a:r>
            <a:r>
              <a:rPr dirty="0" sz="100">
                <a:solidFill>
                  <a:srgbClr val="0054AA"/>
                </a:solidFill>
                <a:latin typeface="Courier New"/>
                <a:cs typeface="Courier New"/>
              </a:rPr>
              <a:t>()</a:t>
            </a:r>
            <a:endParaRPr sz="100">
              <a:latin typeface="Courier New"/>
              <a:cs typeface="Courier New"/>
            </a:endParaRPr>
          </a:p>
          <a:p>
            <a:pPr>
              <a:lnSpc>
                <a:spcPct val="100000"/>
              </a:lnSpc>
              <a:spcBef>
                <a:spcPts val="45"/>
              </a:spcBef>
            </a:pPr>
            <a:endParaRPr sz="100">
              <a:latin typeface="Courier New"/>
              <a:cs typeface="Courier New"/>
            </a:endParaRPr>
          </a:p>
          <a:p>
            <a:pPr marL="88900">
              <a:lnSpc>
                <a:spcPct val="100000"/>
              </a:lnSpc>
            </a:pPr>
            <a:r>
              <a:rPr dirty="0" sz="100">
                <a:solidFill>
                  <a:srgbClr val="616161"/>
                </a:solidFill>
                <a:latin typeface="Courier New"/>
                <a:cs typeface="Courier New"/>
              </a:rPr>
              <a:t>Out[32]:</a:t>
            </a:r>
            <a:r>
              <a:rPr dirty="0" sz="100">
                <a:solidFill>
                  <a:srgbClr val="616161"/>
                </a:solidFill>
                <a:latin typeface="Courier New"/>
                <a:cs typeface="Courier New"/>
              </a:rPr>
              <a:t> </a:t>
            </a:r>
            <a:r>
              <a:rPr dirty="0" sz="100" spc="-30">
                <a:solidFill>
                  <a:srgbClr val="616161"/>
                </a:solidFill>
                <a:latin typeface="Courier New"/>
                <a:cs typeface="Courier New"/>
              </a:rPr>
              <a:t> </a:t>
            </a:r>
            <a:r>
              <a:rPr dirty="0" baseline="27777" sz="150">
                <a:latin typeface="Courier New"/>
                <a:cs typeface="Courier New"/>
              </a:rPr>
              <a:t>4528</a:t>
            </a:r>
            <a:endParaRPr baseline="27777" sz="150">
              <a:latin typeface="Courier New"/>
              <a:cs typeface="Courier New"/>
            </a:endParaRPr>
          </a:p>
          <a:p>
            <a:pPr>
              <a:lnSpc>
                <a:spcPct val="100000"/>
              </a:lnSpc>
              <a:spcBef>
                <a:spcPts val="30"/>
              </a:spcBef>
            </a:pPr>
            <a:endParaRPr sz="150">
              <a:latin typeface="Courier New"/>
              <a:cs typeface="Courier New"/>
            </a:endParaRPr>
          </a:p>
          <a:p>
            <a:pPr algn="r" marR="86995">
              <a:lnSpc>
                <a:spcPct val="100000"/>
              </a:lnSpc>
            </a:pPr>
            <a:r>
              <a:rPr dirty="0" sz="100">
                <a:solidFill>
                  <a:srgbClr val="616161"/>
                </a:solidFill>
                <a:latin typeface="Courier New"/>
                <a:cs typeface="Courier New"/>
              </a:rPr>
              <a:t>In</a:t>
            </a:r>
            <a:r>
              <a:rPr dirty="0" sz="100" spc="5">
                <a:solidFill>
                  <a:srgbClr val="616161"/>
                </a:solidFill>
                <a:latin typeface="Courier New"/>
                <a:cs typeface="Courier New"/>
              </a:rPr>
              <a:t> </a:t>
            </a:r>
            <a:r>
              <a:rPr dirty="0" sz="100">
                <a:solidFill>
                  <a:srgbClr val="616161"/>
                </a:solidFill>
                <a:latin typeface="Courier New"/>
                <a:cs typeface="Courier New"/>
              </a:rPr>
              <a:t>[33]:</a:t>
            </a:r>
            <a:r>
              <a:rPr dirty="0" sz="100" spc="45">
                <a:solidFill>
                  <a:srgbClr val="616161"/>
                </a:solidFill>
                <a:latin typeface="Courier New"/>
                <a:cs typeface="Courier New"/>
              </a:rPr>
              <a:t> </a:t>
            </a:r>
            <a:r>
              <a:rPr dirty="0" sz="100" i="1">
                <a:solidFill>
                  <a:srgbClr val="408080"/>
                </a:solidFill>
                <a:latin typeface="Courier New"/>
                <a:cs typeface="Courier New"/>
              </a:rPr>
              <a:t>#</a:t>
            </a:r>
            <a:r>
              <a:rPr dirty="0" sz="100" spc="10" i="1">
                <a:solidFill>
                  <a:srgbClr val="408080"/>
                </a:solidFill>
                <a:latin typeface="Courier New"/>
                <a:cs typeface="Courier New"/>
              </a:rPr>
              <a:t> </a:t>
            </a:r>
            <a:r>
              <a:rPr dirty="0" sz="100" i="1">
                <a:solidFill>
                  <a:srgbClr val="408080"/>
                </a:solidFill>
                <a:latin typeface="Courier New"/>
                <a:cs typeface="Courier New"/>
              </a:rPr>
              <a:t>year</a:t>
            </a:r>
            <a:r>
              <a:rPr dirty="0" sz="100" spc="10" i="1">
                <a:solidFill>
                  <a:srgbClr val="408080"/>
                </a:solidFill>
                <a:latin typeface="Courier New"/>
                <a:cs typeface="Courier New"/>
              </a:rPr>
              <a:t> </a:t>
            </a:r>
            <a:r>
              <a:rPr dirty="0" sz="100" i="1">
                <a:solidFill>
                  <a:srgbClr val="408080"/>
                </a:solidFill>
                <a:latin typeface="Courier New"/>
                <a:cs typeface="Courier New"/>
              </a:rPr>
              <a:t>with</a:t>
            </a:r>
            <a:r>
              <a:rPr dirty="0" sz="100" spc="5" i="1">
                <a:solidFill>
                  <a:srgbClr val="408080"/>
                </a:solidFill>
                <a:latin typeface="Courier New"/>
                <a:cs typeface="Courier New"/>
              </a:rPr>
              <a:t> </a:t>
            </a:r>
            <a:r>
              <a:rPr dirty="0" sz="100" i="1">
                <a:solidFill>
                  <a:srgbClr val="408080"/>
                </a:solidFill>
                <a:latin typeface="Courier New"/>
                <a:cs typeface="Courier New"/>
              </a:rPr>
              <a:t>highest</a:t>
            </a:r>
            <a:r>
              <a:rPr dirty="0" sz="100" spc="10" i="1">
                <a:solidFill>
                  <a:srgbClr val="408080"/>
                </a:solidFill>
                <a:latin typeface="Courier New"/>
                <a:cs typeface="Courier New"/>
              </a:rPr>
              <a:t> </a:t>
            </a:r>
            <a:r>
              <a:rPr dirty="0" sz="100" i="1">
                <a:solidFill>
                  <a:srgbClr val="408080"/>
                </a:solidFill>
                <a:latin typeface="Courier New"/>
                <a:cs typeface="Courier New"/>
              </a:rPr>
              <a:t>no.</a:t>
            </a:r>
            <a:r>
              <a:rPr dirty="0" sz="100" spc="10" i="1">
                <a:solidFill>
                  <a:srgbClr val="408080"/>
                </a:solidFill>
                <a:latin typeface="Courier New"/>
                <a:cs typeface="Courier New"/>
              </a:rPr>
              <a:t> </a:t>
            </a:r>
            <a:r>
              <a:rPr dirty="0" sz="100" i="1">
                <a:solidFill>
                  <a:srgbClr val="408080"/>
                </a:solidFill>
                <a:latin typeface="Courier New"/>
                <a:cs typeface="Courier New"/>
              </a:rPr>
              <a:t>of</a:t>
            </a:r>
            <a:r>
              <a:rPr dirty="0" sz="100" spc="5" i="1">
                <a:solidFill>
                  <a:srgbClr val="408080"/>
                </a:solidFill>
                <a:latin typeface="Courier New"/>
                <a:cs typeface="Courier New"/>
              </a:rPr>
              <a:t> </a:t>
            </a:r>
            <a:r>
              <a:rPr dirty="0" sz="100" i="1">
                <a:solidFill>
                  <a:srgbClr val="408080"/>
                </a:solidFill>
                <a:latin typeface="Courier New"/>
                <a:cs typeface="Courier New"/>
              </a:rPr>
              <a:t>releases</a:t>
            </a:r>
            <a:endParaRPr sz="100">
              <a:latin typeface="Courier New"/>
              <a:cs typeface="Courier New"/>
            </a:endParaRPr>
          </a:p>
          <a:p>
            <a:pPr algn="r" marR="30480">
              <a:lnSpc>
                <a:spcPct val="100000"/>
              </a:lnSpc>
              <a:spcBef>
                <a:spcPts val="5"/>
              </a:spcBef>
            </a:pPr>
            <a:r>
              <a:rPr dirty="0" sz="100">
                <a:solidFill>
                  <a:srgbClr val="202020"/>
                </a:solidFill>
                <a:latin typeface="Courier New"/>
                <a:cs typeface="Courier New"/>
              </a:rPr>
              <a:t>df</a:t>
            </a:r>
            <a:r>
              <a:rPr dirty="0" sz="100">
                <a:solidFill>
                  <a:srgbClr val="0054AA"/>
                </a:solidFill>
                <a:latin typeface="Courier New"/>
                <a:cs typeface="Courier New"/>
              </a:rPr>
              <a:t>[</a:t>
            </a:r>
            <a:r>
              <a:rPr dirty="0" sz="100">
                <a:solidFill>
                  <a:srgbClr val="B92020"/>
                </a:solidFill>
                <a:latin typeface="Courier New"/>
                <a:cs typeface="Courier New"/>
              </a:rPr>
              <a:t>'release_year'</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202020"/>
                </a:solidFill>
                <a:latin typeface="Courier New"/>
                <a:cs typeface="Courier New"/>
              </a:rPr>
              <a:t>value_counts</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202020"/>
                </a:solidFill>
                <a:latin typeface="Courier New"/>
                <a:cs typeface="Courier New"/>
              </a:rPr>
              <a:t>head</a:t>
            </a:r>
            <a:r>
              <a:rPr dirty="0" sz="100">
                <a:solidFill>
                  <a:srgbClr val="0054AA"/>
                </a:solidFill>
                <a:latin typeface="Courier New"/>
                <a:cs typeface="Courier New"/>
              </a:rPr>
              <a:t>(</a:t>
            </a:r>
            <a:r>
              <a:rPr dirty="0" sz="100">
                <a:solidFill>
                  <a:srgbClr val="008700"/>
                </a:solidFill>
                <a:latin typeface="Courier New"/>
                <a:cs typeface="Courier New"/>
              </a:rPr>
              <a:t>10</a:t>
            </a:r>
            <a:r>
              <a:rPr dirty="0" sz="100">
                <a:solidFill>
                  <a:srgbClr val="0054AA"/>
                </a:solidFill>
                <a:latin typeface="Courier New"/>
                <a:cs typeface="Courier New"/>
              </a:rPr>
              <a:t>)</a:t>
            </a:r>
            <a:endParaRPr sz="100">
              <a:latin typeface="Courier New"/>
              <a:cs typeface="Courier New"/>
            </a:endParaRPr>
          </a:p>
          <a:p>
            <a:pPr>
              <a:lnSpc>
                <a:spcPct val="100000"/>
              </a:lnSpc>
              <a:spcBef>
                <a:spcPts val="50"/>
              </a:spcBef>
            </a:pPr>
            <a:endParaRPr sz="100">
              <a:latin typeface="Courier New"/>
              <a:cs typeface="Courier New"/>
            </a:endParaRPr>
          </a:p>
          <a:p>
            <a:pPr marL="88900">
              <a:lnSpc>
                <a:spcPct val="100000"/>
              </a:lnSpc>
            </a:pPr>
            <a:r>
              <a:rPr dirty="0" sz="100">
                <a:solidFill>
                  <a:srgbClr val="616161"/>
                </a:solidFill>
                <a:latin typeface="Courier New"/>
                <a:cs typeface="Courier New"/>
              </a:rPr>
              <a:t>Out[33]:</a:t>
            </a:r>
            <a:r>
              <a:rPr dirty="0" sz="100" spc="35">
                <a:solidFill>
                  <a:srgbClr val="616161"/>
                </a:solidFill>
                <a:latin typeface="Courier New"/>
                <a:cs typeface="Courier New"/>
              </a:rPr>
              <a:t> </a:t>
            </a:r>
            <a:r>
              <a:rPr dirty="0" baseline="27777" sz="150">
                <a:latin typeface="Courier New"/>
                <a:cs typeface="Courier New"/>
              </a:rPr>
              <a:t>2018    1147</a:t>
            </a:r>
            <a:endParaRPr baseline="27777" sz="150">
              <a:latin typeface="Courier New"/>
              <a:cs typeface="Courier New"/>
            </a:endParaRPr>
          </a:p>
        </p:txBody>
      </p:sp>
      <p:sp>
        <p:nvSpPr>
          <p:cNvPr id="298" name="object 298"/>
          <p:cNvSpPr txBox="1"/>
          <p:nvPr/>
        </p:nvSpPr>
        <p:spPr>
          <a:xfrm>
            <a:off x="19050" y="4551857"/>
            <a:ext cx="370840" cy="273685"/>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88900">
              <a:lnSpc>
                <a:spcPct val="100000"/>
              </a:lnSpc>
            </a:pPr>
            <a:r>
              <a:rPr dirty="0" sz="100">
                <a:latin typeface="Courier New"/>
                <a:cs typeface="Courier New"/>
              </a:rPr>
              <a:t>2020    </a:t>
            </a:r>
            <a:r>
              <a:rPr dirty="0" sz="100" spc="30">
                <a:latin typeface="Courier New"/>
                <a:cs typeface="Courier New"/>
              </a:rPr>
              <a:t> </a:t>
            </a:r>
            <a:r>
              <a:rPr dirty="0" sz="100">
                <a:latin typeface="Courier New"/>
                <a:cs typeface="Courier New"/>
              </a:rPr>
              <a:t>953</a:t>
            </a:r>
            <a:endParaRPr sz="100">
              <a:latin typeface="Courier New"/>
              <a:cs typeface="Courier New"/>
            </a:endParaRPr>
          </a:p>
          <a:p>
            <a:pPr marL="88900">
              <a:lnSpc>
                <a:spcPct val="100000"/>
              </a:lnSpc>
            </a:pPr>
            <a:r>
              <a:rPr dirty="0" sz="100">
                <a:latin typeface="Courier New"/>
                <a:cs typeface="Courier New"/>
              </a:rPr>
              <a:t>2016    </a:t>
            </a:r>
            <a:r>
              <a:rPr dirty="0" sz="100" spc="30">
                <a:latin typeface="Courier New"/>
                <a:cs typeface="Courier New"/>
              </a:rPr>
              <a:t> </a:t>
            </a:r>
            <a:r>
              <a:rPr dirty="0" sz="100">
                <a:latin typeface="Courier New"/>
                <a:cs typeface="Courier New"/>
              </a:rPr>
              <a:t>902</a:t>
            </a:r>
            <a:endParaRPr sz="100">
              <a:latin typeface="Courier New"/>
              <a:cs typeface="Courier New"/>
            </a:endParaRPr>
          </a:p>
          <a:p>
            <a:pPr marL="88900">
              <a:lnSpc>
                <a:spcPct val="100000"/>
              </a:lnSpc>
              <a:spcBef>
                <a:spcPts val="10"/>
              </a:spcBef>
            </a:pPr>
            <a:r>
              <a:rPr dirty="0" sz="100">
                <a:latin typeface="Courier New"/>
                <a:cs typeface="Courier New"/>
              </a:rPr>
              <a:t>2021    </a:t>
            </a:r>
            <a:r>
              <a:rPr dirty="0" sz="100" spc="30">
                <a:latin typeface="Courier New"/>
                <a:cs typeface="Courier New"/>
              </a:rPr>
              <a:t> </a:t>
            </a:r>
            <a:r>
              <a:rPr dirty="0" sz="100">
                <a:latin typeface="Courier New"/>
                <a:cs typeface="Courier New"/>
              </a:rPr>
              <a:t>592</a:t>
            </a:r>
            <a:endParaRPr sz="100">
              <a:latin typeface="Courier New"/>
              <a:cs typeface="Courier New"/>
            </a:endParaRPr>
          </a:p>
          <a:p>
            <a:pPr marL="88900">
              <a:lnSpc>
                <a:spcPct val="100000"/>
              </a:lnSpc>
              <a:spcBef>
                <a:spcPts val="10"/>
              </a:spcBef>
            </a:pPr>
            <a:r>
              <a:rPr dirty="0" sz="100">
                <a:latin typeface="Courier New"/>
                <a:cs typeface="Courier New"/>
              </a:rPr>
              <a:t>2015    </a:t>
            </a:r>
            <a:r>
              <a:rPr dirty="0" sz="100" spc="30">
                <a:latin typeface="Courier New"/>
                <a:cs typeface="Courier New"/>
              </a:rPr>
              <a:t> </a:t>
            </a:r>
            <a:r>
              <a:rPr dirty="0" sz="100">
                <a:latin typeface="Courier New"/>
                <a:cs typeface="Courier New"/>
              </a:rPr>
              <a:t>560</a:t>
            </a:r>
            <a:endParaRPr sz="100">
              <a:latin typeface="Courier New"/>
              <a:cs typeface="Courier New"/>
            </a:endParaRPr>
          </a:p>
          <a:p>
            <a:pPr marL="88900">
              <a:lnSpc>
                <a:spcPct val="100000"/>
              </a:lnSpc>
              <a:spcBef>
                <a:spcPts val="20"/>
              </a:spcBef>
            </a:pPr>
            <a:r>
              <a:rPr dirty="0" sz="100">
                <a:latin typeface="Courier New"/>
                <a:cs typeface="Courier New"/>
              </a:rPr>
              <a:t>2014    </a:t>
            </a:r>
            <a:r>
              <a:rPr dirty="0" sz="100" spc="30">
                <a:latin typeface="Courier New"/>
                <a:cs typeface="Courier New"/>
              </a:rPr>
              <a:t> </a:t>
            </a:r>
            <a:r>
              <a:rPr dirty="0" sz="100">
                <a:latin typeface="Courier New"/>
                <a:cs typeface="Courier New"/>
              </a:rPr>
              <a:t>352</a:t>
            </a:r>
            <a:endParaRPr sz="100">
              <a:latin typeface="Courier New"/>
              <a:cs typeface="Courier New"/>
            </a:endParaRPr>
          </a:p>
          <a:p>
            <a:pPr marL="88900">
              <a:lnSpc>
                <a:spcPct val="100000"/>
              </a:lnSpc>
              <a:spcBef>
                <a:spcPts val="10"/>
              </a:spcBef>
            </a:pPr>
            <a:r>
              <a:rPr dirty="0" sz="100">
                <a:latin typeface="Courier New"/>
                <a:cs typeface="Courier New"/>
              </a:rPr>
              <a:t>2013    </a:t>
            </a:r>
            <a:r>
              <a:rPr dirty="0" sz="100" spc="30">
                <a:latin typeface="Courier New"/>
                <a:cs typeface="Courier New"/>
              </a:rPr>
              <a:t> </a:t>
            </a:r>
            <a:r>
              <a:rPr dirty="0" sz="100">
                <a:latin typeface="Courier New"/>
                <a:cs typeface="Courier New"/>
              </a:rPr>
              <a:t>288</a:t>
            </a:r>
            <a:endParaRPr sz="100">
              <a:latin typeface="Courier New"/>
              <a:cs typeface="Courier New"/>
            </a:endParaRPr>
          </a:p>
          <a:p>
            <a:pPr marL="88900">
              <a:lnSpc>
                <a:spcPct val="100000"/>
              </a:lnSpc>
              <a:spcBef>
                <a:spcPts val="15"/>
              </a:spcBef>
            </a:pPr>
            <a:r>
              <a:rPr dirty="0" sz="100">
                <a:latin typeface="Courier New"/>
                <a:cs typeface="Courier New"/>
              </a:rPr>
              <a:t>2012    </a:t>
            </a:r>
            <a:r>
              <a:rPr dirty="0" sz="100" spc="30">
                <a:latin typeface="Courier New"/>
                <a:cs typeface="Courier New"/>
              </a:rPr>
              <a:t> </a:t>
            </a:r>
            <a:r>
              <a:rPr dirty="0" sz="100">
                <a:latin typeface="Courier New"/>
                <a:cs typeface="Courier New"/>
              </a:rPr>
              <a:t>237</a:t>
            </a:r>
            <a:endParaRPr sz="100">
              <a:latin typeface="Courier New"/>
              <a:cs typeface="Courier New"/>
            </a:endParaRPr>
          </a:p>
          <a:p>
            <a:pPr marL="88900">
              <a:lnSpc>
                <a:spcPct val="100000"/>
              </a:lnSpc>
              <a:spcBef>
                <a:spcPts val="10"/>
              </a:spcBef>
            </a:pPr>
            <a:r>
              <a:rPr dirty="0" sz="100">
                <a:latin typeface="Courier New"/>
                <a:cs typeface="Courier New"/>
              </a:rPr>
              <a:t>Name: release_year,</a:t>
            </a:r>
            <a:r>
              <a:rPr dirty="0" sz="100" spc="5">
                <a:latin typeface="Courier New"/>
                <a:cs typeface="Courier New"/>
              </a:rPr>
              <a:t> </a:t>
            </a:r>
            <a:r>
              <a:rPr dirty="0" sz="100">
                <a:latin typeface="Courier New"/>
                <a:cs typeface="Courier New"/>
              </a:rPr>
              <a:t>dtype:</a:t>
            </a:r>
            <a:r>
              <a:rPr dirty="0" sz="100" spc="5">
                <a:latin typeface="Courier New"/>
                <a:cs typeface="Courier New"/>
              </a:rPr>
              <a:t> </a:t>
            </a:r>
            <a:r>
              <a:rPr dirty="0" sz="100">
                <a:latin typeface="Courier New"/>
                <a:cs typeface="Courier New"/>
              </a:rPr>
              <a:t>int64</a:t>
            </a:r>
            <a:endParaRPr sz="100">
              <a:latin typeface="Courier New"/>
              <a:cs typeface="Courier New"/>
            </a:endParaRPr>
          </a:p>
          <a:p>
            <a:pPr marL="12700" marR="5080">
              <a:lnSpc>
                <a:spcPts val="320"/>
              </a:lnSpc>
            </a:pPr>
            <a:r>
              <a:rPr dirty="0" sz="100">
                <a:solidFill>
                  <a:srgbClr val="616161"/>
                </a:solidFill>
                <a:latin typeface="Courier New"/>
                <a:cs typeface="Courier New"/>
              </a:rPr>
              <a:t>In</a:t>
            </a:r>
            <a:r>
              <a:rPr dirty="0" sz="100" spc="10">
                <a:solidFill>
                  <a:srgbClr val="616161"/>
                </a:solidFill>
                <a:latin typeface="Courier New"/>
                <a:cs typeface="Courier New"/>
              </a:rPr>
              <a:t> </a:t>
            </a:r>
            <a:r>
              <a:rPr dirty="0" sz="100">
                <a:solidFill>
                  <a:srgbClr val="616161"/>
                </a:solidFill>
                <a:latin typeface="Courier New"/>
                <a:cs typeface="Courier New"/>
              </a:rPr>
              <a:t>[35]:</a:t>
            </a:r>
            <a:r>
              <a:rPr dirty="0" sz="100" spc="55">
                <a:solidFill>
                  <a:srgbClr val="616161"/>
                </a:solidFill>
                <a:latin typeface="Courier New"/>
                <a:cs typeface="Courier New"/>
              </a:rPr>
              <a:t> </a:t>
            </a:r>
            <a:r>
              <a:rPr dirty="0" sz="100">
                <a:solidFill>
                  <a:srgbClr val="202020"/>
                </a:solidFill>
                <a:latin typeface="Courier New"/>
                <a:cs typeface="Courier New"/>
              </a:rPr>
              <a:t>tv_show</a:t>
            </a:r>
            <a:r>
              <a:rPr dirty="0" sz="100" b="1">
                <a:solidFill>
                  <a:srgbClr val="AA21FF"/>
                </a:solidFill>
                <a:latin typeface="Courier New"/>
                <a:cs typeface="Courier New"/>
              </a:rPr>
              <a:t>=</a:t>
            </a:r>
            <a:r>
              <a:rPr dirty="0" sz="100">
                <a:solidFill>
                  <a:srgbClr val="202020"/>
                </a:solidFill>
                <a:latin typeface="Courier New"/>
                <a:cs typeface="Courier New"/>
              </a:rPr>
              <a:t>df</a:t>
            </a:r>
            <a:r>
              <a:rPr dirty="0" sz="100">
                <a:solidFill>
                  <a:srgbClr val="0054AA"/>
                </a:solidFill>
                <a:latin typeface="Courier New"/>
                <a:cs typeface="Courier New"/>
              </a:rPr>
              <a:t>[</a:t>
            </a:r>
            <a:r>
              <a:rPr dirty="0" sz="100">
                <a:solidFill>
                  <a:srgbClr val="202020"/>
                </a:solidFill>
                <a:latin typeface="Courier New"/>
                <a:cs typeface="Courier New"/>
              </a:rPr>
              <a:t>df</a:t>
            </a:r>
            <a:r>
              <a:rPr dirty="0" sz="100">
                <a:solidFill>
                  <a:srgbClr val="0054AA"/>
                </a:solidFill>
                <a:latin typeface="Courier New"/>
                <a:cs typeface="Courier New"/>
              </a:rPr>
              <a:t>[</a:t>
            </a:r>
            <a:r>
              <a:rPr dirty="0" sz="100">
                <a:solidFill>
                  <a:srgbClr val="B92020"/>
                </a:solidFill>
                <a:latin typeface="Courier New"/>
                <a:cs typeface="Courier New"/>
              </a:rPr>
              <a:t>'type'</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B92020"/>
                </a:solidFill>
                <a:latin typeface="Courier New"/>
                <a:cs typeface="Courier New"/>
              </a:rPr>
              <a:t>'TV</a:t>
            </a:r>
            <a:r>
              <a:rPr dirty="0" sz="100" spc="15">
                <a:solidFill>
                  <a:srgbClr val="B92020"/>
                </a:solidFill>
                <a:latin typeface="Courier New"/>
                <a:cs typeface="Courier New"/>
              </a:rPr>
              <a:t> </a:t>
            </a:r>
            <a:r>
              <a:rPr dirty="0" sz="100">
                <a:solidFill>
                  <a:srgbClr val="B92020"/>
                </a:solidFill>
                <a:latin typeface="Courier New"/>
                <a:cs typeface="Courier New"/>
              </a:rPr>
              <a:t>Show'</a:t>
            </a:r>
            <a:r>
              <a:rPr dirty="0" sz="100">
                <a:solidFill>
                  <a:srgbClr val="0054AA"/>
                </a:solidFill>
                <a:latin typeface="Courier New"/>
                <a:cs typeface="Courier New"/>
              </a:rPr>
              <a:t>] </a:t>
            </a:r>
            <a:r>
              <a:rPr dirty="0" sz="100" spc="-45">
                <a:solidFill>
                  <a:srgbClr val="0054AA"/>
                </a:solidFill>
                <a:latin typeface="Courier New"/>
                <a:cs typeface="Courier New"/>
              </a:rPr>
              <a:t> </a:t>
            </a:r>
            <a:r>
              <a:rPr dirty="0" sz="100">
                <a:solidFill>
                  <a:srgbClr val="0054AA"/>
                </a:solidFill>
                <a:latin typeface="Courier New"/>
                <a:cs typeface="Courier New"/>
              </a:rPr>
              <a:t> </a:t>
            </a:r>
            <a:r>
              <a:rPr dirty="0" sz="100">
                <a:solidFill>
                  <a:srgbClr val="616161"/>
                </a:solidFill>
                <a:latin typeface="Courier New"/>
                <a:cs typeface="Courier New"/>
              </a:rPr>
              <a:t>In</a:t>
            </a:r>
            <a:r>
              <a:rPr dirty="0" sz="100" spc="15">
                <a:solidFill>
                  <a:srgbClr val="616161"/>
                </a:solidFill>
                <a:latin typeface="Courier New"/>
                <a:cs typeface="Courier New"/>
              </a:rPr>
              <a:t> </a:t>
            </a:r>
            <a:r>
              <a:rPr dirty="0" sz="100">
                <a:solidFill>
                  <a:srgbClr val="616161"/>
                </a:solidFill>
                <a:latin typeface="Courier New"/>
                <a:cs typeface="Courier New"/>
              </a:rPr>
              <a:t>[37]:</a:t>
            </a:r>
            <a:r>
              <a:rPr dirty="0" sz="100" spc="60">
                <a:solidFill>
                  <a:srgbClr val="616161"/>
                </a:solidFill>
                <a:latin typeface="Courier New"/>
                <a:cs typeface="Courier New"/>
              </a:rPr>
              <a:t> </a:t>
            </a:r>
            <a:r>
              <a:rPr dirty="0" sz="100">
                <a:solidFill>
                  <a:srgbClr val="202020"/>
                </a:solidFill>
                <a:latin typeface="Courier New"/>
                <a:cs typeface="Courier New"/>
              </a:rPr>
              <a:t>movie_s</a:t>
            </a:r>
            <a:r>
              <a:rPr dirty="0" sz="100" b="1">
                <a:solidFill>
                  <a:srgbClr val="AA21FF"/>
                </a:solidFill>
                <a:latin typeface="Courier New"/>
                <a:cs typeface="Courier New"/>
              </a:rPr>
              <a:t>=</a:t>
            </a:r>
            <a:r>
              <a:rPr dirty="0" sz="100">
                <a:solidFill>
                  <a:srgbClr val="202020"/>
                </a:solidFill>
                <a:latin typeface="Courier New"/>
                <a:cs typeface="Courier New"/>
              </a:rPr>
              <a:t>df</a:t>
            </a:r>
            <a:r>
              <a:rPr dirty="0" sz="100">
                <a:solidFill>
                  <a:srgbClr val="0054AA"/>
                </a:solidFill>
                <a:latin typeface="Courier New"/>
                <a:cs typeface="Courier New"/>
              </a:rPr>
              <a:t>[</a:t>
            </a:r>
            <a:r>
              <a:rPr dirty="0" sz="100">
                <a:solidFill>
                  <a:srgbClr val="202020"/>
                </a:solidFill>
                <a:latin typeface="Courier New"/>
                <a:cs typeface="Courier New"/>
              </a:rPr>
              <a:t>df</a:t>
            </a:r>
            <a:r>
              <a:rPr dirty="0" sz="100">
                <a:solidFill>
                  <a:srgbClr val="0054AA"/>
                </a:solidFill>
                <a:latin typeface="Courier New"/>
                <a:cs typeface="Courier New"/>
              </a:rPr>
              <a:t>[</a:t>
            </a:r>
            <a:r>
              <a:rPr dirty="0" sz="100">
                <a:solidFill>
                  <a:srgbClr val="B92020"/>
                </a:solidFill>
                <a:latin typeface="Courier New"/>
                <a:cs typeface="Courier New"/>
              </a:rPr>
              <a:t>'type'</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B92020"/>
                </a:solidFill>
                <a:latin typeface="Courier New"/>
                <a:cs typeface="Courier New"/>
              </a:rPr>
              <a:t>'Movie'</a:t>
            </a:r>
            <a:r>
              <a:rPr dirty="0" sz="100">
                <a:solidFill>
                  <a:srgbClr val="0054AA"/>
                </a:solidFill>
                <a:latin typeface="Courier New"/>
                <a:cs typeface="Courier New"/>
              </a:rPr>
              <a:t>]</a:t>
            </a:r>
            <a:endParaRPr sz="100">
              <a:latin typeface="Courier New"/>
              <a:cs typeface="Courier New"/>
            </a:endParaRPr>
          </a:p>
          <a:p>
            <a:pPr>
              <a:lnSpc>
                <a:spcPct val="100000"/>
              </a:lnSpc>
              <a:spcBef>
                <a:spcPts val="25"/>
              </a:spcBef>
            </a:pPr>
            <a:endParaRPr sz="100">
              <a:latin typeface="Courier New"/>
              <a:cs typeface="Courier New"/>
            </a:endParaRPr>
          </a:p>
          <a:p>
            <a:pPr marL="88900">
              <a:lnSpc>
                <a:spcPct val="100000"/>
              </a:lnSpc>
            </a:pPr>
            <a:r>
              <a:rPr dirty="0" sz="100" spc="5" b="1">
                <a:latin typeface="Arial"/>
                <a:cs typeface="Arial"/>
              </a:rPr>
              <a:t>tv_show</a:t>
            </a:r>
            <a:r>
              <a:rPr dirty="0" sz="100" spc="-10" b="1">
                <a:latin typeface="Arial"/>
                <a:cs typeface="Arial"/>
              </a:rPr>
              <a:t> </a:t>
            </a:r>
            <a:r>
              <a:rPr dirty="0" sz="100" spc="5" b="1">
                <a:latin typeface="Arial"/>
                <a:cs typeface="Arial"/>
              </a:rPr>
              <a:t>gener</a:t>
            </a:r>
            <a:r>
              <a:rPr dirty="0" sz="100" spc="-5" b="1">
                <a:latin typeface="Arial"/>
                <a:cs typeface="Arial"/>
              </a:rPr>
              <a:t> </a:t>
            </a:r>
            <a:r>
              <a:rPr dirty="0" sz="100" spc="5" b="1">
                <a:latin typeface="Arial"/>
                <a:cs typeface="Arial"/>
              </a:rPr>
              <a:t>with</a:t>
            </a:r>
            <a:r>
              <a:rPr dirty="0" sz="100" spc="-5" b="1">
                <a:latin typeface="Arial"/>
                <a:cs typeface="Arial"/>
              </a:rPr>
              <a:t> </a:t>
            </a:r>
            <a:r>
              <a:rPr dirty="0" sz="100" spc="5" b="1">
                <a:latin typeface="Arial"/>
                <a:cs typeface="Arial"/>
              </a:rPr>
              <a:t>highest</a:t>
            </a:r>
            <a:r>
              <a:rPr dirty="0" sz="100" spc="-5" b="1">
                <a:latin typeface="Arial"/>
                <a:cs typeface="Arial"/>
              </a:rPr>
              <a:t> </a:t>
            </a:r>
            <a:r>
              <a:rPr dirty="0" sz="100" spc="5" b="1">
                <a:latin typeface="Arial"/>
                <a:cs typeface="Arial"/>
              </a:rPr>
              <a:t>genre</a:t>
            </a:r>
            <a:endParaRPr sz="100">
              <a:latin typeface="Arial"/>
              <a:cs typeface="Arial"/>
            </a:endParaRPr>
          </a:p>
        </p:txBody>
      </p:sp>
      <p:sp>
        <p:nvSpPr>
          <p:cNvPr id="299" name="object 299"/>
          <p:cNvSpPr/>
          <p:nvPr/>
        </p:nvSpPr>
        <p:spPr>
          <a:xfrm>
            <a:off x="109026" y="4839718"/>
            <a:ext cx="1188085" cy="17145"/>
          </a:xfrm>
          <a:custGeom>
            <a:avLst/>
            <a:gdLst/>
            <a:ahLst/>
            <a:cxnLst/>
            <a:rect l="l" t="t" r="r" b="b"/>
            <a:pathLst>
              <a:path w="1188085" h="17145">
                <a:moveTo>
                  <a:pt x="1187864" y="16613"/>
                </a:moveTo>
                <a:lnTo>
                  <a:pt x="0" y="16613"/>
                </a:lnTo>
                <a:lnTo>
                  <a:pt x="0" y="0"/>
                </a:lnTo>
                <a:lnTo>
                  <a:pt x="1187864" y="0"/>
                </a:lnTo>
                <a:lnTo>
                  <a:pt x="1187864" y="16613"/>
                </a:lnTo>
                <a:close/>
              </a:path>
            </a:pathLst>
          </a:custGeom>
          <a:solidFill>
            <a:srgbClr val="F5F5F5"/>
          </a:solidFill>
        </p:spPr>
        <p:txBody>
          <a:bodyPr wrap="square" lIns="0" tIns="0" rIns="0" bIns="0" rtlCol="0"/>
          <a:lstStyle/>
          <a:p/>
        </p:txBody>
      </p:sp>
      <p:sp>
        <p:nvSpPr>
          <p:cNvPr id="300" name="object 300"/>
          <p:cNvSpPr txBox="1"/>
          <p:nvPr/>
        </p:nvSpPr>
        <p:spPr>
          <a:xfrm>
            <a:off x="-31749" y="4825979"/>
            <a:ext cx="511809" cy="8636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algn="ctr" marL="24765">
              <a:lnSpc>
                <a:spcPct val="100000"/>
              </a:lnSpc>
            </a:pPr>
            <a:r>
              <a:rPr dirty="0" sz="100">
                <a:solidFill>
                  <a:srgbClr val="616161"/>
                </a:solidFill>
                <a:latin typeface="Courier New"/>
                <a:cs typeface="Courier New"/>
              </a:rPr>
              <a:t>In</a:t>
            </a:r>
            <a:r>
              <a:rPr dirty="0" sz="100" spc="45">
                <a:solidFill>
                  <a:srgbClr val="616161"/>
                </a:solidFill>
                <a:latin typeface="Courier New"/>
                <a:cs typeface="Courier New"/>
              </a:rPr>
              <a:t> </a:t>
            </a:r>
            <a:r>
              <a:rPr dirty="0" sz="100">
                <a:solidFill>
                  <a:srgbClr val="616161"/>
                </a:solidFill>
                <a:latin typeface="Courier New"/>
                <a:cs typeface="Courier New"/>
              </a:rPr>
              <a:t>[41]:</a:t>
            </a:r>
            <a:r>
              <a:rPr dirty="0" sz="100" spc="100">
                <a:solidFill>
                  <a:srgbClr val="616161"/>
                </a:solidFill>
                <a:latin typeface="Courier New"/>
                <a:cs typeface="Courier New"/>
              </a:rPr>
              <a:t> </a:t>
            </a:r>
            <a:r>
              <a:rPr dirty="0" sz="100">
                <a:solidFill>
                  <a:srgbClr val="202020"/>
                </a:solidFill>
                <a:latin typeface="Courier New"/>
                <a:cs typeface="Courier New"/>
              </a:rPr>
              <a:t>tv_show</a:t>
            </a:r>
            <a:r>
              <a:rPr dirty="0" sz="100" b="1">
                <a:solidFill>
                  <a:srgbClr val="AA21FF"/>
                </a:solidFill>
                <a:latin typeface="Courier New"/>
                <a:cs typeface="Courier New"/>
              </a:rPr>
              <a:t>.</a:t>
            </a:r>
            <a:r>
              <a:rPr dirty="0" sz="100">
                <a:solidFill>
                  <a:srgbClr val="202020"/>
                </a:solidFill>
                <a:latin typeface="Courier New"/>
                <a:cs typeface="Courier New"/>
              </a:rPr>
              <a:t>listed_in</a:t>
            </a:r>
            <a:r>
              <a:rPr dirty="0" sz="100" b="1">
                <a:solidFill>
                  <a:srgbClr val="AA21FF"/>
                </a:solidFill>
                <a:latin typeface="Courier New"/>
                <a:cs typeface="Courier New"/>
              </a:rPr>
              <a:t>.</a:t>
            </a:r>
            <a:r>
              <a:rPr dirty="0" sz="100">
                <a:solidFill>
                  <a:srgbClr val="202020"/>
                </a:solidFill>
                <a:latin typeface="Courier New"/>
                <a:cs typeface="Courier New"/>
              </a:rPr>
              <a:t>value_counts</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202020"/>
                </a:solidFill>
                <a:latin typeface="Courier New"/>
                <a:cs typeface="Courier New"/>
              </a:rPr>
              <a:t>head</a:t>
            </a:r>
            <a:r>
              <a:rPr dirty="0" sz="100">
                <a:solidFill>
                  <a:srgbClr val="0054AA"/>
                </a:solidFill>
                <a:latin typeface="Courier New"/>
                <a:cs typeface="Courier New"/>
              </a:rPr>
              <a:t>(</a:t>
            </a:r>
            <a:r>
              <a:rPr dirty="0" sz="100">
                <a:solidFill>
                  <a:srgbClr val="008700"/>
                </a:solidFill>
                <a:latin typeface="Courier New"/>
                <a:cs typeface="Courier New"/>
              </a:rPr>
              <a:t>10</a:t>
            </a:r>
            <a:r>
              <a:rPr dirty="0" sz="100">
                <a:solidFill>
                  <a:srgbClr val="0054AA"/>
                </a:solidFill>
                <a:latin typeface="Courier New"/>
                <a:cs typeface="Courier New"/>
              </a:rPr>
              <a:t>)</a:t>
            </a:r>
            <a:endParaRPr sz="100">
              <a:latin typeface="Courier New"/>
              <a:cs typeface="Courier New"/>
            </a:endParaRPr>
          </a:p>
          <a:p>
            <a:pPr>
              <a:lnSpc>
                <a:spcPct val="100000"/>
              </a:lnSpc>
              <a:spcBef>
                <a:spcPts val="35"/>
              </a:spcBef>
            </a:pPr>
            <a:endParaRPr sz="100">
              <a:latin typeface="Courier New"/>
              <a:cs typeface="Courier New"/>
            </a:endParaRPr>
          </a:p>
          <a:p>
            <a:pPr marL="63500">
              <a:lnSpc>
                <a:spcPts val="95"/>
              </a:lnSpc>
            </a:pPr>
            <a:r>
              <a:rPr dirty="0" sz="100">
                <a:solidFill>
                  <a:srgbClr val="616161"/>
                </a:solidFill>
                <a:latin typeface="Courier New"/>
                <a:cs typeface="Courier New"/>
              </a:rPr>
              <a:t>Out[41]:</a:t>
            </a:r>
            <a:r>
              <a:rPr dirty="0" sz="100" spc="20">
                <a:solidFill>
                  <a:srgbClr val="616161"/>
                </a:solidFill>
                <a:latin typeface="Courier New"/>
                <a:cs typeface="Courier New"/>
              </a:rPr>
              <a:t> </a:t>
            </a:r>
            <a:r>
              <a:rPr dirty="0" baseline="27777" sz="150">
                <a:latin typeface="Courier New"/>
                <a:cs typeface="Courier New"/>
              </a:rPr>
              <a:t>Kids'</a:t>
            </a:r>
            <a:r>
              <a:rPr dirty="0" baseline="27777" sz="150" spc="-7">
                <a:latin typeface="Courier New"/>
                <a:cs typeface="Courier New"/>
              </a:rPr>
              <a:t> </a:t>
            </a:r>
            <a:r>
              <a:rPr dirty="0" baseline="27777" sz="150">
                <a:latin typeface="Courier New"/>
                <a:cs typeface="Courier New"/>
              </a:rPr>
              <a:t>TV</a:t>
            </a:r>
            <a:endParaRPr baseline="27777" sz="150">
              <a:latin typeface="Courier New"/>
              <a:cs typeface="Courier New"/>
            </a:endParaRPr>
          </a:p>
          <a:p>
            <a:pPr algn="ctr" marL="34925">
              <a:lnSpc>
                <a:spcPts val="95"/>
              </a:lnSpc>
            </a:pPr>
            <a:r>
              <a:rPr dirty="0" sz="100">
                <a:latin typeface="Courier New"/>
                <a:cs typeface="Courier New"/>
              </a:rPr>
              <a:t>International</a:t>
            </a:r>
            <a:r>
              <a:rPr dirty="0" sz="100" spc="10">
                <a:latin typeface="Courier New"/>
                <a:cs typeface="Courier New"/>
              </a:rPr>
              <a:t> </a:t>
            </a:r>
            <a:r>
              <a:rPr dirty="0" sz="100">
                <a:latin typeface="Courier New"/>
                <a:cs typeface="Courier New"/>
              </a:rPr>
              <a:t>TV</a:t>
            </a:r>
            <a:r>
              <a:rPr dirty="0" sz="100" spc="10">
                <a:latin typeface="Courier New"/>
                <a:cs typeface="Courier New"/>
              </a:rPr>
              <a:t> </a:t>
            </a:r>
            <a:r>
              <a:rPr dirty="0" sz="100">
                <a:latin typeface="Courier New"/>
                <a:cs typeface="Courier New"/>
              </a:rPr>
              <a:t>Shows,</a:t>
            </a:r>
            <a:r>
              <a:rPr dirty="0" sz="100" spc="10">
                <a:latin typeface="Courier New"/>
                <a:cs typeface="Courier New"/>
              </a:rPr>
              <a:t> </a:t>
            </a:r>
            <a:r>
              <a:rPr dirty="0" sz="100">
                <a:latin typeface="Courier New"/>
                <a:cs typeface="Courier New"/>
              </a:rPr>
              <a:t>TV</a:t>
            </a:r>
            <a:r>
              <a:rPr dirty="0" sz="100" spc="10">
                <a:latin typeface="Courier New"/>
                <a:cs typeface="Courier New"/>
              </a:rPr>
              <a:t> </a:t>
            </a:r>
            <a:r>
              <a:rPr dirty="0" sz="100">
                <a:latin typeface="Courier New"/>
                <a:cs typeface="Courier New"/>
              </a:rPr>
              <a:t>Dramas</a:t>
            </a:r>
            <a:endParaRPr sz="100">
              <a:latin typeface="Courier New"/>
              <a:cs typeface="Courier New"/>
            </a:endParaRPr>
          </a:p>
        </p:txBody>
      </p:sp>
      <p:sp>
        <p:nvSpPr>
          <p:cNvPr id="301" name="object 301"/>
          <p:cNvSpPr/>
          <p:nvPr/>
        </p:nvSpPr>
        <p:spPr>
          <a:xfrm>
            <a:off x="109026" y="5111764"/>
            <a:ext cx="1188085" cy="17780"/>
          </a:xfrm>
          <a:custGeom>
            <a:avLst/>
            <a:gdLst/>
            <a:ahLst/>
            <a:cxnLst/>
            <a:rect l="l" t="t" r="r" b="b"/>
            <a:pathLst>
              <a:path w="1188085" h="17779">
                <a:moveTo>
                  <a:pt x="1187864" y="17651"/>
                </a:moveTo>
                <a:lnTo>
                  <a:pt x="0" y="17651"/>
                </a:lnTo>
                <a:lnTo>
                  <a:pt x="0" y="0"/>
                </a:lnTo>
                <a:lnTo>
                  <a:pt x="1187864" y="0"/>
                </a:lnTo>
                <a:lnTo>
                  <a:pt x="1187864" y="17651"/>
                </a:lnTo>
                <a:close/>
              </a:path>
            </a:pathLst>
          </a:custGeom>
          <a:solidFill>
            <a:srgbClr val="F5F5F5"/>
          </a:solidFill>
        </p:spPr>
        <p:txBody>
          <a:bodyPr wrap="square" lIns="0" tIns="0" rIns="0" bIns="0" rtlCol="0"/>
          <a:lstStyle/>
          <a:p/>
        </p:txBody>
      </p:sp>
      <p:grpSp>
        <p:nvGrpSpPr>
          <p:cNvPr id="302" name="object 302"/>
          <p:cNvGrpSpPr/>
          <p:nvPr/>
        </p:nvGrpSpPr>
        <p:grpSpPr>
          <a:xfrm>
            <a:off x="102795" y="5649626"/>
            <a:ext cx="1200785" cy="30480"/>
            <a:chOff x="102795" y="5649626"/>
            <a:chExt cx="1200785" cy="30480"/>
          </a:xfrm>
        </p:grpSpPr>
        <p:sp>
          <p:nvSpPr>
            <p:cNvPr id="303" name="object 303"/>
            <p:cNvSpPr/>
            <p:nvPr/>
          </p:nvSpPr>
          <p:spPr>
            <a:xfrm>
              <a:off x="102795" y="5649626"/>
              <a:ext cx="1200785" cy="30480"/>
            </a:xfrm>
            <a:custGeom>
              <a:avLst/>
              <a:gdLst/>
              <a:ahLst/>
              <a:cxnLst/>
              <a:rect l="l" t="t" r="r" b="b"/>
              <a:pathLst>
                <a:path w="1200785" h="30479">
                  <a:moveTo>
                    <a:pt x="1200324" y="30111"/>
                  </a:moveTo>
                  <a:lnTo>
                    <a:pt x="0" y="30111"/>
                  </a:lnTo>
                  <a:lnTo>
                    <a:pt x="0" y="0"/>
                  </a:lnTo>
                  <a:lnTo>
                    <a:pt x="1200324" y="0"/>
                  </a:lnTo>
                  <a:lnTo>
                    <a:pt x="1200324" y="30111"/>
                  </a:lnTo>
                  <a:close/>
                </a:path>
              </a:pathLst>
            </a:custGeom>
            <a:solidFill>
              <a:srgbClr val="F5F5F5"/>
            </a:solidFill>
          </p:spPr>
          <p:txBody>
            <a:bodyPr wrap="square" lIns="0" tIns="0" rIns="0" bIns="0" rtlCol="0"/>
            <a:lstStyle/>
            <a:p/>
          </p:txBody>
        </p:sp>
        <p:sp>
          <p:nvSpPr>
            <p:cNvPr id="304" name="object 304"/>
            <p:cNvSpPr/>
            <p:nvPr/>
          </p:nvSpPr>
          <p:spPr>
            <a:xfrm>
              <a:off x="103315" y="5650145"/>
              <a:ext cx="1199515" cy="29209"/>
            </a:xfrm>
            <a:custGeom>
              <a:avLst/>
              <a:gdLst/>
              <a:ahLst/>
              <a:cxnLst/>
              <a:rect l="l" t="t" r="r" b="b"/>
              <a:pathLst>
                <a:path w="1199515" h="29210">
                  <a:moveTo>
                    <a:pt x="0" y="0"/>
                  </a:moveTo>
                  <a:lnTo>
                    <a:pt x="1199286" y="0"/>
                  </a:lnTo>
                  <a:lnTo>
                    <a:pt x="1199286" y="29073"/>
                  </a:lnTo>
                  <a:lnTo>
                    <a:pt x="0" y="29073"/>
                  </a:lnTo>
                  <a:lnTo>
                    <a:pt x="0" y="0"/>
                  </a:lnTo>
                  <a:close/>
                </a:path>
              </a:pathLst>
            </a:custGeom>
            <a:ln w="3175">
              <a:solidFill>
                <a:srgbClr val="DFDFDF"/>
              </a:solidFill>
            </a:ln>
          </p:spPr>
          <p:txBody>
            <a:bodyPr wrap="square" lIns="0" tIns="0" rIns="0" bIns="0" rtlCol="0"/>
            <a:lstStyle/>
            <a:p/>
          </p:txBody>
        </p:sp>
        <p:sp>
          <p:nvSpPr>
            <p:cNvPr id="305" name="object 305"/>
            <p:cNvSpPr/>
            <p:nvPr/>
          </p:nvSpPr>
          <p:spPr>
            <a:xfrm>
              <a:off x="109026" y="5656894"/>
              <a:ext cx="1188085" cy="17145"/>
            </a:xfrm>
            <a:custGeom>
              <a:avLst/>
              <a:gdLst/>
              <a:ahLst/>
              <a:cxnLst/>
              <a:rect l="l" t="t" r="r" b="b"/>
              <a:pathLst>
                <a:path w="1188085" h="17145">
                  <a:moveTo>
                    <a:pt x="1187864" y="16613"/>
                  </a:moveTo>
                  <a:lnTo>
                    <a:pt x="0" y="16613"/>
                  </a:lnTo>
                  <a:lnTo>
                    <a:pt x="0" y="0"/>
                  </a:lnTo>
                  <a:lnTo>
                    <a:pt x="1187864" y="0"/>
                  </a:lnTo>
                  <a:lnTo>
                    <a:pt x="1187864" y="16613"/>
                  </a:lnTo>
                  <a:close/>
                </a:path>
              </a:pathLst>
            </a:custGeom>
            <a:solidFill>
              <a:srgbClr val="F5F5F5"/>
            </a:solidFill>
          </p:spPr>
          <p:txBody>
            <a:bodyPr wrap="square" lIns="0" tIns="0" rIns="0" bIns="0" rtlCol="0"/>
            <a:lstStyle/>
            <a:p/>
          </p:txBody>
        </p:sp>
      </p:grpSp>
      <p:sp>
        <p:nvSpPr>
          <p:cNvPr id="306" name="object 306"/>
          <p:cNvSpPr txBox="1"/>
          <p:nvPr/>
        </p:nvSpPr>
        <p:spPr>
          <a:xfrm>
            <a:off x="-44449" y="5098026"/>
            <a:ext cx="537210" cy="104139"/>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76200">
              <a:lnSpc>
                <a:spcPct val="100000"/>
              </a:lnSpc>
            </a:pPr>
            <a:r>
              <a:rPr dirty="0" sz="100">
                <a:solidFill>
                  <a:srgbClr val="616161"/>
                </a:solidFill>
                <a:latin typeface="Courier New"/>
                <a:cs typeface="Courier New"/>
              </a:rPr>
              <a:t>In</a:t>
            </a:r>
            <a:r>
              <a:rPr dirty="0" sz="100" spc="45">
                <a:solidFill>
                  <a:srgbClr val="616161"/>
                </a:solidFill>
                <a:latin typeface="Courier New"/>
                <a:cs typeface="Courier New"/>
              </a:rPr>
              <a:t> </a:t>
            </a:r>
            <a:r>
              <a:rPr dirty="0" sz="100">
                <a:solidFill>
                  <a:srgbClr val="616161"/>
                </a:solidFill>
                <a:latin typeface="Courier New"/>
                <a:cs typeface="Courier New"/>
              </a:rPr>
              <a:t>[42]:</a:t>
            </a:r>
            <a:r>
              <a:rPr dirty="0" sz="100" spc="100">
                <a:solidFill>
                  <a:srgbClr val="616161"/>
                </a:solidFill>
                <a:latin typeface="Courier New"/>
                <a:cs typeface="Courier New"/>
              </a:rPr>
              <a:t> </a:t>
            </a:r>
            <a:r>
              <a:rPr dirty="0" sz="100">
                <a:solidFill>
                  <a:srgbClr val="202020"/>
                </a:solidFill>
                <a:latin typeface="Courier New"/>
                <a:cs typeface="Courier New"/>
              </a:rPr>
              <a:t>movie_s</a:t>
            </a:r>
            <a:r>
              <a:rPr dirty="0" sz="100" b="1">
                <a:solidFill>
                  <a:srgbClr val="AA21FF"/>
                </a:solidFill>
                <a:latin typeface="Courier New"/>
                <a:cs typeface="Courier New"/>
              </a:rPr>
              <a:t>.</a:t>
            </a:r>
            <a:r>
              <a:rPr dirty="0" sz="100">
                <a:solidFill>
                  <a:srgbClr val="202020"/>
                </a:solidFill>
                <a:latin typeface="Courier New"/>
                <a:cs typeface="Courier New"/>
              </a:rPr>
              <a:t>listed_in</a:t>
            </a:r>
            <a:r>
              <a:rPr dirty="0" sz="100" b="1">
                <a:solidFill>
                  <a:srgbClr val="AA21FF"/>
                </a:solidFill>
                <a:latin typeface="Courier New"/>
                <a:cs typeface="Courier New"/>
              </a:rPr>
              <a:t>.</a:t>
            </a:r>
            <a:r>
              <a:rPr dirty="0" sz="100">
                <a:solidFill>
                  <a:srgbClr val="202020"/>
                </a:solidFill>
                <a:latin typeface="Courier New"/>
                <a:cs typeface="Courier New"/>
              </a:rPr>
              <a:t>value_counts</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202020"/>
                </a:solidFill>
                <a:latin typeface="Courier New"/>
                <a:cs typeface="Courier New"/>
              </a:rPr>
              <a:t>head</a:t>
            </a:r>
            <a:r>
              <a:rPr dirty="0" sz="100">
                <a:solidFill>
                  <a:srgbClr val="0054AA"/>
                </a:solidFill>
                <a:latin typeface="Courier New"/>
                <a:cs typeface="Courier New"/>
              </a:rPr>
              <a:t>(</a:t>
            </a:r>
            <a:r>
              <a:rPr dirty="0" sz="100">
                <a:solidFill>
                  <a:srgbClr val="008700"/>
                </a:solidFill>
                <a:latin typeface="Courier New"/>
                <a:cs typeface="Courier New"/>
              </a:rPr>
              <a:t>10</a:t>
            </a:r>
            <a:r>
              <a:rPr dirty="0" sz="100">
                <a:solidFill>
                  <a:srgbClr val="0054AA"/>
                </a:solidFill>
                <a:latin typeface="Courier New"/>
                <a:cs typeface="Courier New"/>
              </a:rPr>
              <a:t>)</a:t>
            </a:r>
            <a:endParaRPr sz="100">
              <a:latin typeface="Courier New"/>
              <a:cs typeface="Courier New"/>
            </a:endParaRPr>
          </a:p>
          <a:p>
            <a:pPr>
              <a:lnSpc>
                <a:spcPct val="100000"/>
              </a:lnSpc>
            </a:pPr>
            <a:endParaRPr sz="100">
              <a:latin typeface="Courier New"/>
              <a:cs typeface="Courier New"/>
            </a:endParaRPr>
          </a:p>
          <a:p>
            <a:pPr marL="152400" marR="149225" indent="-76835">
              <a:lnSpc>
                <a:spcPct val="61300"/>
              </a:lnSpc>
              <a:spcBef>
                <a:spcPts val="80"/>
              </a:spcBef>
            </a:pPr>
            <a:r>
              <a:rPr dirty="0" sz="100">
                <a:solidFill>
                  <a:srgbClr val="616161"/>
                </a:solidFill>
                <a:latin typeface="Courier New"/>
                <a:cs typeface="Courier New"/>
              </a:rPr>
              <a:t>Out[42]:</a:t>
            </a:r>
            <a:r>
              <a:rPr dirty="0" sz="100" spc="5">
                <a:solidFill>
                  <a:srgbClr val="616161"/>
                </a:solidFill>
                <a:latin typeface="Courier New"/>
                <a:cs typeface="Courier New"/>
              </a:rPr>
              <a:t> </a:t>
            </a:r>
            <a:r>
              <a:rPr dirty="0" baseline="27777" sz="150">
                <a:latin typeface="Courier New"/>
                <a:cs typeface="Courier New"/>
              </a:rPr>
              <a:t>Dramas, International Movies </a:t>
            </a:r>
            <a:r>
              <a:rPr dirty="0" baseline="27777" sz="150" spc="-67">
                <a:latin typeface="Courier New"/>
                <a:cs typeface="Courier New"/>
              </a:rPr>
              <a:t> </a:t>
            </a:r>
            <a:r>
              <a:rPr dirty="0" sz="100">
                <a:latin typeface="Courier New"/>
                <a:cs typeface="Courier New"/>
              </a:rPr>
              <a:t>Documentaries</a:t>
            </a:r>
            <a:endParaRPr sz="100">
              <a:latin typeface="Courier New"/>
              <a:cs typeface="Courier New"/>
            </a:endParaRPr>
          </a:p>
          <a:p>
            <a:pPr marL="152400">
              <a:lnSpc>
                <a:spcPct val="100000"/>
              </a:lnSpc>
              <a:spcBef>
                <a:spcPts val="20"/>
              </a:spcBef>
            </a:pPr>
            <a:r>
              <a:rPr dirty="0" sz="100">
                <a:latin typeface="Courier New"/>
                <a:cs typeface="Courier New"/>
              </a:rPr>
              <a:t>Stand-Up</a:t>
            </a:r>
            <a:r>
              <a:rPr dirty="0" sz="100">
                <a:latin typeface="Courier New"/>
                <a:cs typeface="Courier New"/>
              </a:rPr>
              <a:t> </a:t>
            </a:r>
            <a:r>
              <a:rPr dirty="0" sz="100">
                <a:latin typeface="Courier New"/>
                <a:cs typeface="Courier New"/>
              </a:rPr>
              <a:t>Comedy</a:t>
            </a:r>
            <a:endParaRPr sz="100">
              <a:latin typeface="Courier New"/>
              <a:cs typeface="Courier New"/>
            </a:endParaRPr>
          </a:p>
        </p:txBody>
      </p:sp>
      <p:sp>
        <p:nvSpPr>
          <p:cNvPr id="307" name="object 307"/>
          <p:cNvSpPr/>
          <p:nvPr/>
        </p:nvSpPr>
        <p:spPr>
          <a:xfrm>
            <a:off x="109026" y="5383810"/>
            <a:ext cx="1188085" cy="17780"/>
          </a:xfrm>
          <a:custGeom>
            <a:avLst/>
            <a:gdLst/>
            <a:ahLst/>
            <a:cxnLst/>
            <a:rect l="l" t="t" r="r" b="b"/>
            <a:pathLst>
              <a:path w="1188085" h="17779">
                <a:moveTo>
                  <a:pt x="1187864" y="17651"/>
                </a:moveTo>
                <a:lnTo>
                  <a:pt x="0" y="17651"/>
                </a:lnTo>
                <a:lnTo>
                  <a:pt x="0" y="0"/>
                </a:lnTo>
                <a:lnTo>
                  <a:pt x="1187864" y="0"/>
                </a:lnTo>
                <a:lnTo>
                  <a:pt x="1187864" y="17651"/>
                </a:lnTo>
                <a:close/>
              </a:path>
            </a:pathLst>
          </a:custGeom>
          <a:solidFill>
            <a:srgbClr val="F5F5F5"/>
          </a:solidFill>
        </p:spPr>
        <p:txBody>
          <a:bodyPr wrap="square" lIns="0" tIns="0" rIns="0" bIns="0" rtlCol="0"/>
          <a:lstStyle/>
          <a:p/>
        </p:txBody>
      </p:sp>
      <p:sp>
        <p:nvSpPr>
          <p:cNvPr id="308" name="object 308"/>
          <p:cNvSpPr txBox="1"/>
          <p:nvPr/>
        </p:nvSpPr>
        <p:spPr>
          <a:xfrm>
            <a:off x="19050" y="5176939"/>
            <a:ext cx="547370" cy="23495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algn="just" marL="88900" marR="5080">
              <a:lnSpc>
                <a:spcPct val="109000"/>
              </a:lnSpc>
              <a:tabLst>
                <a:tab pos="509905" algn="l"/>
              </a:tabLst>
            </a:pPr>
            <a:r>
              <a:rPr dirty="0" sz="100">
                <a:latin typeface="Courier New"/>
                <a:cs typeface="Courier New"/>
              </a:rPr>
              <a:t>Comedies, Dramas, International Movies          </a:t>
            </a:r>
            <a:r>
              <a:rPr dirty="0" sz="100" spc="5">
                <a:latin typeface="Courier New"/>
                <a:cs typeface="Courier New"/>
              </a:rPr>
              <a:t> </a:t>
            </a:r>
            <a:r>
              <a:rPr dirty="0" sz="100">
                <a:latin typeface="Courier New"/>
                <a:cs typeface="Courier New"/>
              </a:rPr>
              <a:t>274 </a:t>
            </a:r>
            <a:r>
              <a:rPr dirty="0" sz="100" spc="-45">
                <a:latin typeface="Courier New"/>
                <a:cs typeface="Courier New"/>
              </a:rPr>
              <a:t> </a:t>
            </a:r>
            <a:r>
              <a:rPr dirty="0" sz="100">
                <a:latin typeface="Courier New"/>
                <a:cs typeface="Courier New"/>
              </a:rPr>
              <a:t>Dramas, Independent Movies, International Movies</a:t>
            </a:r>
            <a:r>
              <a:rPr dirty="0" sz="100" spc="5">
                <a:latin typeface="Courier New"/>
                <a:cs typeface="Courier New"/>
              </a:rPr>
              <a:t> </a:t>
            </a:r>
            <a:r>
              <a:rPr dirty="0" sz="100">
                <a:latin typeface="Courier New"/>
                <a:cs typeface="Courier New"/>
              </a:rPr>
              <a:t>252 </a:t>
            </a:r>
            <a:r>
              <a:rPr dirty="0" sz="100" spc="5">
                <a:latin typeface="Courier New"/>
                <a:cs typeface="Courier New"/>
              </a:rPr>
              <a:t> </a:t>
            </a:r>
            <a:r>
              <a:rPr dirty="0" sz="100">
                <a:latin typeface="Courier New"/>
                <a:cs typeface="Courier New"/>
              </a:rPr>
              <a:t>Children</a:t>
            </a:r>
            <a:r>
              <a:rPr dirty="0" sz="100">
                <a:latin typeface="Courier New"/>
                <a:cs typeface="Courier New"/>
              </a:rPr>
              <a:t> </a:t>
            </a:r>
            <a:r>
              <a:rPr dirty="0" sz="100">
                <a:latin typeface="Courier New"/>
                <a:cs typeface="Courier New"/>
              </a:rPr>
              <a:t>&amp;</a:t>
            </a:r>
            <a:r>
              <a:rPr dirty="0" sz="100">
                <a:latin typeface="Courier New"/>
                <a:cs typeface="Courier New"/>
              </a:rPr>
              <a:t> </a:t>
            </a:r>
            <a:r>
              <a:rPr dirty="0" sz="100">
                <a:latin typeface="Courier New"/>
                <a:cs typeface="Courier New"/>
              </a:rPr>
              <a:t>Family</a:t>
            </a:r>
            <a:r>
              <a:rPr dirty="0" sz="100">
                <a:latin typeface="Courier New"/>
                <a:cs typeface="Courier New"/>
              </a:rPr>
              <a:t> </a:t>
            </a:r>
            <a:r>
              <a:rPr dirty="0" sz="100">
                <a:latin typeface="Courier New"/>
                <a:cs typeface="Courier New"/>
              </a:rPr>
              <a:t>Movies</a:t>
            </a:r>
            <a:r>
              <a:rPr dirty="0" sz="100">
                <a:latin typeface="Courier New"/>
                <a:cs typeface="Courier New"/>
              </a:rPr>
              <a:t>	</a:t>
            </a:r>
            <a:r>
              <a:rPr dirty="0" sz="100">
                <a:latin typeface="Courier New"/>
                <a:cs typeface="Courier New"/>
              </a:rPr>
              <a:t>215</a:t>
            </a:r>
            <a:endParaRPr sz="100">
              <a:latin typeface="Courier New"/>
              <a:cs typeface="Courier New"/>
            </a:endParaRPr>
          </a:p>
          <a:p>
            <a:pPr algn="just" marL="88900">
              <a:lnSpc>
                <a:spcPct val="100000"/>
              </a:lnSpc>
              <a:tabLst>
                <a:tab pos="509905" algn="l"/>
              </a:tabLst>
            </a:pPr>
            <a:r>
              <a:rPr dirty="0" sz="100">
                <a:latin typeface="Courier New"/>
                <a:cs typeface="Courier New"/>
              </a:rPr>
              <a:t>Children</a:t>
            </a:r>
            <a:r>
              <a:rPr dirty="0" sz="100">
                <a:latin typeface="Courier New"/>
                <a:cs typeface="Courier New"/>
              </a:rPr>
              <a:t> </a:t>
            </a:r>
            <a:r>
              <a:rPr dirty="0" sz="100">
                <a:latin typeface="Courier New"/>
                <a:cs typeface="Courier New"/>
              </a:rPr>
              <a:t>&amp;</a:t>
            </a:r>
            <a:r>
              <a:rPr dirty="0" sz="100">
                <a:latin typeface="Courier New"/>
                <a:cs typeface="Courier New"/>
              </a:rPr>
              <a:t> </a:t>
            </a:r>
            <a:r>
              <a:rPr dirty="0" sz="100">
                <a:latin typeface="Courier New"/>
                <a:cs typeface="Courier New"/>
              </a:rPr>
              <a:t>Family</a:t>
            </a:r>
            <a:r>
              <a:rPr dirty="0" sz="100">
                <a:latin typeface="Courier New"/>
                <a:cs typeface="Courier New"/>
              </a:rPr>
              <a:t> </a:t>
            </a:r>
            <a:r>
              <a:rPr dirty="0" sz="100">
                <a:latin typeface="Courier New"/>
                <a:cs typeface="Courier New"/>
              </a:rPr>
              <a:t>Movies,</a:t>
            </a:r>
            <a:r>
              <a:rPr dirty="0" sz="100">
                <a:latin typeface="Courier New"/>
                <a:cs typeface="Courier New"/>
              </a:rPr>
              <a:t> </a:t>
            </a:r>
            <a:r>
              <a:rPr dirty="0" sz="100">
                <a:latin typeface="Courier New"/>
                <a:cs typeface="Courier New"/>
              </a:rPr>
              <a:t>Comedies</a:t>
            </a:r>
            <a:r>
              <a:rPr dirty="0" sz="100">
                <a:latin typeface="Courier New"/>
                <a:cs typeface="Courier New"/>
              </a:rPr>
              <a:t>	</a:t>
            </a:r>
            <a:r>
              <a:rPr dirty="0" sz="100">
                <a:latin typeface="Courier New"/>
                <a:cs typeface="Courier New"/>
              </a:rPr>
              <a:t>201</a:t>
            </a:r>
            <a:endParaRPr sz="100">
              <a:latin typeface="Courier New"/>
              <a:cs typeface="Courier New"/>
            </a:endParaRPr>
          </a:p>
          <a:p>
            <a:pPr algn="just" marL="88900" marR="5080">
              <a:lnSpc>
                <a:spcPct val="109000"/>
              </a:lnSpc>
              <a:tabLst>
                <a:tab pos="509905" algn="l"/>
              </a:tabLst>
            </a:pPr>
            <a:r>
              <a:rPr dirty="0" sz="100">
                <a:latin typeface="Courier New"/>
                <a:cs typeface="Courier New"/>
              </a:rPr>
              <a:t>Documentaries,</a:t>
            </a:r>
            <a:r>
              <a:rPr dirty="0" sz="100">
                <a:latin typeface="Courier New"/>
                <a:cs typeface="Courier New"/>
              </a:rPr>
              <a:t> </a:t>
            </a:r>
            <a:r>
              <a:rPr dirty="0" sz="100">
                <a:latin typeface="Courier New"/>
                <a:cs typeface="Courier New"/>
              </a:rPr>
              <a:t>International</a:t>
            </a:r>
            <a:r>
              <a:rPr dirty="0" sz="100">
                <a:latin typeface="Courier New"/>
                <a:cs typeface="Courier New"/>
              </a:rPr>
              <a:t> </a:t>
            </a:r>
            <a:r>
              <a:rPr dirty="0" sz="100">
                <a:latin typeface="Courier New"/>
                <a:cs typeface="Courier New"/>
              </a:rPr>
              <a:t>Movies</a:t>
            </a:r>
            <a:r>
              <a:rPr dirty="0" sz="100">
                <a:latin typeface="Courier New"/>
                <a:cs typeface="Courier New"/>
              </a:rPr>
              <a:t>	</a:t>
            </a:r>
            <a:r>
              <a:rPr dirty="0" sz="100">
                <a:latin typeface="Courier New"/>
                <a:cs typeface="Courier New"/>
              </a:rPr>
              <a:t>186  </a:t>
            </a:r>
            <a:r>
              <a:rPr dirty="0" sz="100">
                <a:latin typeface="Courier New"/>
                <a:cs typeface="Courier New"/>
              </a:rPr>
              <a:t>Dramas, International Movies, Romantic Movies</a:t>
            </a:r>
            <a:r>
              <a:rPr dirty="0" sz="100" spc="5">
                <a:latin typeface="Courier New"/>
                <a:cs typeface="Courier New"/>
              </a:rPr>
              <a:t> </a:t>
            </a:r>
            <a:r>
              <a:rPr dirty="0" sz="100">
                <a:latin typeface="Courier New"/>
                <a:cs typeface="Courier New"/>
              </a:rPr>
              <a:t>180 </a:t>
            </a:r>
            <a:r>
              <a:rPr dirty="0" sz="100" spc="-45">
                <a:latin typeface="Courier New"/>
                <a:cs typeface="Courier New"/>
              </a:rPr>
              <a:t> </a:t>
            </a:r>
            <a:r>
              <a:rPr dirty="0" sz="100">
                <a:latin typeface="Courier New"/>
                <a:cs typeface="Courier New"/>
              </a:rPr>
              <a:t>Comedies,</a:t>
            </a:r>
            <a:r>
              <a:rPr dirty="0" sz="100">
                <a:latin typeface="Courier New"/>
                <a:cs typeface="Courier New"/>
              </a:rPr>
              <a:t> </a:t>
            </a:r>
            <a:r>
              <a:rPr dirty="0" sz="100">
                <a:latin typeface="Courier New"/>
                <a:cs typeface="Courier New"/>
              </a:rPr>
              <a:t>International</a:t>
            </a:r>
            <a:r>
              <a:rPr dirty="0" sz="100">
                <a:latin typeface="Courier New"/>
                <a:cs typeface="Courier New"/>
              </a:rPr>
              <a:t> </a:t>
            </a:r>
            <a:r>
              <a:rPr dirty="0" sz="100">
                <a:latin typeface="Courier New"/>
                <a:cs typeface="Courier New"/>
              </a:rPr>
              <a:t>Movies</a:t>
            </a:r>
            <a:r>
              <a:rPr dirty="0" sz="100">
                <a:latin typeface="Courier New"/>
                <a:cs typeface="Courier New"/>
              </a:rPr>
              <a:t>	</a:t>
            </a:r>
            <a:r>
              <a:rPr dirty="0" sz="100">
                <a:latin typeface="Courier New"/>
                <a:cs typeface="Courier New"/>
              </a:rPr>
              <a:t>176</a:t>
            </a:r>
            <a:endParaRPr sz="100">
              <a:latin typeface="Courier New"/>
              <a:cs typeface="Courier New"/>
            </a:endParaRPr>
          </a:p>
          <a:p>
            <a:pPr algn="just" marL="88900">
              <a:lnSpc>
                <a:spcPct val="100000"/>
              </a:lnSpc>
              <a:spcBef>
                <a:spcPts val="15"/>
              </a:spcBef>
            </a:pPr>
            <a:r>
              <a:rPr dirty="0" sz="100">
                <a:latin typeface="Courier New"/>
                <a:cs typeface="Courier New"/>
              </a:rPr>
              <a:t>Name:</a:t>
            </a:r>
            <a:r>
              <a:rPr dirty="0" sz="100" spc="10">
                <a:latin typeface="Courier New"/>
                <a:cs typeface="Courier New"/>
              </a:rPr>
              <a:t> </a:t>
            </a:r>
            <a:r>
              <a:rPr dirty="0" sz="100">
                <a:latin typeface="Courier New"/>
                <a:cs typeface="Courier New"/>
              </a:rPr>
              <a:t>listed_in,</a:t>
            </a:r>
            <a:r>
              <a:rPr dirty="0" sz="100" spc="10">
                <a:latin typeface="Courier New"/>
                <a:cs typeface="Courier New"/>
              </a:rPr>
              <a:t> </a:t>
            </a:r>
            <a:r>
              <a:rPr dirty="0" sz="100">
                <a:latin typeface="Courier New"/>
                <a:cs typeface="Courier New"/>
              </a:rPr>
              <a:t>dtype:</a:t>
            </a:r>
            <a:r>
              <a:rPr dirty="0" sz="100" spc="10">
                <a:latin typeface="Courier New"/>
                <a:cs typeface="Courier New"/>
              </a:rPr>
              <a:t> </a:t>
            </a:r>
            <a:r>
              <a:rPr dirty="0" sz="100">
                <a:latin typeface="Courier New"/>
                <a:cs typeface="Courier New"/>
              </a:rPr>
              <a:t>int64</a:t>
            </a:r>
            <a:endParaRPr sz="100">
              <a:latin typeface="Courier New"/>
              <a:cs typeface="Courier New"/>
            </a:endParaRPr>
          </a:p>
          <a:p>
            <a:pPr>
              <a:lnSpc>
                <a:spcPct val="100000"/>
              </a:lnSpc>
              <a:spcBef>
                <a:spcPts val="20"/>
              </a:spcBef>
            </a:pPr>
            <a:endParaRPr sz="100">
              <a:latin typeface="Courier New"/>
              <a:cs typeface="Courier New"/>
            </a:endParaRPr>
          </a:p>
          <a:p>
            <a:pPr algn="just" marL="88900">
              <a:lnSpc>
                <a:spcPct val="100000"/>
              </a:lnSpc>
            </a:pPr>
            <a:r>
              <a:rPr dirty="0" sz="100" spc="5" b="1">
                <a:latin typeface="Arial"/>
                <a:cs typeface="Arial"/>
              </a:rPr>
              <a:t>country</a:t>
            </a:r>
            <a:r>
              <a:rPr dirty="0" sz="100" b="1">
                <a:latin typeface="Arial"/>
                <a:cs typeface="Arial"/>
              </a:rPr>
              <a:t> </a:t>
            </a:r>
            <a:r>
              <a:rPr dirty="0" sz="100" spc="5" b="1">
                <a:latin typeface="Arial"/>
                <a:cs typeface="Arial"/>
              </a:rPr>
              <a:t>with highest number of</a:t>
            </a:r>
            <a:r>
              <a:rPr dirty="0" sz="100" b="1">
                <a:latin typeface="Arial"/>
                <a:cs typeface="Arial"/>
              </a:rPr>
              <a:t> </a:t>
            </a:r>
            <a:r>
              <a:rPr dirty="0" sz="100" spc="5" b="1">
                <a:latin typeface="Arial"/>
                <a:cs typeface="Arial"/>
              </a:rPr>
              <a:t>tv show</a:t>
            </a:r>
            <a:endParaRPr sz="100">
              <a:latin typeface="Arial"/>
              <a:cs typeface="Arial"/>
            </a:endParaRPr>
          </a:p>
          <a:p>
            <a:pPr>
              <a:lnSpc>
                <a:spcPct val="100000"/>
              </a:lnSpc>
            </a:pPr>
            <a:endParaRPr sz="100">
              <a:latin typeface="Arial"/>
              <a:cs typeface="Arial"/>
            </a:endParaRPr>
          </a:p>
          <a:p>
            <a:pPr>
              <a:lnSpc>
                <a:spcPct val="100000"/>
              </a:lnSpc>
            </a:pPr>
            <a:endParaRPr sz="100">
              <a:latin typeface="Arial"/>
              <a:cs typeface="Arial"/>
            </a:endParaRPr>
          </a:p>
          <a:p>
            <a:pPr marL="12700">
              <a:lnSpc>
                <a:spcPct val="100000"/>
              </a:lnSpc>
            </a:pPr>
            <a:r>
              <a:rPr dirty="0" sz="100">
                <a:solidFill>
                  <a:srgbClr val="616161"/>
                </a:solidFill>
                <a:latin typeface="Courier New"/>
                <a:cs typeface="Courier New"/>
              </a:rPr>
              <a:t>In</a:t>
            </a:r>
            <a:r>
              <a:rPr dirty="0" sz="100" spc="45">
                <a:solidFill>
                  <a:srgbClr val="616161"/>
                </a:solidFill>
                <a:latin typeface="Courier New"/>
                <a:cs typeface="Courier New"/>
              </a:rPr>
              <a:t> </a:t>
            </a:r>
            <a:r>
              <a:rPr dirty="0" sz="100">
                <a:solidFill>
                  <a:srgbClr val="616161"/>
                </a:solidFill>
                <a:latin typeface="Courier New"/>
                <a:cs typeface="Courier New"/>
              </a:rPr>
              <a:t>[36]:</a:t>
            </a:r>
            <a:r>
              <a:rPr dirty="0" sz="100" spc="95">
                <a:solidFill>
                  <a:srgbClr val="616161"/>
                </a:solidFill>
                <a:latin typeface="Courier New"/>
                <a:cs typeface="Courier New"/>
              </a:rPr>
              <a:t> </a:t>
            </a:r>
            <a:r>
              <a:rPr dirty="0" sz="100">
                <a:solidFill>
                  <a:srgbClr val="202020"/>
                </a:solidFill>
                <a:latin typeface="Courier New"/>
                <a:cs typeface="Courier New"/>
              </a:rPr>
              <a:t>tv_show</a:t>
            </a:r>
            <a:r>
              <a:rPr dirty="0" sz="100" b="1">
                <a:solidFill>
                  <a:srgbClr val="AA21FF"/>
                </a:solidFill>
                <a:latin typeface="Courier New"/>
                <a:cs typeface="Courier New"/>
              </a:rPr>
              <a:t>.</a:t>
            </a:r>
            <a:r>
              <a:rPr dirty="0" sz="100">
                <a:solidFill>
                  <a:srgbClr val="202020"/>
                </a:solidFill>
                <a:latin typeface="Courier New"/>
                <a:cs typeface="Courier New"/>
              </a:rPr>
              <a:t>country</a:t>
            </a:r>
            <a:r>
              <a:rPr dirty="0" sz="100" b="1">
                <a:solidFill>
                  <a:srgbClr val="AA21FF"/>
                </a:solidFill>
                <a:latin typeface="Courier New"/>
                <a:cs typeface="Courier New"/>
              </a:rPr>
              <a:t>.</a:t>
            </a:r>
            <a:r>
              <a:rPr dirty="0" sz="100">
                <a:solidFill>
                  <a:srgbClr val="202020"/>
                </a:solidFill>
                <a:latin typeface="Courier New"/>
                <a:cs typeface="Courier New"/>
              </a:rPr>
              <a:t>value_counts</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202020"/>
                </a:solidFill>
                <a:latin typeface="Courier New"/>
                <a:cs typeface="Courier New"/>
              </a:rPr>
              <a:t>head</a:t>
            </a:r>
            <a:r>
              <a:rPr dirty="0" sz="100">
                <a:solidFill>
                  <a:srgbClr val="0054AA"/>
                </a:solidFill>
                <a:latin typeface="Courier New"/>
                <a:cs typeface="Courier New"/>
              </a:rPr>
              <a:t>(</a:t>
            </a:r>
            <a:r>
              <a:rPr dirty="0" sz="100">
                <a:solidFill>
                  <a:srgbClr val="008700"/>
                </a:solidFill>
                <a:latin typeface="Courier New"/>
                <a:cs typeface="Courier New"/>
              </a:rPr>
              <a:t>10</a:t>
            </a:r>
            <a:r>
              <a:rPr dirty="0" sz="100">
                <a:solidFill>
                  <a:srgbClr val="0054AA"/>
                </a:solidFill>
                <a:latin typeface="Courier New"/>
                <a:cs typeface="Courier New"/>
              </a:rPr>
              <a:t>)</a:t>
            </a:r>
            <a:endParaRPr sz="100">
              <a:latin typeface="Courier New"/>
              <a:cs typeface="Courier New"/>
            </a:endParaRPr>
          </a:p>
        </p:txBody>
      </p:sp>
      <p:sp>
        <p:nvSpPr>
          <p:cNvPr id="309" name="object 309"/>
          <p:cNvSpPr txBox="1"/>
          <p:nvPr/>
        </p:nvSpPr>
        <p:spPr>
          <a:xfrm>
            <a:off x="-6349" y="5405375"/>
            <a:ext cx="322580" cy="41910"/>
          </a:xfrm>
          <a:prstGeom prst="rect">
            <a:avLst/>
          </a:prstGeom>
        </p:spPr>
        <p:txBody>
          <a:bodyPr wrap="square" lIns="0" tIns="13335" rIns="0" bIns="0" rtlCol="0" vert="horz">
            <a:spAutoFit/>
          </a:bodyPr>
          <a:lstStyle/>
          <a:p>
            <a:pPr marL="38100">
              <a:lnSpc>
                <a:spcPct val="100000"/>
              </a:lnSpc>
              <a:spcBef>
                <a:spcPts val="105"/>
              </a:spcBef>
            </a:pPr>
            <a:r>
              <a:rPr dirty="0" sz="100">
                <a:solidFill>
                  <a:srgbClr val="616161"/>
                </a:solidFill>
                <a:latin typeface="Courier New"/>
                <a:cs typeface="Courier New"/>
              </a:rPr>
              <a:t>Out[36]:</a:t>
            </a:r>
            <a:r>
              <a:rPr dirty="0" sz="100" spc="75">
                <a:solidFill>
                  <a:srgbClr val="616161"/>
                </a:solidFill>
                <a:latin typeface="Courier New"/>
                <a:cs typeface="Courier New"/>
              </a:rPr>
              <a:t> </a:t>
            </a:r>
            <a:r>
              <a:rPr dirty="0" baseline="27777" sz="150">
                <a:latin typeface="Courier New"/>
                <a:cs typeface="Courier New"/>
              </a:rPr>
              <a:t>United</a:t>
            </a:r>
            <a:r>
              <a:rPr dirty="0" baseline="27777" sz="150" spc="44">
                <a:latin typeface="Courier New"/>
                <a:cs typeface="Courier New"/>
              </a:rPr>
              <a:t> </a:t>
            </a:r>
            <a:r>
              <a:rPr dirty="0" baseline="27777" sz="150">
                <a:latin typeface="Courier New"/>
                <a:cs typeface="Courier New"/>
              </a:rPr>
              <a:t>States    </a:t>
            </a:r>
            <a:r>
              <a:rPr dirty="0" baseline="27777" sz="150" spc="22">
                <a:latin typeface="Courier New"/>
                <a:cs typeface="Courier New"/>
              </a:rPr>
              <a:t> </a:t>
            </a:r>
            <a:r>
              <a:rPr dirty="0" baseline="27777" sz="150">
                <a:latin typeface="Courier New"/>
                <a:cs typeface="Courier New"/>
              </a:rPr>
              <a:t>760</a:t>
            </a:r>
            <a:endParaRPr baseline="27777" sz="150">
              <a:latin typeface="Courier New"/>
              <a:cs typeface="Courier New"/>
            </a:endParaRPr>
          </a:p>
        </p:txBody>
      </p:sp>
      <p:sp>
        <p:nvSpPr>
          <p:cNvPr id="310" name="object 310"/>
          <p:cNvSpPr txBox="1"/>
          <p:nvPr/>
        </p:nvSpPr>
        <p:spPr>
          <a:xfrm>
            <a:off x="-58788" y="5567357"/>
            <a:ext cx="548005" cy="31369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66370">
              <a:lnSpc>
                <a:spcPct val="100000"/>
              </a:lnSpc>
            </a:pPr>
            <a:r>
              <a:rPr dirty="0" sz="100">
                <a:latin typeface="Courier New"/>
                <a:cs typeface="Courier New"/>
              </a:rPr>
              <a:t>Name:</a:t>
            </a:r>
            <a:r>
              <a:rPr dirty="0" sz="100" spc="5">
                <a:latin typeface="Courier New"/>
                <a:cs typeface="Courier New"/>
              </a:rPr>
              <a:t> </a:t>
            </a:r>
            <a:r>
              <a:rPr dirty="0" sz="100">
                <a:latin typeface="Courier New"/>
                <a:cs typeface="Courier New"/>
              </a:rPr>
              <a:t>country,</a:t>
            </a:r>
            <a:r>
              <a:rPr dirty="0" sz="100" spc="10">
                <a:latin typeface="Courier New"/>
                <a:cs typeface="Courier New"/>
              </a:rPr>
              <a:t> </a:t>
            </a:r>
            <a:r>
              <a:rPr dirty="0" sz="100">
                <a:latin typeface="Courier New"/>
                <a:cs typeface="Courier New"/>
              </a:rPr>
              <a:t>dtype:</a:t>
            </a:r>
            <a:r>
              <a:rPr dirty="0" sz="100" spc="5">
                <a:latin typeface="Courier New"/>
                <a:cs typeface="Courier New"/>
              </a:rPr>
              <a:t> </a:t>
            </a:r>
            <a:r>
              <a:rPr dirty="0" sz="100">
                <a:latin typeface="Courier New"/>
                <a:cs typeface="Courier New"/>
              </a:rPr>
              <a:t>int64</a:t>
            </a:r>
            <a:endParaRPr sz="100">
              <a:latin typeface="Courier New"/>
              <a:cs typeface="Courier New"/>
            </a:endParaRPr>
          </a:p>
          <a:p>
            <a:pPr>
              <a:lnSpc>
                <a:spcPct val="100000"/>
              </a:lnSpc>
              <a:spcBef>
                <a:spcPts val="10"/>
              </a:spcBef>
            </a:pPr>
            <a:endParaRPr sz="100">
              <a:latin typeface="Courier New"/>
              <a:cs typeface="Courier New"/>
            </a:endParaRPr>
          </a:p>
          <a:p>
            <a:pPr marL="166370">
              <a:lnSpc>
                <a:spcPct val="100000"/>
              </a:lnSpc>
            </a:pPr>
            <a:r>
              <a:rPr dirty="0" sz="100" spc="5" b="1">
                <a:latin typeface="Arial"/>
                <a:cs typeface="Arial"/>
              </a:rPr>
              <a:t>country</a:t>
            </a:r>
            <a:r>
              <a:rPr dirty="0" sz="100" b="1">
                <a:latin typeface="Arial"/>
                <a:cs typeface="Arial"/>
              </a:rPr>
              <a:t> </a:t>
            </a:r>
            <a:r>
              <a:rPr dirty="0" sz="100" spc="5" b="1">
                <a:latin typeface="Arial"/>
                <a:cs typeface="Arial"/>
              </a:rPr>
              <a:t>with highest number of movies</a:t>
            </a:r>
            <a:endParaRPr sz="100">
              <a:latin typeface="Arial"/>
              <a:cs typeface="Arial"/>
            </a:endParaRPr>
          </a:p>
          <a:p>
            <a:pPr>
              <a:lnSpc>
                <a:spcPct val="100000"/>
              </a:lnSpc>
            </a:pPr>
            <a:endParaRPr sz="100">
              <a:latin typeface="Arial"/>
              <a:cs typeface="Arial"/>
            </a:endParaRPr>
          </a:p>
          <a:p>
            <a:pPr marL="88900" marR="55880">
              <a:lnSpc>
                <a:spcPts val="280"/>
              </a:lnSpc>
            </a:pPr>
            <a:r>
              <a:rPr dirty="0" sz="100">
                <a:solidFill>
                  <a:srgbClr val="616161"/>
                </a:solidFill>
                <a:latin typeface="Courier New"/>
                <a:cs typeface="Courier New"/>
              </a:rPr>
              <a:t>In [231…</a:t>
            </a:r>
            <a:r>
              <a:rPr dirty="0" sz="100" spc="5">
                <a:solidFill>
                  <a:srgbClr val="616161"/>
                </a:solidFill>
                <a:latin typeface="Courier New"/>
                <a:cs typeface="Courier New"/>
              </a:rPr>
              <a:t> </a:t>
            </a:r>
            <a:r>
              <a:rPr dirty="0" sz="100">
                <a:solidFill>
                  <a:srgbClr val="202020"/>
                </a:solidFill>
                <a:latin typeface="Courier New"/>
                <a:cs typeface="Courier New"/>
              </a:rPr>
              <a:t>movie_s</a:t>
            </a:r>
            <a:r>
              <a:rPr dirty="0" sz="100" b="1">
                <a:solidFill>
                  <a:srgbClr val="AA21FF"/>
                </a:solidFill>
                <a:latin typeface="Courier New"/>
                <a:cs typeface="Courier New"/>
              </a:rPr>
              <a:t>.</a:t>
            </a:r>
            <a:r>
              <a:rPr dirty="0" sz="100">
                <a:solidFill>
                  <a:srgbClr val="202020"/>
                </a:solidFill>
                <a:latin typeface="Courier New"/>
                <a:cs typeface="Courier New"/>
              </a:rPr>
              <a:t>country</a:t>
            </a:r>
            <a:r>
              <a:rPr dirty="0" sz="100" b="1">
                <a:solidFill>
                  <a:srgbClr val="AA21FF"/>
                </a:solidFill>
                <a:latin typeface="Courier New"/>
                <a:cs typeface="Courier New"/>
              </a:rPr>
              <a:t>.</a:t>
            </a:r>
            <a:r>
              <a:rPr dirty="0" sz="100">
                <a:solidFill>
                  <a:srgbClr val="202020"/>
                </a:solidFill>
                <a:latin typeface="Courier New"/>
                <a:cs typeface="Courier New"/>
              </a:rPr>
              <a:t>value_counts</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202020"/>
                </a:solidFill>
                <a:latin typeface="Courier New"/>
                <a:cs typeface="Courier New"/>
              </a:rPr>
              <a:t>head</a:t>
            </a:r>
            <a:r>
              <a:rPr dirty="0" sz="100">
                <a:solidFill>
                  <a:srgbClr val="0054AA"/>
                </a:solidFill>
                <a:latin typeface="Courier New"/>
                <a:cs typeface="Courier New"/>
              </a:rPr>
              <a:t>(</a:t>
            </a:r>
            <a:r>
              <a:rPr dirty="0" sz="100">
                <a:solidFill>
                  <a:srgbClr val="008700"/>
                </a:solidFill>
                <a:latin typeface="Courier New"/>
                <a:cs typeface="Courier New"/>
              </a:rPr>
              <a:t>10</a:t>
            </a:r>
            <a:r>
              <a:rPr dirty="0" sz="100">
                <a:solidFill>
                  <a:srgbClr val="0054AA"/>
                </a:solidFill>
                <a:latin typeface="Courier New"/>
                <a:cs typeface="Courier New"/>
              </a:rPr>
              <a:t>) </a:t>
            </a:r>
            <a:r>
              <a:rPr dirty="0" sz="100" spc="-45">
                <a:solidFill>
                  <a:srgbClr val="0054AA"/>
                </a:solidFill>
                <a:latin typeface="Courier New"/>
                <a:cs typeface="Courier New"/>
              </a:rPr>
              <a:t> </a:t>
            </a:r>
            <a:r>
              <a:rPr dirty="0" sz="100">
                <a:solidFill>
                  <a:srgbClr val="616161"/>
                </a:solidFill>
                <a:latin typeface="Courier New"/>
                <a:cs typeface="Courier New"/>
              </a:rPr>
              <a:t>Out[231]:</a:t>
            </a:r>
            <a:r>
              <a:rPr dirty="0" sz="100" spc="75">
                <a:solidFill>
                  <a:srgbClr val="616161"/>
                </a:solidFill>
                <a:latin typeface="Courier New"/>
                <a:cs typeface="Courier New"/>
              </a:rPr>
              <a:t> </a:t>
            </a:r>
            <a:r>
              <a:rPr dirty="0" baseline="27777" sz="150">
                <a:latin typeface="Courier New"/>
                <a:cs typeface="Courier New"/>
              </a:rPr>
              <a:t>United</a:t>
            </a:r>
            <a:r>
              <a:rPr dirty="0" baseline="27777" sz="150" spc="44">
                <a:latin typeface="Courier New"/>
                <a:cs typeface="Courier New"/>
              </a:rPr>
              <a:t> </a:t>
            </a:r>
            <a:r>
              <a:rPr dirty="0" baseline="27777" sz="150">
                <a:latin typeface="Courier New"/>
                <a:cs typeface="Courier New"/>
              </a:rPr>
              <a:t>States    </a:t>
            </a:r>
            <a:r>
              <a:rPr dirty="0" baseline="27777" sz="150" spc="22">
                <a:latin typeface="Courier New"/>
                <a:cs typeface="Courier New"/>
              </a:rPr>
              <a:t> </a:t>
            </a:r>
            <a:r>
              <a:rPr dirty="0" baseline="27777" sz="150">
                <a:latin typeface="Courier New"/>
                <a:cs typeface="Courier New"/>
              </a:rPr>
              <a:t>2055</a:t>
            </a:r>
            <a:endParaRPr baseline="27777" sz="150">
              <a:latin typeface="Courier New"/>
              <a:cs typeface="Courier New"/>
            </a:endParaRPr>
          </a:p>
          <a:p>
            <a:pPr marL="172720">
              <a:lnSpc>
                <a:spcPts val="45"/>
              </a:lnSpc>
            </a:pPr>
            <a:r>
              <a:rPr dirty="0" sz="100">
                <a:latin typeface="Courier New"/>
                <a:cs typeface="Courier New"/>
              </a:rPr>
              <a:t>India              </a:t>
            </a:r>
            <a:r>
              <a:rPr dirty="0" sz="100" spc="5">
                <a:latin typeface="Courier New"/>
                <a:cs typeface="Courier New"/>
              </a:rPr>
              <a:t> </a:t>
            </a:r>
            <a:r>
              <a:rPr dirty="0" sz="100">
                <a:latin typeface="Courier New"/>
                <a:cs typeface="Courier New"/>
              </a:rPr>
              <a:t>893</a:t>
            </a:r>
            <a:endParaRPr sz="100">
              <a:latin typeface="Courier New"/>
              <a:cs typeface="Courier New"/>
            </a:endParaRPr>
          </a:p>
          <a:p>
            <a:pPr marL="172720">
              <a:lnSpc>
                <a:spcPct val="100000"/>
              </a:lnSpc>
            </a:pPr>
            <a:r>
              <a:rPr dirty="0" sz="100">
                <a:latin typeface="Courier New"/>
                <a:cs typeface="Courier New"/>
              </a:rPr>
              <a:t>unknown            </a:t>
            </a:r>
            <a:r>
              <a:rPr dirty="0" sz="100" spc="10">
                <a:latin typeface="Courier New"/>
                <a:cs typeface="Courier New"/>
              </a:rPr>
              <a:t> </a:t>
            </a:r>
            <a:r>
              <a:rPr dirty="0" sz="100">
                <a:latin typeface="Courier New"/>
                <a:cs typeface="Courier New"/>
              </a:rPr>
              <a:t>439</a:t>
            </a:r>
            <a:endParaRPr sz="100">
              <a:latin typeface="Courier New"/>
              <a:cs typeface="Courier New"/>
            </a:endParaRPr>
          </a:p>
          <a:p>
            <a:pPr marL="172720">
              <a:lnSpc>
                <a:spcPct val="100000"/>
              </a:lnSpc>
            </a:pPr>
            <a:r>
              <a:rPr dirty="0" sz="100">
                <a:latin typeface="Courier New"/>
                <a:cs typeface="Courier New"/>
              </a:rPr>
              <a:t>United</a:t>
            </a:r>
            <a:r>
              <a:rPr dirty="0" sz="100" spc="45">
                <a:latin typeface="Courier New"/>
                <a:cs typeface="Courier New"/>
              </a:rPr>
              <a:t> </a:t>
            </a:r>
            <a:r>
              <a:rPr dirty="0" sz="100">
                <a:latin typeface="Courier New"/>
                <a:cs typeface="Courier New"/>
              </a:rPr>
              <a:t>Kingdom    </a:t>
            </a:r>
            <a:r>
              <a:rPr dirty="0" sz="100" spc="15">
                <a:latin typeface="Courier New"/>
                <a:cs typeface="Courier New"/>
              </a:rPr>
              <a:t> </a:t>
            </a:r>
            <a:r>
              <a:rPr dirty="0" sz="100">
                <a:latin typeface="Courier New"/>
                <a:cs typeface="Courier New"/>
              </a:rPr>
              <a:t>206</a:t>
            </a:r>
            <a:endParaRPr sz="100">
              <a:latin typeface="Courier New"/>
              <a:cs typeface="Courier New"/>
            </a:endParaRPr>
          </a:p>
          <a:p>
            <a:pPr marL="172720">
              <a:lnSpc>
                <a:spcPct val="100000"/>
              </a:lnSpc>
              <a:spcBef>
                <a:spcPts val="10"/>
              </a:spcBef>
            </a:pPr>
            <a:r>
              <a:rPr dirty="0" sz="100">
                <a:latin typeface="Courier New"/>
                <a:cs typeface="Courier New"/>
              </a:rPr>
              <a:t>Canada             </a:t>
            </a:r>
            <a:r>
              <a:rPr dirty="0" sz="100" spc="5">
                <a:latin typeface="Courier New"/>
                <a:cs typeface="Courier New"/>
              </a:rPr>
              <a:t> </a:t>
            </a:r>
            <a:r>
              <a:rPr dirty="0" sz="100">
                <a:latin typeface="Courier New"/>
                <a:cs typeface="Courier New"/>
              </a:rPr>
              <a:t>122</a:t>
            </a:r>
            <a:endParaRPr sz="100">
              <a:latin typeface="Courier New"/>
              <a:cs typeface="Courier New"/>
            </a:endParaRPr>
          </a:p>
          <a:p>
            <a:pPr marL="172720">
              <a:lnSpc>
                <a:spcPct val="100000"/>
              </a:lnSpc>
              <a:spcBef>
                <a:spcPts val="20"/>
              </a:spcBef>
            </a:pPr>
            <a:r>
              <a:rPr dirty="0" sz="100">
                <a:latin typeface="Courier New"/>
                <a:cs typeface="Courier New"/>
              </a:rPr>
              <a:t>Spain               </a:t>
            </a:r>
            <a:r>
              <a:rPr dirty="0" sz="100" spc="10">
                <a:latin typeface="Courier New"/>
                <a:cs typeface="Courier New"/>
              </a:rPr>
              <a:t> </a:t>
            </a:r>
            <a:r>
              <a:rPr dirty="0" sz="100">
                <a:latin typeface="Courier New"/>
                <a:cs typeface="Courier New"/>
              </a:rPr>
              <a:t>97</a:t>
            </a:r>
            <a:endParaRPr sz="100">
              <a:latin typeface="Courier New"/>
              <a:cs typeface="Courier New"/>
            </a:endParaRPr>
          </a:p>
          <a:p>
            <a:pPr marL="172720">
              <a:lnSpc>
                <a:spcPct val="100000"/>
              </a:lnSpc>
              <a:spcBef>
                <a:spcPts val="10"/>
              </a:spcBef>
            </a:pPr>
            <a:r>
              <a:rPr dirty="0" sz="100">
                <a:latin typeface="Courier New"/>
                <a:cs typeface="Courier New"/>
              </a:rPr>
              <a:t>Egypt               </a:t>
            </a:r>
            <a:r>
              <a:rPr dirty="0" sz="100" spc="10">
                <a:latin typeface="Courier New"/>
                <a:cs typeface="Courier New"/>
              </a:rPr>
              <a:t> </a:t>
            </a:r>
            <a:r>
              <a:rPr dirty="0" sz="100">
                <a:latin typeface="Courier New"/>
                <a:cs typeface="Courier New"/>
              </a:rPr>
              <a:t>92</a:t>
            </a:r>
            <a:endParaRPr sz="100">
              <a:latin typeface="Courier New"/>
              <a:cs typeface="Courier New"/>
            </a:endParaRPr>
          </a:p>
          <a:p>
            <a:pPr marL="172720">
              <a:lnSpc>
                <a:spcPct val="100000"/>
              </a:lnSpc>
              <a:spcBef>
                <a:spcPts val="10"/>
              </a:spcBef>
            </a:pPr>
            <a:r>
              <a:rPr dirty="0" sz="100">
                <a:latin typeface="Courier New"/>
                <a:cs typeface="Courier New"/>
              </a:rPr>
              <a:t>Nigeria             </a:t>
            </a:r>
            <a:r>
              <a:rPr dirty="0" sz="100" spc="10">
                <a:latin typeface="Courier New"/>
                <a:cs typeface="Courier New"/>
              </a:rPr>
              <a:t> </a:t>
            </a:r>
            <a:r>
              <a:rPr dirty="0" sz="100">
                <a:latin typeface="Courier New"/>
                <a:cs typeface="Courier New"/>
              </a:rPr>
              <a:t>86</a:t>
            </a:r>
            <a:endParaRPr sz="100">
              <a:latin typeface="Courier New"/>
              <a:cs typeface="Courier New"/>
            </a:endParaRPr>
          </a:p>
          <a:p>
            <a:pPr marL="172720">
              <a:lnSpc>
                <a:spcPct val="100000"/>
              </a:lnSpc>
              <a:spcBef>
                <a:spcPts val="10"/>
              </a:spcBef>
            </a:pPr>
            <a:r>
              <a:rPr dirty="0" sz="100">
                <a:latin typeface="Courier New"/>
                <a:cs typeface="Courier New"/>
              </a:rPr>
              <a:t>Indonesia           </a:t>
            </a:r>
            <a:r>
              <a:rPr dirty="0" sz="100" spc="10">
                <a:latin typeface="Courier New"/>
                <a:cs typeface="Courier New"/>
              </a:rPr>
              <a:t> </a:t>
            </a:r>
            <a:r>
              <a:rPr dirty="0" sz="100">
                <a:latin typeface="Courier New"/>
                <a:cs typeface="Courier New"/>
              </a:rPr>
              <a:t>77</a:t>
            </a:r>
            <a:endParaRPr sz="100">
              <a:latin typeface="Courier New"/>
              <a:cs typeface="Courier New"/>
            </a:endParaRPr>
          </a:p>
          <a:p>
            <a:pPr marL="172720">
              <a:lnSpc>
                <a:spcPct val="100000"/>
              </a:lnSpc>
              <a:spcBef>
                <a:spcPts val="20"/>
              </a:spcBef>
            </a:pPr>
            <a:r>
              <a:rPr dirty="0" sz="100">
                <a:latin typeface="Courier New"/>
                <a:cs typeface="Courier New"/>
              </a:rPr>
              <a:t>Turkey              </a:t>
            </a:r>
            <a:r>
              <a:rPr dirty="0" sz="100" spc="10">
                <a:latin typeface="Courier New"/>
                <a:cs typeface="Courier New"/>
              </a:rPr>
              <a:t> </a:t>
            </a:r>
            <a:r>
              <a:rPr dirty="0" sz="100">
                <a:latin typeface="Courier New"/>
                <a:cs typeface="Courier New"/>
              </a:rPr>
              <a:t>76</a:t>
            </a:r>
            <a:endParaRPr sz="100">
              <a:latin typeface="Courier New"/>
              <a:cs typeface="Courier New"/>
            </a:endParaRPr>
          </a:p>
          <a:p>
            <a:pPr marL="172720">
              <a:lnSpc>
                <a:spcPct val="100000"/>
              </a:lnSpc>
              <a:spcBef>
                <a:spcPts val="10"/>
              </a:spcBef>
            </a:pPr>
            <a:r>
              <a:rPr dirty="0" sz="100">
                <a:latin typeface="Courier New"/>
                <a:cs typeface="Courier New"/>
              </a:rPr>
              <a:t>Name:</a:t>
            </a:r>
            <a:r>
              <a:rPr dirty="0" sz="100" spc="5">
                <a:latin typeface="Courier New"/>
                <a:cs typeface="Courier New"/>
              </a:rPr>
              <a:t> </a:t>
            </a:r>
            <a:r>
              <a:rPr dirty="0" sz="100">
                <a:latin typeface="Courier New"/>
                <a:cs typeface="Courier New"/>
              </a:rPr>
              <a:t>country,</a:t>
            </a:r>
            <a:r>
              <a:rPr dirty="0" sz="100" spc="10">
                <a:latin typeface="Courier New"/>
                <a:cs typeface="Courier New"/>
              </a:rPr>
              <a:t> </a:t>
            </a:r>
            <a:r>
              <a:rPr dirty="0" sz="100">
                <a:latin typeface="Courier New"/>
                <a:cs typeface="Courier New"/>
              </a:rPr>
              <a:t>dtype:</a:t>
            </a:r>
            <a:r>
              <a:rPr dirty="0" sz="100" spc="5">
                <a:latin typeface="Courier New"/>
                <a:cs typeface="Courier New"/>
              </a:rPr>
              <a:t> </a:t>
            </a:r>
            <a:r>
              <a:rPr dirty="0" sz="100">
                <a:latin typeface="Courier New"/>
                <a:cs typeface="Courier New"/>
              </a:rPr>
              <a:t>int64</a:t>
            </a:r>
            <a:endParaRPr sz="100">
              <a:latin typeface="Courier New"/>
              <a:cs typeface="Courier New"/>
            </a:endParaRPr>
          </a:p>
        </p:txBody>
      </p:sp>
      <p:sp>
        <p:nvSpPr>
          <p:cNvPr id="311" name="object 311"/>
          <p:cNvSpPr/>
          <p:nvPr/>
        </p:nvSpPr>
        <p:spPr>
          <a:xfrm>
            <a:off x="109026" y="5958014"/>
            <a:ext cx="1188085" cy="17780"/>
          </a:xfrm>
          <a:custGeom>
            <a:avLst/>
            <a:gdLst/>
            <a:ahLst/>
            <a:cxnLst/>
            <a:rect l="l" t="t" r="r" b="b"/>
            <a:pathLst>
              <a:path w="1188085" h="17779">
                <a:moveTo>
                  <a:pt x="1187864" y="17651"/>
                </a:moveTo>
                <a:lnTo>
                  <a:pt x="0" y="17651"/>
                </a:lnTo>
                <a:lnTo>
                  <a:pt x="0" y="0"/>
                </a:lnTo>
                <a:lnTo>
                  <a:pt x="1187864" y="0"/>
                </a:lnTo>
                <a:lnTo>
                  <a:pt x="1187864" y="17651"/>
                </a:lnTo>
                <a:close/>
              </a:path>
            </a:pathLst>
          </a:custGeom>
          <a:solidFill>
            <a:srgbClr val="F5F5F5"/>
          </a:solidFill>
        </p:spPr>
        <p:txBody>
          <a:bodyPr wrap="square" lIns="0" tIns="0" rIns="0" bIns="0" rtlCol="0"/>
          <a:lstStyle/>
          <a:p/>
        </p:txBody>
      </p:sp>
      <p:grpSp>
        <p:nvGrpSpPr>
          <p:cNvPr id="312" name="object 312"/>
          <p:cNvGrpSpPr/>
          <p:nvPr/>
        </p:nvGrpSpPr>
        <p:grpSpPr>
          <a:xfrm>
            <a:off x="102795" y="9467614"/>
            <a:ext cx="1200785" cy="46990"/>
            <a:chOff x="102795" y="9467614"/>
            <a:chExt cx="1200785" cy="46990"/>
          </a:xfrm>
        </p:grpSpPr>
        <p:sp>
          <p:nvSpPr>
            <p:cNvPr id="313" name="object 313"/>
            <p:cNvSpPr/>
            <p:nvPr/>
          </p:nvSpPr>
          <p:spPr>
            <a:xfrm>
              <a:off x="102795" y="9467614"/>
              <a:ext cx="1200785" cy="46990"/>
            </a:xfrm>
            <a:custGeom>
              <a:avLst/>
              <a:gdLst/>
              <a:ahLst/>
              <a:cxnLst/>
              <a:rect l="l" t="t" r="r" b="b"/>
              <a:pathLst>
                <a:path w="1200785" h="46990">
                  <a:moveTo>
                    <a:pt x="1200324" y="46725"/>
                  </a:moveTo>
                  <a:lnTo>
                    <a:pt x="0" y="46725"/>
                  </a:lnTo>
                  <a:lnTo>
                    <a:pt x="0" y="0"/>
                  </a:lnTo>
                  <a:lnTo>
                    <a:pt x="1200324" y="0"/>
                  </a:lnTo>
                  <a:lnTo>
                    <a:pt x="1200324" y="46725"/>
                  </a:lnTo>
                  <a:close/>
                </a:path>
              </a:pathLst>
            </a:custGeom>
            <a:solidFill>
              <a:srgbClr val="F5F5F5"/>
            </a:solidFill>
          </p:spPr>
          <p:txBody>
            <a:bodyPr wrap="square" lIns="0" tIns="0" rIns="0" bIns="0" rtlCol="0"/>
            <a:lstStyle/>
            <a:p/>
          </p:txBody>
        </p:sp>
        <p:sp>
          <p:nvSpPr>
            <p:cNvPr id="314" name="object 314"/>
            <p:cNvSpPr/>
            <p:nvPr/>
          </p:nvSpPr>
          <p:spPr>
            <a:xfrm>
              <a:off x="103315" y="9468133"/>
              <a:ext cx="1199515" cy="45720"/>
            </a:xfrm>
            <a:custGeom>
              <a:avLst/>
              <a:gdLst/>
              <a:ahLst/>
              <a:cxnLst/>
              <a:rect l="l" t="t" r="r" b="b"/>
              <a:pathLst>
                <a:path w="1199515" h="45720">
                  <a:moveTo>
                    <a:pt x="0" y="0"/>
                  </a:moveTo>
                  <a:lnTo>
                    <a:pt x="1199286" y="0"/>
                  </a:lnTo>
                  <a:lnTo>
                    <a:pt x="1199286" y="45687"/>
                  </a:lnTo>
                  <a:lnTo>
                    <a:pt x="0" y="45687"/>
                  </a:lnTo>
                  <a:lnTo>
                    <a:pt x="0" y="0"/>
                  </a:lnTo>
                  <a:close/>
                </a:path>
              </a:pathLst>
            </a:custGeom>
            <a:ln w="3175">
              <a:solidFill>
                <a:srgbClr val="DFDFDF"/>
              </a:solidFill>
            </a:ln>
          </p:spPr>
          <p:txBody>
            <a:bodyPr wrap="square" lIns="0" tIns="0" rIns="0" bIns="0" rtlCol="0"/>
            <a:lstStyle/>
            <a:p/>
          </p:txBody>
        </p:sp>
        <p:sp>
          <p:nvSpPr>
            <p:cNvPr id="315" name="object 315"/>
            <p:cNvSpPr/>
            <p:nvPr/>
          </p:nvSpPr>
          <p:spPr>
            <a:xfrm>
              <a:off x="109026" y="9473844"/>
              <a:ext cx="1188085" cy="34290"/>
            </a:xfrm>
            <a:custGeom>
              <a:avLst/>
              <a:gdLst/>
              <a:ahLst/>
              <a:cxnLst/>
              <a:rect l="l" t="t" r="r" b="b"/>
              <a:pathLst>
                <a:path w="1188085" h="34290">
                  <a:moveTo>
                    <a:pt x="1187864" y="34265"/>
                  </a:moveTo>
                  <a:lnTo>
                    <a:pt x="0" y="34265"/>
                  </a:lnTo>
                  <a:lnTo>
                    <a:pt x="0" y="0"/>
                  </a:lnTo>
                  <a:lnTo>
                    <a:pt x="1187864" y="0"/>
                  </a:lnTo>
                  <a:lnTo>
                    <a:pt x="1187864" y="34265"/>
                  </a:lnTo>
                  <a:close/>
                </a:path>
              </a:pathLst>
            </a:custGeom>
            <a:solidFill>
              <a:srgbClr val="F5F5F5"/>
            </a:solidFill>
          </p:spPr>
          <p:txBody>
            <a:bodyPr wrap="square" lIns="0" tIns="0" rIns="0" bIns="0" rtlCol="0"/>
            <a:lstStyle/>
            <a:p/>
          </p:txBody>
        </p:sp>
      </p:grpSp>
      <p:grpSp>
        <p:nvGrpSpPr>
          <p:cNvPr id="316" name="object 316"/>
          <p:cNvGrpSpPr/>
          <p:nvPr/>
        </p:nvGrpSpPr>
        <p:grpSpPr>
          <a:xfrm>
            <a:off x="102795" y="9560027"/>
            <a:ext cx="1200785" cy="46990"/>
            <a:chOff x="102795" y="9560027"/>
            <a:chExt cx="1200785" cy="46990"/>
          </a:xfrm>
        </p:grpSpPr>
        <p:sp>
          <p:nvSpPr>
            <p:cNvPr id="317" name="object 317"/>
            <p:cNvSpPr/>
            <p:nvPr/>
          </p:nvSpPr>
          <p:spPr>
            <a:xfrm>
              <a:off x="102795" y="9560027"/>
              <a:ext cx="1200785" cy="46990"/>
            </a:xfrm>
            <a:custGeom>
              <a:avLst/>
              <a:gdLst/>
              <a:ahLst/>
              <a:cxnLst/>
              <a:rect l="l" t="t" r="r" b="b"/>
              <a:pathLst>
                <a:path w="1200785" h="46990">
                  <a:moveTo>
                    <a:pt x="1200324" y="46725"/>
                  </a:moveTo>
                  <a:lnTo>
                    <a:pt x="0" y="46725"/>
                  </a:lnTo>
                  <a:lnTo>
                    <a:pt x="0" y="0"/>
                  </a:lnTo>
                  <a:lnTo>
                    <a:pt x="1200324" y="0"/>
                  </a:lnTo>
                  <a:lnTo>
                    <a:pt x="1200324" y="46725"/>
                  </a:lnTo>
                  <a:close/>
                </a:path>
              </a:pathLst>
            </a:custGeom>
            <a:solidFill>
              <a:srgbClr val="F5F5F5"/>
            </a:solidFill>
          </p:spPr>
          <p:txBody>
            <a:bodyPr wrap="square" lIns="0" tIns="0" rIns="0" bIns="0" rtlCol="0"/>
            <a:lstStyle/>
            <a:p/>
          </p:txBody>
        </p:sp>
        <p:sp>
          <p:nvSpPr>
            <p:cNvPr id="318" name="object 318"/>
            <p:cNvSpPr/>
            <p:nvPr/>
          </p:nvSpPr>
          <p:spPr>
            <a:xfrm>
              <a:off x="103315" y="9560546"/>
              <a:ext cx="1199515" cy="45720"/>
            </a:xfrm>
            <a:custGeom>
              <a:avLst/>
              <a:gdLst/>
              <a:ahLst/>
              <a:cxnLst/>
              <a:rect l="l" t="t" r="r" b="b"/>
              <a:pathLst>
                <a:path w="1199515" h="45720">
                  <a:moveTo>
                    <a:pt x="0" y="0"/>
                  </a:moveTo>
                  <a:lnTo>
                    <a:pt x="1199286" y="0"/>
                  </a:lnTo>
                  <a:lnTo>
                    <a:pt x="1199286" y="45687"/>
                  </a:lnTo>
                  <a:lnTo>
                    <a:pt x="0" y="45687"/>
                  </a:lnTo>
                  <a:lnTo>
                    <a:pt x="0" y="0"/>
                  </a:lnTo>
                  <a:close/>
                </a:path>
              </a:pathLst>
            </a:custGeom>
            <a:ln w="3175">
              <a:solidFill>
                <a:srgbClr val="DFDFDF"/>
              </a:solidFill>
            </a:ln>
          </p:spPr>
          <p:txBody>
            <a:bodyPr wrap="square" lIns="0" tIns="0" rIns="0" bIns="0" rtlCol="0"/>
            <a:lstStyle/>
            <a:p/>
          </p:txBody>
        </p:sp>
        <p:sp>
          <p:nvSpPr>
            <p:cNvPr id="319" name="object 319"/>
            <p:cNvSpPr/>
            <p:nvPr/>
          </p:nvSpPr>
          <p:spPr>
            <a:xfrm>
              <a:off x="109026" y="9566257"/>
              <a:ext cx="1188085" cy="34290"/>
            </a:xfrm>
            <a:custGeom>
              <a:avLst/>
              <a:gdLst/>
              <a:ahLst/>
              <a:cxnLst/>
              <a:rect l="l" t="t" r="r" b="b"/>
              <a:pathLst>
                <a:path w="1188085" h="34290">
                  <a:moveTo>
                    <a:pt x="1187864" y="34265"/>
                  </a:moveTo>
                  <a:lnTo>
                    <a:pt x="0" y="34265"/>
                  </a:lnTo>
                  <a:lnTo>
                    <a:pt x="0" y="0"/>
                  </a:lnTo>
                  <a:lnTo>
                    <a:pt x="1187864" y="0"/>
                  </a:lnTo>
                  <a:lnTo>
                    <a:pt x="1187864" y="34265"/>
                  </a:lnTo>
                  <a:close/>
                </a:path>
              </a:pathLst>
            </a:custGeom>
            <a:solidFill>
              <a:srgbClr val="F5F5F5"/>
            </a:solidFill>
          </p:spPr>
          <p:txBody>
            <a:bodyPr wrap="square" lIns="0" tIns="0" rIns="0" bIns="0" rtlCol="0"/>
            <a:lstStyle/>
            <a:p/>
          </p:txBody>
        </p:sp>
      </p:grpSp>
      <p:sp>
        <p:nvSpPr>
          <p:cNvPr id="320" name="object 320"/>
          <p:cNvSpPr txBox="1"/>
          <p:nvPr/>
        </p:nvSpPr>
        <p:spPr>
          <a:xfrm>
            <a:off x="17411" y="5881944"/>
            <a:ext cx="356235" cy="104139"/>
          </a:xfrm>
          <a:prstGeom prst="rect">
            <a:avLst/>
          </a:prstGeom>
        </p:spPr>
        <p:txBody>
          <a:bodyPr wrap="square" lIns="0" tIns="17145" rIns="0" bIns="0" rtlCol="0" vert="horz">
            <a:spAutoFit/>
          </a:bodyPr>
          <a:lstStyle/>
          <a:p>
            <a:pPr marL="90170">
              <a:lnSpc>
                <a:spcPct val="100000"/>
              </a:lnSpc>
              <a:spcBef>
                <a:spcPts val="135"/>
              </a:spcBef>
            </a:pPr>
            <a:r>
              <a:rPr dirty="0" sz="200" spc="15">
                <a:latin typeface="Arial MT"/>
                <a:cs typeface="Arial MT"/>
              </a:rPr>
              <a:t>movies</a:t>
            </a:r>
            <a:r>
              <a:rPr dirty="0" sz="200" spc="-15">
                <a:latin typeface="Arial MT"/>
                <a:cs typeface="Arial MT"/>
              </a:rPr>
              <a:t> </a:t>
            </a:r>
            <a:r>
              <a:rPr dirty="0" sz="200" spc="15">
                <a:latin typeface="Arial MT"/>
                <a:cs typeface="Arial MT"/>
              </a:rPr>
              <a:t>vs</a:t>
            </a:r>
            <a:r>
              <a:rPr dirty="0" sz="200" spc="-15">
                <a:latin typeface="Arial MT"/>
                <a:cs typeface="Arial MT"/>
              </a:rPr>
              <a:t> </a:t>
            </a:r>
            <a:r>
              <a:rPr dirty="0" sz="200" spc="10">
                <a:latin typeface="Arial MT"/>
                <a:cs typeface="Arial MT"/>
              </a:rPr>
              <a:t>tv</a:t>
            </a:r>
            <a:r>
              <a:rPr dirty="0" sz="200" spc="-10">
                <a:latin typeface="Arial MT"/>
                <a:cs typeface="Arial MT"/>
              </a:rPr>
              <a:t> </a:t>
            </a:r>
            <a:r>
              <a:rPr dirty="0" sz="200" spc="15">
                <a:latin typeface="Arial MT"/>
                <a:cs typeface="Arial MT"/>
              </a:rPr>
              <a:t>show</a:t>
            </a:r>
            <a:endParaRPr sz="200">
              <a:latin typeface="Arial MT"/>
              <a:cs typeface="Arial MT"/>
            </a:endParaRPr>
          </a:p>
          <a:p>
            <a:pPr>
              <a:lnSpc>
                <a:spcPct val="100000"/>
              </a:lnSpc>
              <a:spcBef>
                <a:spcPts val="45"/>
              </a:spcBef>
            </a:pPr>
            <a:endParaRPr sz="150">
              <a:latin typeface="Arial MT"/>
              <a:cs typeface="Arial MT"/>
            </a:endParaRPr>
          </a:p>
          <a:p>
            <a:pPr marL="12700">
              <a:lnSpc>
                <a:spcPct val="100000"/>
              </a:lnSpc>
              <a:spcBef>
                <a:spcPts val="5"/>
              </a:spcBef>
            </a:pPr>
            <a:r>
              <a:rPr dirty="0" sz="100">
                <a:solidFill>
                  <a:srgbClr val="616161"/>
                </a:solidFill>
                <a:latin typeface="Courier New"/>
                <a:cs typeface="Courier New"/>
              </a:rPr>
              <a:t>In</a:t>
            </a:r>
            <a:r>
              <a:rPr dirty="0" sz="100" spc="15">
                <a:solidFill>
                  <a:srgbClr val="616161"/>
                </a:solidFill>
                <a:latin typeface="Courier New"/>
                <a:cs typeface="Courier New"/>
              </a:rPr>
              <a:t> </a:t>
            </a:r>
            <a:r>
              <a:rPr dirty="0" sz="100">
                <a:solidFill>
                  <a:srgbClr val="616161"/>
                </a:solidFill>
                <a:latin typeface="Courier New"/>
                <a:cs typeface="Courier New"/>
              </a:rPr>
              <a:t>[234…</a:t>
            </a:r>
            <a:r>
              <a:rPr dirty="0" sz="100" spc="75">
                <a:solidFill>
                  <a:srgbClr val="616161"/>
                </a:solidFill>
                <a:latin typeface="Courier New"/>
                <a:cs typeface="Courier New"/>
              </a:rPr>
              <a:t> </a:t>
            </a:r>
            <a:r>
              <a:rPr dirty="0" sz="100">
                <a:solidFill>
                  <a:srgbClr val="202020"/>
                </a:solidFill>
                <a:latin typeface="Courier New"/>
                <a:cs typeface="Courier New"/>
              </a:rPr>
              <a:t>df</a:t>
            </a:r>
            <a:r>
              <a:rPr dirty="0" sz="100" b="1">
                <a:solidFill>
                  <a:srgbClr val="AA21FF"/>
                </a:solidFill>
                <a:latin typeface="Courier New"/>
                <a:cs typeface="Courier New"/>
              </a:rPr>
              <a:t>.</a:t>
            </a:r>
            <a:r>
              <a:rPr dirty="0" sz="100">
                <a:solidFill>
                  <a:srgbClr val="202020"/>
                </a:solidFill>
                <a:latin typeface="Courier New"/>
                <a:cs typeface="Courier New"/>
              </a:rPr>
              <a:t>groupby</a:t>
            </a:r>
            <a:r>
              <a:rPr dirty="0" sz="100">
                <a:solidFill>
                  <a:srgbClr val="0054AA"/>
                </a:solidFill>
                <a:latin typeface="Courier New"/>
                <a:cs typeface="Courier New"/>
              </a:rPr>
              <a:t>(</a:t>
            </a:r>
            <a:r>
              <a:rPr dirty="0" sz="100">
                <a:solidFill>
                  <a:srgbClr val="B92020"/>
                </a:solidFill>
                <a:latin typeface="Courier New"/>
                <a:cs typeface="Courier New"/>
              </a:rPr>
              <a:t>'type'</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202020"/>
                </a:solidFill>
                <a:latin typeface="Courier New"/>
                <a:cs typeface="Courier New"/>
              </a:rPr>
              <a:t>type</a:t>
            </a:r>
            <a:r>
              <a:rPr dirty="0" sz="100" b="1">
                <a:solidFill>
                  <a:srgbClr val="AA21FF"/>
                </a:solidFill>
                <a:latin typeface="Courier New"/>
                <a:cs typeface="Courier New"/>
              </a:rPr>
              <a:t>.</a:t>
            </a:r>
            <a:r>
              <a:rPr dirty="0" sz="100">
                <a:solidFill>
                  <a:srgbClr val="202020"/>
                </a:solidFill>
                <a:latin typeface="Courier New"/>
                <a:cs typeface="Courier New"/>
              </a:rPr>
              <a:t>count</a:t>
            </a:r>
            <a:r>
              <a:rPr dirty="0" sz="100">
                <a:solidFill>
                  <a:srgbClr val="0054AA"/>
                </a:solidFill>
                <a:latin typeface="Courier New"/>
                <a:cs typeface="Courier New"/>
              </a:rPr>
              <a:t>()</a:t>
            </a:r>
            <a:endParaRPr sz="100">
              <a:latin typeface="Courier New"/>
              <a:cs typeface="Courier New"/>
            </a:endParaRPr>
          </a:p>
        </p:txBody>
      </p:sp>
      <p:sp>
        <p:nvSpPr>
          <p:cNvPr id="321" name="object 321"/>
          <p:cNvSpPr txBox="1"/>
          <p:nvPr/>
        </p:nvSpPr>
        <p:spPr>
          <a:xfrm>
            <a:off x="-7988" y="5979579"/>
            <a:ext cx="193040" cy="41910"/>
          </a:xfrm>
          <a:prstGeom prst="rect">
            <a:avLst/>
          </a:prstGeom>
        </p:spPr>
        <p:txBody>
          <a:bodyPr wrap="square" lIns="0" tIns="13335" rIns="0" bIns="0" rtlCol="0" vert="horz">
            <a:spAutoFit/>
          </a:bodyPr>
          <a:lstStyle/>
          <a:p>
            <a:pPr marL="38100">
              <a:lnSpc>
                <a:spcPct val="100000"/>
              </a:lnSpc>
              <a:spcBef>
                <a:spcPts val="105"/>
              </a:spcBef>
            </a:pPr>
            <a:r>
              <a:rPr dirty="0" sz="100">
                <a:solidFill>
                  <a:srgbClr val="616161"/>
                </a:solidFill>
                <a:latin typeface="Courier New"/>
                <a:cs typeface="Courier New"/>
              </a:rPr>
              <a:t>Out[234]:</a:t>
            </a:r>
            <a:r>
              <a:rPr dirty="0" sz="100" spc="30">
                <a:solidFill>
                  <a:srgbClr val="616161"/>
                </a:solidFill>
                <a:latin typeface="Courier New"/>
                <a:cs typeface="Courier New"/>
              </a:rPr>
              <a:t> </a:t>
            </a:r>
            <a:r>
              <a:rPr dirty="0" baseline="27777" sz="150">
                <a:latin typeface="Courier New"/>
                <a:cs typeface="Courier New"/>
              </a:rPr>
              <a:t>type</a:t>
            </a:r>
            <a:endParaRPr baseline="27777" sz="150">
              <a:latin typeface="Courier New"/>
              <a:cs typeface="Courier New"/>
            </a:endParaRPr>
          </a:p>
        </p:txBody>
      </p:sp>
      <p:sp>
        <p:nvSpPr>
          <p:cNvPr id="322" name="object 322"/>
          <p:cNvSpPr txBox="1"/>
          <p:nvPr/>
        </p:nvSpPr>
        <p:spPr>
          <a:xfrm>
            <a:off x="17411" y="6057455"/>
            <a:ext cx="299085" cy="58419"/>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91440" marR="5080" indent="-79375">
              <a:lnSpc>
                <a:spcPct val="109000"/>
              </a:lnSpc>
            </a:pPr>
            <a:r>
              <a:rPr dirty="0" sz="100">
                <a:solidFill>
                  <a:srgbClr val="616161"/>
                </a:solidFill>
                <a:latin typeface="Courier New"/>
                <a:cs typeface="Courier New"/>
              </a:rPr>
              <a:t>In</a:t>
            </a:r>
            <a:r>
              <a:rPr dirty="0" sz="100" spc="5">
                <a:solidFill>
                  <a:srgbClr val="616161"/>
                </a:solidFill>
                <a:latin typeface="Courier New"/>
                <a:cs typeface="Courier New"/>
              </a:rPr>
              <a:t> </a:t>
            </a:r>
            <a:r>
              <a:rPr dirty="0" sz="100">
                <a:solidFill>
                  <a:srgbClr val="616161"/>
                </a:solidFill>
                <a:latin typeface="Courier New"/>
                <a:cs typeface="Courier New"/>
              </a:rPr>
              <a:t>[233…</a:t>
            </a:r>
            <a:r>
              <a:rPr dirty="0" sz="100" spc="60">
                <a:solidFill>
                  <a:srgbClr val="616161"/>
                </a:solidFill>
                <a:latin typeface="Courier New"/>
                <a:cs typeface="Courier New"/>
              </a:rPr>
              <a:t> </a:t>
            </a:r>
            <a:r>
              <a:rPr dirty="0" sz="100">
                <a:solidFill>
                  <a:srgbClr val="202020"/>
                </a:solidFill>
                <a:latin typeface="Courier New"/>
                <a:cs typeface="Courier New"/>
              </a:rPr>
              <a:t>sns</a:t>
            </a:r>
            <a:r>
              <a:rPr dirty="0" sz="100" b="1">
                <a:solidFill>
                  <a:srgbClr val="AA21FF"/>
                </a:solidFill>
                <a:latin typeface="Courier New"/>
                <a:cs typeface="Courier New"/>
              </a:rPr>
              <a:t>.</a:t>
            </a:r>
            <a:r>
              <a:rPr dirty="0" sz="100">
                <a:solidFill>
                  <a:srgbClr val="202020"/>
                </a:solidFill>
                <a:latin typeface="Courier New"/>
                <a:cs typeface="Courier New"/>
              </a:rPr>
              <a:t>histplot</a:t>
            </a:r>
            <a:r>
              <a:rPr dirty="0" sz="100">
                <a:solidFill>
                  <a:srgbClr val="0054AA"/>
                </a:solidFill>
                <a:latin typeface="Courier New"/>
                <a:cs typeface="Courier New"/>
              </a:rPr>
              <a:t>(</a:t>
            </a:r>
            <a:r>
              <a:rPr dirty="0" sz="100">
                <a:solidFill>
                  <a:srgbClr val="202020"/>
                </a:solidFill>
                <a:latin typeface="Courier New"/>
                <a:cs typeface="Courier New"/>
              </a:rPr>
              <a:t>df</a:t>
            </a:r>
            <a:r>
              <a:rPr dirty="0" sz="100">
                <a:solidFill>
                  <a:srgbClr val="0054AA"/>
                </a:solidFill>
                <a:latin typeface="Courier New"/>
                <a:cs typeface="Courier New"/>
              </a:rPr>
              <a:t>[</a:t>
            </a:r>
            <a:r>
              <a:rPr dirty="0" sz="100">
                <a:solidFill>
                  <a:srgbClr val="B92020"/>
                </a:solidFill>
                <a:latin typeface="Courier New"/>
                <a:cs typeface="Courier New"/>
              </a:rPr>
              <a:t>'type'</a:t>
            </a:r>
            <a:r>
              <a:rPr dirty="0" sz="100">
                <a:solidFill>
                  <a:srgbClr val="0054AA"/>
                </a:solidFill>
                <a:latin typeface="Courier New"/>
                <a:cs typeface="Courier New"/>
              </a:rPr>
              <a:t>]) </a:t>
            </a:r>
            <a:r>
              <a:rPr dirty="0" sz="100" spc="-45">
                <a:solidFill>
                  <a:srgbClr val="0054AA"/>
                </a:solidFill>
                <a:latin typeface="Courier New"/>
                <a:cs typeface="Courier New"/>
              </a:rPr>
              <a:t> </a:t>
            </a:r>
            <a:r>
              <a:rPr dirty="0" sz="100">
                <a:solidFill>
                  <a:srgbClr val="202020"/>
                </a:solidFill>
                <a:latin typeface="Courier New"/>
                <a:cs typeface="Courier New"/>
              </a:rPr>
              <a:t>plt</a:t>
            </a:r>
            <a:r>
              <a:rPr dirty="0" sz="100" b="1">
                <a:solidFill>
                  <a:srgbClr val="AA21FF"/>
                </a:solidFill>
                <a:latin typeface="Courier New"/>
                <a:cs typeface="Courier New"/>
              </a:rPr>
              <a:t>.</a:t>
            </a:r>
            <a:r>
              <a:rPr dirty="0" sz="100">
                <a:solidFill>
                  <a:srgbClr val="202020"/>
                </a:solidFill>
                <a:latin typeface="Courier New"/>
                <a:cs typeface="Courier New"/>
              </a:rPr>
              <a:t>show</a:t>
            </a:r>
            <a:r>
              <a:rPr dirty="0" sz="100">
                <a:solidFill>
                  <a:srgbClr val="0054AA"/>
                </a:solidFill>
                <a:latin typeface="Courier New"/>
                <a:cs typeface="Courier New"/>
              </a:rPr>
              <a:t>()</a:t>
            </a:r>
            <a:endParaRPr sz="100">
              <a:latin typeface="Courier New"/>
              <a:cs typeface="Courier New"/>
            </a:endParaRPr>
          </a:p>
        </p:txBody>
      </p:sp>
      <p:sp>
        <p:nvSpPr>
          <p:cNvPr id="323" name="object 323"/>
          <p:cNvSpPr/>
          <p:nvPr/>
        </p:nvSpPr>
        <p:spPr>
          <a:xfrm>
            <a:off x="109026" y="6586211"/>
            <a:ext cx="1188085" cy="34290"/>
          </a:xfrm>
          <a:custGeom>
            <a:avLst/>
            <a:gdLst/>
            <a:ahLst/>
            <a:cxnLst/>
            <a:rect l="l" t="t" r="r" b="b"/>
            <a:pathLst>
              <a:path w="1188085" h="34290">
                <a:moveTo>
                  <a:pt x="1187864" y="34265"/>
                </a:moveTo>
                <a:lnTo>
                  <a:pt x="0" y="34265"/>
                </a:lnTo>
                <a:lnTo>
                  <a:pt x="0" y="0"/>
                </a:lnTo>
                <a:lnTo>
                  <a:pt x="1187864" y="0"/>
                </a:lnTo>
                <a:lnTo>
                  <a:pt x="1187864" y="34265"/>
                </a:lnTo>
                <a:close/>
              </a:path>
            </a:pathLst>
          </a:custGeom>
          <a:solidFill>
            <a:srgbClr val="F5F5F5"/>
          </a:solidFill>
        </p:spPr>
        <p:txBody>
          <a:bodyPr wrap="square" lIns="0" tIns="0" rIns="0" bIns="0" rtlCol="0"/>
          <a:lstStyle/>
          <a:p/>
        </p:txBody>
      </p:sp>
      <p:sp>
        <p:nvSpPr>
          <p:cNvPr id="324" name="object 324"/>
          <p:cNvSpPr txBox="1"/>
          <p:nvPr/>
        </p:nvSpPr>
        <p:spPr>
          <a:xfrm>
            <a:off x="-46088" y="6572473"/>
            <a:ext cx="480695" cy="154305"/>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algn="r" marR="25400">
              <a:lnSpc>
                <a:spcPct val="100000"/>
              </a:lnSpc>
            </a:pPr>
            <a:r>
              <a:rPr dirty="0" sz="100">
                <a:solidFill>
                  <a:srgbClr val="616161"/>
                </a:solidFill>
                <a:latin typeface="Courier New"/>
                <a:cs typeface="Courier New"/>
              </a:rPr>
              <a:t>In [235…  </a:t>
            </a:r>
            <a:r>
              <a:rPr dirty="0" sz="100" i="1">
                <a:solidFill>
                  <a:srgbClr val="408080"/>
                </a:solidFill>
                <a:latin typeface="Courier New"/>
                <a:cs typeface="Courier New"/>
              </a:rPr>
              <a:t>#</a:t>
            </a:r>
            <a:r>
              <a:rPr dirty="0" sz="100" spc="5" i="1">
                <a:solidFill>
                  <a:srgbClr val="408080"/>
                </a:solidFill>
                <a:latin typeface="Courier New"/>
                <a:cs typeface="Courier New"/>
              </a:rPr>
              <a:t> </a:t>
            </a:r>
            <a:r>
              <a:rPr dirty="0" sz="100" i="1">
                <a:solidFill>
                  <a:srgbClr val="408080"/>
                </a:solidFill>
                <a:latin typeface="Courier New"/>
                <a:cs typeface="Courier New"/>
              </a:rPr>
              <a:t>top</a:t>
            </a:r>
            <a:r>
              <a:rPr dirty="0" sz="100" spc="5" i="1">
                <a:solidFill>
                  <a:srgbClr val="408080"/>
                </a:solidFill>
                <a:latin typeface="Courier New"/>
                <a:cs typeface="Courier New"/>
              </a:rPr>
              <a:t> </a:t>
            </a:r>
            <a:r>
              <a:rPr dirty="0" sz="100" i="1">
                <a:solidFill>
                  <a:srgbClr val="408080"/>
                </a:solidFill>
                <a:latin typeface="Courier New"/>
                <a:cs typeface="Courier New"/>
              </a:rPr>
              <a:t>10</a:t>
            </a:r>
            <a:r>
              <a:rPr dirty="0" sz="100" spc="5" i="1">
                <a:solidFill>
                  <a:srgbClr val="408080"/>
                </a:solidFill>
                <a:latin typeface="Courier New"/>
                <a:cs typeface="Courier New"/>
              </a:rPr>
              <a:t> </a:t>
            </a:r>
            <a:r>
              <a:rPr dirty="0" sz="100" i="1">
                <a:solidFill>
                  <a:srgbClr val="408080"/>
                </a:solidFill>
                <a:latin typeface="Courier New"/>
                <a:cs typeface="Courier New"/>
              </a:rPr>
              <a:t>cuntry</a:t>
            </a:r>
            <a:r>
              <a:rPr dirty="0" sz="100" spc="5" i="1">
                <a:solidFill>
                  <a:srgbClr val="408080"/>
                </a:solidFill>
                <a:latin typeface="Courier New"/>
                <a:cs typeface="Courier New"/>
              </a:rPr>
              <a:t> </a:t>
            </a:r>
            <a:r>
              <a:rPr dirty="0" sz="100" i="1">
                <a:solidFill>
                  <a:srgbClr val="408080"/>
                </a:solidFill>
                <a:latin typeface="Courier New"/>
                <a:cs typeface="Courier New"/>
              </a:rPr>
              <a:t>with</a:t>
            </a:r>
            <a:r>
              <a:rPr dirty="0" sz="100" spc="5" i="1">
                <a:solidFill>
                  <a:srgbClr val="408080"/>
                </a:solidFill>
                <a:latin typeface="Courier New"/>
                <a:cs typeface="Courier New"/>
              </a:rPr>
              <a:t> </a:t>
            </a:r>
            <a:r>
              <a:rPr dirty="0" sz="100" i="1">
                <a:solidFill>
                  <a:srgbClr val="408080"/>
                </a:solidFill>
                <a:latin typeface="Courier New"/>
                <a:cs typeface="Courier New"/>
              </a:rPr>
              <a:t>highest</a:t>
            </a:r>
            <a:r>
              <a:rPr dirty="0" sz="100" spc="5" i="1">
                <a:solidFill>
                  <a:srgbClr val="408080"/>
                </a:solidFill>
                <a:latin typeface="Courier New"/>
                <a:cs typeface="Courier New"/>
              </a:rPr>
              <a:t> </a:t>
            </a:r>
            <a:r>
              <a:rPr dirty="0" sz="100" i="1">
                <a:solidFill>
                  <a:srgbClr val="408080"/>
                </a:solidFill>
                <a:latin typeface="Courier New"/>
                <a:cs typeface="Courier New"/>
              </a:rPr>
              <a:t>content</a:t>
            </a:r>
            <a:endParaRPr sz="100">
              <a:latin typeface="Courier New"/>
              <a:cs typeface="Courier New"/>
            </a:endParaRPr>
          </a:p>
          <a:p>
            <a:pPr algn="r" marR="17780">
              <a:lnSpc>
                <a:spcPct val="100000"/>
              </a:lnSpc>
            </a:pPr>
            <a:r>
              <a:rPr dirty="0" sz="100">
                <a:solidFill>
                  <a:srgbClr val="202020"/>
                </a:solidFill>
                <a:latin typeface="Courier New"/>
                <a:cs typeface="Courier New"/>
              </a:rPr>
              <a:t>df</a:t>
            </a:r>
            <a:r>
              <a:rPr dirty="0" sz="100">
                <a:solidFill>
                  <a:srgbClr val="0054AA"/>
                </a:solidFill>
                <a:latin typeface="Courier New"/>
                <a:cs typeface="Courier New"/>
              </a:rPr>
              <a:t>[</a:t>
            </a:r>
            <a:r>
              <a:rPr dirty="0" sz="100">
                <a:solidFill>
                  <a:srgbClr val="B92020"/>
                </a:solidFill>
                <a:latin typeface="Courier New"/>
                <a:cs typeface="Courier New"/>
              </a:rPr>
              <a:t>'country'</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202020"/>
                </a:solidFill>
                <a:latin typeface="Courier New"/>
                <a:cs typeface="Courier New"/>
              </a:rPr>
              <a:t>value_counts</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202020"/>
                </a:solidFill>
                <a:latin typeface="Courier New"/>
                <a:cs typeface="Courier New"/>
              </a:rPr>
              <a:t>head</a:t>
            </a:r>
            <a:r>
              <a:rPr dirty="0" sz="100">
                <a:solidFill>
                  <a:srgbClr val="0054AA"/>
                </a:solidFill>
                <a:latin typeface="Courier New"/>
                <a:cs typeface="Courier New"/>
              </a:rPr>
              <a:t>(</a:t>
            </a:r>
            <a:r>
              <a:rPr dirty="0" sz="100">
                <a:solidFill>
                  <a:srgbClr val="008700"/>
                </a:solidFill>
                <a:latin typeface="Courier New"/>
                <a:cs typeface="Courier New"/>
              </a:rPr>
              <a:t>10</a:t>
            </a:r>
            <a:r>
              <a:rPr dirty="0" sz="100">
                <a:solidFill>
                  <a:srgbClr val="0054AA"/>
                </a:solidFill>
                <a:latin typeface="Courier New"/>
                <a:cs typeface="Courier New"/>
              </a:rPr>
              <a:t>)</a:t>
            </a:r>
            <a:endParaRPr sz="100">
              <a:latin typeface="Courier New"/>
              <a:cs typeface="Courier New"/>
            </a:endParaRPr>
          </a:p>
          <a:p>
            <a:pPr>
              <a:lnSpc>
                <a:spcPct val="100000"/>
              </a:lnSpc>
            </a:pPr>
            <a:endParaRPr sz="100">
              <a:latin typeface="Courier New"/>
              <a:cs typeface="Courier New"/>
            </a:endParaRPr>
          </a:p>
          <a:p>
            <a:pPr>
              <a:lnSpc>
                <a:spcPct val="100000"/>
              </a:lnSpc>
            </a:pPr>
            <a:endParaRPr sz="100">
              <a:latin typeface="Courier New"/>
              <a:cs typeface="Courier New"/>
            </a:endParaRPr>
          </a:p>
          <a:p>
            <a:pPr marL="160020" marR="133985" indent="-84455">
              <a:lnSpc>
                <a:spcPct val="61300"/>
              </a:lnSpc>
            </a:pPr>
            <a:r>
              <a:rPr dirty="0" sz="100">
                <a:solidFill>
                  <a:srgbClr val="616161"/>
                </a:solidFill>
                <a:latin typeface="Courier New"/>
                <a:cs typeface="Courier New"/>
              </a:rPr>
              <a:t>Out[235]:</a:t>
            </a:r>
            <a:r>
              <a:rPr dirty="0" sz="100" spc="30">
                <a:solidFill>
                  <a:srgbClr val="616161"/>
                </a:solidFill>
                <a:latin typeface="Courier New"/>
                <a:cs typeface="Courier New"/>
              </a:rPr>
              <a:t> </a:t>
            </a:r>
            <a:r>
              <a:rPr dirty="0" baseline="27777" sz="150">
                <a:latin typeface="Courier New"/>
                <a:cs typeface="Courier New"/>
              </a:rPr>
              <a:t>United</a:t>
            </a:r>
            <a:r>
              <a:rPr dirty="0" baseline="27777" sz="150">
                <a:latin typeface="Courier New"/>
                <a:cs typeface="Courier New"/>
              </a:rPr>
              <a:t> </a:t>
            </a:r>
            <a:r>
              <a:rPr dirty="0" baseline="27777" sz="150">
                <a:latin typeface="Courier New"/>
                <a:cs typeface="Courier New"/>
              </a:rPr>
              <a:t>States</a:t>
            </a:r>
            <a:r>
              <a:rPr dirty="0" baseline="27777" sz="150">
                <a:latin typeface="Courier New"/>
                <a:cs typeface="Courier New"/>
              </a:rPr>
              <a:t>    </a:t>
            </a:r>
            <a:r>
              <a:rPr dirty="0" baseline="27777" sz="150" spc="22">
                <a:latin typeface="Courier New"/>
                <a:cs typeface="Courier New"/>
              </a:rPr>
              <a:t> </a:t>
            </a:r>
            <a:r>
              <a:rPr dirty="0" baseline="27777" sz="150">
                <a:latin typeface="Courier New"/>
                <a:cs typeface="Courier New"/>
              </a:rPr>
              <a:t>2818  </a:t>
            </a:r>
            <a:r>
              <a:rPr dirty="0" sz="100">
                <a:latin typeface="Courier New"/>
                <a:cs typeface="Courier New"/>
              </a:rPr>
              <a:t>India</a:t>
            </a:r>
            <a:r>
              <a:rPr dirty="0" sz="100">
                <a:latin typeface="Courier New"/>
                <a:cs typeface="Courier New"/>
              </a:rPr>
              <a:t>              </a:t>
            </a:r>
            <a:r>
              <a:rPr dirty="0" sz="100" spc="-10">
                <a:latin typeface="Courier New"/>
                <a:cs typeface="Courier New"/>
              </a:rPr>
              <a:t> </a:t>
            </a:r>
            <a:r>
              <a:rPr dirty="0" sz="100">
                <a:latin typeface="Courier New"/>
                <a:cs typeface="Courier New"/>
              </a:rPr>
              <a:t>972</a:t>
            </a:r>
            <a:endParaRPr sz="100">
              <a:latin typeface="Courier New"/>
              <a:cs typeface="Courier New"/>
            </a:endParaRPr>
          </a:p>
          <a:p>
            <a:pPr marL="160020">
              <a:lnSpc>
                <a:spcPct val="100000"/>
              </a:lnSpc>
            </a:pPr>
            <a:r>
              <a:rPr dirty="0" sz="100">
                <a:latin typeface="Courier New"/>
                <a:cs typeface="Courier New"/>
              </a:rPr>
              <a:t>United</a:t>
            </a:r>
            <a:r>
              <a:rPr dirty="0" sz="100" spc="45">
                <a:latin typeface="Courier New"/>
                <a:cs typeface="Courier New"/>
              </a:rPr>
              <a:t> </a:t>
            </a:r>
            <a:r>
              <a:rPr dirty="0" sz="100">
                <a:latin typeface="Courier New"/>
                <a:cs typeface="Courier New"/>
              </a:rPr>
              <a:t>Kingdom    </a:t>
            </a:r>
            <a:r>
              <a:rPr dirty="0" sz="100" spc="15">
                <a:latin typeface="Courier New"/>
                <a:cs typeface="Courier New"/>
              </a:rPr>
              <a:t> </a:t>
            </a:r>
            <a:r>
              <a:rPr dirty="0" sz="100">
                <a:latin typeface="Courier New"/>
                <a:cs typeface="Courier New"/>
              </a:rPr>
              <a:t>419</a:t>
            </a:r>
            <a:endParaRPr sz="100">
              <a:latin typeface="Courier New"/>
              <a:cs typeface="Courier New"/>
            </a:endParaRPr>
          </a:p>
          <a:p>
            <a:pPr marL="160020">
              <a:lnSpc>
                <a:spcPct val="100000"/>
              </a:lnSpc>
              <a:spcBef>
                <a:spcPts val="10"/>
              </a:spcBef>
            </a:pPr>
            <a:r>
              <a:rPr dirty="0" sz="100">
                <a:latin typeface="Courier New"/>
                <a:cs typeface="Courier New"/>
              </a:rPr>
              <a:t>Japan              </a:t>
            </a:r>
            <a:r>
              <a:rPr dirty="0" sz="100" spc="5">
                <a:latin typeface="Courier New"/>
                <a:cs typeface="Courier New"/>
              </a:rPr>
              <a:t> </a:t>
            </a:r>
            <a:r>
              <a:rPr dirty="0" sz="100">
                <a:latin typeface="Courier New"/>
                <a:cs typeface="Courier New"/>
              </a:rPr>
              <a:t>245</a:t>
            </a:r>
            <a:endParaRPr sz="100">
              <a:latin typeface="Courier New"/>
              <a:cs typeface="Courier New"/>
            </a:endParaRPr>
          </a:p>
          <a:p>
            <a:pPr marL="160020">
              <a:lnSpc>
                <a:spcPct val="100000"/>
              </a:lnSpc>
              <a:spcBef>
                <a:spcPts val="10"/>
              </a:spcBef>
            </a:pPr>
            <a:r>
              <a:rPr dirty="0" sz="100">
                <a:latin typeface="Courier New"/>
                <a:cs typeface="Courier New"/>
              </a:rPr>
              <a:t>South</a:t>
            </a:r>
            <a:r>
              <a:rPr dirty="0" sz="100" spc="35">
                <a:latin typeface="Courier New"/>
                <a:cs typeface="Courier New"/>
              </a:rPr>
              <a:t> </a:t>
            </a:r>
            <a:r>
              <a:rPr dirty="0" sz="100">
                <a:latin typeface="Courier New"/>
                <a:cs typeface="Courier New"/>
              </a:rPr>
              <a:t>Korea       </a:t>
            </a:r>
            <a:r>
              <a:rPr dirty="0" sz="100" spc="30">
                <a:latin typeface="Courier New"/>
                <a:cs typeface="Courier New"/>
              </a:rPr>
              <a:t> </a:t>
            </a:r>
            <a:r>
              <a:rPr dirty="0" sz="100">
                <a:latin typeface="Courier New"/>
                <a:cs typeface="Courier New"/>
              </a:rPr>
              <a:t>199</a:t>
            </a:r>
            <a:endParaRPr sz="100">
              <a:latin typeface="Courier New"/>
              <a:cs typeface="Courier New"/>
            </a:endParaRPr>
          </a:p>
        </p:txBody>
      </p:sp>
      <p:sp>
        <p:nvSpPr>
          <p:cNvPr id="325" name="object 325"/>
          <p:cNvSpPr/>
          <p:nvPr/>
        </p:nvSpPr>
        <p:spPr>
          <a:xfrm>
            <a:off x="109016" y="6834377"/>
            <a:ext cx="1188085" cy="74295"/>
          </a:xfrm>
          <a:custGeom>
            <a:avLst/>
            <a:gdLst/>
            <a:ahLst/>
            <a:cxnLst/>
            <a:rect l="l" t="t" r="r" b="b"/>
            <a:pathLst>
              <a:path w="1188085" h="74295">
                <a:moveTo>
                  <a:pt x="1187869" y="57111"/>
                </a:moveTo>
                <a:lnTo>
                  <a:pt x="0" y="57111"/>
                </a:lnTo>
                <a:lnTo>
                  <a:pt x="0" y="73723"/>
                </a:lnTo>
                <a:lnTo>
                  <a:pt x="1187869" y="73723"/>
                </a:lnTo>
                <a:lnTo>
                  <a:pt x="1187869" y="57111"/>
                </a:lnTo>
                <a:close/>
              </a:path>
              <a:path w="1188085" h="74295">
                <a:moveTo>
                  <a:pt x="1187869" y="0"/>
                </a:moveTo>
                <a:lnTo>
                  <a:pt x="0" y="0"/>
                </a:lnTo>
                <a:lnTo>
                  <a:pt x="0" y="33235"/>
                </a:lnTo>
                <a:lnTo>
                  <a:pt x="1187869" y="33235"/>
                </a:lnTo>
                <a:lnTo>
                  <a:pt x="1187869" y="0"/>
                </a:lnTo>
                <a:close/>
              </a:path>
            </a:pathLst>
          </a:custGeom>
          <a:solidFill>
            <a:srgbClr val="F5F5F5"/>
          </a:solidFill>
        </p:spPr>
        <p:txBody>
          <a:bodyPr wrap="square" lIns="0" tIns="0" rIns="0" bIns="0" rtlCol="0"/>
          <a:lstStyle/>
          <a:p/>
        </p:txBody>
      </p:sp>
      <p:sp>
        <p:nvSpPr>
          <p:cNvPr id="326" name="object 326"/>
          <p:cNvSpPr txBox="1"/>
          <p:nvPr/>
        </p:nvSpPr>
        <p:spPr>
          <a:xfrm>
            <a:off x="17411" y="6768720"/>
            <a:ext cx="655955" cy="15113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algn="ctr" marR="275590">
              <a:lnSpc>
                <a:spcPct val="100000"/>
              </a:lnSpc>
            </a:pPr>
            <a:r>
              <a:rPr dirty="0" sz="100">
                <a:latin typeface="Courier New"/>
                <a:cs typeface="Courier New"/>
              </a:rPr>
              <a:t>Egypt              </a:t>
            </a:r>
            <a:r>
              <a:rPr dirty="0" sz="100" spc="5">
                <a:latin typeface="Courier New"/>
                <a:cs typeface="Courier New"/>
              </a:rPr>
              <a:t> </a:t>
            </a:r>
            <a:r>
              <a:rPr dirty="0" sz="100">
                <a:latin typeface="Courier New"/>
                <a:cs typeface="Courier New"/>
              </a:rPr>
              <a:t>106</a:t>
            </a:r>
            <a:endParaRPr sz="100">
              <a:latin typeface="Courier New"/>
              <a:cs typeface="Courier New"/>
            </a:endParaRPr>
          </a:p>
          <a:p>
            <a:pPr algn="ctr" marR="234950">
              <a:lnSpc>
                <a:spcPct val="100000"/>
              </a:lnSpc>
            </a:pPr>
            <a:r>
              <a:rPr dirty="0" sz="100">
                <a:latin typeface="Courier New"/>
                <a:cs typeface="Courier New"/>
              </a:rPr>
              <a:t>Name:</a:t>
            </a:r>
            <a:r>
              <a:rPr dirty="0" sz="100" spc="5">
                <a:latin typeface="Courier New"/>
                <a:cs typeface="Courier New"/>
              </a:rPr>
              <a:t> </a:t>
            </a:r>
            <a:r>
              <a:rPr dirty="0" sz="100">
                <a:latin typeface="Courier New"/>
                <a:cs typeface="Courier New"/>
              </a:rPr>
              <a:t>country,</a:t>
            </a:r>
            <a:r>
              <a:rPr dirty="0" sz="100" spc="10">
                <a:latin typeface="Courier New"/>
                <a:cs typeface="Courier New"/>
              </a:rPr>
              <a:t> </a:t>
            </a:r>
            <a:r>
              <a:rPr dirty="0" sz="100">
                <a:latin typeface="Courier New"/>
                <a:cs typeface="Courier New"/>
              </a:rPr>
              <a:t>dtype:</a:t>
            </a:r>
            <a:r>
              <a:rPr dirty="0" sz="100" spc="5">
                <a:latin typeface="Courier New"/>
                <a:cs typeface="Courier New"/>
              </a:rPr>
              <a:t> </a:t>
            </a:r>
            <a:r>
              <a:rPr dirty="0" sz="100">
                <a:latin typeface="Courier New"/>
                <a:cs typeface="Courier New"/>
              </a:rPr>
              <a:t>int64</a:t>
            </a:r>
            <a:endParaRPr sz="100">
              <a:latin typeface="Courier New"/>
              <a:cs typeface="Courier New"/>
            </a:endParaRPr>
          </a:p>
          <a:p>
            <a:pPr>
              <a:lnSpc>
                <a:spcPct val="100000"/>
              </a:lnSpc>
              <a:spcBef>
                <a:spcPts val="45"/>
              </a:spcBef>
            </a:pPr>
            <a:endParaRPr sz="100">
              <a:latin typeface="Courier New"/>
              <a:cs typeface="Courier New"/>
            </a:endParaRPr>
          </a:p>
          <a:p>
            <a:pPr algn="ctr" marR="267970">
              <a:lnSpc>
                <a:spcPct val="100000"/>
              </a:lnSpc>
            </a:pPr>
            <a:r>
              <a:rPr dirty="0" sz="100">
                <a:solidFill>
                  <a:srgbClr val="616161"/>
                </a:solidFill>
                <a:latin typeface="Courier New"/>
                <a:cs typeface="Courier New"/>
              </a:rPr>
              <a:t>In</a:t>
            </a:r>
            <a:r>
              <a:rPr dirty="0" sz="100" spc="10">
                <a:solidFill>
                  <a:srgbClr val="616161"/>
                </a:solidFill>
                <a:latin typeface="Courier New"/>
                <a:cs typeface="Courier New"/>
              </a:rPr>
              <a:t> </a:t>
            </a:r>
            <a:r>
              <a:rPr dirty="0" sz="100">
                <a:solidFill>
                  <a:srgbClr val="616161"/>
                </a:solidFill>
                <a:latin typeface="Courier New"/>
                <a:cs typeface="Courier New"/>
              </a:rPr>
              <a:t>[236…</a:t>
            </a:r>
            <a:r>
              <a:rPr dirty="0" sz="100" spc="65">
                <a:solidFill>
                  <a:srgbClr val="616161"/>
                </a:solidFill>
                <a:latin typeface="Courier New"/>
                <a:cs typeface="Courier New"/>
              </a:rPr>
              <a:t> </a:t>
            </a:r>
            <a:r>
              <a:rPr dirty="0" sz="100" i="1">
                <a:solidFill>
                  <a:srgbClr val="408080"/>
                </a:solidFill>
                <a:latin typeface="Courier New"/>
                <a:cs typeface="Courier New"/>
              </a:rPr>
              <a:t>#latest_movies:</a:t>
            </a:r>
            <a:r>
              <a:rPr dirty="0" sz="100" spc="10" i="1">
                <a:solidFill>
                  <a:srgbClr val="408080"/>
                </a:solidFill>
                <a:latin typeface="Courier New"/>
                <a:cs typeface="Courier New"/>
              </a:rPr>
              <a:t> </a:t>
            </a:r>
            <a:r>
              <a:rPr dirty="0" sz="100" i="1">
                <a:solidFill>
                  <a:srgbClr val="408080"/>
                </a:solidFill>
                <a:latin typeface="Courier New"/>
                <a:cs typeface="Courier New"/>
              </a:rPr>
              <a:t>last</a:t>
            </a:r>
            <a:r>
              <a:rPr dirty="0" sz="100" spc="15" i="1">
                <a:solidFill>
                  <a:srgbClr val="408080"/>
                </a:solidFill>
                <a:latin typeface="Courier New"/>
                <a:cs typeface="Courier New"/>
              </a:rPr>
              <a:t> </a:t>
            </a:r>
            <a:r>
              <a:rPr dirty="0" sz="100" i="1">
                <a:solidFill>
                  <a:srgbClr val="408080"/>
                </a:solidFill>
                <a:latin typeface="Courier New"/>
                <a:cs typeface="Courier New"/>
              </a:rPr>
              <a:t>25</a:t>
            </a:r>
            <a:r>
              <a:rPr dirty="0" sz="100" spc="10" i="1">
                <a:solidFill>
                  <a:srgbClr val="408080"/>
                </a:solidFill>
                <a:latin typeface="Courier New"/>
                <a:cs typeface="Courier New"/>
              </a:rPr>
              <a:t> </a:t>
            </a:r>
            <a:r>
              <a:rPr dirty="0" sz="100" i="1">
                <a:solidFill>
                  <a:srgbClr val="408080"/>
                </a:solidFill>
                <a:latin typeface="Courier New"/>
                <a:cs typeface="Courier New"/>
              </a:rPr>
              <a:t>year</a:t>
            </a:r>
            <a:r>
              <a:rPr dirty="0" sz="100" spc="10" i="1">
                <a:solidFill>
                  <a:srgbClr val="408080"/>
                </a:solidFill>
                <a:latin typeface="Courier New"/>
                <a:cs typeface="Courier New"/>
              </a:rPr>
              <a:t> </a:t>
            </a:r>
            <a:r>
              <a:rPr dirty="0" sz="100" i="1">
                <a:solidFill>
                  <a:srgbClr val="408080"/>
                </a:solidFill>
                <a:latin typeface="Courier New"/>
                <a:cs typeface="Courier New"/>
              </a:rPr>
              <a:t>movie</a:t>
            </a:r>
            <a:endParaRPr sz="100">
              <a:latin typeface="Courier New"/>
              <a:cs typeface="Courier New"/>
            </a:endParaRPr>
          </a:p>
          <a:p>
            <a:pPr marL="91440">
              <a:lnSpc>
                <a:spcPct val="100000"/>
              </a:lnSpc>
              <a:spcBef>
                <a:spcPts val="5"/>
              </a:spcBef>
            </a:pPr>
            <a:r>
              <a:rPr dirty="0" sz="100">
                <a:solidFill>
                  <a:srgbClr val="202020"/>
                </a:solidFill>
                <a:latin typeface="Courier New"/>
                <a:cs typeface="Courier New"/>
              </a:rPr>
              <a:t>latest_movies</a:t>
            </a:r>
            <a:r>
              <a:rPr dirty="0" sz="100" b="1">
                <a:solidFill>
                  <a:srgbClr val="AA21FF"/>
                </a:solidFill>
                <a:latin typeface="Courier New"/>
                <a:cs typeface="Courier New"/>
              </a:rPr>
              <a:t>=</a:t>
            </a:r>
            <a:r>
              <a:rPr dirty="0" sz="100">
                <a:solidFill>
                  <a:srgbClr val="202020"/>
                </a:solidFill>
                <a:latin typeface="Courier New"/>
                <a:cs typeface="Courier New"/>
              </a:rPr>
              <a:t>df</a:t>
            </a:r>
            <a:r>
              <a:rPr dirty="0" sz="100">
                <a:solidFill>
                  <a:srgbClr val="0054AA"/>
                </a:solidFill>
                <a:latin typeface="Courier New"/>
                <a:cs typeface="Courier New"/>
              </a:rPr>
              <a:t>[(</a:t>
            </a:r>
            <a:r>
              <a:rPr dirty="0" sz="100">
                <a:solidFill>
                  <a:srgbClr val="202020"/>
                </a:solidFill>
                <a:latin typeface="Courier New"/>
                <a:cs typeface="Courier New"/>
              </a:rPr>
              <a:t>df</a:t>
            </a:r>
            <a:r>
              <a:rPr dirty="0" sz="100">
                <a:solidFill>
                  <a:srgbClr val="0054AA"/>
                </a:solidFill>
                <a:latin typeface="Courier New"/>
                <a:cs typeface="Courier New"/>
              </a:rPr>
              <a:t>[</a:t>
            </a:r>
            <a:r>
              <a:rPr dirty="0" sz="100">
                <a:solidFill>
                  <a:srgbClr val="B92020"/>
                </a:solidFill>
                <a:latin typeface="Courier New"/>
                <a:cs typeface="Courier New"/>
              </a:rPr>
              <a:t>'release_year'</a:t>
            </a:r>
            <a:r>
              <a:rPr dirty="0" sz="100">
                <a:solidFill>
                  <a:srgbClr val="0054AA"/>
                </a:solidFill>
                <a:latin typeface="Courier New"/>
                <a:cs typeface="Courier New"/>
              </a:rPr>
              <a:t>]</a:t>
            </a:r>
            <a:r>
              <a:rPr dirty="0" sz="100" b="1">
                <a:solidFill>
                  <a:srgbClr val="AA21FF"/>
                </a:solidFill>
                <a:latin typeface="Courier New"/>
                <a:cs typeface="Courier New"/>
              </a:rPr>
              <a:t>&gt;=</a:t>
            </a:r>
            <a:r>
              <a:rPr dirty="0" sz="100">
                <a:solidFill>
                  <a:srgbClr val="008700"/>
                </a:solidFill>
                <a:latin typeface="Courier New"/>
                <a:cs typeface="Courier New"/>
              </a:rPr>
              <a:t>1995</a:t>
            </a:r>
            <a:r>
              <a:rPr dirty="0" sz="100">
                <a:solidFill>
                  <a:srgbClr val="0054AA"/>
                </a:solidFill>
                <a:latin typeface="Courier New"/>
                <a:cs typeface="Courier New"/>
              </a:rPr>
              <a:t>)</a:t>
            </a:r>
            <a:r>
              <a:rPr dirty="0" sz="100" spc="90">
                <a:solidFill>
                  <a:srgbClr val="0054AA"/>
                </a:solidFill>
                <a:latin typeface="Courier New"/>
                <a:cs typeface="Courier New"/>
              </a:rPr>
              <a:t> </a:t>
            </a:r>
            <a:r>
              <a:rPr dirty="0" sz="100" b="1">
                <a:solidFill>
                  <a:srgbClr val="AA21FF"/>
                </a:solidFill>
                <a:latin typeface="Courier New"/>
                <a:cs typeface="Courier New"/>
              </a:rPr>
              <a:t>&amp;</a:t>
            </a:r>
            <a:r>
              <a:rPr dirty="0" sz="100" spc="90" b="1">
                <a:solidFill>
                  <a:srgbClr val="AA21FF"/>
                </a:solidFill>
                <a:latin typeface="Courier New"/>
                <a:cs typeface="Courier New"/>
              </a:rPr>
              <a:t> </a:t>
            </a:r>
            <a:r>
              <a:rPr dirty="0" sz="100">
                <a:solidFill>
                  <a:srgbClr val="0054AA"/>
                </a:solidFill>
                <a:latin typeface="Courier New"/>
                <a:cs typeface="Courier New"/>
              </a:rPr>
              <a:t>(</a:t>
            </a:r>
            <a:r>
              <a:rPr dirty="0" sz="100">
                <a:solidFill>
                  <a:srgbClr val="202020"/>
                </a:solidFill>
                <a:latin typeface="Courier New"/>
                <a:cs typeface="Courier New"/>
              </a:rPr>
              <a:t>df</a:t>
            </a:r>
            <a:r>
              <a:rPr dirty="0" sz="100">
                <a:solidFill>
                  <a:srgbClr val="0054AA"/>
                </a:solidFill>
                <a:latin typeface="Courier New"/>
                <a:cs typeface="Courier New"/>
              </a:rPr>
              <a:t>[</a:t>
            </a:r>
            <a:r>
              <a:rPr dirty="0" sz="100">
                <a:solidFill>
                  <a:srgbClr val="B92020"/>
                </a:solidFill>
                <a:latin typeface="Courier New"/>
                <a:cs typeface="Courier New"/>
              </a:rPr>
              <a:t>'type'</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B92020"/>
                </a:solidFill>
                <a:latin typeface="Courier New"/>
                <a:cs typeface="Courier New"/>
              </a:rPr>
              <a:t>'Movie'</a:t>
            </a:r>
            <a:r>
              <a:rPr dirty="0" sz="100">
                <a:solidFill>
                  <a:srgbClr val="0054AA"/>
                </a:solidFill>
                <a:latin typeface="Courier New"/>
                <a:cs typeface="Courier New"/>
              </a:rPr>
              <a:t>)]</a:t>
            </a:r>
            <a:endParaRPr sz="100">
              <a:latin typeface="Courier New"/>
              <a:cs typeface="Courier New"/>
            </a:endParaRPr>
          </a:p>
          <a:p>
            <a:pPr>
              <a:lnSpc>
                <a:spcPct val="100000"/>
              </a:lnSpc>
            </a:pPr>
            <a:endParaRPr sz="100">
              <a:latin typeface="Courier New"/>
              <a:cs typeface="Courier New"/>
            </a:endParaRPr>
          </a:p>
          <a:p>
            <a:pPr>
              <a:lnSpc>
                <a:spcPct val="100000"/>
              </a:lnSpc>
            </a:pPr>
            <a:endParaRPr sz="100">
              <a:latin typeface="Courier New"/>
              <a:cs typeface="Courier New"/>
            </a:endParaRPr>
          </a:p>
          <a:p>
            <a:pPr marL="12700">
              <a:lnSpc>
                <a:spcPct val="100000"/>
              </a:lnSpc>
            </a:pPr>
            <a:r>
              <a:rPr dirty="0" sz="100">
                <a:solidFill>
                  <a:srgbClr val="616161"/>
                </a:solidFill>
                <a:latin typeface="Courier New"/>
                <a:cs typeface="Courier New"/>
              </a:rPr>
              <a:t>In</a:t>
            </a:r>
            <a:r>
              <a:rPr dirty="0" sz="100" spc="50">
                <a:solidFill>
                  <a:srgbClr val="616161"/>
                </a:solidFill>
                <a:latin typeface="Courier New"/>
                <a:cs typeface="Courier New"/>
              </a:rPr>
              <a:t> </a:t>
            </a:r>
            <a:r>
              <a:rPr dirty="0" sz="100">
                <a:solidFill>
                  <a:srgbClr val="616161"/>
                </a:solidFill>
                <a:latin typeface="Courier New"/>
                <a:cs typeface="Courier New"/>
              </a:rPr>
              <a:t>[237…  </a:t>
            </a:r>
            <a:r>
              <a:rPr dirty="0" sz="100" spc="5">
                <a:solidFill>
                  <a:srgbClr val="616161"/>
                </a:solidFill>
                <a:latin typeface="Courier New"/>
                <a:cs typeface="Courier New"/>
              </a:rPr>
              <a:t> </a:t>
            </a:r>
            <a:r>
              <a:rPr dirty="0" sz="100">
                <a:solidFill>
                  <a:srgbClr val="202020"/>
                </a:solidFill>
                <a:latin typeface="Courier New"/>
                <a:cs typeface="Courier New"/>
              </a:rPr>
              <a:t>latest_movies</a:t>
            </a:r>
            <a:r>
              <a:rPr dirty="0" sz="100">
                <a:solidFill>
                  <a:srgbClr val="0054AA"/>
                </a:solidFill>
                <a:latin typeface="Courier New"/>
                <a:cs typeface="Courier New"/>
              </a:rPr>
              <a:t>[</a:t>
            </a:r>
            <a:r>
              <a:rPr dirty="0" sz="100">
                <a:solidFill>
                  <a:srgbClr val="B92020"/>
                </a:solidFill>
                <a:latin typeface="Courier New"/>
                <a:cs typeface="Courier New"/>
              </a:rPr>
              <a:t>'release_year'</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202020"/>
                </a:solidFill>
                <a:latin typeface="Courier New"/>
                <a:cs typeface="Courier New"/>
              </a:rPr>
              <a:t>value_counts</a:t>
            </a:r>
            <a:r>
              <a:rPr dirty="0" sz="100">
                <a:solidFill>
                  <a:srgbClr val="0054AA"/>
                </a:solidFill>
                <a:latin typeface="Courier New"/>
                <a:cs typeface="Courier New"/>
              </a:rPr>
              <a:t>()</a:t>
            </a:r>
            <a:endParaRPr sz="100">
              <a:latin typeface="Courier New"/>
              <a:cs typeface="Courier New"/>
            </a:endParaRPr>
          </a:p>
        </p:txBody>
      </p:sp>
      <p:sp>
        <p:nvSpPr>
          <p:cNvPr id="327" name="object 327"/>
          <p:cNvSpPr txBox="1"/>
          <p:nvPr/>
        </p:nvSpPr>
        <p:spPr>
          <a:xfrm>
            <a:off x="-7988" y="6913050"/>
            <a:ext cx="250190" cy="41910"/>
          </a:xfrm>
          <a:prstGeom prst="rect">
            <a:avLst/>
          </a:prstGeom>
        </p:spPr>
        <p:txBody>
          <a:bodyPr wrap="square" lIns="0" tIns="13335" rIns="0" bIns="0" rtlCol="0" vert="horz">
            <a:spAutoFit/>
          </a:bodyPr>
          <a:lstStyle/>
          <a:p>
            <a:pPr marL="38100">
              <a:lnSpc>
                <a:spcPct val="100000"/>
              </a:lnSpc>
              <a:spcBef>
                <a:spcPts val="105"/>
              </a:spcBef>
            </a:pPr>
            <a:r>
              <a:rPr dirty="0" sz="100">
                <a:solidFill>
                  <a:srgbClr val="616161"/>
                </a:solidFill>
                <a:latin typeface="Courier New"/>
                <a:cs typeface="Courier New"/>
              </a:rPr>
              <a:t>Out[237]:</a:t>
            </a:r>
            <a:r>
              <a:rPr dirty="0" sz="100" spc="35">
                <a:solidFill>
                  <a:srgbClr val="616161"/>
                </a:solidFill>
                <a:latin typeface="Courier New"/>
                <a:cs typeface="Courier New"/>
              </a:rPr>
              <a:t> </a:t>
            </a:r>
            <a:r>
              <a:rPr dirty="0" baseline="27777" sz="150">
                <a:latin typeface="Courier New"/>
                <a:cs typeface="Courier New"/>
              </a:rPr>
              <a:t>2017    767</a:t>
            </a:r>
            <a:endParaRPr baseline="27777" sz="150">
              <a:latin typeface="Courier New"/>
              <a:cs typeface="Courier New"/>
            </a:endParaRPr>
          </a:p>
        </p:txBody>
      </p:sp>
      <p:sp>
        <p:nvSpPr>
          <p:cNvPr id="328" name="object 328"/>
          <p:cNvSpPr/>
          <p:nvPr/>
        </p:nvSpPr>
        <p:spPr>
          <a:xfrm>
            <a:off x="109026" y="7496839"/>
            <a:ext cx="1188085" cy="33655"/>
          </a:xfrm>
          <a:custGeom>
            <a:avLst/>
            <a:gdLst/>
            <a:ahLst/>
            <a:cxnLst/>
            <a:rect l="l" t="t" r="r" b="b"/>
            <a:pathLst>
              <a:path w="1188085" h="33654">
                <a:moveTo>
                  <a:pt x="1187864" y="33226"/>
                </a:moveTo>
                <a:lnTo>
                  <a:pt x="0" y="33226"/>
                </a:lnTo>
                <a:lnTo>
                  <a:pt x="0" y="0"/>
                </a:lnTo>
                <a:lnTo>
                  <a:pt x="1187864" y="0"/>
                </a:lnTo>
                <a:lnTo>
                  <a:pt x="1187864" y="33226"/>
                </a:lnTo>
                <a:close/>
              </a:path>
            </a:pathLst>
          </a:custGeom>
          <a:solidFill>
            <a:srgbClr val="F5F5F5"/>
          </a:solidFill>
        </p:spPr>
        <p:txBody>
          <a:bodyPr wrap="square" lIns="0" tIns="0" rIns="0" bIns="0" rtlCol="0"/>
          <a:lstStyle/>
          <a:p/>
        </p:txBody>
      </p:sp>
      <p:sp>
        <p:nvSpPr>
          <p:cNvPr id="329" name="object 329"/>
          <p:cNvSpPr txBox="1"/>
          <p:nvPr/>
        </p:nvSpPr>
        <p:spPr>
          <a:xfrm>
            <a:off x="17411" y="7124872"/>
            <a:ext cx="1266190" cy="415925"/>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96520">
              <a:lnSpc>
                <a:spcPct val="100000"/>
              </a:lnSpc>
            </a:pPr>
            <a:r>
              <a:rPr dirty="0" sz="100">
                <a:latin typeface="Courier New"/>
                <a:cs typeface="Courier New"/>
              </a:rPr>
              <a:t>2008   113</a:t>
            </a:r>
            <a:endParaRPr sz="100">
              <a:latin typeface="Courier New"/>
              <a:cs typeface="Courier New"/>
            </a:endParaRPr>
          </a:p>
          <a:p>
            <a:pPr marL="96520">
              <a:lnSpc>
                <a:spcPct val="100000"/>
              </a:lnSpc>
            </a:pPr>
            <a:r>
              <a:rPr dirty="0" sz="100">
                <a:latin typeface="Courier New"/>
                <a:cs typeface="Courier New"/>
              </a:rPr>
              <a:t>2006    </a:t>
            </a:r>
            <a:r>
              <a:rPr dirty="0" sz="100" spc="30">
                <a:latin typeface="Courier New"/>
                <a:cs typeface="Courier New"/>
              </a:rPr>
              <a:t> </a:t>
            </a:r>
            <a:r>
              <a:rPr dirty="0" sz="100">
                <a:latin typeface="Courier New"/>
                <a:cs typeface="Courier New"/>
              </a:rPr>
              <a:t>82</a:t>
            </a:r>
            <a:endParaRPr sz="100">
              <a:latin typeface="Courier New"/>
              <a:cs typeface="Courier New"/>
            </a:endParaRPr>
          </a:p>
          <a:p>
            <a:pPr marL="96520">
              <a:lnSpc>
                <a:spcPct val="100000"/>
              </a:lnSpc>
              <a:spcBef>
                <a:spcPts val="10"/>
              </a:spcBef>
            </a:pPr>
            <a:r>
              <a:rPr dirty="0" sz="100">
                <a:latin typeface="Courier New"/>
                <a:cs typeface="Courier New"/>
              </a:rPr>
              <a:t>2007    </a:t>
            </a:r>
            <a:r>
              <a:rPr dirty="0" sz="100" spc="30">
                <a:latin typeface="Courier New"/>
                <a:cs typeface="Courier New"/>
              </a:rPr>
              <a:t> </a:t>
            </a:r>
            <a:r>
              <a:rPr dirty="0" sz="100">
                <a:latin typeface="Courier New"/>
                <a:cs typeface="Courier New"/>
              </a:rPr>
              <a:t>74</a:t>
            </a:r>
            <a:endParaRPr sz="100">
              <a:latin typeface="Courier New"/>
              <a:cs typeface="Courier New"/>
            </a:endParaRPr>
          </a:p>
          <a:p>
            <a:pPr marL="96520">
              <a:lnSpc>
                <a:spcPct val="100000"/>
              </a:lnSpc>
              <a:spcBef>
                <a:spcPts val="20"/>
              </a:spcBef>
            </a:pPr>
            <a:r>
              <a:rPr dirty="0" sz="100">
                <a:latin typeface="Courier New"/>
                <a:cs typeface="Courier New"/>
              </a:rPr>
              <a:t>2005    </a:t>
            </a:r>
            <a:r>
              <a:rPr dirty="0" sz="100" spc="30">
                <a:latin typeface="Courier New"/>
                <a:cs typeface="Courier New"/>
              </a:rPr>
              <a:t> </a:t>
            </a:r>
            <a:r>
              <a:rPr dirty="0" sz="100">
                <a:latin typeface="Courier New"/>
                <a:cs typeface="Courier New"/>
              </a:rPr>
              <a:t>67</a:t>
            </a:r>
            <a:endParaRPr sz="100">
              <a:latin typeface="Courier New"/>
              <a:cs typeface="Courier New"/>
            </a:endParaRPr>
          </a:p>
          <a:p>
            <a:pPr marL="96520">
              <a:lnSpc>
                <a:spcPct val="100000"/>
              </a:lnSpc>
              <a:spcBef>
                <a:spcPts val="10"/>
              </a:spcBef>
            </a:pPr>
            <a:r>
              <a:rPr dirty="0" sz="100">
                <a:latin typeface="Courier New"/>
                <a:cs typeface="Courier New"/>
              </a:rPr>
              <a:t>2004    </a:t>
            </a:r>
            <a:r>
              <a:rPr dirty="0" sz="100" spc="30">
                <a:latin typeface="Courier New"/>
                <a:cs typeface="Courier New"/>
              </a:rPr>
              <a:t> </a:t>
            </a:r>
            <a:r>
              <a:rPr dirty="0" sz="100">
                <a:latin typeface="Courier New"/>
                <a:cs typeface="Courier New"/>
              </a:rPr>
              <a:t>55</a:t>
            </a:r>
            <a:endParaRPr sz="100">
              <a:latin typeface="Courier New"/>
              <a:cs typeface="Courier New"/>
            </a:endParaRPr>
          </a:p>
          <a:p>
            <a:pPr marL="96520">
              <a:lnSpc>
                <a:spcPct val="100000"/>
              </a:lnSpc>
              <a:spcBef>
                <a:spcPts val="10"/>
              </a:spcBef>
            </a:pPr>
            <a:r>
              <a:rPr dirty="0" sz="100">
                <a:latin typeface="Courier New"/>
                <a:cs typeface="Courier New"/>
              </a:rPr>
              <a:t>2003    </a:t>
            </a:r>
            <a:r>
              <a:rPr dirty="0" sz="100" spc="30">
                <a:latin typeface="Courier New"/>
                <a:cs typeface="Courier New"/>
              </a:rPr>
              <a:t> </a:t>
            </a:r>
            <a:r>
              <a:rPr dirty="0" sz="100">
                <a:latin typeface="Courier New"/>
                <a:cs typeface="Courier New"/>
              </a:rPr>
              <a:t>51</a:t>
            </a:r>
            <a:endParaRPr sz="100">
              <a:latin typeface="Courier New"/>
              <a:cs typeface="Courier New"/>
            </a:endParaRPr>
          </a:p>
          <a:p>
            <a:pPr marL="96520">
              <a:lnSpc>
                <a:spcPct val="100000"/>
              </a:lnSpc>
              <a:spcBef>
                <a:spcPts val="15"/>
              </a:spcBef>
            </a:pPr>
            <a:r>
              <a:rPr dirty="0" sz="100">
                <a:latin typeface="Courier New"/>
                <a:cs typeface="Courier New"/>
              </a:rPr>
              <a:t>2002    </a:t>
            </a:r>
            <a:r>
              <a:rPr dirty="0" sz="100" spc="30">
                <a:latin typeface="Courier New"/>
                <a:cs typeface="Courier New"/>
              </a:rPr>
              <a:t> </a:t>
            </a:r>
            <a:r>
              <a:rPr dirty="0" sz="100">
                <a:latin typeface="Courier New"/>
                <a:cs typeface="Courier New"/>
              </a:rPr>
              <a:t>44</a:t>
            </a:r>
            <a:endParaRPr sz="100">
              <a:latin typeface="Courier New"/>
              <a:cs typeface="Courier New"/>
            </a:endParaRPr>
          </a:p>
          <a:p>
            <a:pPr marL="96520">
              <a:lnSpc>
                <a:spcPct val="100000"/>
              </a:lnSpc>
              <a:spcBef>
                <a:spcPts val="15"/>
              </a:spcBef>
            </a:pPr>
            <a:r>
              <a:rPr dirty="0" sz="100">
                <a:latin typeface="Courier New"/>
                <a:cs typeface="Courier New"/>
              </a:rPr>
              <a:t>2001    </a:t>
            </a:r>
            <a:r>
              <a:rPr dirty="0" sz="100" spc="30">
                <a:latin typeface="Courier New"/>
                <a:cs typeface="Courier New"/>
              </a:rPr>
              <a:t> </a:t>
            </a:r>
            <a:r>
              <a:rPr dirty="0" sz="100">
                <a:latin typeface="Courier New"/>
                <a:cs typeface="Courier New"/>
              </a:rPr>
              <a:t>40</a:t>
            </a:r>
            <a:endParaRPr sz="100">
              <a:latin typeface="Courier New"/>
              <a:cs typeface="Courier New"/>
            </a:endParaRPr>
          </a:p>
          <a:p>
            <a:pPr marL="96520">
              <a:lnSpc>
                <a:spcPct val="100000"/>
              </a:lnSpc>
              <a:spcBef>
                <a:spcPts val="15"/>
              </a:spcBef>
            </a:pPr>
            <a:r>
              <a:rPr dirty="0" sz="100">
                <a:latin typeface="Courier New"/>
                <a:cs typeface="Courier New"/>
              </a:rPr>
              <a:t>1997    </a:t>
            </a:r>
            <a:r>
              <a:rPr dirty="0" sz="100" spc="30">
                <a:latin typeface="Courier New"/>
                <a:cs typeface="Courier New"/>
              </a:rPr>
              <a:t> </a:t>
            </a:r>
            <a:r>
              <a:rPr dirty="0" sz="100">
                <a:latin typeface="Courier New"/>
                <a:cs typeface="Courier New"/>
              </a:rPr>
              <a:t>34</a:t>
            </a:r>
            <a:endParaRPr sz="100">
              <a:latin typeface="Courier New"/>
              <a:cs typeface="Courier New"/>
            </a:endParaRPr>
          </a:p>
          <a:p>
            <a:pPr marL="96520">
              <a:lnSpc>
                <a:spcPct val="100000"/>
              </a:lnSpc>
              <a:spcBef>
                <a:spcPts val="10"/>
              </a:spcBef>
            </a:pPr>
            <a:r>
              <a:rPr dirty="0" sz="100">
                <a:latin typeface="Courier New"/>
                <a:cs typeface="Courier New"/>
              </a:rPr>
              <a:t>2000    </a:t>
            </a:r>
            <a:r>
              <a:rPr dirty="0" sz="100" spc="30">
                <a:latin typeface="Courier New"/>
                <a:cs typeface="Courier New"/>
              </a:rPr>
              <a:t> </a:t>
            </a:r>
            <a:r>
              <a:rPr dirty="0" sz="100">
                <a:latin typeface="Courier New"/>
                <a:cs typeface="Courier New"/>
              </a:rPr>
              <a:t>33</a:t>
            </a:r>
            <a:endParaRPr sz="100">
              <a:latin typeface="Courier New"/>
              <a:cs typeface="Courier New"/>
            </a:endParaRPr>
          </a:p>
          <a:p>
            <a:pPr marL="96520">
              <a:lnSpc>
                <a:spcPct val="100000"/>
              </a:lnSpc>
              <a:spcBef>
                <a:spcPts val="10"/>
              </a:spcBef>
            </a:pPr>
            <a:r>
              <a:rPr dirty="0" sz="100">
                <a:latin typeface="Courier New"/>
                <a:cs typeface="Courier New"/>
              </a:rPr>
              <a:t>1998    </a:t>
            </a:r>
            <a:r>
              <a:rPr dirty="0" sz="100" spc="30">
                <a:latin typeface="Courier New"/>
                <a:cs typeface="Courier New"/>
              </a:rPr>
              <a:t> </a:t>
            </a:r>
            <a:r>
              <a:rPr dirty="0" sz="100">
                <a:latin typeface="Courier New"/>
                <a:cs typeface="Courier New"/>
              </a:rPr>
              <a:t>32</a:t>
            </a:r>
            <a:endParaRPr sz="100">
              <a:latin typeface="Courier New"/>
              <a:cs typeface="Courier New"/>
            </a:endParaRPr>
          </a:p>
          <a:p>
            <a:pPr marL="96520">
              <a:lnSpc>
                <a:spcPct val="100000"/>
              </a:lnSpc>
              <a:spcBef>
                <a:spcPts val="20"/>
              </a:spcBef>
            </a:pPr>
            <a:r>
              <a:rPr dirty="0" sz="100">
                <a:latin typeface="Courier New"/>
                <a:cs typeface="Courier New"/>
              </a:rPr>
              <a:t>1999    </a:t>
            </a:r>
            <a:r>
              <a:rPr dirty="0" sz="100" spc="30">
                <a:latin typeface="Courier New"/>
                <a:cs typeface="Courier New"/>
              </a:rPr>
              <a:t> </a:t>
            </a:r>
            <a:r>
              <a:rPr dirty="0" sz="100">
                <a:latin typeface="Courier New"/>
                <a:cs typeface="Courier New"/>
              </a:rPr>
              <a:t>32</a:t>
            </a:r>
            <a:endParaRPr sz="100">
              <a:latin typeface="Courier New"/>
              <a:cs typeface="Courier New"/>
            </a:endParaRPr>
          </a:p>
          <a:p>
            <a:pPr marL="96520">
              <a:lnSpc>
                <a:spcPct val="100000"/>
              </a:lnSpc>
              <a:spcBef>
                <a:spcPts val="10"/>
              </a:spcBef>
            </a:pPr>
            <a:r>
              <a:rPr dirty="0" sz="100">
                <a:latin typeface="Courier New"/>
                <a:cs typeface="Courier New"/>
              </a:rPr>
              <a:t>1995    </a:t>
            </a:r>
            <a:r>
              <a:rPr dirty="0" sz="100" spc="30">
                <a:latin typeface="Courier New"/>
                <a:cs typeface="Courier New"/>
              </a:rPr>
              <a:t> </a:t>
            </a:r>
            <a:r>
              <a:rPr dirty="0" sz="100">
                <a:latin typeface="Courier New"/>
                <a:cs typeface="Courier New"/>
              </a:rPr>
              <a:t>23</a:t>
            </a:r>
            <a:endParaRPr sz="100">
              <a:latin typeface="Courier New"/>
              <a:cs typeface="Courier New"/>
            </a:endParaRPr>
          </a:p>
          <a:p>
            <a:pPr marL="96520">
              <a:lnSpc>
                <a:spcPct val="100000"/>
              </a:lnSpc>
              <a:spcBef>
                <a:spcPts val="10"/>
              </a:spcBef>
            </a:pPr>
            <a:r>
              <a:rPr dirty="0" sz="100">
                <a:latin typeface="Courier New"/>
                <a:cs typeface="Courier New"/>
              </a:rPr>
              <a:t>1996    </a:t>
            </a:r>
            <a:r>
              <a:rPr dirty="0" sz="100" spc="30">
                <a:latin typeface="Courier New"/>
                <a:cs typeface="Courier New"/>
              </a:rPr>
              <a:t> </a:t>
            </a:r>
            <a:r>
              <a:rPr dirty="0" sz="100">
                <a:latin typeface="Courier New"/>
                <a:cs typeface="Courier New"/>
              </a:rPr>
              <a:t>21</a:t>
            </a:r>
            <a:endParaRPr sz="100">
              <a:latin typeface="Courier New"/>
              <a:cs typeface="Courier New"/>
            </a:endParaRPr>
          </a:p>
          <a:p>
            <a:pPr marL="96520">
              <a:lnSpc>
                <a:spcPct val="100000"/>
              </a:lnSpc>
              <a:spcBef>
                <a:spcPts val="10"/>
              </a:spcBef>
            </a:pPr>
            <a:r>
              <a:rPr dirty="0" sz="100">
                <a:latin typeface="Courier New"/>
                <a:cs typeface="Courier New"/>
              </a:rPr>
              <a:t>Name:</a:t>
            </a:r>
            <a:r>
              <a:rPr dirty="0" sz="100" spc="10">
                <a:latin typeface="Courier New"/>
                <a:cs typeface="Courier New"/>
              </a:rPr>
              <a:t> </a:t>
            </a:r>
            <a:r>
              <a:rPr dirty="0" sz="100">
                <a:latin typeface="Courier New"/>
                <a:cs typeface="Courier New"/>
              </a:rPr>
              <a:t>release_year,</a:t>
            </a:r>
            <a:r>
              <a:rPr dirty="0" sz="100" spc="15">
                <a:latin typeface="Courier New"/>
                <a:cs typeface="Courier New"/>
              </a:rPr>
              <a:t> </a:t>
            </a:r>
            <a:r>
              <a:rPr dirty="0" sz="100">
                <a:latin typeface="Courier New"/>
                <a:cs typeface="Courier New"/>
              </a:rPr>
              <a:t>dtype:</a:t>
            </a:r>
            <a:r>
              <a:rPr dirty="0" sz="100" spc="15">
                <a:latin typeface="Courier New"/>
                <a:cs typeface="Courier New"/>
              </a:rPr>
              <a:t> </a:t>
            </a:r>
            <a:r>
              <a:rPr dirty="0" sz="100">
                <a:latin typeface="Courier New"/>
                <a:cs typeface="Courier New"/>
              </a:rPr>
              <a:t>int64</a:t>
            </a:r>
            <a:endParaRPr sz="100">
              <a:latin typeface="Courier New"/>
              <a:cs typeface="Courier New"/>
            </a:endParaRPr>
          </a:p>
          <a:p>
            <a:pPr marL="90170" marR="5080">
              <a:lnSpc>
                <a:spcPct val="149900"/>
              </a:lnSpc>
              <a:spcBef>
                <a:spcPts val="80"/>
              </a:spcBef>
            </a:pPr>
            <a:r>
              <a:rPr dirty="0" sz="100" spc="5" b="1">
                <a:latin typeface="Arial"/>
                <a:cs typeface="Arial"/>
              </a:rPr>
              <a:t>observation: </a:t>
            </a:r>
            <a:r>
              <a:rPr dirty="0" sz="100" spc="5">
                <a:latin typeface="Arial MT"/>
                <a:cs typeface="Arial MT"/>
              </a:rPr>
              <a:t>here</a:t>
            </a:r>
            <a:r>
              <a:rPr dirty="0" sz="100" spc="10">
                <a:latin typeface="Arial MT"/>
                <a:cs typeface="Arial MT"/>
              </a:rPr>
              <a:t> </a:t>
            </a:r>
            <a:r>
              <a:rPr dirty="0" sz="100" spc="5">
                <a:latin typeface="Arial MT"/>
                <a:cs typeface="Arial MT"/>
              </a:rPr>
              <a:t>we</a:t>
            </a:r>
            <a:r>
              <a:rPr dirty="0" sz="100" spc="10">
                <a:latin typeface="Arial MT"/>
                <a:cs typeface="Arial MT"/>
              </a:rPr>
              <a:t> </a:t>
            </a:r>
            <a:r>
              <a:rPr dirty="0" sz="100" spc="5">
                <a:latin typeface="Arial MT"/>
                <a:cs typeface="Arial MT"/>
              </a:rPr>
              <a:t>see</a:t>
            </a:r>
            <a:r>
              <a:rPr dirty="0" sz="100" spc="10">
                <a:latin typeface="Arial MT"/>
                <a:cs typeface="Arial MT"/>
              </a:rPr>
              <a:t> </a:t>
            </a:r>
            <a:r>
              <a:rPr dirty="0" sz="100" spc="5">
                <a:latin typeface="Arial MT"/>
                <a:cs typeface="Arial MT"/>
              </a:rPr>
              <a:t>the how</a:t>
            </a:r>
            <a:r>
              <a:rPr dirty="0" sz="100" spc="10">
                <a:latin typeface="Arial MT"/>
                <a:cs typeface="Arial MT"/>
              </a:rPr>
              <a:t> </a:t>
            </a:r>
            <a:r>
              <a:rPr dirty="0" sz="100" spc="5">
                <a:latin typeface="Arial MT"/>
                <a:cs typeface="Arial MT"/>
              </a:rPr>
              <a:t>the</a:t>
            </a:r>
            <a:r>
              <a:rPr dirty="0" sz="100" spc="10">
                <a:latin typeface="Arial MT"/>
                <a:cs typeface="Arial MT"/>
              </a:rPr>
              <a:t> </a:t>
            </a:r>
            <a:r>
              <a:rPr dirty="0" sz="100" spc="5">
                <a:latin typeface="Arial MT"/>
                <a:cs typeface="Arial MT"/>
              </a:rPr>
              <a:t>number</a:t>
            </a:r>
            <a:r>
              <a:rPr dirty="0" sz="100" spc="10">
                <a:latin typeface="Arial MT"/>
                <a:cs typeface="Arial MT"/>
              </a:rPr>
              <a:t> </a:t>
            </a:r>
            <a:r>
              <a:rPr dirty="0" sz="100" spc="5">
                <a:latin typeface="Arial MT"/>
                <a:cs typeface="Arial MT"/>
              </a:rPr>
              <a:t>of</a:t>
            </a:r>
            <a:r>
              <a:rPr dirty="0" sz="100" spc="10">
                <a:latin typeface="Arial MT"/>
                <a:cs typeface="Arial MT"/>
              </a:rPr>
              <a:t> </a:t>
            </a:r>
            <a:r>
              <a:rPr dirty="0" sz="100" spc="5">
                <a:latin typeface="Arial MT"/>
                <a:cs typeface="Arial MT"/>
              </a:rPr>
              <a:t>movies releaseing</a:t>
            </a:r>
            <a:r>
              <a:rPr dirty="0" sz="100" spc="10">
                <a:latin typeface="Arial MT"/>
                <a:cs typeface="Arial MT"/>
              </a:rPr>
              <a:t> </a:t>
            </a:r>
            <a:r>
              <a:rPr dirty="0" sz="100" spc="5">
                <a:latin typeface="Arial MT"/>
                <a:cs typeface="Arial MT"/>
              </a:rPr>
              <a:t>over</a:t>
            </a:r>
            <a:r>
              <a:rPr dirty="0" sz="100" spc="10">
                <a:latin typeface="Arial MT"/>
                <a:cs typeface="Arial MT"/>
              </a:rPr>
              <a:t> </a:t>
            </a:r>
            <a:r>
              <a:rPr dirty="0" sz="100" spc="5">
                <a:latin typeface="Arial MT"/>
                <a:cs typeface="Arial MT"/>
              </a:rPr>
              <a:t>the</a:t>
            </a:r>
            <a:r>
              <a:rPr dirty="0" sz="100" spc="10">
                <a:latin typeface="Arial MT"/>
                <a:cs typeface="Arial MT"/>
              </a:rPr>
              <a:t> </a:t>
            </a:r>
            <a:r>
              <a:rPr dirty="0" sz="100" spc="5">
                <a:latin typeface="Arial MT"/>
                <a:cs typeface="Arial MT"/>
              </a:rPr>
              <a:t>last</a:t>
            </a:r>
            <a:r>
              <a:rPr dirty="0" sz="100" spc="10">
                <a:latin typeface="Arial MT"/>
                <a:cs typeface="Arial MT"/>
              </a:rPr>
              <a:t> </a:t>
            </a:r>
            <a:r>
              <a:rPr dirty="0" sz="100" spc="5">
                <a:latin typeface="Arial MT"/>
                <a:cs typeface="Arial MT"/>
              </a:rPr>
              <a:t>25 year</a:t>
            </a:r>
            <a:r>
              <a:rPr dirty="0" sz="100" spc="10">
                <a:latin typeface="Arial MT"/>
                <a:cs typeface="Arial MT"/>
              </a:rPr>
              <a:t> </a:t>
            </a:r>
            <a:r>
              <a:rPr dirty="0" sz="100" spc="5">
                <a:latin typeface="Arial MT"/>
                <a:cs typeface="Arial MT"/>
              </a:rPr>
              <a:t>from</a:t>
            </a:r>
            <a:r>
              <a:rPr dirty="0" sz="100" spc="10">
                <a:latin typeface="Arial MT"/>
                <a:cs typeface="Arial MT"/>
              </a:rPr>
              <a:t> </a:t>
            </a:r>
            <a:r>
              <a:rPr dirty="0" sz="100" spc="5">
                <a:latin typeface="Arial MT"/>
                <a:cs typeface="Arial MT"/>
              </a:rPr>
              <a:t>1995</a:t>
            </a:r>
            <a:r>
              <a:rPr dirty="0" sz="100" spc="10">
                <a:latin typeface="Arial MT"/>
                <a:cs typeface="Arial MT"/>
              </a:rPr>
              <a:t> </a:t>
            </a:r>
            <a:r>
              <a:rPr dirty="0" sz="100" spc="5">
                <a:latin typeface="Arial MT"/>
                <a:cs typeface="Arial MT"/>
              </a:rPr>
              <a:t>to 2021</a:t>
            </a:r>
            <a:r>
              <a:rPr dirty="0" sz="100" spc="10">
                <a:latin typeface="Arial MT"/>
                <a:cs typeface="Arial MT"/>
              </a:rPr>
              <a:t> </a:t>
            </a:r>
            <a:r>
              <a:rPr dirty="0" sz="100" spc="5">
                <a:latin typeface="Arial MT"/>
                <a:cs typeface="Arial MT"/>
              </a:rPr>
              <a:t>is</a:t>
            </a:r>
            <a:r>
              <a:rPr dirty="0" sz="100" spc="10">
                <a:latin typeface="Arial MT"/>
                <a:cs typeface="Arial MT"/>
              </a:rPr>
              <a:t> </a:t>
            </a:r>
            <a:r>
              <a:rPr dirty="0" sz="100" spc="5">
                <a:latin typeface="Arial MT"/>
                <a:cs typeface="Arial MT"/>
              </a:rPr>
              <a:t>changing</a:t>
            </a:r>
            <a:r>
              <a:rPr dirty="0" sz="100" spc="10">
                <a:latin typeface="Arial MT"/>
                <a:cs typeface="Arial MT"/>
              </a:rPr>
              <a:t> </a:t>
            </a:r>
            <a:r>
              <a:rPr dirty="0" sz="100" spc="5">
                <a:latin typeface="Arial MT"/>
                <a:cs typeface="Arial MT"/>
              </a:rPr>
              <a:t>in</a:t>
            </a:r>
            <a:r>
              <a:rPr dirty="0" sz="100" spc="10">
                <a:latin typeface="Arial MT"/>
                <a:cs typeface="Arial MT"/>
              </a:rPr>
              <a:t> </a:t>
            </a:r>
            <a:r>
              <a:rPr dirty="0" sz="100" spc="5">
                <a:latin typeface="Arial MT"/>
                <a:cs typeface="Arial MT"/>
              </a:rPr>
              <a:t>1995 only</a:t>
            </a:r>
            <a:r>
              <a:rPr dirty="0" sz="100" spc="10">
                <a:latin typeface="Arial MT"/>
                <a:cs typeface="Arial MT"/>
              </a:rPr>
              <a:t> </a:t>
            </a:r>
            <a:r>
              <a:rPr dirty="0" sz="100" spc="5">
                <a:latin typeface="Arial MT"/>
                <a:cs typeface="Arial MT"/>
              </a:rPr>
              <a:t>23</a:t>
            </a:r>
            <a:r>
              <a:rPr dirty="0" sz="100" spc="10">
                <a:latin typeface="Arial MT"/>
                <a:cs typeface="Arial MT"/>
              </a:rPr>
              <a:t> </a:t>
            </a:r>
            <a:r>
              <a:rPr dirty="0" sz="100" spc="5">
                <a:latin typeface="Arial MT"/>
                <a:cs typeface="Arial MT"/>
              </a:rPr>
              <a:t>movie</a:t>
            </a:r>
            <a:r>
              <a:rPr dirty="0" sz="100" spc="10">
                <a:latin typeface="Arial MT"/>
                <a:cs typeface="Arial MT"/>
              </a:rPr>
              <a:t> </a:t>
            </a:r>
            <a:r>
              <a:rPr dirty="0" sz="100" spc="5">
                <a:latin typeface="Arial MT"/>
                <a:cs typeface="Arial MT"/>
              </a:rPr>
              <a:t>released</a:t>
            </a:r>
            <a:r>
              <a:rPr dirty="0" sz="100" spc="10">
                <a:latin typeface="Arial MT"/>
                <a:cs typeface="Arial MT"/>
              </a:rPr>
              <a:t> </a:t>
            </a:r>
            <a:r>
              <a:rPr dirty="0" sz="100" spc="5">
                <a:latin typeface="Arial MT"/>
                <a:cs typeface="Arial MT"/>
              </a:rPr>
              <a:t>but in</a:t>
            </a:r>
            <a:r>
              <a:rPr dirty="0" sz="100" spc="10">
                <a:latin typeface="Arial MT"/>
                <a:cs typeface="Arial MT"/>
              </a:rPr>
              <a:t> </a:t>
            </a:r>
            <a:r>
              <a:rPr dirty="0" sz="100" spc="5">
                <a:latin typeface="Arial MT"/>
                <a:cs typeface="Arial MT"/>
              </a:rPr>
              <a:t>2021</a:t>
            </a:r>
            <a:r>
              <a:rPr dirty="0" sz="100" spc="10">
                <a:latin typeface="Arial MT"/>
                <a:cs typeface="Arial MT"/>
              </a:rPr>
              <a:t> </a:t>
            </a:r>
            <a:r>
              <a:rPr dirty="0" sz="100" spc="5">
                <a:latin typeface="Arial MT"/>
                <a:cs typeface="Arial MT"/>
              </a:rPr>
              <a:t>277</a:t>
            </a:r>
            <a:r>
              <a:rPr dirty="0" sz="100" spc="10">
                <a:latin typeface="Arial MT"/>
                <a:cs typeface="Arial MT"/>
              </a:rPr>
              <a:t> </a:t>
            </a:r>
            <a:r>
              <a:rPr dirty="0" sz="100" spc="5">
                <a:latin typeface="Arial MT"/>
                <a:cs typeface="Arial MT"/>
              </a:rPr>
              <a:t>movie </a:t>
            </a:r>
            <a:r>
              <a:rPr dirty="0" sz="100" spc="10">
                <a:latin typeface="Arial MT"/>
                <a:cs typeface="Arial MT"/>
              </a:rPr>
              <a:t> </a:t>
            </a:r>
            <a:r>
              <a:rPr dirty="0" sz="100" spc="5">
                <a:latin typeface="Arial MT"/>
                <a:cs typeface="Arial MT"/>
              </a:rPr>
              <a:t>released and year 2017 with the</a:t>
            </a:r>
            <a:r>
              <a:rPr dirty="0" sz="100" spc="10">
                <a:latin typeface="Arial MT"/>
                <a:cs typeface="Arial MT"/>
              </a:rPr>
              <a:t> </a:t>
            </a:r>
            <a:r>
              <a:rPr dirty="0" sz="100" spc="5">
                <a:latin typeface="Arial MT"/>
                <a:cs typeface="Arial MT"/>
              </a:rPr>
              <a:t>highest number of movie release which</a:t>
            </a:r>
            <a:r>
              <a:rPr dirty="0" sz="100" spc="10">
                <a:latin typeface="Arial MT"/>
                <a:cs typeface="Arial MT"/>
              </a:rPr>
              <a:t> </a:t>
            </a:r>
            <a:r>
              <a:rPr dirty="0" sz="100" spc="5">
                <a:latin typeface="Arial MT"/>
                <a:cs typeface="Arial MT"/>
              </a:rPr>
              <a:t>is 767. there is exponentioal growth</a:t>
            </a:r>
            <a:r>
              <a:rPr dirty="0" sz="100" spc="10">
                <a:latin typeface="Arial MT"/>
                <a:cs typeface="Arial MT"/>
              </a:rPr>
              <a:t> </a:t>
            </a:r>
            <a:r>
              <a:rPr dirty="0" sz="100" spc="5">
                <a:latin typeface="Arial MT"/>
                <a:cs typeface="Arial MT"/>
              </a:rPr>
              <a:t>in number of movies released so</a:t>
            </a:r>
            <a:r>
              <a:rPr dirty="0" sz="100" spc="10">
                <a:latin typeface="Arial MT"/>
                <a:cs typeface="Arial MT"/>
              </a:rPr>
              <a:t> </a:t>
            </a:r>
            <a:r>
              <a:rPr dirty="0" sz="100" spc="5">
                <a:latin typeface="Arial MT"/>
                <a:cs typeface="Arial MT"/>
              </a:rPr>
              <a:t>we conclude that after the year</a:t>
            </a:r>
            <a:r>
              <a:rPr dirty="0" sz="100" spc="10">
                <a:latin typeface="Arial MT"/>
                <a:cs typeface="Arial MT"/>
              </a:rPr>
              <a:t> </a:t>
            </a:r>
            <a:r>
              <a:rPr dirty="0" sz="100" spc="5">
                <a:latin typeface="Arial MT"/>
                <a:cs typeface="Arial MT"/>
              </a:rPr>
              <a:t>passes </a:t>
            </a:r>
            <a:r>
              <a:rPr dirty="0" sz="100" spc="10">
                <a:latin typeface="Arial MT"/>
                <a:cs typeface="Arial MT"/>
              </a:rPr>
              <a:t> </a:t>
            </a:r>
            <a:r>
              <a:rPr dirty="0" sz="100" spc="5">
                <a:latin typeface="Arial MT"/>
                <a:cs typeface="Arial MT"/>
              </a:rPr>
              <a:t>more</a:t>
            </a:r>
            <a:r>
              <a:rPr dirty="0" sz="100">
                <a:latin typeface="Arial MT"/>
                <a:cs typeface="Arial MT"/>
              </a:rPr>
              <a:t> </a:t>
            </a:r>
            <a:r>
              <a:rPr dirty="0" sz="100" spc="5">
                <a:latin typeface="Arial MT"/>
                <a:cs typeface="Arial MT"/>
              </a:rPr>
              <a:t>movies</a:t>
            </a:r>
            <a:r>
              <a:rPr dirty="0" sz="100">
                <a:latin typeface="Arial MT"/>
                <a:cs typeface="Arial MT"/>
              </a:rPr>
              <a:t> </a:t>
            </a:r>
            <a:r>
              <a:rPr dirty="0" sz="100" spc="5">
                <a:latin typeface="Arial MT"/>
                <a:cs typeface="Arial MT"/>
              </a:rPr>
              <a:t>are</a:t>
            </a:r>
            <a:r>
              <a:rPr dirty="0" sz="100">
                <a:latin typeface="Arial MT"/>
                <a:cs typeface="Arial MT"/>
              </a:rPr>
              <a:t> </a:t>
            </a:r>
            <a:r>
              <a:rPr dirty="0" sz="100" spc="5">
                <a:latin typeface="Arial MT"/>
                <a:cs typeface="Arial MT"/>
              </a:rPr>
              <a:t>released</a:t>
            </a:r>
            <a:r>
              <a:rPr dirty="0" sz="100">
                <a:latin typeface="Arial MT"/>
                <a:cs typeface="Arial MT"/>
              </a:rPr>
              <a:t> </a:t>
            </a:r>
            <a:r>
              <a:rPr dirty="0" sz="100" spc="5">
                <a:latin typeface="Arial MT"/>
                <a:cs typeface="Arial MT"/>
              </a:rPr>
              <a:t>as</a:t>
            </a:r>
            <a:r>
              <a:rPr dirty="0" sz="100">
                <a:latin typeface="Arial MT"/>
                <a:cs typeface="Arial MT"/>
              </a:rPr>
              <a:t> </a:t>
            </a:r>
            <a:r>
              <a:rPr dirty="0" sz="100" spc="5">
                <a:latin typeface="Arial MT"/>
                <a:cs typeface="Arial MT"/>
              </a:rPr>
              <a:t>people</a:t>
            </a:r>
            <a:r>
              <a:rPr dirty="0" sz="100">
                <a:latin typeface="Arial MT"/>
                <a:cs typeface="Arial MT"/>
              </a:rPr>
              <a:t> </a:t>
            </a:r>
            <a:r>
              <a:rPr dirty="0" sz="100" spc="5">
                <a:latin typeface="Arial MT"/>
                <a:cs typeface="Arial MT"/>
              </a:rPr>
              <a:t>are</a:t>
            </a:r>
            <a:r>
              <a:rPr dirty="0" sz="100">
                <a:latin typeface="Arial MT"/>
                <a:cs typeface="Arial MT"/>
              </a:rPr>
              <a:t> </a:t>
            </a:r>
            <a:r>
              <a:rPr dirty="0" sz="100" spc="5">
                <a:latin typeface="Arial MT"/>
                <a:cs typeface="Arial MT"/>
              </a:rPr>
              <a:t>consuming</a:t>
            </a:r>
            <a:r>
              <a:rPr dirty="0" sz="100">
                <a:latin typeface="Arial MT"/>
                <a:cs typeface="Arial MT"/>
              </a:rPr>
              <a:t> </a:t>
            </a:r>
            <a:r>
              <a:rPr dirty="0" sz="100" spc="5">
                <a:latin typeface="Arial MT"/>
                <a:cs typeface="Arial MT"/>
              </a:rPr>
              <a:t>more</a:t>
            </a:r>
            <a:r>
              <a:rPr dirty="0" sz="100">
                <a:latin typeface="Arial MT"/>
                <a:cs typeface="Arial MT"/>
              </a:rPr>
              <a:t> </a:t>
            </a:r>
            <a:r>
              <a:rPr dirty="0" sz="100" spc="5">
                <a:latin typeface="Arial MT"/>
                <a:cs typeface="Arial MT"/>
              </a:rPr>
              <a:t>entertainment</a:t>
            </a:r>
            <a:r>
              <a:rPr dirty="0" sz="100">
                <a:latin typeface="Arial MT"/>
                <a:cs typeface="Arial MT"/>
              </a:rPr>
              <a:t> </a:t>
            </a:r>
            <a:r>
              <a:rPr dirty="0" sz="100" spc="5">
                <a:latin typeface="Arial MT"/>
                <a:cs typeface="Arial MT"/>
              </a:rPr>
              <a:t>content.</a:t>
            </a:r>
            <a:endParaRPr sz="100">
              <a:latin typeface="Arial MT"/>
              <a:cs typeface="Arial MT"/>
            </a:endParaRPr>
          </a:p>
          <a:p>
            <a:pPr>
              <a:lnSpc>
                <a:spcPct val="100000"/>
              </a:lnSpc>
            </a:pPr>
            <a:endParaRPr sz="100">
              <a:latin typeface="Arial MT"/>
              <a:cs typeface="Arial MT"/>
            </a:endParaRPr>
          </a:p>
          <a:p>
            <a:pPr>
              <a:lnSpc>
                <a:spcPct val="100000"/>
              </a:lnSpc>
            </a:pPr>
            <a:endParaRPr sz="100">
              <a:latin typeface="Arial MT"/>
              <a:cs typeface="Arial MT"/>
            </a:endParaRPr>
          </a:p>
          <a:p>
            <a:pPr marL="12700">
              <a:lnSpc>
                <a:spcPct val="100000"/>
              </a:lnSpc>
            </a:pPr>
            <a:r>
              <a:rPr dirty="0" sz="100">
                <a:solidFill>
                  <a:srgbClr val="616161"/>
                </a:solidFill>
                <a:latin typeface="Courier New"/>
                <a:cs typeface="Courier New"/>
              </a:rPr>
              <a:t>In</a:t>
            </a:r>
            <a:r>
              <a:rPr dirty="0" sz="100" spc="5">
                <a:solidFill>
                  <a:srgbClr val="616161"/>
                </a:solidFill>
                <a:latin typeface="Courier New"/>
                <a:cs typeface="Courier New"/>
              </a:rPr>
              <a:t> </a:t>
            </a:r>
            <a:r>
              <a:rPr dirty="0" sz="100">
                <a:solidFill>
                  <a:srgbClr val="616161"/>
                </a:solidFill>
                <a:latin typeface="Courier New"/>
                <a:cs typeface="Courier New"/>
              </a:rPr>
              <a:t>[239…</a:t>
            </a:r>
            <a:r>
              <a:rPr dirty="0" sz="100" spc="55">
                <a:solidFill>
                  <a:srgbClr val="616161"/>
                </a:solidFill>
                <a:latin typeface="Courier New"/>
                <a:cs typeface="Courier New"/>
              </a:rPr>
              <a:t> </a:t>
            </a:r>
            <a:r>
              <a:rPr dirty="0" sz="100" i="1">
                <a:solidFill>
                  <a:srgbClr val="408080"/>
                </a:solidFill>
                <a:latin typeface="Courier New"/>
                <a:cs typeface="Courier New"/>
              </a:rPr>
              <a:t>#</a:t>
            </a:r>
            <a:r>
              <a:rPr dirty="0" sz="100" spc="5" i="1">
                <a:solidFill>
                  <a:srgbClr val="408080"/>
                </a:solidFill>
                <a:latin typeface="Courier New"/>
                <a:cs typeface="Courier New"/>
              </a:rPr>
              <a:t> </a:t>
            </a:r>
            <a:r>
              <a:rPr dirty="0" sz="100" i="1">
                <a:solidFill>
                  <a:srgbClr val="408080"/>
                </a:solidFill>
                <a:latin typeface="Courier New"/>
                <a:cs typeface="Courier New"/>
              </a:rPr>
              <a:t>most</a:t>
            </a:r>
            <a:r>
              <a:rPr dirty="0" sz="100" spc="5" i="1">
                <a:solidFill>
                  <a:srgbClr val="408080"/>
                </a:solidFill>
                <a:latin typeface="Courier New"/>
                <a:cs typeface="Courier New"/>
              </a:rPr>
              <a:t> </a:t>
            </a:r>
            <a:r>
              <a:rPr dirty="0" sz="100" i="1">
                <a:solidFill>
                  <a:srgbClr val="408080"/>
                </a:solidFill>
                <a:latin typeface="Courier New"/>
                <a:cs typeface="Courier New"/>
              </a:rPr>
              <a:t>listed</a:t>
            </a:r>
            <a:r>
              <a:rPr dirty="0" sz="100" spc="5" i="1">
                <a:solidFill>
                  <a:srgbClr val="408080"/>
                </a:solidFill>
                <a:latin typeface="Courier New"/>
                <a:cs typeface="Courier New"/>
              </a:rPr>
              <a:t> </a:t>
            </a:r>
            <a:r>
              <a:rPr dirty="0" sz="100" i="1">
                <a:solidFill>
                  <a:srgbClr val="408080"/>
                </a:solidFill>
                <a:latin typeface="Courier New"/>
                <a:cs typeface="Courier New"/>
              </a:rPr>
              <a:t>content</a:t>
            </a:r>
            <a:endParaRPr sz="100">
              <a:latin typeface="Courier New"/>
              <a:cs typeface="Courier New"/>
            </a:endParaRPr>
          </a:p>
          <a:p>
            <a:pPr marL="91440">
              <a:lnSpc>
                <a:spcPct val="100000"/>
              </a:lnSpc>
            </a:pPr>
            <a:r>
              <a:rPr dirty="0" sz="100">
                <a:solidFill>
                  <a:srgbClr val="202020"/>
                </a:solidFill>
                <a:latin typeface="Courier New"/>
                <a:cs typeface="Courier New"/>
              </a:rPr>
              <a:t>df</a:t>
            </a:r>
            <a:r>
              <a:rPr dirty="0" sz="100" b="1">
                <a:solidFill>
                  <a:srgbClr val="AA21FF"/>
                </a:solidFill>
                <a:latin typeface="Courier New"/>
                <a:cs typeface="Courier New"/>
              </a:rPr>
              <a:t>.</a:t>
            </a:r>
            <a:r>
              <a:rPr dirty="0" sz="100">
                <a:solidFill>
                  <a:srgbClr val="202020"/>
                </a:solidFill>
                <a:latin typeface="Courier New"/>
                <a:cs typeface="Courier New"/>
              </a:rPr>
              <a:t>listed_in</a:t>
            </a:r>
            <a:r>
              <a:rPr dirty="0" sz="100" b="1">
                <a:solidFill>
                  <a:srgbClr val="AA21FF"/>
                </a:solidFill>
                <a:latin typeface="Courier New"/>
                <a:cs typeface="Courier New"/>
              </a:rPr>
              <a:t>.</a:t>
            </a:r>
            <a:r>
              <a:rPr dirty="0" sz="100">
                <a:solidFill>
                  <a:srgbClr val="202020"/>
                </a:solidFill>
                <a:latin typeface="Courier New"/>
                <a:cs typeface="Courier New"/>
              </a:rPr>
              <a:t>value_counts</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202020"/>
                </a:solidFill>
                <a:latin typeface="Courier New"/>
                <a:cs typeface="Courier New"/>
              </a:rPr>
              <a:t>head</a:t>
            </a:r>
            <a:r>
              <a:rPr dirty="0" sz="100">
                <a:solidFill>
                  <a:srgbClr val="0054AA"/>
                </a:solidFill>
                <a:latin typeface="Courier New"/>
                <a:cs typeface="Courier New"/>
              </a:rPr>
              <a:t>(</a:t>
            </a:r>
            <a:r>
              <a:rPr dirty="0" sz="100">
                <a:solidFill>
                  <a:srgbClr val="008700"/>
                </a:solidFill>
                <a:latin typeface="Courier New"/>
                <a:cs typeface="Courier New"/>
              </a:rPr>
              <a:t>10</a:t>
            </a:r>
            <a:r>
              <a:rPr dirty="0" sz="100">
                <a:solidFill>
                  <a:srgbClr val="0054AA"/>
                </a:solidFill>
                <a:latin typeface="Courier New"/>
                <a:cs typeface="Courier New"/>
              </a:rPr>
              <a:t>)</a:t>
            </a:r>
            <a:endParaRPr sz="100">
              <a:latin typeface="Courier New"/>
              <a:cs typeface="Courier New"/>
            </a:endParaRPr>
          </a:p>
        </p:txBody>
      </p:sp>
      <p:sp>
        <p:nvSpPr>
          <p:cNvPr id="330" name="object 330"/>
          <p:cNvSpPr txBox="1"/>
          <p:nvPr/>
        </p:nvSpPr>
        <p:spPr>
          <a:xfrm>
            <a:off x="-33388" y="7535017"/>
            <a:ext cx="438150" cy="67945"/>
          </a:xfrm>
          <a:prstGeom prst="rect">
            <a:avLst/>
          </a:prstGeom>
        </p:spPr>
        <p:txBody>
          <a:bodyPr wrap="square" lIns="0" tIns="4445" rIns="0" bIns="0" rtlCol="0" vert="horz">
            <a:spAutoFit/>
          </a:bodyPr>
          <a:lstStyle/>
          <a:p>
            <a:pPr>
              <a:lnSpc>
                <a:spcPct val="100000"/>
              </a:lnSpc>
              <a:spcBef>
                <a:spcPts val="35"/>
              </a:spcBef>
            </a:pPr>
            <a:endParaRPr sz="100">
              <a:latin typeface="Times New Roman"/>
              <a:cs typeface="Times New Roman"/>
            </a:endParaRPr>
          </a:p>
          <a:p>
            <a:pPr marL="147320" marR="55880" indent="-84455">
              <a:lnSpc>
                <a:spcPct val="61300"/>
              </a:lnSpc>
            </a:pPr>
            <a:r>
              <a:rPr dirty="0" sz="100">
                <a:solidFill>
                  <a:srgbClr val="616161"/>
                </a:solidFill>
                <a:latin typeface="Courier New"/>
                <a:cs typeface="Courier New"/>
              </a:rPr>
              <a:t>Out[239]:</a:t>
            </a:r>
            <a:r>
              <a:rPr dirty="0" sz="100" spc="5">
                <a:solidFill>
                  <a:srgbClr val="616161"/>
                </a:solidFill>
                <a:latin typeface="Courier New"/>
                <a:cs typeface="Courier New"/>
              </a:rPr>
              <a:t> </a:t>
            </a:r>
            <a:r>
              <a:rPr dirty="0" baseline="27777" sz="150">
                <a:latin typeface="Courier New"/>
                <a:cs typeface="Courier New"/>
              </a:rPr>
              <a:t>Dramas, International Movies </a:t>
            </a:r>
            <a:r>
              <a:rPr dirty="0" baseline="27777" sz="150" spc="-67">
                <a:latin typeface="Courier New"/>
                <a:cs typeface="Courier New"/>
              </a:rPr>
              <a:t> </a:t>
            </a:r>
            <a:r>
              <a:rPr dirty="0" sz="100">
                <a:latin typeface="Courier New"/>
                <a:cs typeface="Courier New"/>
              </a:rPr>
              <a:t>Documentaries</a:t>
            </a:r>
            <a:endParaRPr sz="100">
              <a:latin typeface="Courier New"/>
              <a:cs typeface="Courier New"/>
            </a:endParaRPr>
          </a:p>
          <a:p>
            <a:pPr algn="ctr" marR="13335">
              <a:lnSpc>
                <a:spcPct val="100000"/>
              </a:lnSpc>
              <a:spcBef>
                <a:spcPts val="10"/>
              </a:spcBef>
            </a:pPr>
            <a:r>
              <a:rPr dirty="0" sz="100">
                <a:latin typeface="Courier New"/>
                <a:cs typeface="Courier New"/>
              </a:rPr>
              <a:t>Stand-Up</a:t>
            </a:r>
            <a:r>
              <a:rPr dirty="0" sz="100">
                <a:latin typeface="Courier New"/>
                <a:cs typeface="Courier New"/>
              </a:rPr>
              <a:t> </a:t>
            </a:r>
            <a:r>
              <a:rPr dirty="0" sz="100">
                <a:latin typeface="Courier New"/>
                <a:cs typeface="Courier New"/>
              </a:rPr>
              <a:t>Comedy</a:t>
            </a:r>
            <a:endParaRPr sz="100">
              <a:latin typeface="Courier New"/>
              <a:cs typeface="Courier New"/>
            </a:endParaRPr>
          </a:p>
        </p:txBody>
      </p:sp>
      <p:sp>
        <p:nvSpPr>
          <p:cNvPr id="331" name="object 331"/>
          <p:cNvSpPr/>
          <p:nvPr/>
        </p:nvSpPr>
        <p:spPr>
          <a:xfrm>
            <a:off x="109026" y="7745003"/>
            <a:ext cx="1188085" cy="33655"/>
          </a:xfrm>
          <a:custGeom>
            <a:avLst/>
            <a:gdLst/>
            <a:ahLst/>
            <a:cxnLst/>
            <a:rect l="l" t="t" r="r" b="b"/>
            <a:pathLst>
              <a:path w="1188085" h="33654">
                <a:moveTo>
                  <a:pt x="1187864" y="33226"/>
                </a:moveTo>
                <a:lnTo>
                  <a:pt x="0" y="33226"/>
                </a:lnTo>
                <a:lnTo>
                  <a:pt x="0" y="0"/>
                </a:lnTo>
                <a:lnTo>
                  <a:pt x="1187864" y="0"/>
                </a:lnTo>
                <a:lnTo>
                  <a:pt x="1187864" y="33226"/>
                </a:lnTo>
                <a:close/>
              </a:path>
            </a:pathLst>
          </a:custGeom>
          <a:solidFill>
            <a:srgbClr val="F5F5F5"/>
          </a:solidFill>
        </p:spPr>
        <p:txBody>
          <a:bodyPr wrap="square" lIns="0" tIns="0" rIns="0" bIns="0" rtlCol="0"/>
          <a:lstStyle/>
          <a:p/>
        </p:txBody>
      </p:sp>
      <p:sp>
        <p:nvSpPr>
          <p:cNvPr id="332" name="object 332"/>
          <p:cNvSpPr txBox="1"/>
          <p:nvPr/>
        </p:nvSpPr>
        <p:spPr>
          <a:xfrm>
            <a:off x="17411" y="7595241"/>
            <a:ext cx="555625" cy="221615"/>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algn="just" marL="96520" marR="5080">
              <a:lnSpc>
                <a:spcPct val="109000"/>
              </a:lnSpc>
              <a:tabLst>
                <a:tab pos="518159" algn="l"/>
              </a:tabLst>
            </a:pPr>
            <a:r>
              <a:rPr dirty="0" sz="100">
                <a:latin typeface="Courier New"/>
                <a:cs typeface="Courier New"/>
              </a:rPr>
              <a:t>Dramas, Independent Movies, International Movies  </a:t>
            </a:r>
            <a:r>
              <a:rPr dirty="0" sz="100" spc="5">
                <a:latin typeface="Courier New"/>
                <a:cs typeface="Courier New"/>
              </a:rPr>
              <a:t> </a:t>
            </a:r>
            <a:r>
              <a:rPr dirty="0" sz="100">
                <a:latin typeface="Courier New"/>
                <a:cs typeface="Courier New"/>
              </a:rPr>
              <a:t>252 </a:t>
            </a:r>
            <a:r>
              <a:rPr dirty="0" sz="100" spc="5">
                <a:latin typeface="Courier New"/>
                <a:cs typeface="Courier New"/>
              </a:rPr>
              <a:t> </a:t>
            </a:r>
            <a:r>
              <a:rPr dirty="0" sz="100">
                <a:latin typeface="Courier New"/>
                <a:cs typeface="Courier New"/>
              </a:rPr>
              <a:t>Kids'</a:t>
            </a:r>
            <a:r>
              <a:rPr dirty="0" sz="100">
                <a:latin typeface="Courier New"/>
                <a:cs typeface="Courier New"/>
              </a:rPr>
              <a:t> </a:t>
            </a:r>
            <a:r>
              <a:rPr dirty="0" sz="100">
                <a:latin typeface="Courier New"/>
                <a:cs typeface="Courier New"/>
              </a:rPr>
              <a:t>TV</a:t>
            </a:r>
            <a:r>
              <a:rPr dirty="0" sz="100">
                <a:latin typeface="Courier New"/>
                <a:cs typeface="Courier New"/>
              </a:rPr>
              <a:t>	</a:t>
            </a:r>
            <a:r>
              <a:rPr dirty="0" sz="100">
                <a:latin typeface="Courier New"/>
                <a:cs typeface="Courier New"/>
              </a:rPr>
              <a:t>220</a:t>
            </a:r>
            <a:endParaRPr sz="100">
              <a:latin typeface="Courier New"/>
              <a:cs typeface="Courier New"/>
            </a:endParaRPr>
          </a:p>
          <a:p>
            <a:pPr algn="just" marL="96520">
              <a:lnSpc>
                <a:spcPct val="100000"/>
              </a:lnSpc>
              <a:tabLst>
                <a:tab pos="518159" algn="l"/>
              </a:tabLst>
            </a:pPr>
            <a:r>
              <a:rPr dirty="0" sz="100">
                <a:latin typeface="Courier New"/>
                <a:cs typeface="Courier New"/>
              </a:rPr>
              <a:t>Children</a:t>
            </a:r>
            <a:r>
              <a:rPr dirty="0" sz="100">
                <a:latin typeface="Courier New"/>
                <a:cs typeface="Courier New"/>
              </a:rPr>
              <a:t> </a:t>
            </a:r>
            <a:r>
              <a:rPr dirty="0" sz="100">
                <a:latin typeface="Courier New"/>
                <a:cs typeface="Courier New"/>
              </a:rPr>
              <a:t>&amp;</a:t>
            </a:r>
            <a:r>
              <a:rPr dirty="0" sz="100">
                <a:latin typeface="Courier New"/>
                <a:cs typeface="Courier New"/>
              </a:rPr>
              <a:t> </a:t>
            </a:r>
            <a:r>
              <a:rPr dirty="0" sz="100">
                <a:latin typeface="Courier New"/>
                <a:cs typeface="Courier New"/>
              </a:rPr>
              <a:t>Family</a:t>
            </a:r>
            <a:r>
              <a:rPr dirty="0" sz="100">
                <a:latin typeface="Courier New"/>
                <a:cs typeface="Courier New"/>
              </a:rPr>
              <a:t> </a:t>
            </a:r>
            <a:r>
              <a:rPr dirty="0" sz="100">
                <a:latin typeface="Courier New"/>
                <a:cs typeface="Courier New"/>
              </a:rPr>
              <a:t>Movies</a:t>
            </a:r>
            <a:r>
              <a:rPr dirty="0" sz="100">
                <a:latin typeface="Courier New"/>
                <a:cs typeface="Courier New"/>
              </a:rPr>
              <a:t>	</a:t>
            </a:r>
            <a:r>
              <a:rPr dirty="0" sz="100">
                <a:latin typeface="Courier New"/>
                <a:cs typeface="Courier New"/>
              </a:rPr>
              <a:t>215</a:t>
            </a:r>
            <a:endParaRPr sz="100">
              <a:latin typeface="Courier New"/>
              <a:cs typeface="Courier New"/>
            </a:endParaRPr>
          </a:p>
          <a:p>
            <a:pPr algn="just" marL="96520">
              <a:lnSpc>
                <a:spcPct val="100000"/>
              </a:lnSpc>
              <a:tabLst>
                <a:tab pos="518159" algn="l"/>
              </a:tabLst>
            </a:pPr>
            <a:r>
              <a:rPr dirty="0" sz="100">
                <a:latin typeface="Courier New"/>
                <a:cs typeface="Courier New"/>
              </a:rPr>
              <a:t>Children</a:t>
            </a:r>
            <a:r>
              <a:rPr dirty="0" sz="100">
                <a:latin typeface="Courier New"/>
                <a:cs typeface="Courier New"/>
              </a:rPr>
              <a:t> </a:t>
            </a:r>
            <a:r>
              <a:rPr dirty="0" sz="100">
                <a:latin typeface="Courier New"/>
                <a:cs typeface="Courier New"/>
              </a:rPr>
              <a:t>&amp;</a:t>
            </a:r>
            <a:r>
              <a:rPr dirty="0" sz="100">
                <a:latin typeface="Courier New"/>
                <a:cs typeface="Courier New"/>
              </a:rPr>
              <a:t> </a:t>
            </a:r>
            <a:r>
              <a:rPr dirty="0" sz="100">
                <a:latin typeface="Courier New"/>
                <a:cs typeface="Courier New"/>
              </a:rPr>
              <a:t>Family</a:t>
            </a:r>
            <a:r>
              <a:rPr dirty="0" sz="100">
                <a:latin typeface="Courier New"/>
                <a:cs typeface="Courier New"/>
              </a:rPr>
              <a:t> </a:t>
            </a:r>
            <a:r>
              <a:rPr dirty="0" sz="100">
                <a:latin typeface="Courier New"/>
                <a:cs typeface="Courier New"/>
              </a:rPr>
              <a:t>Movies,</a:t>
            </a:r>
            <a:r>
              <a:rPr dirty="0" sz="100">
                <a:latin typeface="Courier New"/>
                <a:cs typeface="Courier New"/>
              </a:rPr>
              <a:t> </a:t>
            </a:r>
            <a:r>
              <a:rPr dirty="0" sz="100">
                <a:latin typeface="Courier New"/>
                <a:cs typeface="Courier New"/>
              </a:rPr>
              <a:t>Comedies</a:t>
            </a:r>
            <a:r>
              <a:rPr dirty="0" sz="100">
                <a:latin typeface="Courier New"/>
                <a:cs typeface="Courier New"/>
              </a:rPr>
              <a:t>	</a:t>
            </a:r>
            <a:r>
              <a:rPr dirty="0" sz="100">
                <a:latin typeface="Courier New"/>
                <a:cs typeface="Courier New"/>
              </a:rPr>
              <a:t>201</a:t>
            </a:r>
            <a:endParaRPr sz="100">
              <a:latin typeface="Courier New"/>
              <a:cs typeface="Courier New"/>
            </a:endParaRPr>
          </a:p>
          <a:p>
            <a:pPr algn="just" marL="96520" marR="5080">
              <a:lnSpc>
                <a:spcPct val="109000"/>
              </a:lnSpc>
              <a:spcBef>
                <a:spcPts val="10"/>
              </a:spcBef>
              <a:tabLst>
                <a:tab pos="518159" algn="l"/>
              </a:tabLst>
            </a:pPr>
            <a:r>
              <a:rPr dirty="0" sz="100">
                <a:latin typeface="Courier New"/>
                <a:cs typeface="Courier New"/>
              </a:rPr>
              <a:t>Documentaries,</a:t>
            </a:r>
            <a:r>
              <a:rPr dirty="0" sz="100">
                <a:latin typeface="Courier New"/>
                <a:cs typeface="Courier New"/>
              </a:rPr>
              <a:t> </a:t>
            </a:r>
            <a:r>
              <a:rPr dirty="0" sz="100">
                <a:latin typeface="Courier New"/>
                <a:cs typeface="Courier New"/>
              </a:rPr>
              <a:t>International</a:t>
            </a:r>
            <a:r>
              <a:rPr dirty="0" sz="100">
                <a:latin typeface="Courier New"/>
                <a:cs typeface="Courier New"/>
              </a:rPr>
              <a:t> </a:t>
            </a:r>
            <a:r>
              <a:rPr dirty="0" sz="100">
                <a:latin typeface="Courier New"/>
                <a:cs typeface="Courier New"/>
              </a:rPr>
              <a:t>Movies</a:t>
            </a:r>
            <a:r>
              <a:rPr dirty="0" sz="100">
                <a:latin typeface="Courier New"/>
                <a:cs typeface="Courier New"/>
              </a:rPr>
              <a:t>	</a:t>
            </a:r>
            <a:r>
              <a:rPr dirty="0" sz="100">
                <a:latin typeface="Courier New"/>
                <a:cs typeface="Courier New"/>
              </a:rPr>
              <a:t>186  </a:t>
            </a:r>
            <a:r>
              <a:rPr dirty="0" sz="100">
                <a:latin typeface="Courier New"/>
                <a:cs typeface="Courier New"/>
              </a:rPr>
              <a:t>Dramas, International Movies, Romantic Movies     </a:t>
            </a:r>
            <a:r>
              <a:rPr dirty="0" sz="100" spc="5">
                <a:latin typeface="Courier New"/>
                <a:cs typeface="Courier New"/>
              </a:rPr>
              <a:t> </a:t>
            </a:r>
            <a:r>
              <a:rPr dirty="0" sz="100">
                <a:latin typeface="Courier New"/>
                <a:cs typeface="Courier New"/>
              </a:rPr>
              <a:t>180 </a:t>
            </a:r>
            <a:r>
              <a:rPr dirty="0" sz="100" spc="5">
                <a:latin typeface="Courier New"/>
                <a:cs typeface="Courier New"/>
              </a:rPr>
              <a:t> </a:t>
            </a:r>
            <a:r>
              <a:rPr dirty="0" sz="100">
                <a:latin typeface="Courier New"/>
                <a:cs typeface="Courier New"/>
              </a:rPr>
              <a:t>Name:</a:t>
            </a:r>
            <a:r>
              <a:rPr dirty="0" sz="100" spc="-5">
                <a:latin typeface="Courier New"/>
                <a:cs typeface="Courier New"/>
              </a:rPr>
              <a:t> </a:t>
            </a:r>
            <a:r>
              <a:rPr dirty="0" sz="100">
                <a:latin typeface="Courier New"/>
                <a:cs typeface="Courier New"/>
              </a:rPr>
              <a:t>listed_in, dtype: int64</a:t>
            </a:r>
            <a:endParaRPr sz="100">
              <a:latin typeface="Courier New"/>
              <a:cs typeface="Courier New"/>
            </a:endParaRPr>
          </a:p>
          <a:p>
            <a:pPr>
              <a:lnSpc>
                <a:spcPct val="100000"/>
              </a:lnSpc>
              <a:spcBef>
                <a:spcPts val="35"/>
              </a:spcBef>
            </a:pPr>
            <a:endParaRPr sz="100">
              <a:latin typeface="Courier New"/>
              <a:cs typeface="Courier New"/>
            </a:endParaRPr>
          </a:p>
          <a:p>
            <a:pPr marL="12700">
              <a:lnSpc>
                <a:spcPct val="100000"/>
              </a:lnSpc>
            </a:pPr>
            <a:r>
              <a:rPr dirty="0" sz="100">
                <a:solidFill>
                  <a:srgbClr val="616161"/>
                </a:solidFill>
                <a:latin typeface="Courier New"/>
                <a:cs typeface="Courier New"/>
              </a:rPr>
              <a:t>In</a:t>
            </a:r>
            <a:r>
              <a:rPr dirty="0" sz="100" spc="5">
                <a:solidFill>
                  <a:srgbClr val="616161"/>
                </a:solidFill>
                <a:latin typeface="Courier New"/>
                <a:cs typeface="Courier New"/>
              </a:rPr>
              <a:t> </a:t>
            </a:r>
            <a:r>
              <a:rPr dirty="0" sz="100">
                <a:solidFill>
                  <a:srgbClr val="616161"/>
                </a:solidFill>
                <a:latin typeface="Courier New"/>
                <a:cs typeface="Courier New"/>
              </a:rPr>
              <a:t>[240…</a:t>
            </a:r>
            <a:r>
              <a:rPr dirty="0" sz="100" spc="55">
                <a:solidFill>
                  <a:srgbClr val="616161"/>
                </a:solidFill>
                <a:latin typeface="Courier New"/>
                <a:cs typeface="Courier New"/>
              </a:rPr>
              <a:t> </a:t>
            </a:r>
            <a:r>
              <a:rPr dirty="0" sz="100" i="1">
                <a:solidFill>
                  <a:srgbClr val="408080"/>
                </a:solidFill>
                <a:latin typeface="Courier New"/>
                <a:cs typeface="Courier New"/>
              </a:rPr>
              <a:t>#</a:t>
            </a:r>
            <a:r>
              <a:rPr dirty="0" sz="100" spc="5" i="1">
                <a:solidFill>
                  <a:srgbClr val="408080"/>
                </a:solidFill>
                <a:latin typeface="Courier New"/>
                <a:cs typeface="Courier New"/>
              </a:rPr>
              <a:t> </a:t>
            </a:r>
            <a:r>
              <a:rPr dirty="0" sz="100" i="1">
                <a:solidFill>
                  <a:srgbClr val="408080"/>
                </a:solidFill>
                <a:latin typeface="Courier New"/>
                <a:cs typeface="Courier New"/>
              </a:rPr>
              <a:t>least</a:t>
            </a:r>
            <a:r>
              <a:rPr dirty="0" sz="100" spc="10" i="1">
                <a:solidFill>
                  <a:srgbClr val="408080"/>
                </a:solidFill>
                <a:latin typeface="Courier New"/>
                <a:cs typeface="Courier New"/>
              </a:rPr>
              <a:t> </a:t>
            </a:r>
            <a:r>
              <a:rPr dirty="0" sz="100" i="1">
                <a:solidFill>
                  <a:srgbClr val="408080"/>
                </a:solidFill>
                <a:latin typeface="Courier New"/>
                <a:cs typeface="Courier New"/>
              </a:rPr>
              <a:t>listed</a:t>
            </a:r>
            <a:r>
              <a:rPr dirty="0" sz="100" spc="5" i="1">
                <a:solidFill>
                  <a:srgbClr val="408080"/>
                </a:solidFill>
                <a:latin typeface="Courier New"/>
                <a:cs typeface="Courier New"/>
              </a:rPr>
              <a:t> </a:t>
            </a:r>
            <a:r>
              <a:rPr dirty="0" sz="100" i="1">
                <a:solidFill>
                  <a:srgbClr val="408080"/>
                </a:solidFill>
                <a:latin typeface="Courier New"/>
                <a:cs typeface="Courier New"/>
              </a:rPr>
              <a:t>content</a:t>
            </a:r>
            <a:endParaRPr sz="100">
              <a:latin typeface="Courier New"/>
              <a:cs typeface="Courier New"/>
            </a:endParaRPr>
          </a:p>
          <a:p>
            <a:pPr marL="91440">
              <a:lnSpc>
                <a:spcPct val="100000"/>
              </a:lnSpc>
              <a:spcBef>
                <a:spcPts val="10"/>
              </a:spcBef>
            </a:pPr>
            <a:r>
              <a:rPr dirty="0" sz="100">
                <a:solidFill>
                  <a:srgbClr val="202020"/>
                </a:solidFill>
                <a:latin typeface="Courier New"/>
                <a:cs typeface="Courier New"/>
              </a:rPr>
              <a:t>df</a:t>
            </a:r>
            <a:r>
              <a:rPr dirty="0" sz="100" b="1">
                <a:solidFill>
                  <a:srgbClr val="AA21FF"/>
                </a:solidFill>
                <a:latin typeface="Courier New"/>
                <a:cs typeface="Courier New"/>
              </a:rPr>
              <a:t>.</a:t>
            </a:r>
            <a:r>
              <a:rPr dirty="0" sz="100">
                <a:solidFill>
                  <a:srgbClr val="202020"/>
                </a:solidFill>
                <a:latin typeface="Courier New"/>
                <a:cs typeface="Courier New"/>
              </a:rPr>
              <a:t>listed_in</a:t>
            </a:r>
            <a:r>
              <a:rPr dirty="0" sz="100" b="1">
                <a:solidFill>
                  <a:srgbClr val="AA21FF"/>
                </a:solidFill>
                <a:latin typeface="Courier New"/>
                <a:cs typeface="Courier New"/>
              </a:rPr>
              <a:t>.</a:t>
            </a:r>
            <a:r>
              <a:rPr dirty="0" sz="100">
                <a:solidFill>
                  <a:srgbClr val="202020"/>
                </a:solidFill>
                <a:latin typeface="Courier New"/>
                <a:cs typeface="Courier New"/>
              </a:rPr>
              <a:t>value_counts</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202020"/>
                </a:solidFill>
                <a:latin typeface="Courier New"/>
                <a:cs typeface="Courier New"/>
              </a:rPr>
              <a:t>tail</a:t>
            </a:r>
            <a:r>
              <a:rPr dirty="0" sz="100">
                <a:solidFill>
                  <a:srgbClr val="0054AA"/>
                </a:solidFill>
                <a:latin typeface="Courier New"/>
                <a:cs typeface="Courier New"/>
              </a:rPr>
              <a:t>(</a:t>
            </a:r>
            <a:r>
              <a:rPr dirty="0" sz="100">
                <a:solidFill>
                  <a:srgbClr val="008700"/>
                </a:solidFill>
                <a:latin typeface="Courier New"/>
                <a:cs typeface="Courier New"/>
              </a:rPr>
              <a:t>10</a:t>
            </a:r>
            <a:r>
              <a:rPr dirty="0" sz="100">
                <a:solidFill>
                  <a:srgbClr val="0054AA"/>
                </a:solidFill>
                <a:latin typeface="Courier New"/>
                <a:cs typeface="Courier New"/>
              </a:rPr>
              <a:t>)</a:t>
            </a:r>
            <a:endParaRPr sz="100">
              <a:latin typeface="Courier New"/>
              <a:cs typeface="Courier New"/>
            </a:endParaRPr>
          </a:p>
          <a:p>
            <a:pPr>
              <a:lnSpc>
                <a:spcPct val="100000"/>
              </a:lnSpc>
            </a:pPr>
            <a:endParaRPr sz="100">
              <a:latin typeface="Courier New"/>
              <a:cs typeface="Courier New"/>
            </a:endParaRPr>
          </a:p>
          <a:p>
            <a:pPr algn="r" marR="5080">
              <a:lnSpc>
                <a:spcPct val="100000"/>
              </a:lnSpc>
            </a:pPr>
            <a:r>
              <a:rPr dirty="0" sz="100">
                <a:latin typeface="Courier New"/>
                <a:cs typeface="Courier New"/>
              </a:rPr>
              <a:t>1</a:t>
            </a:r>
            <a:endParaRPr sz="100">
              <a:latin typeface="Courier New"/>
              <a:cs typeface="Courier New"/>
            </a:endParaRPr>
          </a:p>
        </p:txBody>
      </p:sp>
      <p:sp>
        <p:nvSpPr>
          <p:cNvPr id="333" name="object 333"/>
          <p:cNvSpPr txBox="1"/>
          <p:nvPr/>
        </p:nvSpPr>
        <p:spPr>
          <a:xfrm>
            <a:off x="-7988" y="7782143"/>
            <a:ext cx="460375" cy="41910"/>
          </a:xfrm>
          <a:prstGeom prst="rect">
            <a:avLst/>
          </a:prstGeom>
        </p:spPr>
        <p:txBody>
          <a:bodyPr wrap="square" lIns="0" tIns="13335" rIns="0" bIns="0" rtlCol="0" vert="horz">
            <a:spAutoFit/>
          </a:bodyPr>
          <a:lstStyle/>
          <a:p>
            <a:pPr marL="38100">
              <a:lnSpc>
                <a:spcPct val="100000"/>
              </a:lnSpc>
              <a:spcBef>
                <a:spcPts val="105"/>
              </a:spcBef>
            </a:pPr>
            <a:r>
              <a:rPr dirty="0" sz="100">
                <a:solidFill>
                  <a:srgbClr val="616161"/>
                </a:solidFill>
                <a:latin typeface="Courier New"/>
                <a:cs typeface="Courier New"/>
              </a:rPr>
              <a:t>Out[240]:</a:t>
            </a:r>
            <a:r>
              <a:rPr dirty="0" sz="100" spc="45">
                <a:solidFill>
                  <a:srgbClr val="616161"/>
                </a:solidFill>
                <a:latin typeface="Courier New"/>
                <a:cs typeface="Courier New"/>
              </a:rPr>
              <a:t> </a:t>
            </a:r>
            <a:r>
              <a:rPr dirty="0" baseline="27777" sz="150">
                <a:latin typeface="Courier New"/>
                <a:cs typeface="Courier New"/>
              </a:rPr>
              <a:t>Docuseries,</a:t>
            </a:r>
            <a:r>
              <a:rPr dirty="0" baseline="27777" sz="150" spc="22">
                <a:latin typeface="Courier New"/>
                <a:cs typeface="Courier New"/>
              </a:rPr>
              <a:t> </a:t>
            </a:r>
            <a:r>
              <a:rPr dirty="0" baseline="27777" sz="150">
                <a:latin typeface="Courier New"/>
                <a:cs typeface="Courier New"/>
              </a:rPr>
              <a:t>Reality</a:t>
            </a:r>
            <a:r>
              <a:rPr dirty="0" baseline="27777" sz="150" spc="22">
                <a:latin typeface="Courier New"/>
                <a:cs typeface="Courier New"/>
              </a:rPr>
              <a:t> </a:t>
            </a:r>
            <a:r>
              <a:rPr dirty="0" baseline="27777" sz="150">
                <a:latin typeface="Courier New"/>
                <a:cs typeface="Courier New"/>
              </a:rPr>
              <a:t>TV,</a:t>
            </a:r>
            <a:r>
              <a:rPr dirty="0" baseline="27777" sz="150" spc="22">
                <a:latin typeface="Courier New"/>
                <a:cs typeface="Courier New"/>
              </a:rPr>
              <a:t> </a:t>
            </a:r>
            <a:r>
              <a:rPr dirty="0" baseline="27777" sz="150">
                <a:latin typeface="Courier New"/>
                <a:cs typeface="Courier New"/>
              </a:rPr>
              <a:t>Teen</a:t>
            </a:r>
            <a:r>
              <a:rPr dirty="0" baseline="27777" sz="150" spc="15">
                <a:latin typeface="Courier New"/>
                <a:cs typeface="Courier New"/>
              </a:rPr>
              <a:t> </a:t>
            </a:r>
            <a:r>
              <a:rPr dirty="0" baseline="27777" sz="150">
                <a:latin typeface="Courier New"/>
                <a:cs typeface="Courier New"/>
              </a:rPr>
              <a:t>TV</a:t>
            </a:r>
            <a:r>
              <a:rPr dirty="0" baseline="27777" sz="150" spc="22">
                <a:latin typeface="Courier New"/>
                <a:cs typeface="Courier New"/>
              </a:rPr>
              <a:t> </a:t>
            </a:r>
            <a:r>
              <a:rPr dirty="0" baseline="27777" sz="150">
                <a:latin typeface="Courier New"/>
                <a:cs typeface="Courier New"/>
              </a:rPr>
              <a:t>Shows</a:t>
            </a:r>
            <a:endParaRPr baseline="27777" sz="150">
              <a:latin typeface="Courier New"/>
              <a:cs typeface="Courier New"/>
            </a:endParaRPr>
          </a:p>
        </p:txBody>
      </p:sp>
      <p:sp>
        <p:nvSpPr>
          <p:cNvPr id="334" name="object 334"/>
          <p:cNvSpPr txBox="1"/>
          <p:nvPr/>
        </p:nvSpPr>
        <p:spPr>
          <a:xfrm>
            <a:off x="17411" y="7978390"/>
            <a:ext cx="90805" cy="4191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pPr>
            <a:r>
              <a:rPr dirty="0" sz="100">
                <a:solidFill>
                  <a:srgbClr val="616161"/>
                </a:solidFill>
                <a:latin typeface="Courier New"/>
                <a:cs typeface="Courier New"/>
              </a:rPr>
              <a:t>In</a:t>
            </a:r>
            <a:r>
              <a:rPr dirty="0" sz="100">
                <a:solidFill>
                  <a:srgbClr val="616161"/>
                </a:solidFill>
                <a:latin typeface="Courier New"/>
                <a:cs typeface="Courier New"/>
              </a:rPr>
              <a:t> </a:t>
            </a:r>
            <a:r>
              <a:rPr dirty="0" sz="100">
                <a:solidFill>
                  <a:srgbClr val="616161"/>
                </a:solidFill>
                <a:latin typeface="Courier New"/>
                <a:cs typeface="Courier New"/>
              </a:rPr>
              <a:t>[241…</a:t>
            </a:r>
            <a:endParaRPr sz="100">
              <a:latin typeface="Courier New"/>
              <a:cs typeface="Courier New"/>
            </a:endParaRPr>
          </a:p>
        </p:txBody>
      </p:sp>
      <p:sp>
        <p:nvSpPr>
          <p:cNvPr id="335" name="object 335"/>
          <p:cNvSpPr txBox="1"/>
          <p:nvPr/>
        </p:nvSpPr>
        <p:spPr>
          <a:xfrm>
            <a:off x="103315" y="7986417"/>
            <a:ext cx="1199515" cy="62865"/>
          </a:xfrm>
          <a:prstGeom prst="rect">
            <a:avLst/>
          </a:prstGeom>
          <a:solidFill>
            <a:srgbClr val="F5F5F5"/>
          </a:solidFill>
          <a:ln w="3175">
            <a:solidFill>
              <a:srgbClr val="DFDFDF"/>
            </a:solidFill>
          </a:ln>
        </p:spPr>
        <p:txBody>
          <a:bodyPr wrap="square" lIns="0" tIns="2540" rIns="0" bIns="0" rtlCol="0" vert="horz">
            <a:spAutoFit/>
          </a:bodyPr>
          <a:lstStyle/>
          <a:p>
            <a:pPr marL="5715" marR="796925">
              <a:lnSpc>
                <a:spcPct val="112400"/>
              </a:lnSpc>
              <a:spcBef>
                <a:spcPts val="20"/>
              </a:spcBef>
            </a:pPr>
            <a:r>
              <a:rPr dirty="0" sz="100" i="1">
                <a:solidFill>
                  <a:srgbClr val="408080"/>
                </a:solidFill>
                <a:latin typeface="Courier New"/>
                <a:cs typeface="Courier New"/>
              </a:rPr>
              <a:t>#adding</a:t>
            </a:r>
            <a:r>
              <a:rPr dirty="0" sz="100" spc="5" i="1">
                <a:solidFill>
                  <a:srgbClr val="408080"/>
                </a:solidFill>
                <a:latin typeface="Courier New"/>
                <a:cs typeface="Courier New"/>
              </a:rPr>
              <a:t> </a:t>
            </a:r>
            <a:r>
              <a:rPr dirty="0" sz="100" i="1">
                <a:solidFill>
                  <a:srgbClr val="408080"/>
                </a:solidFill>
                <a:latin typeface="Courier New"/>
                <a:cs typeface="Courier New"/>
              </a:rPr>
              <a:t>one</a:t>
            </a:r>
            <a:r>
              <a:rPr dirty="0" sz="100" spc="5" i="1">
                <a:solidFill>
                  <a:srgbClr val="408080"/>
                </a:solidFill>
                <a:latin typeface="Courier New"/>
                <a:cs typeface="Courier New"/>
              </a:rPr>
              <a:t> </a:t>
            </a:r>
            <a:r>
              <a:rPr dirty="0" sz="100" i="1">
                <a:solidFill>
                  <a:srgbClr val="408080"/>
                </a:solidFill>
                <a:latin typeface="Courier New"/>
                <a:cs typeface="Courier New"/>
              </a:rPr>
              <a:t>new</a:t>
            </a:r>
            <a:r>
              <a:rPr dirty="0" sz="100" spc="5" i="1">
                <a:solidFill>
                  <a:srgbClr val="408080"/>
                </a:solidFill>
                <a:latin typeface="Courier New"/>
                <a:cs typeface="Courier New"/>
              </a:rPr>
              <a:t> </a:t>
            </a:r>
            <a:r>
              <a:rPr dirty="0" sz="100" i="1">
                <a:solidFill>
                  <a:srgbClr val="408080"/>
                </a:solidFill>
                <a:latin typeface="Courier New"/>
                <a:cs typeface="Courier New"/>
              </a:rPr>
              <a:t>column</a:t>
            </a:r>
            <a:r>
              <a:rPr dirty="0" sz="100" spc="5" i="1">
                <a:solidFill>
                  <a:srgbClr val="408080"/>
                </a:solidFill>
                <a:latin typeface="Courier New"/>
                <a:cs typeface="Courier New"/>
              </a:rPr>
              <a:t> </a:t>
            </a:r>
            <a:r>
              <a:rPr dirty="0" sz="100" i="1">
                <a:solidFill>
                  <a:srgbClr val="408080"/>
                </a:solidFill>
                <a:latin typeface="Courier New"/>
                <a:cs typeface="Courier New"/>
              </a:rPr>
              <a:t>of</a:t>
            </a:r>
            <a:r>
              <a:rPr dirty="0" sz="100" spc="5" i="1">
                <a:solidFill>
                  <a:srgbClr val="408080"/>
                </a:solidFill>
                <a:latin typeface="Courier New"/>
                <a:cs typeface="Courier New"/>
              </a:rPr>
              <a:t> </a:t>
            </a:r>
            <a:r>
              <a:rPr dirty="0" sz="100" i="1">
                <a:solidFill>
                  <a:srgbClr val="408080"/>
                </a:solidFill>
                <a:latin typeface="Courier New"/>
                <a:cs typeface="Courier New"/>
              </a:rPr>
              <a:t>datatype</a:t>
            </a:r>
            <a:r>
              <a:rPr dirty="0" sz="100" spc="10" i="1">
                <a:solidFill>
                  <a:srgbClr val="408080"/>
                </a:solidFill>
                <a:latin typeface="Courier New"/>
                <a:cs typeface="Courier New"/>
              </a:rPr>
              <a:t> </a:t>
            </a:r>
            <a:r>
              <a:rPr dirty="0" sz="100" i="1">
                <a:solidFill>
                  <a:srgbClr val="408080"/>
                </a:solidFill>
                <a:latin typeface="Courier New"/>
                <a:cs typeface="Courier New"/>
              </a:rPr>
              <a:t>date</a:t>
            </a:r>
            <a:r>
              <a:rPr dirty="0" sz="100" spc="5" i="1">
                <a:solidFill>
                  <a:srgbClr val="408080"/>
                </a:solidFill>
                <a:latin typeface="Courier New"/>
                <a:cs typeface="Courier New"/>
              </a:rPr>
              <a:t> </a:t>
            </a:r>
            <a:r>
              <a:rPr dirty="0" sz="100" i="1">
                <a:solidFill>
                  <a:srgbClr val="408080"/>
                </a:solidFill>
                <a:latin typeface="Courier New"/>
                <a:cs typeface="Courier New"/>
              </a:rPr>
              <a:t>and</a:t>
            </a:r>
            <a:r>
              <a:rPr dirty="0" sz="100" spc="5" i="1">
                <a:solidFill>
                  <a:srgbClr val="408080"/>
                </a:solidFill>
                <a:latin typeface="Courier New"/>
                <a:cs typeface="Courier New"/>
              </a:rPr>
              <a:t> </a:t>
            </a:r>
            <a:r>
              <a:rPr dirty="0" sz="100" i="1">
                <a:solidFill>
                  <a:srgbClr val="408080"/>
                </a:solidFill>
                <a:latin typeface="Courier New"/>
                <a:cs typeface="Courier New"/>
              </a:rPr>
              <a:t>type </a:t>
            </a:r>
            <a:r>
              <a:rPr dirty="0" sz="100" spc="-45" i="1">
                <a:solidFill>
                  <a:srgbClr val="408080"/>
                </a:solidFill>
                <a:latin typeface="Courier New"/>
                <a:cs typeface="Courier New"/>
              </a:rPr>
              <a:t> </a:t>
            </a:r>
            <a:r>
              <a:rPr dirty="0" sz="100">
                <a:solidFill>
                  <a:srgbClr val="202020"/>
                </a:solidFill>
                <a:latin typeface="Courier New"/>
                <a:cs typeface="Courier New"/>
              </a:rPr>
              <a:t>df</a:t>
            </a:r>
            <a:r>
              <a:rPr dirty="0" sz="100">
                <a:solidFill>
                  <a:srgbClr val="0054AA"/>
                </a:solidFill>
                <a:latin typeface="Courier New"/>
                <a:cs typeface="Courier New"/>
              </a:rPr>
              <a:t>[</a:t>
            </a:r>
            <a:r>
              <a:rPr dirty="0" sz="100">
                <a:solidFill>
                  <a:srgbClr val="B92020"/>
                </a:solidFill>
                <a:latin typeface="Courier New"/>
                <a:cs typeface="Courier New"/>
              </a:rPr>
              <a:t>'date_n'</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202020"/>
                </a:solidFill>
                <a:latin typeface="Courier New"/>
                <a:cs typeface="Courier New"/>
              </a:rPr>
              <a:t>pd</a:t>
            </a:r>
            <a:r>
              <a:rPr dirty="0" sz="100" b="1">
                <a:solidFill>
                  <a:srgbClr val="AA21FF"/>
                </a:solidFill>
                <a:latin typeface="Courier New"/>
                <a:cs typeface="Courier New"/>
              </a:rPr>
              <a:t>.</a:t>
            </a:r>
            <a:r>
              <a:rPr dirty="0" sz="100">
                <a:solidFill>
                  <a:srgbClr val="202020"/>
                </a:solidFill>
                <a:latin typeface="Courier New"/>
                <a:cs typeface="Courier New"/>
              </a:rPr>
              <a:t>to_datetime</a:t>
            </a:r>
            <a:r>
              <a:rPr dirty="0" sz="100">
                <a:solidFill>
                  <a:srgbClr val="0054AA"/>
                </a:solidFill>
                <a:latin typeface="Courier New"/>
                <a:cs typeface="Courier New"/>
              </a:rPr>
              <a:t>(</a:t>
            </a:r>
            <a:r>
              <a:rPr dirty="0" sz="100">
                <a:solidFill>
                  <a:srgbClr val="202020"/>
                </a:solidFill>
                <a:latin typeface="Courier New"/>
                <a:cs typeface="Courier New"/>
              </a:rPr>
              <a:t>df</a:t>
            </a:r>
            <a:r>
              <a:rPr dirty="0" sz="100">
                <a:solidFill>
                  <a:srgbClr val="0054AA"/>
                </a:solidFill>
                <a:latin typeface="Courier New"/>
                <a:cs typeface="Courier New"/>
              </a:rPr>
              <a:t>[</a:t>
            </a:r>
            <a:r>
              <a:rPr dirty="0" sz="100">
                <a:solidFill>
                  <a:srgbClr val="B92020"/>
                </a:solidFill>
                <a:latin typeface="Courier New"/>
                <a:cs typeface="Courier New"/>
              </a:rPr>
              <a:t>"date_added"</a:t>
            </a:r>
            <a:r>
              <a:rPr dirty="0" sz="100">
                <a:solidFill>
                  <a:srgbClr val="0054AA"/>
                </a:solidFill>
                <a:latin typeface="Courier New"/>
                <a:cs typeface="Courier New"/>
              </a:rPr>
              <a:t>]) </a:t>
            </a:r>
            <a:r>
              <a:rPr dirty="0" sz="100" spc="5">
                <a:solidFill>
                  <a:srgbClr val="0054AA"/>
                </a:solidFill>
                <a:latin typeface="Courier New"/>
                <a:cs typeface="Courier New"/>
              </a:rPr>
              <a:t> </a:t>
            </a:r>
            <a:r>
              <a:rPr dirty="0" sz="100">
                <a:solidFill>
                  <a:srgbClr val="202020"/>
                </a:solidFill>
                <a:latin typeface="Courier New"/>
                <a:cs typeface="Courier New"/>
              </a:rPr>
              <a:t>df</a:t>
            </a:r>
            <a:r>
              <a:rPr dirty="0" sz="100" b="1">
                <a:solidFill>
                  <a:srgbClr val="AA21FF"/>
                </a:solidFill>
                <a:latin typeface="Courier New"/>
                <a:cs typeface="Courier New"/>
              </a:rPr>
              <a:t>.</a:t>
            </a:r>
            <a:r>
              <a:rPr dirty="0" sz="100">
                <a:solidFill>
                  <a:srgbClr val="202020"/>
                </a:solidFill>
                <a:latin typeface="Courier New"/>
                <a:cs typeface="Courier New"/>
              </a:rPr>
              <a:t>head</a:t>
            </a:r>
            <a:r>
              <a:rPr dirty="0" sz="100">
                <a:solidFill>
                  <a:srgbClr val="0054AA"/>
                </a:solidFill>
                <a:latin typeface="Courier New"/>
                <a:cs typeface="Courier New"/>
              </a:rPr>
              <a:t>(</a:t>
            </a:r>
            <a:r>
              <a:rPr dirty="0" sz="100">
                <a:solidFill>
                  <a:srgbClr val="008700"/>
                </a:solidFill>
                <a:latin typeface="Courier New"/>
                <a:cs typeface="Courier New"/>
              </a:rPr>
              <a:t>2</a:t>
            </a:r>
            <a:r>
              <a:rPr dirty="0" sz="100">
                <a:solidFill>
                  <a:srgbClr val="0054AA"/>
                </a:solidFill>
                <a:latin typeface="Courier New"/>
                <a:cs typeface="Courier New"/>
              </a:rPr>
              <a:t>)</a:t>
            </a:r>
            <a:endParaRPr sz="100">
              <a:latin typeface="Courier New"/>
              <a:cs typeface="Courier New"/>
            </a:endParaRPr>
          </a:p>
        </p:txBody>
      </p:sp>
      <p:sp>
        <p:nvSpPr>
          <p:cNvPr id="336" name="object 336"/>
          <p:cNvSpPr txBox="1"/>
          <p:nvPr/>
        </p:nvSpPr>
        <p:spPr>
          <a:xfrm>
            <a:off x="17411" y="8046921"/>
            <a:ext cx="1271905" cy="4191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pPr>
            <a:r>
              <a:rPr dirty="0" sz="100">
                <a:solidFill>
                  <a:srgbClr val="616161"/>
                </a:solidFill>
                <a:latin typeface="Courier New"/>
                <a:cs typeface="Courier New"/>
              </a:rPr>
              <a:t>Out[241]:    </a:t>
            </a:r>
            <a:r>
              <a:rPr dirty="0" sz="100" spc="10">
                <a:solidFill>
                  <a:srgbClr val="616161"/>
                </a:solidFill>
                <a:latin typeface="Courier New"/>
                <a:cs typeface="Courier New"/>
              </a:rPr>
              <a:t> </a:t>
            </a:r>
            <a:r>
              <a:rPr dirty="0" sz="100" spc="-5" b="1">
                <a:latin typeface="Arial"/>
                <a:cs typeface="Arial"/>
              </a:rPr>
              <a:t>show_id</a:t>
            </a:r>
            <a:r>
              <a:rPr dirty="0" sz="100" spc="30" b="1">
                <a:latin typeface="Arial"/>
                <a:cs typeface="Arial"/>
              </a:rPr>
              <a:t>  </a:t>
            </a:r>
            <a:r>
              <a:rPr dirty="0" sz="100" spc="30" b="1">
                <a:latin typeface="Arial"/>
                <a:cs typeface="Arial"/>
              </a:rPr>
              <a:t> </a:t>
            </a:r>
            <a:r>
              <a:rPr dirty="0" sz="100" spc="-5" b="1">
                <a:latin typeface="Arial"/>
                <a:cs typeface="Arial"/>
              </a:rPr>
              <a:t>type</a:t>
            </a:r>
            <a:r>
              <a:rPr dirty="0" sz="100" spc="15" b="1">
                <a:latin typeface="Arial"/>
                <a:cs typeface="Arial"/>
              </a:rPr>
              <a:t>        </a:t>
            </a:r>
            <a:r>
              <a:rPr dirty="0" sz="100" spc="20" b="1">
                <a:latin typeface="Arial"/>
                <a:cs typeface="Arial"/>
              </a:rPr>
              <a:t> </a:t>
            </a:r>
            <a:r>
              <a:rPr dirty="0" sz="100" spc="-5" b="1">
                <a:latin typeface="Arial"/>
                <a:cs typeface="Arial"/>
              </a:rPr>
              <a:t>title</a:t>
            </a:r>
            <a:r>
              <a:rPr dirty="0" sz="100" spc="15" b="1">
                <a:latin typeface="Arial"/>
                <a:cs typeface="Arial"/>
              </a:rPr>
              <a:t>   </a:t>
            </a:r>
            <a:r>
              <a:rPr dirty="0" sz="100" spc="20" b="1">
                <a:latin typeface="Arial"/>
                <a:cs typeface="Arial"/>
              </a:rPr>
              <a:t> </a:t>
            </a:r>
            <a:r>
              <a:rPr dirty="0" sz="100" spc="-5" b="1">
                <a:latin typeface="Arial"/>
                <a:cs typeface="Arial"/>
              </a:rPr>
              <a:t>director</a:t>
            </a:r>
            <a:r>
              <a:rPr dirty="0" sz="100" spc="15" b="1">
                <a:latin typeface="Arial"/>
                <a:cs typeface="Arial"/>
              </a:rPr>
              <a:t>               </a:t>
            </a:r>
            <a:r>
              <a:rPr dirty="0" sz="100" spc="20" b="1">
                <a:latin typeface="Arial"/>
                <a:cs typeface="Arial"/>
              </a:rPr>
              <a:t> </a:t>
            </a:r>
            <a:r>
              <a:rPr dirty="0" sz="100" spc="-5" b="1">
                <a:latin typeface="Arial"/>
                <a:cs typeface="Arial"/>
              </a:rPr>
              <a:t>cast</a:t>
            </a:r>
            <a:r>
              <a:rPr dirty="0" sz="100" spc="20" b="1">
                <a:latin typeface="Arial"/>
                <a:cs typeface="Arial"/>
              </a:rPr>
              <a:t>  </a:t>
            </a:r>
            <a:r>
              <a:rPr dirty="0" sz="100" spc="25" b="1">
                <a:latin typeface="Arial"/>
                <a:cs typeface="Arial"/>
              </a:rPr>
              <a:t> </a:t>
            </a:r>
            <a:r>
              <a:rPr dirty="0" sz="100" spc="-5" b="1">
                <a:latin typeface="Arial"/>
                <a:cs typeface="Arial"/>
              </a:rPr>
              <a:t>country</a:t>
            </a:r>
            <a:r>
              <a:rPr dirty="0" sz="100" spc="15" b="1">
                <a:latin typeface="Arial"/>
                <a:cs typeface="Arial"/>
              </a:rPr>
              <a:t>   </a:t>
            </a:r>
            <a:r>
              <a:rPr dirty="0" sz="100" spc="20" b="1">
                <a:latin typeface="Arial"/>
                <a:cs typeface="Arial"/>
              </a:rPr>
              <a:t> </a:t>
            </a:r>
            <a:r>
              <a:rPr dirty="0" sz="100" spc="-5" b="1">
                <a:latin typeface="Arial"/>
                <a:cs typeface="Arial"/>
              </a:rPr>
              <a:t>date_added</a:t>
            </a:r>
            <a:r>
              <a:rPr dirty="0" sz="100" spc="15" b="1">
                <a:latin typeface="Arial"/>
                <a:cs typeface="Arial"/>
              </a:rPr>
              <a:t>  </a:t>
            </a:r>
            <a:r>
              <a:rPr dirty="0" sz="100" spc="15" b="1">
                <a:latin typeface="Arial"/>
                <a:cs typeface="Arial"/>
              </a:rPr>
              <a:t> </a:t>
            </a:r>
            <a:r>
              <a:rPr dirty="0" sz="100" spc="-5" b="1">
                <a:latin typeface="Arial"/>
                <a:cs typeface="Arial"/>
              </a:rPr>
              <a:t>release_year</a:t>
            </a:r>
            <a:r>
              <a:rPr dirty="0" sz="100" spc="20" b="1">
                <a:latin typeface="Arial"/>
                <a:cs typeface="Arial"/>
              </a:rPr>
              <a:t>  </a:t>
            </a:r>
            <a:r>
              <a:rPr dirty="0" sz="100" spc="25" b="1">
                <a:latin typeface="Arial"/>
                <a:cs typeface="Arial"/>
              </a:rPr>
              <a:t> </a:t>
            </a:r>
            <a:r>
              <a:rPr dirty="0" sz="100" spc="-5" b="1">
                <a:latin typeface="Arial"/>
                <a:cs typeface="Arial"/>
              </a:rPr>
              <a:t>rating</a:t>
            </a:r>
            <a:r>
              <a:rPr dirty="0" sz="100" spc="25" b="1">
                <a:latin typeface="Arial"/>
                <a:cs typeface="Arial"/>
              </a:rPr>
              <a:t>  </a:t>
            </a:r>
            <a:r>
              <a:rPr dirty="0" sz="100" spc="25" b="1">
                <a:latin typeface="Arial"/>
                <a:cs typeface="Arial"/>
              </a:rPr>
              <a:t> </a:t>
            </a:r>
            <a:r>
              <a:rPr dirty="0" sz="100" spc="-5" b="1">
                <a:latin typeface="Arial"/>
                <a:cs typeface="Arial"/>
              </a:rPr>
              <a:t>duration</a:t>
            </a:r>
            <a:r>
              <a:rPr dirty="0" sz="100" spc="15" b="1">
                <a:latin typeface="Arial"/>
                <a:cs typeface="Arial"/>
              </a:rPr>
              <a:t>             </a:t>
            </a:r>
            <a:r>
              <a:rPr dirty="0" sz="100" spc="20" b="1">
                <a:latin typeface="Arial"/>
                <a:cs typeface="Arial"/>
              </a:rPr>
              <a:t> </a:t>
            </a:r>
            <a:r>
              <a:rPr dirty="0" sz="100" spc="-5" b="1">
                <a:latin typeface="Arial"/>
                <a:cs typeface="Arial"/>
              </a:rPr>
              <a:t>listed_in</a:t>
            </a:r>
            <a:r>
              <a:rPr dirty="0" sz="100" spc="15" b="1">
                <a:latin typeface="Arial"/>
                <a:cs typeface="Arial"/>
              </a:rPr>
              <a:t>        </a:t>
            </a:r>
            <a:r>
              <a:rPr dirty="0" sz="100" spc="20" b="1">
                <a:latin typeface="Arial"/>
                <a:cs typeface="Arial"/>
              </a:rPr>
              <a:t> </a:t>
            </a:r>
            <a:r>
              <a:rPr dirty="0" sz="100" spc="-5" b="1">
                <a:latin typeface="Arial"/>
                <a:cs typeface="Arial"/>
              </a:rPr>
              <a:t>description</a:t>
            </a:r>
            <a:r>
              <a:rPr dirty="0" sz="100" spc="25" b="1">
                <a:latin typeface="Arial"/>
                <a:cs typeface="Arial"/>
              </a:rPr>
              <a:t>  </a:t>
            </a:r>
            <a:r>
              <a:rPr dirty="0" sz="100" spc="25" b="1">
                <a:latin typeface="Arial"/>
                <a:cs typeface="Arial"/>
              </a:rPr>
              <a:t> </a:t>
            </a:r>
            <a:r>
              <a:rPr dirty="0" sz="100" spc="-5" b="1">
                <a:latin typeface="Arial"/>
                <a:cs typeface="Arial"/>
              </a:rPr>
              <a:t>minutes</a:t>
            </a:r>
            <a:r>
              <a:rPr dirty="0" sz="100" spc="20" b="1">
                <a:latin typeface="Arial"/>
                <a:cs typeface="Arial"/>
              </a:rPr>
              <a:t>     </a:t>
            </a:r>
            <a:r>
              <a:rPr dirty="0" sz="100" spc="25" b="1">
                <a:latin typeface="Arial"/>
                <a:cs typeface="Arial"/>
              </a:rPr>
              <a:t> </a:t>
            </a:r>
            <a:r>
              <a:rPr dirty="0" sz="100" spc="-5" b="1">
                <a:latin typeface="Arial"/>
                <a:cs typeface="Arial"/>
              </a:rPr>
              <a:t>unit</a:t>
            </a:r>
            <a:r>
              <a:rPr dirty="0" sz="100" spc="20" b="1">
                <a:latin typeface="Arial"/>
                <a:cs typeface="Arial"/>
              </a:rPr>
              <a:t>  </a:t>
            </a:r>
            <a:r>
              <a:rPr dirty="0" sz="100" spc="20" b="1">
                <a:latin typeface="Arial"/>
                <a:cs typeface="Arial"/>
              </a:rPr>
              <a:t> </a:t>
            </a:r>
            <a:r>
              <a:rPr dirty="0" sz="100" spc="-5" b="1">
                <a:latin typeface="Arial"/>
                <a:cs typeface="Arial"/>
              </a:rPr>
              <a:t>date_n</a:t>
            </a:r>
            <a:endParaRPr sz="100">
              <a:latin typeface="Arial"/>
              <a:cs typeface="Arial"/>
            </a:endParaRPr>
          </a:p>
        </p:txBody>
      </p:sp>
      <p:sp>
        <p:nvSpPr>
          <p:cNvPr id="337" name="object 337"/>
          <p:cNvSpPr/>
          <p:nvPr/>
        </p:nvSpPr>
        <p:spPr>
          <a:xfrm>
            <a:off x="109016" y="8238222"/>
            <a:ext cx="1188085" cy="58419"/>
          </a:xfrm>
          <a:custGeom>
            <a:avLst/>
            <a:gdLst/>
            <a:ahLst/>
            <a:cxnLst/>
            <a:rect l="l" t="t" r="r" b="b"/>
            <a:pathLst>
              <a:path w="1188085" h="58420">
                <a:moveTo>
                  <a:pt x="1187869" y="40500"/>
                </a:moveTo>
                <a:lnTo>
                  <a:pt x="0" y="40500"/>
                </a:lnTo>
                <a:lnTo>
                  <a:pt x="0" y="58140"/>
                </a:lnTo>
                <a:lnTo>
                  <a:pt x="1187869" y="58140"/>
                </a:lnTo>
                <a:lnTo>
                  <a:pt x="1187869" y="40500"/>
                </a:lnTo>
                <a:close/>
              </a:path>
              <a:path w="1188085" h="58420">
                <a:moveTo>
                  <a:pt x="1187869" y="0"/>
                </a:moveTo>
                <a:lnTo>
                  <a:pt x="0" y="0"/>
                </a:lnTo>
                <a:lnTo>
                  <a:pt x="0" y="17653"/>
                </a:lnTo>
                <a:lnTo>
                  <a:pt x="1187869" y="17653"/>
                </a:lnTo>
                <a:lnTo>
                  <a:pt x="1187869" y="0"/>
                </a:lnTo>
                <a:close/>
              </a:path>
            </a:pathLst>
          </a:custGeom>
          <a:solidFill>
            <a:srgbClr val="F5F5F5"/>
          </a:solidFill>
        </p:spPr>
        <p:txBody>
          <a:bodyPr wrap="square" lIns="0" tIns="0" rIns="0" bIns="0" rtlCol="0"/>
          <a:lstStyle/>
          <a:p/>
        </p:txBody>
      </p:sp>
      <p:sp>
        <p:nvSpPr>
          <p:cNvPr id="338" name="object 338"/>
          <p:cNvSpPr txBox="1"/>
          <p:nvPr/>
        </p:nvSpPr>
        <p:spPr>
          <a:xfrm>
            <a:off x="4711" y="8224477"/>
            <a:ext cx="1297305" cy="151765"/>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25400">
              <a:lnSpc>
                <a:spcPct val="100000"/>
              </a:lnSpc>
            </a:pPr>
            <a:r>
              <a:rPr dirty="0" sz="100">
                <a:solidFill>
                  <a:srgbClr val="616161"/>
                </a:solidFill>
                <a:latin typeface="Courier New"/>
                <a:cs typeface="Courier New"/>
              </a:rPr>
              <a:t>In</a:t>
            </a:r>
            <a:r>
              <a:rPr dirty="0" sz="100" spc="25">
                <a:solidFill>
                  <a:srgbClr val="616161"/>
                </a:solidFill>
                <a:latin typeface="Courier New"/>
                <a:cs typeface="Courier New"/>
              </a:rPr>
              <a:t> </a:t>
            </a:r>
            <a:r>
              <a:rPr dirty="0" sz="100">
                <a:solidFill>
                  <a:srgbClr val="616161"/>
                </a:solidFill>
                <a:latin typeface="Courier New"/>
                <a:cs typeface="Courier New"/>
              </a:rPr>
              <a:t>[242…</a:t>
            </a:r>
            <a:r>
              <a:rPr dirty="0" sz="100" spc="90">
                <a:solidFill>
                  <a:srgbClr val="616161"/>
                </a:solidFill>
                <a:latin typeface="Courier New"/>
                <a:cs typeface="Courier New"/>
              </a:rPr>
              <a:t> </a:t>
            </a:r>
            <a:r>
              <a:rPr dirty="0" sz="100">
                <a:solidFill>
                  <a:srgbClr val="202020"/>
                </a:solidFill>
                <a:latin typeface="Courier New"/>
                <a:cs typeface="Courier New"/>
              </a:rPr>
              <a:t>tv_show</a:t>
            </a:r>
            <a:r>
              <a:rPr dirty="0" sz="100" b="1">
                <a:solidFill>
                  <a:srgbClr val="AA21FF"/>
                </a:solidFill>
                <a:latin typeface="Courier New"/>
                <a:cs typeface="Courier New"/>
              </a:rPr>
              <a:t>=</a:t>
            </a:r>
            <a:r>
              <a:rPr dirty="0" sz="100">
                <a:solidFill>
                  <a:srgbClr val="202020"/>
                </a:solidFill>
                <a:latin typeface="Courier New"/>
                <a:cs typeface="Courier New"/>
              </a:rPr>
              <a:t>data</a:t>
            </a:r>
            <a:r>
              <a:rPr dirty="0" sz="100">
                <a:solidFill>
                  <a:srgbClr val="0054AA"/>
                </a:solidFill>
                <a:latin typeface="Courier New"/>
                <a:cs typeface="Courier New"/>
              </a:rPr>
              <a:t>[</a:t>
            </a:r>
            <a:r>
              <a:rPr dirty="0" sz="100">
                <a:solidFill>
                  <a:srgbClr val="202020"/>
                </a:solidFill>
                <a:latin typeface="Courier New"/>
                <a:cs typeface="Courier New"/>
              </a:rPr>
              <a:t>data</a:t>
            </a:r>
            <a:r>
              <a:rPr dirty="0" sz="100">
                <a:solidFill>
                  <a:srgbClr val="0054AA"/>
                </a:solidFill>
                <a:latin typeface="Courier New"/>
                <a:cs typeface="Courier New"/>
              </a:rPr>
              <a:t>[</a:t>
            </a:r>
            <a:r>
              <a:rPr dirty="0" sz="100">
                <a:solidFill>
                  <a:srgbClr val="B92020"/>
                </a:solidFill>
                <a:latin typeface="Courier New"/>
                <a:cs typeface="Courier New"/>
              </a:rPr>
              <a:t>'type'</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B92020"/>
                </a:solidFill>
                <a:latin typeface="Courier New"/>
                <a:cs typeface="Courier New"/>
              </a:rPr>
              <a:t>"TV</a:t>
            </a:r>
            <a:r>
              <a:rPr dirty="0" sz="100" spc="30">
                <a:solidFill>
                  <a:srgbClr val="B92020"/>
                </a:solidFill>
                <a:latin typeface="Courier New"/>
                <a:cs typeface="Courier New"/>
              </a:rPr>
              <a:t> </a:t>
            </a:r>
            <a:r>
              <a:rPr dirty="0" sz="100">
                <a:solidFill>
                  <a:srgbClr val="B92020"/>
                </a:solidFill>
                <a:latin typeface="Courier New"/>
                <a:cs typeface="Courier New"/>
              </a:rPr>
              <a:t>Show"</a:t>
            </a:r>
            <a:r>
              <a:rPr dirty="0" sz="100">
                <a:solidFill>
                  <a:srgbClr val="0054AA"/>
                </a:solidFill>
                <a:latin typeface="Courier New"/>
                <a:cs typeface="Courier New"/>
              </a:rPr>
              <a:t>]</a:t>
            </a:r>
            <a:endParaRPr sz="100">
              <a:latin typeface="Courier New"/>
              <a:cs typeface="Courier New"/>
            </a:endParaRPr>
          </a:p>
          <a:p>
            <a:pPr>
              <a:lnSpc>
                <a:spcPct val="100000"/>
              </a:lnSpc>
            </a:pPr>
            <a:endParaRPr sz="100">
              <a:latin typeface="Courier New"/>
              <a:cs typeface="Courier New"/>
            </a:endParaRPr>
          </a:p>
          <a:p>
            <a:pPr marL="25400">
              <a:lnSpc>
                <a:spcPct val="100000"/>
              </a:lnSpc>
              <a:spcBef>
                <a:spcPts val="75"/>
              </a:spcBef>
            </a:pPr>
            <a:r>
              <a:rPr dirty="0" sz="100">
                <a:solidFill>
                  <a:srgbClr val="616161"/>
                </a:solidFill>
                <a:latin typeface="Courier New"/>
                <a:cs typeface="Courier New"/>
              </a:rPr>
              <a:t>In</a:t>
            </a:r>
            <a:r>
              <a:rPr dirty="0" sz="100" spc="5">
                <a:solidFill>
                  <a:srgbClr val="616161"/>
                </a:solidFill>
                <a:latin typeface="Courier New"/>
                <a:cs typeface="Courier New"/>
              </a:rPr>
              <a:t> </a:t>
            </a:r>
            <a:r>
              <a:rPr dirty="0" sz="100">
                <a:solidFill>
                  <a:srgbClr val="616161"/>
                </a:solidFill>
                <a:latin typeface="Courier New"/>
                <a:cs typeface="Courier New"/>
              </a:rPr>
              <a:t>[243…</a:t>
            </a:r>
            <a:r>
              <a:rPr dirty="0" sz="100" spc="55">
                <a:solidFill>
                  <a:srgbClr val="616161"/>
                </a:solidFill>
                <a:latin typeface="Courier New"/>
                <a:cs typeface="Courier New"/>
              </a:rPr>
              <a:t> </a:t>
            </a:r>
            <a:r>
              <a:rPr dirty="0" sz="100">
                <a:solidFill>
                  <a:srgbClr val="202020"/>
                </a:solidFill>
                <a:latin typeface="Courier New"/>
                <a:cs typeface="Courier New"/>
              </a:rPr>
              <a:t>tv_show</a:t>
            </a:r>
            <a:r>
              <a:rPr dirty="0" sz="100" b="1">
                <a:solidFill>
                  <a:srgbClr val="AA21FF"/>
                </a:solidFill>
                <a:latin typeface="Courier New"/>
                <a:cs typeface="Courier New"/>
              </a:rPr>
              <a:t>.</a:t>
            </a:r>
            <a:r>
              <a:rPr dirty="0" sz="100">
                <a:solidFill>
                  <a:srgbClr val="202020"/>
                </a:solidFill>
                <a:latin typeface="Courier New"/>
                <a:cs typeface="Courier New"/>
              </a:rPr>
              <a:t>head</a:t>
            </a:r>
            <a:r>
              <a:rPr dirty="0" sz="100">
                <a:solidFill>
                  <a:srgbClr val="0054AA"/>
                </a:solidFill>
                <a:latin typeface="Courier New"/>
                <a:cs typeface="Courier New"/>
              </a:rPr>
              <a:t>()</a:t>
            </a:r>
            <a:endParaRPr sz="100">
              <a:latin typeface="Courier New"/>
              <a:cs typeface="Courier New"/>
            </a:endParaRPr>
          </a:p>
          <a:p>
            <a:pPr>
              <a:lnSpc>
                <a:spcPct val="100000"/>
              </a:lnSpc>
              <a:spcBef>
                <a:spcPts val="45"/>
              </a:spcBef>
            </a:pPr>
            <a:endParaRPr sz="100">
              <a:latin typeface="Courier New"/>
              <a:cs typeface="Courier New"/>
            </a:endParaRPr>
          </a:p>
          <a:p>
            <a:pPr marL="25400">
              <a:lnSpc>
                <a:spcPct val="100000"/>
              </a:lnSpc>
            </a:pPr>
            <a:r>
              <a:rPr dirty="0" sz="100">
                <a:solidFill>
                  <a:srgbClr val="616161"/>
                </a:solidFill>
                <a:latin typeface="Courier New"/>
                <a:cs typeface="Courier New"/>
              </a:rPr>
              <a:t>Out[243]:    </a:t>
            </a:r>
            <a:r>
              <a:rPr dirty="0" sz="100" spc="10">
                <a:solidFill>
                  <a:srgbClr val="616161"/>
                </a:solidFill>
                <a:latin typeface="Courier New"/>
                <a:cs typeface="Courier New"/>
              </a:rPr>
              <a:t> </a:t>
            </a:r>
            <a:r>
              <a:rPr dirty="0" sz="100" spc="-5" b="1">
                <a:latin typeface="Arial"/>
                <a:cs typeface="Arial"/>
              </a:rPr>
              <a:t>show_id</a:t>
            </a:r>
            <a:r>
              <a:rPr dirty="0" sz="100" spc="25" b="1">
                <a:latin typeface="Arial"/>
                <a:cs typeface="Arial"/>
              </a:rPr>
              <a:t>  </a:t>
            </a:r>
            <a:r>
              <a:rPr dirty="0" sz="100" spc="25" b="1">
                <a:latin typeface="Arial"/>
                <a:cs typeface="Arial"/>
              </a:rPr>
              <a:t> </a:t>
            </a:r>
            <a:r>
              <a:rPr dirty="0" sz="100" spc="-5" b="1">
                <a:latin typeface="Arial"/>
                <a:cs typeface="Arial"/>
              </a:rPr>
              <a:t>type</a:t>
            </a:r>
            <a:r>
              <a:rPr dirty="0" sz="100" spc="15" b="1">
                <a:latin typeface="Arial"/>
                <a:cs typeface="Arial"/>
              </a:rPr>
              <a:t>          </a:t>
            </a:r>
            <a:r>
              <a:rPr dirty="0" sz="100" spc="20" b="1">
                <a:latin typeface="Arial"/>
                <a:cs typeface="Arial"/>
              </a:rPr>
              <a:t> </a:t>
            </a:r>
            <a:r>
              <a:rPr dirty="0" sz="100" spc="-5" b="1">
                <a:latin typeface="Arial"/>
                <a:cs typeface="Arial"/>
              </a:rPr>
              <a:t>title</a:t>
            </a:r>
            <a:r>
              <a:rPr dirty="0" sz="100" spc="25" b="1">
                <a:latin typeface="Arial"/>
                <a:cs typeface="Arial"/>
              </a:rPr>
              <a:t>    </a:t>
            </a:r>
            <a:r>
              <a:rPr dirty="0" sz="100" spc="-5" b="1">
                <a:latin typeface="Arial"/>
                <a:cs typeface="Arial"/>
              </a:rPr>
              <a:t>director</a:t>
            </a:r>
            <a:r>
              <a:rPr dirty="0" sz="100" spc="15" b="1">
                <a:latin typeface="Arial"/>
                <a:cs typeface="Arial"/>
              </a:rPr>
              <a:t>               </a:t>
            </a:r>
            <a:r>
              <a:rPr dirty="0" sz="100" spc="20" b="1">
                <a:latin typeface="Arial"/>
                <a:cs typeface="Arial"/>
              </a:rPr>
              <a:t> </a:t>
            </a:r>
            <a:r>
              <a:rPr dirty="0" sz="100" spc="-5" b="1">
                <a:latin typeface="Arial"/>
                <a:cs typeface="Arial"/>
              </a:rPr>
              <a:t>cast</a:t>
            </a:r>
            <a:r>
              <a:rPr dirty="0" sz="100" spc="20" b="1">
                <a:latin typeface="Arial"/>
                <a:cs typeface="Arial"/>
              </a:rPr>
              <a:t>  </a:t>
            </a:r>
            <a:r>
              <a:rPr dirty="0" sz="100" spc="20" b="1">
                <a:latin typeface="Arial"/>
                <a:cs typeface="Arial"/>
              </a:rPr>
              <a:t> </a:t>
            </a:r>
            <a:r>
              <a:rPr dirty="0" sz="100" spc="-5" b="1">
                <a:latin typeface="Arial"/>
                <a:cs typeface="Arial"/>
              </a:rPr>
              <a:t>country</a:t>
            </a:r>
            <a:r>
              <a:rPr dirty="0" sz="100" spc="15" b="1">
                <a:latin typeface="Arial"/>
                <a:cs typeface="Arial"/>
              </a:rPr>
              <a:t>   </a:t>
            </a:r>
            <a:r>
              <a:rPr dirty="0" sz="100" spc="20" b="1">
                <a:latin typeface="Arial"/>
                <a:cs typeface="Arial"/>
              </a:rPr>
              <a:t> </a:t>
            </a:r>
            <a:r>
              <a:rPr dirty="0" sz="100" spc="-5" b="1">
                <a:latin typeface="Arial"/>
                <a:cs typeface="Arial"/>
              </a:rPr>
              <a:t>date_added</a:t>
            </a:r>
            <a:r>
              <a:rPr dirty="0" sz="100" spc="15" b="1">
                <a:latin typeface="Arial"/>
                <a:cs typeface="Arial"/>
              </a:rPr>
              <a:t>  </a:t>
            </a:r>
            <a:r>
              <a:rPr dirty="0" sz="100" spc="20" b="1">
                <a:latin typeface="Arial"/>
                <a:cs typeface="Arial"/>
              </a:rPr>
              <a:t> </a:t>
            </a:r>
            <a:r>
              <a:rPr dirty="0" sz="100" spc="-5" b="1">
                <a:latin typeface="Arial"/>
                <a:cs typeface="Arial"/>
              </a:rPr>
              <a:t>release_year</a:t>
            </a:r>
            <a:r>
              <a:rPr dirty="0" sz="100" spc="20" b="1">
                <a:latin typeface="Arial"/>
                <a:cs typeface="Arial"/>
              </a:rPr>
              <a:t>  </a:t>
            </a:r>
            <a:r>
              <a:rPr dirty="0" sz="100" spc="20" b="1">
                <a:latin typeface="Arial"/>
                <a:cs typeface="Arial"/>
              </a:rPr>
              <a:t> </a:t>
            </a:r>
            <a:r>
              <a:rPr dirty="0" sz="100" spc="-5" b="1">
                <a:latin typeface="Arial"/>
                <a:cs typeface="Arial"/>
              </a:rPr>
              <a:t>rating</a:t>
            </a:r>
            <a:r>
              <a:rPr dirty="0" sz="100" spc="25" b="1">
                <a:latin typeface="Arial"/>
                <a:cs typeface="Arial"/>
              </a:rPr>
              <a:t>  </a:t>
            </a:r>
            <a:r>
              <a:rPr dirty="0" sz="100" spc="30" b="1">
                <a:latin typeface="Arial"/>
                <a:cs typeface="Arial"/>
              </a:rPr>
              <a:t> </a:t>
            </a:r>
            <a:r>
              <a:rPr dirty="0" sz="100" spc="-5" b="1">
                <a:latin typeface="Arial"/>
                <a:cs typeface="Arial"/>
              </a:rPr>
              <a:t>duration</a:t>
            </a:r>
            <a:r>
              <a:rPr dirty="0" sz="100" spc="15" b="1">
                <a:latin typeface="Arial"/>
                <a:cs typeface="Arial"/>
              </a:rPr>
              <a:t>           </a:t>
            </a:r>
            <a:r>
              <a:rPr dirty="0" sz="100" spc="15" b="1">
                <a:latin typeface="Arial"/>
                <a:cs typeface="Arial"/>
              </a:rPr>
              <a:t> </a:t>
            </a:r>
            <a:r>
              <a:rPr dirty="0" sz="100" spc="-5" b="1">
                <a:latin typeface="Arial"/>
                <a:cs typeface="Arial"/>
              </a:rPr>
              <a:t>listed_in</a:t>
            </a:r>
            <a:r>
              <a:rPr dirty="0" sz="100" spc="20" b="1">
                <a:latin typeface="Arial"/>
                <a:cs typeface="Arial"/>
              </a:rPr>
              <a:t>        </a:t>
            </a:r>
            <a:r>
              <a:rPr dirty="0" sz="100" spc="25" b="1">
                <a:latin typeface="Arial"/>
                <a:cs typeface="Arial"/>
              </a:rPr>
              <a:t> </a:t>
            </a:r>
            <a:r>
              <a:rPr dirty="0" sz="100" spc="-5" b="1">
                <a:latin typeface="Arial"/>
                <a:cs typeface="Arial"/>
              </a:rPr>
              <a:t>description</a:t>
            </a:r>
            <a:r>
              <a:rPr dirty="0" sz="100" spc="25" b="1">
                <a:latin typeface="Arial"/>
                <a:cs typeface="Arial"/>
              </a:rPr>
              <a:t> </a:t>
            </a:r>
            <a:r>
              <a:rPr dirty="0" sz="100" spc="80" b="1">
                <a:latin typeface="Arial"/>
                <a:cs typeface="Arial"/>
              </a:rPr>
              <a:t> </a:t>
            </a:r>
            <a:r>
              <a:rPr dirty="0" sz="100" spc="-5" b="1">
                <a:latin typeface="Arial"/>
                <a:cs typeface="Arial"/>
              </a:rPr>
              <a:t>minutes</a:t>
            </a:r>
            <a:r>
              <a:rPr dirty="0" sz="100" spc="20" b="1">
                <a:latin typeface="Arial"/>
                <a:cs typeface="Arial"/>
              </a:rPr>
              <a:t>     </a:t>
            </a:r>
            <a:r>
              <a:rPr dirty="0" sz="100" spc="25" b="1">
                <a:latin typeface="Arial"/>
                <a:cs typeface="Arial"/>
              </a:rPr>
              <a:t> </a:t>
            </a:r>
            <a:r>
              <a:rPr dirty="0" sz="100" spc="-5" b="1">
                <a:latin typeface="Arial"/>
                <a:cs typeface="Arial"/>
              </a:rPr>
              <a:t>unit</a:t>
            </a:r>
            <a:r>
              <a:rPr dirty="0" sz="100" spc="20" b="1">
                <a:latin typeface="Arial"/>
                <a:cs typeface="Arial"/>
              </a:rPr>
              <a:t>  </a:t>
            </a:r>
            <a:r>
              <a:rPr dirty="0" sz="100" spc="20" b="1">
                <a:latin typeface="Arial"/>
                <a:cs typeface="Arial"/>
              </a:rPr>
              <a:t> </a:t>
            </a:r>
            <a:r>
              <a:rPr dirty="0" sz="100" spc="-5" b="1">
                <a:latin typeface="Arial"/>
                <a:cs typeface="Arial"/>
              </a:rPr>
              <a:t>date_n</a:t>
            </a:r>
            <a:endParaRPr sz="100">
              <a:latin typeface="Arial"/>
              <a:cs typeface="Arial"/>
            </a:endParaRPr>
          </a:p>
          <a:p>
            <a:pPr>
              <a:lnSpc>
                <a:spcPct val="100000"/>
              </a:lnSpc>
              <a:spcBef>
                <a:spcPts val="35"/>
              </a:spcBef>
            </a:pPr>
            <a:endParaRPr sz="100">
              <a:latin typeface="Arial"/>
              <a:cs typeface="Arial"/>
            </a:endParaRPr>
          </a:p>
          <a:p>
            <a:pPr marL="422909">
              <a:lnSpc>
                <a:spcPct val="100000"/>
              </a:lnSpc>
              <a:tabLst>
                <a:tab pos="887730" algn="l"/>
              </a:tabLst>
            </a:pPr>
            <a:r>
              <a:rPr dirty="0" baseline="27777" sz="150" spc="-7">
                <a:latin typeface="Arial MT"/>
                <a:cs typeface="Arial MT"/>
              </a:rPr>
              <a:t>Ama</a:t>
            </a:r>
            <a:r>
              <a:rPr dirty="0" baseline="27777" sz="150" spc="-7">
                <a:latin typeface="Arial MT"/>
                <a:cs typeface="Arial MT"/>
              </a:rPr>
              <a:t> </a:t>
            </a:r>
            <a:r>
              <a:rPr dirty="0" baseline="27777" sz="150" spc="-7">
                <a:latin typeface="Arial MT"/>
                <a:cs typeface="Arial MT"/>
              </a:rPr>
              <a:t>Qamata,</a:t>
            </a:r>
            <a:r>
              <a:rPr dirty="0" baseline="27777" sz="150">
                <a:latin typeface="Arial MT"/>
                <a:cs typeface="Arial MT"/>
              </a:rPr>
              <a:t>	</a:t>
            </a:r>
            <a:r>
              <a:rPr dirty="0" baseline="27777" sz="150" spc="-7">
                <a:latin typeface="Arial MT"/>
                <a:cs typeface="Arial MT"/>
              </a:rPr>
              <a:t>International</a:t>
            </a:r>
            <a:r>
              <a:rPr dirty="0" baseline="27777" sz="150" spc="-7">
                <a:latin typeface="Arial MT"/>
                <a:cs typeface="Arial MT"/>
              </a:rPr>
              <a:t> </a:t>
            </a:r>
            <a:r>
              <a:rPr dirty="0" baseline="27777" sz="150" spc="-7">
                <a:latin typeface="Arial MT"/>
                <a:cs typeface="Arial MT"/>
              </a:rPr>
              <a:t>TV</a:t>
            </a:r>
            <a:r>
              <a:rPr dirty="0" baseline="27777" sz="150">
                <a:latin typeface="Arial MT"/>
                <a:cs typeface="Arial MT"/>
              </a:rPr>
              <a:t>           </a:t>
            </a:r>
            <a:r>
              <a:rPr dirty="0" baseline="27777" sz="150" spc="-15">
                <a:latin typeface="Arial MT"/>
                <a:cs typeface="Arial MT"/>
              </a:rPr>
              <a:t> </a:t>
            </a:r>
            <a:r>
              <a:rPr dirty="0" sz="100" spc="-5">
                <a:latin typeface="Arial MT"/>
                <a:cs typeface="Arial MT"/>
              </a:rPr>
              <a:t>After</a:t>
            </a:r>
            <a:r>
              <a:rPr dirty="0" sz="100" spc="-5">
                <a:latin typeface="Arial MT"/>
                <a:cs typeface="Arial MT"/>
              </a:rPr>
              <a:t> </a:t>
            </a:r>
            <a:r>
              <a:rPr dirty="0" sz="100" spc="-5">
                <a:latin typeface="Arial MT"/>
                <a:cs typeface="Arial MT"/>
              </a:rPr>
              <a:t>crossing</a:t>
            </a:r>
            <a:endParaRPr sz="100">
              <a:latin typeface="Arial MT"/>
              <a:cs typeface="Arial MT"/>
            </a:endParaRPr>
          </a:p>
        </p:txBody>
      </p:sp>
      <p:sp>
        <p:nvSpPr>
          <p:cNvPr id="339" name="object 339"/>
          <p:cNvSpPr/>
          <p:nvPr/>
        </p:nvSpPr>
        <p:spPr>
          <a:xfrm>
            <a:off x="109026" y="8688857"/>
            <a:ext cx="1188085" cy="34290"/>
          </a:xfrm>
          <a:custGeom>
            <a:avLst/>
            <a:gdLst/>
            <a:ahLst/>
            <a:cxnLst/>
            <a:rect l="l" t="t" r="r" b="b"/>
            <a:pathLst>
              <a:path w="1188085" h="34290">
                <a:moveTo>
                  <a:pt x="1187864" y="34265"/>
                </a:moveTo>
                <a:lnTo>
                  <a:pt x="0" y="34265"/>
                </a:lnTo>
                <a:lnTo>
                  <a:pt x="0" y="0"/>
                </a:lnTo>
                <a:lnTo>
                  <a:pt x="1187864" y="0"/>
                </a:lnTo>
                <a:lnTo>
                  <a:pt x="1187864" y="34265"/>
                </a:lnTo>
                <a:close/>
              </a:path>
            </a:pathLst>
          </a:custGeom>
          <a:solidFill>
            <a:srgbClr val="F5F5F5"/>
          </a:solidFill>
        </p:spPr>
        <p:txBody>
          <a:bodyPr wrap="square" lIns="0" tIns="0" rIns="0" bIns="0" rtlCol="0"/>
          <a:lstStyle/>
          <a:p/>
        </p:txBody>
      </p:sp>
      <p:sp>
        <p:nvSpPr>
          <p:cNvPr id="340" name="object 340"/>
          <p:cNvSpPr txBox="1"/>
          <p:nvPr/>
        </p:nvSpPr>
        <p:spPr>
          <a:xfrm>
            <a:off x="-24216" y="8476794"/>
            <a:ext cx="1440180" cy="25654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algn="r" marR="132080">
              <a:lnSpc>
                <a:spcPts val="114"/>
              </a:lnSpc>
              <a:tabLst>
                <a:tab pos="379730" algn="l"/>
                <a:tab pos="1027430" algn="l"/>
              </a:tabLst>
            </a:pPr>
            <a:r>
              <a:rPr dirty="0" sz="100" spc="-5">
                <a:latin typeface="Arial MT"/>
                <a:cs typeface="Arial MT"/>
              </a:rPr>
              <a:t>TV</a:t>
            </a:r>
            <a:r>
              <a:rPr dirty="0" sz="100" spc="20">
                <a:latin typeface="Arial MT"/>
                <a:cs typeface="Arial MT"/>
              </a:rPr>
              <a:t>     </a:t>
            </a:r>
            <a:r>
              <a:rPr dirty="0" sz="100" spc="20">
                <a:latin typeface="Arial MT"/>
                <a:cs typeface="Arial MT"/>
              </a:rPr>
              <a:t> </a:t>
            </a:r>
            <a:r>
              <a:rPr dirty="0" sz="100" spc="-5">
                <a:latin typeface="Arial MT"/>
                <a:cs typeface="Arial MT"/>
              </a:rPr>
              <a:t>Jailbirds	September</a:t>
            </a:r>
            <a:r>
              <a:rPr dirty="0" sz="100" spc="15">
                <a:latin typeface="Arial MT"/>
                <a:cs typeface="Arial MT"/>
              </a:rPr>
              <a:t>                   </a:t>
            </a:r>
            <a:r>
              <a:rPr dirty="0" sz="100" spc="20">
                <a:latin typeface="Arial MT"/>
                <a:cs typeface="Arial MT"/>
              </a:rPr>
              <a:t> </a:t>
            </a:r>
            <a:r>
              <a:rPr dirty="0" sz="100" spc="-5">
                <a:latin typeface="Arial MT"/>
                <a:cs typeface="Arial MT"/>
              </a:rPr>
              <a:t>TV-</a:t>
            </a:r>
            <a:r>
              <a:rPr dirty="0" sz="100" spc="20">
                <a:latin typeface="Arial MT"/>
                <a:cs typeface="Arial MT"/>
              </a:rPr>
              <a:t>        </a:t>
            </a:r>
            <a:r>
              <a:rPr dirty="0" sz="100" spc="25">
                <a:latin typeface="Arial MT"/>
                <a:cs typeface="Arial MT"/>
              </a:rPr>
              <a:t> </a:t>
            </a:r>
            <a:r>
              <a:rPr dirty="0" sz="100" spc="-5">
                <a:latin typeface="Arial MT"/>
                <a:cs typeface="Arial MT"/>
              </a:rPr>
              <a:t>1</a:t>
            </a:r>
            <a:r>
              <a:rPr dirty="0" sz="100" spc="15">
                <a:latin typeface="Arial MT"/>
                <a:cs typeface="Arial MT"/>
              </a:rPr>
              <a:t>   </a:t>
            </a:r>
            <a:r>
              <a:rPr dirty="0" sz="100" spc="20">
                <a:latin typeface="Arial MT"/>
                <a:cs typeface="Arial MT"/>
              </a:rPr>
              <a:t> </a:t>
            </a:r>
            <a:r>
              <a:rPr dirty="0" sz="100" spc="-5">
                <a:latin typeface="Arial MT"/>
                <a:cs typeface="Arial MT"/>
              </a:rPr>
              <a:t>Docuseries,</a:t>
            </a:r>
            <a:r>
              <a:rPr dirty="0" sz="100" spc="5">
                <a:latin typeface="Arial MT"/>
                <a:cs typeface="Arial MT"/>
              </a:rPr>
              <a:t> </a:t>
            </a:r>
            <a:r>
              <a:rPr dirty="0" sz="100" spc="-5">
                <a:latin typeface="Arial MT"/>
                <a:cs typeface="Arial MT"/>
              </a:rPr>
              <a:t>Reality</a:t>
            </a:r>
            <a:r>
              <a:rPr dirty="0" sz="100" spc="20">
                <a:latin typeface="Arial MT"/>
                <a:cs typeface="Arial MT"/>
              </a:rPr>
              <a:t>   </a:t>
            </a:r>
            <a:r>
              <a:rPr dirty="0" sz="100" spc="20">
                <a:latin typeface="Arial MT"/>
                <a:cs typeface="Arial MT"/>
              </a:rPr>
              <a:t> </a:t>
            </a:r>
            <a:r>
              <a:rPr dirty="0" baseline="27777" sz="150" spc="-7">
                <a:latin typeface="Arial MT"/>
                <a:cs typeface="Arial MT"/>
              </a:rPr>
              <a:t>Feuds,</a:t>
            </a:r>
            <a:r>
              <a:rPr dirty="0" baseline="27777" sz="150" spc="22">
                <a:latin typeface="Arial MT"/>
                <a:cs typeface="Arial MT"/>
              </a:rPr>
              <a:t> </a:t>
            </a:r>
            <a:r>
              <a:rPr dirty="0" baseline="27777" sz="150" spc="-7">
                <a:latin typeface="Arial MT"/>
                <a:cs typeface="Arial MT"/>
              </a:rPr>
              <a:t>flirtations	</a:t>
            </a:r>
            <a:r>
              <a:rPr dirty="0" sz="100" spc="-5">
                <a:latin typeface="Arial MT"/>
                <a:cs typeface="Arial MT"/>
              </a:rPr>
              <a:t>2021-</a:t>
            </a:r>
            <a:endParaRPr sz="100">
              <a:latin typeface="Arial MT"/>
              <a:cs typeface="Arial MT"/>
            </a:endParaRPr>
          </a:p>
          <a:p>
            <a:pPr algn="r" marL="56515" marR="132080" indent="-56515">
              <a:lnSpc>
                <a:spcPts val="85"/>
              </a:lnSpc>
              <a:buFont typeface="Arial"/>
              <a:buAutoNum type="arabicPlain" startAt="3"/>
              <a:tabLst>
                <a:tab pos="56515" algn="l"/>
              </a:tabLst>
            </a:pPr>
            <a:r>
              <a:rPr dirty="0" baseline="27777" sz="150" spc="-7">
                <a:latin typeface="Arial MT"/>
                <a:cs typeface="Arial MT"/>
              </a:rPr>
              <a:t>s4</a:t>
            </a:r>
            <a:r>
              <a:rPr dirty="0" baseline="27777" sz="150">
                <a:latin typeface="Arial MT"/>
                <a:cs typeface="Arial MT"/>
              </a:rPr>
              <a:t>    </a:t>
            </a:r>
            <a:r>
              <a:rPr dirty="0" baseline="27777" sz="150" spc="-22">
                <a:latin typeface="Arial MT"/>
                <a:cs typeface="Arial MT"/>
              </a:rPr>
              <a:t> </a:t>
            </a:r>
            <a:r>
              <a:rPr dirty="0" sz="100" spc="-5">
                <a:latin typeface="Arial MT"/>
                <a:cs typeface="Arial MT"/>
              </a:rPr>
              <a:t>Show</a:t>
            </a:r>
            <a:r>
              <a:rPr dirty="0" sz="100">
                <a:latin typeface="Arial MT"/>
                <a:cs typeface="Arial MT"/>
              </a:rPr>
              <a:t>   </a:t>
            </a:r>
            <a:r>
              <a:rPr dirty="0" sz="100" spc="-15">
                <a:latin typeface="Arial MT"/>
                <a:cs typeface="Arial MT"/>
              </a:rPr>
              <a:t> </a:t>
            </a:r>
            <a:r>
              <a:rPr dirty="0" sz="100" spc="-5">
                <a:latin typeface="Arial MT"/>
                <a:cs typeface="Arial MT"/>
              </a:rPr>
              <a:t>New</a:t>
            </a:r>
            <a:r>
              <a:rPr dirty="0" sz="100" spc="-5">
                <a:latin typeface="Arial MT"/>
                <a:cs typeface="Arial MT"/>
              </a:rPr>
              <a:t> </a:t>
            </a:r>
            <a:r>
              <a:rPr dirty="0" sz="100" spc="-5">
                <a:latin typeface="Arial MT"/>
                <a:cs typeface="Arial MT"/>
              </a:rPr>
              <a:t>Orleans</a:t>
            </a:r>
            <a:r>
              <a:rPr dirty="0" sz="100">
                <a:latin typeface="Arial MT"/>
                <a:cs typeface="Arial MT"/>
              </a:rPr>
              <a:t>            </a:t>
            </a:r>
            <a:r>
              <a:rPr dirty="0" sz="100" spc="-5">
                <a:latin typeface="Arial MT"/>
                <a:cs typeface="Arial MT"/>
              </a:rPr>
              <a:t> </a:t>
            </a:r>
            <a:r>
              <a:rPr dirty="0" baseline="27777" sz="150" spc="-7">
                <a:latin typeface="Arial MT"/>
                <a:cs typeface="Arial MT"/>
              </a:rPr>
              <a:t>NaN</a:t>
            </a:r>
            <a:r>
              <a:rPr dirty="0" baseline="27777" sz="150">
                <a:latin typeface="Arial MT"/>
                <a:cs typeface="Arial MT"/>
              </a:rPr>
              <a:t>                         </a:t>
            </a:r>
            <a:r>
              <a:rPr dirty="0" baseline="27777" sz="150" spc="7">
                <a:latin typeface="Arial MT"/>
                <a:cs typeface="Arial MT"/>
              </a:rPr>
              <a:t> </a:t>
            </a:r>
            <a:r>
              <a:rPr dirty="0" baseline="27777" sz="150" spc="-7">
                <a:latin typeface="Arial MT"/>
                <a:cs typeface="Arial MT"/>
              </a:rPr>
              <a:t>NaN</a:t>
            </a:r>
            <a:r>
              <a:rPr dirty="0" baseline="27777" sz="150">
                <a:latin typeface="Arial MT"/>
                <a:cs typeface="Arial MT"/>
              </a:rPr>
              <a:t>          </a:t>
            </a:r>
            <a:r>
              <a:rPr dirty="0" baseline="27777" sz="150" spc="-22">
                <a:latin typeface="Arial MT"/>
                <a:cs typeface="Arial MT"/>
              </a:rPr>
              <a:t> </a:t>
            </a:r>
            <a:r>
              <a:rPr dirty="0" baseline="27777" sz="150" spc="-7">
                <a:latin typeface="Arial MT"/>
                <a:cs typeface="Arial MT"/>
              </a:rPr>
              <a:t>NaN</a:t>
            </a:r>
            <a:r>
              <a:rPr dirty="0" baseline="27777" sz="150">
                <a:latin typeface="Arial MT"/>
                <a:cs typeface="Arial MT"/>
              </a:rPr>
              <a:t>           </a:t>
            </a:r>
            <a:r>
              <a:rPr dirty="0" baseline="27777" sz="150" spc="-15">
                <a:latin typeface="Arial MT"/>
                <a:cs typeface="Arial MT"/>
              </a:rPr>
              <a:t> </a:t>
            </a:r>
            <a:r>
              <a:rPr dirty="0" sz="100" spc="-5">
                <a:latin typeface="Arial MT"/>
                <a:cs typeface="Arial MT"/>
              </a:rPr>
              <a:t>24,</a:t>
            </a:r>
            <a:r>
              <a:rPr dirty="0" sz="100" spc="-5">
                <a:latin typeface="Arial MT"/>
                <a:cs typeface="Arial MT"/>
              </a:rPr>
              <a:t> </a:t>
            </a:r>
            <a:r>
              <a:rPr dirty="0" sz="100" spc="-5">
                <a:latin typeface="Arial MT"/>
                <a:cs typeface="Arial MT"/>
              </a:rPr>
              <a:t>2021</a:t>
            </a:r>
            <a:r>
              <a:rPr dirty="0" sz="100">
                <a:latin typeface="Arial MT"/>
                <a:cs typeface="Arial MT"/>
              </a:rPr>
              <a:t>                 </a:t>
            </a:r>
            <a:r>
              <a:rPr dirty="0" baseline="27777" sz="150" spc="-7">
                <a:latin typeface="Arial MT"/>
                <a:cs typeface="Arial MT"/>
              </a:rPr>
              <a:t>2021</a:t>
            </a:r>
            <a:r>
              <a:rPr dirty="0" baseline="27777" sz="150">
                <a:latin typeface="Arial MT"/>
                <a:cs typeface="Arial MT"/>
              </a:rPr>
              <a:t>       </a:t>
            </a:r>
            <a:r>
              <a:rPr dirty="0" baseline="27777" sz="150" spc="7">
                <a:latin typeface="Arial MT"/>
                <a:cs typeface="Arial MT"/>
              </a:rPr>
              <a:t> </a:t>
            </a:r>
            <a:r>
              <a:rPr dirty="0" sz="100" spc="-5">
                <a:latin typeface="Arial MT"/>
                <a:cs typeface="Arial MT"/>
              </a:rPr>
              <a:t>MA</a:t>
            </a:r>
            <a:r>
              <a:rPr dirty="0" sz="100">
                <a:latin typeface="Arial MT"/>
                <a:cs typeface="Arial MT"/>
              </a:rPr>
              <a:t>      </a:t>
            </a:r>
            <a:r>
              <a:rPr dirty="0" sz="100" spc="-5">
                <a:latin typeface="Arial MT"/>
                <a:cs typeface="Arial MT"/>
              </a:rPr>
              <a:t>Season</a:t>
            </a:r>
            <a:r>
              <a:rPr dirty="0" sz="100">
                <a:latin typeface="Arial MT"/>
                <a:cs typeface="Arial MT"/>
              </a:rPr>
              <a:t>                             </a:t>
            </a:r>
            <a:r>
              <a:rPr dirty="0" sz="100" spc="5">
                <a:latin typeface="Arial MT"/>
                <a:cs typeface="Arial MT"/>
              </a:rPr>
              <a:t> </a:t>
            </a:r>
            <a:r>
              <a:rPr dirty="0" sz="100" spc="-5">
                <a:latin typeface="Arial MT"/>
                <a:cs typeface="Arial MT"/>
              </a:rPr>
              <a:t>TV</a:t>
            </a:r>
            <a:r>
              <a:rPr dirty="0" sz="100">
                <a:latin typeface="Arial MT"/>
                <a:cs typeface="Arial MT"/>
              </a:rPr>
              <a:t>       </a:t>
            </a:r>
            <a:r>
              <a:rPr dirty="0" sz="100" spc="-15">
                <a:latin typeface="Arial MT"/>
                <a:cs typeface="Arial MT"/>
              </a:rPr>
              <a:t> </a:t>
            </a:r>
            <a:r>
              <a:rPr dirty="0" baseline="27777" sz="150" spc="-7">
                <a:latin typeface="Arial MT"/>
                <a:cs typeface="Arial MT"/>
              </a:rPr>
              <a:t>and</a:t>
            </a:r>
            <a:r>
              <a:rPr dirty="0" baseline="27777" sz="150" spc="-7">
                <a:latin typeface="Arial MT"/>
                <a:cs typeface="Arial MT"/>
              </a:rPr>
              <a:t> </a:t>
            </a:r>
            <a:r>
              <a:rPr dirty="0" baseline="27777" sz="150" spc="-7">
                <a:latin typeface="Arial MT"/>
                <a:cs typeface="Arial MT"/>
              </a:rPr>
              <a:t>toilet</a:t>
            </a:r>
            <a:r>
              <a:rPr dirty="0" baseline="27777" sz="150" spc="-7">
                <a:latin typeface="Arial MT"/>
                <a:cs typeface="Arial MT"/>
              </a:rPr>
              <a:t> </a:t>
            </a:r>
            <a:r>
              <a:rPr dirty="0" baseline="27777" sz="150" spc="-7">
                <a:latin typeface="Arial MT"/>
                <a:cs typeface="Arial MT"/>
              </a:rPr>
              <a:t>talk</a:t>
            </a:r>
            <a:r>
              <a:rPr dirty="0" baseline="27777" sz="150" spc="-7">
                <a:latin typeface="Arial MT"/>
                <a:cs typeface="Arial MT"/>
              </a:rPr>
              <a:t> </a:t>
            </a:r>
            <a:r>
              <a:rPr dirty="0" baseline="27777" sz="150" spc="-7">
                <a:latin typeface="Arial MT"/>
                <a:cs typeface="Arial MT"/>
              </a:rPr>
              <a:t>go</a:t>
            </a:r>
            <a:r>
              <a:rPr dirty="0" baseline="27777" sz="150">
                <a:latin typeface="Arial MT"/>
                <a:cs typeface="Arial MT"/>
              </a:rPr>
              <a:t>               </a:t>
            </a:r>
            <a:r>
              <a:rPr dirty="0" baseline="27777" sz="150" spc="-7">
                <a:latin typeface="Arial MT"/>
                <a:cs typeface="Arial MT"/>
              </a:rPr>
              <a:t>1</a:t>
            </a:r>
            <a:r>
              <a:rPr dirty="0" baseline="27777" sz="150">
                <a:latin typeface="Arial MT"/>
                <a:cs typeface="Arial MT"/>
              </a:rPr>
              <a:t>    </a:t>
            </a:r>
            <a:r>
              <a:rPr dirty="0" baseline="27777" sz="150" spc="7">
                <a:latin typeface="Arial MT"/>
                <a:cs typeface="Arial MT"/>
              </a:rPr>
              <a:t> </a:t>
            </a:r>
            <a:r>
              <a:rPr dirty="0" baseline="27777" sz="150" spc="-7">
                <a:latin typeface="Arial MT"/>
                <a:cs typeface="Arial MT"/>
              </a:rPr>
              <a:t>Season</a:t>
            </a:r>
            <a:r>
              <a:rPr dirty="0" baseline="27777" sz="150">
                <a:latin typeface="Arial MT"/>
                <a:cs typeface="Arial MT"/>
              </a:rPr>
              <a:t>      </a:t>
            </a:r>
            <a:r>
              <a:rPr dirty="0" baseline="27777" sz="150" spc="7">
                <a:latin typeface="Arial MT"/>
                <a:cs typeface="Arial MT"/>
              </a:rPr>
              <a:t> </a:t>
            </a:r>
            <a:r>
              <a:rPr dirty="0" sz="100" spc="-5">
                <a:latin typeface="Arial MT"/>
                <a:cs typeface="Arial MT"/>
              </a:rPr>
              <a:t>09-24</a:t>
            </a:r>
            <a:endParaRPr sz="100">
              <a:latin typeface="Arial MT"/>
              <a:cs typeface="Arial MT"/>
            </a:endParaRPr>
          </a:p>
          <a:p>
            <a:pPr algn="r" marR="310515">
              <a:lnSpc>
                <a:spcPts val="90"/>
              </a:lnSpc>
            </a:pPr>
            <a:r>
              <a:rPr dirty="0" sz="100" spc="-5">
                <a:latin typeface="Arial MT"/>
                <a:cs typeface="Arial MT"/>
              </a:rPr>
              <a:t>down</a:t>
            </a:r>
            <a:r>
              <a:rPr dirty="0" sz="100" spc="-5">
                <a:latin typeface="Arial MT"/>
                <a:cs typeface="Arial MT"/>
              </a:rPr>
              <a:t> </a:t>
            </a:r>
            <a:r>
              <a:rPr dirty="0" sz="100" spc="-5">
                <a:latin typeface="Arial MT"/>
                <a:cs typeface="Arial MT"/>
              </a:rPr>
              <a:t>amo...</a:t>
            </a:r>
            <a:endParaRPr sz="100">
              <a:latin typeface="Arial MT"/>
              <a:cs typeface="Arial MT"/>
            </a:endParaRPr>
          </a:p>
          <a:p>
            <a:pPr>
              <a:lnSpc>
                <a:spcPct val="100000"/>
              </a:lnSpc>
              <a:spcBef>
                <a:spcPts val="15"/>
              </a:spcBef>
            </a:pPr>
            <a:endParaRPr sz="100">
              <a:latin typeface="Arial MT"/>
              <a:cs typeface="Arial MT"/>
            </a:endParaRPr>
          </a:p>
          <a:p>
            <a:pPr marL="459105">
              <a:lnSpc>
                <a:spcPts val="114"/>
              </a:lnSpc>
              <a:tabLst>
                <a:tab pos="916305" algn="l"/>
              </a:tabLst>
            </a:pPr>
            <a:r>
              <a:rPr dirty="0" baseline="27777" sz="150" spc="-7">
                <a:latin typeface="Arial MT"/>
                <a:cs typeface="Arial MT"/>
              </a:rPr>
              <a:t>Mayur</a:t>
            </a:r>
            <a:r>
              <a:rPr dirty="0" baseline="27777" sz="150" spc="-7">
                <a:latin typeface="Arial MT"/>
                <a:cs typeface="Arial MT"/>
              </a:rPr>
              <a:t> </a:t>
            </a:r>
            <a:r>
              <a:rPr dirty="0" baseline="27777" sz="150" spc="-7">
                <a:latin typeface="Arial MT"/>
                <a:cs typeface="Arial MT"/>
              </a:rPr>
              <a:t>More,</a:t>
            </a:r>
            <a:r>
              <a:rPr dirty="0" baseline="27777" sz="150">
                <a:latin typeface="Arial MT"/>
                <a:cs typeface="Arial MT"/>
              </a:rPr>
              <a:t>	</a:t>
            </a:r>
            <a:r>
              <a:rPr dirty="0" sz="100" spc="-5">
                <a:latin typeface="Arial MT"/>
                <a:cs typeface="Arial MT"/>
              </a:rPr>
              <a:t>International</a:t>
            </a:r>
            <a:r>
              <a:rPr dirty="0" sz="100" spc="-5">
                <a:latin typeface="Arial MT"/>
                <a:cs typeface="Arial MT"/>
              </a:rPr>
              <a:t> </a:t>
            </a:r>
            <a:r>
              <a:rPr dirty="0" sz="100" spc="-5">
                <a:latin typeface="Arial MT"/>
                <a:cs typeface="Arial MT"/>
              </a:rPr>
              <a:t>TV</a:t>
            </a:r>
            <a:r>
              <a:rPr dirty="0" sz="100">
                <a:latin typeface="Arial MT"/>
                <a:cs typeface="Arial MT"/>
              </a:rPr>
              <a:t>                 </a:t>
            </a:r>
            <a:r>
              <a:rPr dirty="0" sz="100" spc="-5">
                <a:latin typeface="Arial MT"/>
                <a:cs typeface="Arial MT"/>
              </a:rPr>
              <a:t>In</a:t>
            </a:r>
            <a:r>
              <a:rPr dirty="0" sz="100" spc="-5">
                <a:latin typeface="Arial MT"/>
                <a:cs typeface="Arial MT"/>
              </a:rPr>
              <a:t> </a:t>
            </a:r>
            <a:r>
              <a:rPr dirty="0" sz="100" spc="-5">
                <a:latin typeface="Arial MT"/>
                <a:cs typeface="Arial MT"/>
              </a:rPr>
              <a:t>a</a:t>
            </a:r>
            <a:r>
              <a:rPr dirty="0" sz="100" spc="-5">
                <a:latin typeface="Arial MT"/>
                <a:cs typeface="Arial MT"/>
              </a:rPr>
              <a:t> </a:t>
            </a:r>
            <a:r>
              <a:rPr dirty="0" sz="100" spc="-5">
                <a:latin typeface="Arial MT"/>
                <a:cs typeface="Arial MT"/>
              </a:rPr>
              <a:t>city</a:t>
            </a:r>
            <a:r>
              <a:rPr dirty="0" sz="100" spc="-5">
                <a:latin typeface="Arial MT"/>
                <a:cs typeface="Arial MT"/>
              </a:rPr>
              <a:t> </a:t>
            </a:r>
            <a:r>
              <a:rPr dirty="0" sz="100" spc="-5">
                <a:latin typeface="Arial MT"/>
                <a:cs typeface="Arial MT"/>
              </a:rPr>
              <a:t>of</a:t>
            </a:r>
            <a:endParaRPr sz="100">
              <a:latin typeface="Arial MT"/>
              <a:cs typeface="Arial MT"/>
            </a:endParaRPr>
          </a:p>
          <a:p>
            <a:pPr marL="224790" marR="132080" indent="-85725">
              <a:lnSpc>
                <a:spcPts val="110"/>
              </a:lnSpc>
              <a:spcBef>
                <a:spcPts val="10"/>
              </a:spcBef>
              <a:buFont typeface="Arial"/>
              <a:buAutoNum type="arabicPlain" startAt="4"/>
              <a:tabLst>
                <a:tab pos="196215" algn="l"/>
                <a:tab pos="432434" algn="l"/>
                <a:tab pos="1268095" algn="l"/>
              </a:tabLst>
            </a:pPr>
            <a:r>
              <a:rPr dirty="0" sz="100" spc="-5">
                <a:latin typeface="Arial MT"/>
                <a:cs typeface="Arial MT"/>
              </a:rPr>
              <a:t>s5</a:t>
            </a:r>
            <a:r>
              <a:rPr dirty="0" sz="100">
                <a:latin typeface="Arial MT"/>
                <a:cs typeface="Arial MT"/>
              </a:rPr>
              <a:t>        </a:t>
            </a:r>
            <a:r>
              <a:rPr dirty="0" sz="100" spc="-5">
                <a:latin typeface="Arial MT"/>
                <a:cs typeface="Arial MT"/>
              </a:rPr>
              <a:t> </a:t>
            </a:r>
            <a:r>
              <a:rPr dirty="0" baseline="27777" sz="150" spc="-7">
                <a:latin typeface="Arial MT"/>
                <a:cs typeface="Arial MT"/>
              </a:rPr>
              <a:t>TV</a:t>
            </a:r>
            <a:r>
              <a:rPr dirty="0" baseline="27777" sz="150">
                <a:latin typeface="Arial MT"/>
                <a:cs typeface="Arial MT"/>
              </a:rPr>
              <a:t>   </a:t>
            </a:r>
            <a:r>
              <a:rPr dirty="0" baseline="27777" sz="150" spc="-7">
                <a:latin typeface="Arial MT"/>
                <a:cs typeface="Arial MT"/>
              </a:rPr>
              <a:t> </a:t>
            </a:r>
            <a:r>
              <a:rPr dirty="0" sz="100" spc="-5">
                <a:latin typeface="Arial MT"/>
                <a:cs typeface="Arial MT"/>
              </a:rPr>
              <a:t>Kota</a:t>
            </a:r>
            <a:r>
              <a:rPr dirty="0" sz="100" spc="-5">
                <a:latin typeface="Arial MT"/>
                <a:cs typeface="Arial MT"/>
              </a:rPr>
              <a:t> </a:t>
            </a:r>
            <a:r>
              <a:rPr dirty="0" sz="100" spc="-5">
                <a:latin typeface="Arial MT"/>
                <a:cs typeface="Arial MT"/>
              </a:rPr>
              <a:t>Factory</a:t>
            </a:r>
            <a:r>
              <a:rPr dirty="0" sz="100">
                <a:latin typeface="Arial MT"/>
                <a:cs typeface="Arial MT"/>
              </a:rPr>
              <a:t>            </a:t>
            </a:r>
            <a:r>
              <a:rPr dirty="0" sz="100" spc="-5">
                <a:latin typeface="Arial MT"/>
                <a:cs typeface="Arial MT"/>
              </a:rPr>
              <a:t> </a:t>
            </a:r>
            <a:r>
              <a:rPr dirty="0" sz="100" spc="-5">
                <a:latin typeface="Arial MT"/>
                <a:cs typeface="Arial MT"/>
              </a:rPr>
              <a:t>NaN</a:t>
            </a:r>
            <a:r>
              <a:rPr dirty="0" sz="100">
                <a:latin typeface="Arial MT"/>
                <a:cs typeface="Arial MT"/>
              </a:rPr>
              <a:t>        </a:t>
            </a:r>
            <a:r>
              <a:rPr dirty="0" sz="100" spc="-10">
                <a:latin typeface="Arial MT"/>
                <a:cs typeface="Arial MT"/>
              </a:rPr>
              <a:t> </a:t>
            </a:r>
            <a:r>
              <a:rPr dirty="0" baseline="27777" sz="150" spc="-7">
                <a:latin typeface="Arial MT"/>
                <a:cs typeface="Arial MT"/>
              </a:rPr>
              <a:t>Jitendra</a:t>
            </a:r>
            <a:r>
              <a:rPr dirty="0" baseline="27777" sz="150" spc="-7">
                <a:latin typeface="Arial MT"/>
                <a:cs typeface="Arial MT"/>
              </a:rPr>
              <a:t> </a:t>
            </a:r>
            <a:r>
              <a:rPr dirty="0" baseline="27777" sz="150" spc="-7">
                <a:latin typeface="Arial MT"/>
                <a:cs typeface="Arial MT"/>
              </a:rPr>
              <a:t>Kuma</a:t>
            </a:r>
            <a:r>
              <a:rPr dirty="0" baseline="27777" sz="150" spc="-22">
                <a:latin typeface="Arial MT"/>
                <a:cs typeface="Arial MT"/>
              </a:rPr>
              <a:t>r</a:t>
            </a:r>
            <a:r>
              <a:rPr dirty="0" baseline="27777" sz="150" spc="-7">
                <a:latin typeface="Arial MT"/>
                <a:cs typeface="Arial MT"/>
              </a:rPr>
              <a:t>,</a:t>
            </a:r>
            <a:r>
              <a:rPr dirty="0" baseline="27777" sz="150">
                <a:latin typeface="Arial MT"/>
                <a:cs typeface="Arial MT"/>
              </a:rPr>
              <a:t>          </a:t>
            </a:r>
            <a:r>
              <a:rPr dirty="0" sz="100" spc="-5">
                <a:latin typeface="Arial MT"/>
                <a:cs typeface="Arial MT"/>
              </a:rPr>
              <a:t>India</a:t>
            </a:r>
            <a:r>
              <a:rPr dirty="0" sz="100">
                <a:latin typeface="Arial MT"/>
                <a:cs typeface="Arial MT"/>
              </a:rPr>
              <a:t>       </a:t>
            </a:r>
            <a:r>
              <a:rPr dirty="0" sz="100" spc="5">
                <a:latin typeface="Arial MT"/>
                <a:cs typeface="Arial MT"/>
              </a:rPr>
              <a:t> </a:t>
            </a:r>
            <a:r>
              <a:rPr dirty="0" baseline="27777" sz="150" spc="-7">
                <a:latin typeface="Arial MT"/>
                <a:cs typeface="Arial MT"/>
              </a:rPr>
              <a:t>September</a:t>
            </a:r>
            <a:r>
              <a:rPr dirty="0" baseline="27777" sz="150">
                <a:latin typeface="Arial MT"/>
                <a:cs typeface="Arial MT"/>
              </a:rPr>
              <a:t>                 </a:t>
            </a:r>
            <a:r>
              <a:rPr dirty="0" sz="100" spc="-5">
                <a:latin typeface="Arial MT"/>
                <a:cs typeface="Arial MT"/>
              </a:rPr>
              <a:t>2021</a:t>
            </a:r>
            <a:r>
              <a:rPr dirty="0" sz="100">
                <a:latin typeface="Arial MT"/>
                <a:cs typeface="Arial MT"/>
              </a:rPr>
              <a:t>        </a:t>
            </a:r>
            <a:r>
              <a:rPr dirty="0" baseline="27777" sz="150" spc="-7">
                <a:latin typeface="Arial MT"/>
                <a:cs typeface="Arial MT"/>
              </a:rPr>
              <a:t>T</a:t>
            </a:r>
            <a:r>
              <a:rPr dirty="0" baseline="27777" sz="150" spc="-22">
                <a:latin typeface="Arial MT"/>
                <a:cs typeface="Arial MT"/>
              </a:rPr>
              <a:t>V</a:t>
            </a:r>
            <a:r>
              <a:rPr dirty="0" baseline="27777" sz="150" spc="-7">
                <a:latin typeface="Arial MT"/>
                <a:cs typeface="Arial MT"/>
              </a:rPr>
              <a:t>-</a:t>
            </a:r>
            <a:r>
              <a:rPr dirty="0" baseline="27777" sz="150">
                <a:latin typeface="Arial MT"/>
                <a:cs typeface="Arial MT"/>
              </a:rPr>
              <a:t>               </a:t>
            </a:r>
            <a:r>
              <a:rPr dirty="0" baseline="27777" sz="150" spc="7">
                <a:latin typeface="Arial MT"/>
                <a:cs typeface="Arial MT"/>
              </a:rPr>
              <a:t> </a:t>
            </a:r>
            <a:r>
              <a:rPr dirty="0" baseline="27777" sz="150" spc="-7">
                <a:latin typeface="Arial MT"/>
                <a:cs typeface="Arial MT"/>
              </a:rPr>
              <a:t>2</a:t>
            </a:r>
            <a:r>
              <a:rPr dirty="0" baseline="27777" sz="150">
                <a:latin typeface="Arial MT"/>
                <a:cs typeface="Arial MT"/>
              </a:rPr>
              <a:t>      </a:t>
            </a:r>
            <a:r>
              <a:rPr dirty="0" baseline="27777" sz="150" spc="15">
                <a:latin typeface="Arial MT"/>
                <a:cs typeface="Arial MT"/>
              </a:rPr>
              <a:t> </a:t>
            </a:r>
            <a:r>
              <a:rPr dirty="0" sz="100" spc="-5">
                <a:latin typeface="Arial MT"/>
                <a:cs typeface="Arial MT"/>
              </a:rPr>
              <a:t>Shows,</a:t>
            </a:r>
            <a:r>
              <a:rPr dirty="0" sz="100" spc="-5">
                <a:latin typeface="Arial MT"/>
                <a:cs typeface="Arial MT"/>
              </a:rPr>
              <a:t> </a:t>
            </a:r>
            <a:r>
              <a:rPr dirty="0" sz="100" spc="-5">
                <a:latin typeface="Arial MT"/>
                <a:cs typeface="Arial MT"/>
              </a:rPr>
              <a:t>Romantic</a:t>
            </a:r>
            <a:r>
              <a:rPr dirty="0" sz="100">
                <a:latin typeface="Arial MT"/>
                <a:cs typeface="Arial MT"/>
              </a:rPr>
              <a:t>      </a:t>
            </a:r>
            <a:r>
              <a:rPr dirty="0" sz="100" spc="-15">
                <a:latin typeface="Arial MT"/>
                <a:cs typeface="Arial MT"/>
              </a:rPr>
              <a:t> </a:t>
            </a:r>
            <a:r>
              <a:rPr dirty="0" sz="100" spc="-5">
                <a:latin typeface="Arial MT"/>
                <a:cs typeface="Arial MT"/>
              </a:rPr>
              <a:t>coaching</a:t>
            </a:r>
            <a:r>
              <a:rPr dirty="0" sz="100" spc="-5">
                <a:latin typeface="Arial MT"/>
                <a:cs typeface="Arial MT"/>
              </a:rPr>
              <a:t> </a:t>
            </a:r>
            <a:r>
              <a:rPr dirty="0" sz="100" spc="-5">
                <a:latin typeface="Arial MT"/>
                <a:cs typeface="Arial MT"/>
              </a:rPr>
              <a:t>centers</a:t>
            </a:r>
            <a:r>
              <a:rPr dirty="0" sz="100">
                <a:latin typeface="Arial MT"/>
                <a:cs typeface="Arial MT"/>
              </a:rPr>
              <a:t>               </a:t>
            </a:r>
            <a:r>
              <a:rPr dirty="0" sz="100" spc="-5">
                <a:latin typeface="Arial MT"/>
                <a:cs typeface="Arial MT"/>
              </a:rPr>
              <a:t>2</a:t>
            </a:r>
            <a:r>
              <a:rPr dirty="0" sz="100">
                <a:latin typeface="Arial MT"/>
                <a:cs typeface="Arial MT"/>
              </a:rPr>
              <a:t>   </a:t>
            </a:r>
            <a:r>
              <a:rPr dirty="0" sz="100" spc="-15">
                <a:latin typeface="Arial MT"/>
                <a:cs typeface="Arial MT"/>
              </a:rPr>
              <a:t> </a:t>
            </a:r>
            <a:r>
              <a:rPr dirty="0" sz="100" spc="-5">
                <a:latin typeface="Arial MT"/>
                <a:cs typeface="Arial MT"/>
              </a:rPr>
              <a:t>Seasons</a:t>
            </a:r>
            <a:r>
              <a:rPr dirty="0" sz="100">
                <a:latin typeface="Arial MT"/>
                <a:cs typeface="Arial MT"/>
              </a:rPr>
              <a:t>      </a:t>
            </a:r>
            <a:r>
              <a:rPr dirty="0" sz="100" spc="5">
                <a:latin typeface="Arial MT"/>
                <a:cs typeface="Arial MT"/>
              </a:rPr>
              <a:t> </a:t>
            </a:r>
            <a:r>
              <a:rPr dirty="0" baseline="27777" sz="150" spc="-7">
                <a:latin typeface="Arial MT"/>
                <a:cs typeface="Arial MT"/>
              </a:rPr>
              <a:t>2021-  Show</a:t>
            </a:r>
            <a:r>
              <a:rPr dirty="0" baseline="27777" sz="150">
                <a:latin typeface="Arial MT"/>
                <a:cs typeface="Arial MT"/>
              </a:rPr>
              <a:t>	</a:t>
            </a:r>
            <a:r>
              <a:rPr dirty="0" baseline="27777" sz="150" spc="-7">
                <a:latin typeface="Arial MT"/>
                <a:cs typeface="Arial MT"/>
              </a:rPr>
              <a:t>Ranjan</a:t>
            </a:r>
            <a:r>
              <a:rPr dirty="0" baseline="27777" sz="150" spc="-7">
                <a:latin typeface="Arial MT"/>
                <a:cs typeface="Arial MT"/>
              </a:rPr>
              <a:t> </a:t>
            </a:r>
            <a:r>
              <a:rPr dirty="0" baseline="27777" sz="150" spc="-7">
                <a:latin typeface="Arial MT"/>
                <a:cs typeface="Arial MT"/>
              </a:rPr>
              <a:t>Raj,</a:t>
            </a:r>
            <a:r>
              <a:rPr dirty="0" baseline="27777" sz="150" spc="-15">
                <a:latin typeface="Arial MT"/>
                <a:cs typeface="Arial MT"/>
              </a:rPr>
              <a:t> </a:t>
            </a:r>
            <a:r>
              <a:rPr dirty="0" baseline="27777" sz="150" spc="-7">
                <a:latin typeface="Arial MT"/>
                <a:cs typeface="Arial MT"/>
              </a:rPr>
              <a:t>Alam</a:t>
            </a:r>
            <a:r>
              <a:rPr dirty="0" baseline="27777" sz="150">
                <a:latin typeface="Arial MT"/>
                <a:cs typeface="Arial MT"/>
              </a:rPr>
              <a:t>                            </a:t>
            </a:r>
            <a:r>
              <a:rPr dirty="0" baseline="27777" sz="150" spc="15">
                <a:latin typeface="Arial MT"/>
                <a:cs typeface="Arial MT"/>
              </a:rPr>
              <a:t> </a:t>
            </a:r>
            <a:r>
              <a:rPr dirty="0" baseline="27777" sz="150" spc="-7">
                <a:latin typeface="Arial MT"/>
                <a:cs typeface="Arial MT"/>
              </a:rPr>
              <a:t>24,</a:t>
            </a:r>
            <a:r>
              <a:rPr dirty="0" baseline="27777" sz="150" spc="-7">
                <a:latin typeface="Arial MT"/>
                <a:cs typeface="Arial MT"/>
              </a:rPr>
              <a:t> </a:t>
            </a:r>
            <a:r>
              <a:rPr dirty="0" baseline="27777" sz="150" spc="-7">
                <a:latin typeface="Arial MT"/>
                <a:cs typeface="Arial MT"/>
              </a:rPr>
              <a:t>2021</a:t>
            </a:r>
            <a:r>
              <a:rPr dirty="0" baseline="27777" sz="150">
                <a:latin typeface="Arial MT"/>
                <a:cs typeface="Arial MT"/>
              </a:rPr>
              <a:t>                                 </a:t>
            </a:r>
            <a:r>
              <a:rPr dirty="0" baseline="27777" sz="150" spc="-7">
                <a:latin typeface="Arial MT"/>
                <a:cs typeface="Arial MT"/>
              </a:rPr>
              <a:t>MA</a:t>
            </a:r>
            <a:r>
              <a:rPr dirty="0" baseline="27777" sz="150">
                <a:latin typeface="Arial MT"/>
                <a:cs typeface="Arial MT"/>
              </a:rPr>
              <a:t>   </a:t>
            </a:r>
            <a:r>
              <a:rPr dirty="0" baseline="27777" sz="150" spc="15">
                <a:latin typeface="Arial MT"/>
                <a:cs typeface="Arial MT"/>
              </a:rPr>
              <a:t> </a:t>
            </a:r>
            <a:r>
              <a:rPr dirty="0" baseline="27777" sz="150" spc="-7">
                <a:latin typeface="Arial MT"/>
                <a:cs typeface="Arial MT"/>
              </a:rPr>
              <a:t>Seasons</a:t>
            </a:r>
            <a:r>
              <a:rPr dirty="0" baseline="27777" sz="150">
                <a:latin typeface="Arial MT"/>
                <a:cs typeface="Arial MT"/>
              </a:rPr>
              <a:t>       </a:t>
            </a:r>
            <a:r>
              <a:rPr dirty="0" baseline="27777" sz="150" spc="15">
                <a:latin typeface="Arial MT"/>
                <a:cs typeface="Arial MT"/>
              </a:rPr>
              <a:t> </a:t>
            </a:r>
            <a:r>
              <a:rPr dirty="0" sz="100" spc="-5">
                <a:latin typeface="Arial MT"/>
                <a:cs typeface="Arial MT"/>
              </a:rPr>
              <a:t>TV</a:t>
            </a:r>
            <a:r>
              <a:rPr dirty="0" sz="100" spc="-5">
                <a:latin typeface="Arial MT"/>
                <a:cs typeface="Arial MT"/>
              </a:rPr>
              <a:t> </a:t>
            </a:r>
            <a:r>
              <a:rPr dirty="0" sz="100" spc="-5">
                <a:latin typeface="Arial MT"/>
                <a:cs typeface="Arial MT"/>
              </a:rPr>
              <a:t>Shows,</a:t>
            </a:r>
            <a:r>
              <a:rPr dirty="0" sz="100" spc="-5">
                <a:latin typeface="Arial MT"/>
                <a:cs typeface="Arial MT"/>
              </a:rPr>
              <a:t> </a:t>
            </a:r>
            <a:r>
              <a:rPr dirty="0" sz="100" spc="-5">
                <a:latin typeface="Arial MT"/>
                <a:cs typeface="Arial MT"/>
              </a:rPr>
              <a:t>TV</a:t>
            </a:r>
            <a:r>
              <a:rPr dirty="0" sz="100" spc="-5">
                <a:latin typeface="Arial MT"/>
                <a:cs typeface="Arial MT"/>
              </a:rPr>
              <a:t> </a:t>
            </a:r>
            <a:r>
              <a:rPr dirty="0" sz="100" spc="-5">
                <a:latin typeface="Arial MT"/>
                <a:cs typeface="Arial MT"/>
              </a:rPr>
              <a:t>...</a:t>
            </a:r>
            <a:r>
              <a:rPr dirty="0" sz="100">
                <a:latin typeface="Arial MT"/>
                <a:cs typeface="Arial MT"/>
              </a:rPr>
              <a:t>     </a:t>
            </a:r>
            <a:r>
              <a:rPr dirty="0" sz="100" spc="5">
                <a:latin typeface="Arial MT"/>
                <a:cs typeface="Arial MT"/>
              </a:rPr>
              <a:t> </a:t>
            </a:r>
            <a:r>
              <a:rPr dirty="0" sz="100" spc="-5">
                <a:latin typeface="Arial MT"/>
                <a:cs typeface="Arial MT"/>
              </a:rPr>
              <a:t>known</a:t>
            </a:r>
            <a:r>
              <a:rPr dirty="0" sz="100" spc="-5">
                <a:latin typeface="Arial MT"/>
                <a:cs typeface="Arial MT"/>
              </a:rPr>
              <a:t> </a:t>
            </a:r>
            <a:r>
              <a:rPr dirty="0" sz="100" spc="-5">
                <a:latin typeface="Arial MT"/>
                <a:cs typeface="Arial MT"/>
              </a:rPr>
              <a:t>to</a:t>
            </a:r>
            <a:r>
              <a:rPr dirty="0" sz="100" spc="-5">
                <a:latin typeface="Arial MT"/>
                <a:cs typeface="Arial MT"/>
              </a:rPr>
              <a:t> </a:t>
            </a:r>
            <a:r>
              <a:rPr dirty="0" sz="100" spc="-5">
                <a:latin typeface="Arial MT"/>
                <a:cs typeface="Arial MT"/>
              </a:rPr>
              <a:t>train</a:t>
            </a:r>
            <a:r>
              <a:rPr dirty="0" sz="100" spc="-5">
                <a:latin typeface="Arial MT"/>
                <a:cs typeface="Arial MT"/>
              </a:rPr>
              <a:t> </a:t>
            </a:r>
            <a:r>
              <a:rPr dirty="0" sz="100" spc="-5">
                <a:latin typeface="Arial MT"/>
                <a:cs typeface="Arial MT"/>
              </a:rPr>
              <a:t>I...</a:t>
            </a:r>
            <a:r>
              <a:rPr dirty="0" sz="100">
                <a:latin typeface="Arial MT"/>
                <a:cs typeface="Arial MT"/>
              </a:rPr>
              <a:t>	</a:t>
            </a:r>
            <a:r>
              <a:rPr dirty="0" baseline="27777" sz="150" spc="-7">
                <a:latin typeface="Arial MT"/>
                <a:cs typeface="Arial MT"/>
              </a:rPr>
              <a:t>09-24</a:t>
            </a:r>
            <a:endParaRPr baseline="27777" sz="150">
              <a:latin typeface="Arial MT"/>
              <a:cs typeface="Arial MT"/>
            </a:endParaRPr>
          </a:p>
          <a:p>
            <a:pPr marL="510540">
              <a:lnSpc>
                <a:spcPts val="60"/>
              </a:lnSpc>
            </a:pPr>
            <a:r>
              <a:rPr dirty="0" sz="100" spc="-5">
                <a:latin typeface="Arial MT"/>
                <a:cs typeface="Arial MT"/>
              </a:rPr>
              <a:t>K...</a:t>
            </a:r>
            <a:endParaRPr sz="100">
              <a:latin typeface="Arial MT"/>
              <a:cs typeface="Arial MT"/>
            </a:endParaRPr>
          </a:p>
          <a:p>
            <a:pPr>
              <a:lnSpc>
                <a:spcPct val="100000"/>
              </a:lnSpc>
              <a:spcBef>
                <a:spcPts val="35"/>
              </a:spcBef>
            </a:pPr>
            <a:endParaRPr sz="100">
              <a:latin typeface="Arial MT"/>
              <a:cs typeface="Arial MT"/>
            </a:endParaRPr>
          </a:p>
          <a:p>
            <a:pPr algn="r" marR="132080">
              <a:lnSpc>
                <a:spcPts val="114"/>
              </a:lnSpc>
              <a:tabLst>
                <a:tab pos="1027430" algn="l"/>
              </a:tabLst>
            </a:pPr>
            <a:r>
              <a:rPr dirty="0" sz="100" spc="-5">
                <a:latin typeface="Arial MT"/>
                <a:cs typeface="Arial MT"/>
              </a:rPr>
              <a:t>TV</a:t>
            </a:r>
            <a:r>
              <a:rPr dirty="0" sz="100" spc="20">
                <a:latin typeface="Arial MT"/>
                <a:cs typeface="Arial MT"/>
              </a:rPr>
              <a:t>    </a:t>
            </a:r>
            <a:r>
              <a:rPr dirty="0" sz="100" spc="70">
                <a:latin typeface="Arial MT"/>
                <a:cs typeface="Arial MT"/>
              </a:rPr>
              <a:t> </a:t>
            </a:r>
            <a:r>
              <a:rPr dirty="0" sz="100" spc="-5">
                <a:latin typeface="Arial MT"/>
                <a:cs typeface="Arial MT"/>
              </a:rPr>
              <a:t>Midnight</a:t>
            </a:r>
            <a:r>
              <a:rPr dirty="0" sz="100" spc="15">
                <a:latin typeface="Arial MT"/>
                <a:cs typeface="Arial MT"/>
              </a:rPr>
              <a:t>       </a:t>
            </a:r>
            <a:r>
              <a:rPr dirty="0" sz="100" spc="20">
                <a:latin typeface="Arial MT"/>
                <a:cs typeface="Arial MT"/>
              </a:rPr>
              <a:t> </a:t>
            </a:r>
            <a:r>
              <a:rPr dirty="0" sz="100" spc="-5">
                <a:latin typeface="Arial MT"/>
                <a:cs typeface="Arial MT"/>
              </a:rPr>
              <a:t>Mike</a:t>
            </a:r>
            <a:r>
              <a:rPr dirty="0" sz="100" spc="25">
                <a:latin typeface="Arial MT"/>
                <a:cs typeface="Arial MT"/>
              </a:rPr>
              <a:t>  </a:t>
            </a:r>
            <a:r>
              <a:rPr dirty="0" sz="100" spc="25">
                <a:latin typeface="Arial MT"/>
                <a:cs typeface="Arial MT"/>
              </a:rPr>
              <a:t> </a:t>
            </a:r>
            <a:r>
              <a:rPr dirty="0" baseline="27777" sz="150" spc="-7">
                <a:latin typeface="Arial MT"/>
                <a:cs typeface="Arial MT"/>
              </a:rPr>
              <a:t>Kate</a:t>
            </a:r>
            <a:r>
              <a:rPr dirty="0" baseline="27777" sz="150" spc="37">
                <a:latin typeface="Arial MT"/>
                <a:cs typeface="Arial MT"/>
              </a:rPr>
              <a:t> </a:t>
            </a:r>
            <a:r>
              <a:rPr dirty="0" baseline="27777" sz="150" spc="-7">
                <a:latin typeface="Arial MT"/>
                <a:cs typeface="Arial MT"/>
              </a:rPr>
              <a:t>Siegel,</a:t>
            </a:r>
            <a:r>
              <a:rPr dirty="0" baseline="27777" sz="150" spc="44">
                <a:latin typeface="Arial MT"/>
                <a:cs typeface="Arial MT"/>
              </a:rPr>
              <a:t> </a:t>
            </a:r>
            <a:r>
              <a:rPr dirty="0" baseline="27777" sz="150" spc="-7">
                <a:latin typeface="Arial MT"/>
                <a:cs typeface="Arial MT"/>
              </a:rPr>
              <a:t>Zach</a:t>
            </a:r>
            <a:r>
              <a:rPr dirty="0" baseline="27777" sz="150" spc="30">
                <a:latin typeface="Arial MT"/>
                <a:cs typeface="Arial MT"/>
              </a:rPr>
              <a:t>               </a:t>
            </a:r>
            <a:r>
              <a:rPr dirty="0" sz="100" spc="-5">
                <a:latin typeface="Arial MT"/>
                <a:cs typeface="Arial MT"/>
              </a:rPr>
              <a:t>September</a:t>
            </a:r>
            <a:r>
              <a:rPr dirty="0" sz="100" spc="15">
                <a:latin typeface="Arial MT"/>
                <a:cs typeface="Arial MT"/>
              </a:rPr>
              <a:t>                   </a:t>
            </a:r>
            <a:r>
              <a:rPr dirty="0" sz="100" spc="20">
                <a:latin typeface="Arial MT"/>
                <a:cs typeface="Arial MT"/>
              </a:rPr>
              <a:t> </a:t>
            </a:r>
            <a:r>
              <a:rPr dirty="0" sz="100" spc="-5">
                <a:latin typeface="Arial MT"/>
                <a:cs typeface="Arial MT"/>
              </a:rPr>
              <a:t>TV-</a:t>
            </a:r>
            <a:r>
              <a:rPr dirty="0" sz="100" spc="20">
                <a:latin typeface="Arial MT"/>
                <a:cs typeface="Arial MT"/>
              </a:rPr>
              <a:t>        </a:t>
            </a:r>
            <a:r>
              <a:rPr dirty="0" sz="100" spc="20">
                <a:latin typeface="Arial MT"/>
                <a:cs typeface="Arial MT"/>
              </a:rPr>
              <a:t> </a:t>
            </a:r>
            <a:r>
              <a:rPr dirty="0" sz="100" spc="-5">
                <a:latin typeface="Arial MT"/>
                <a:cs typeface="Arial MT"/>
              </a:rPr>
              <a:t>1</a:t>
            </a:r>
            <a:r>
              <a:rPr dirty="0" sz="100" spc="20">
                <a:latin typeface="Arial MT"/>
                <a:cs typeface="Arial MT"/>
              </a:rPr>
              <a:t>     </a:t>
            </a:r>
            <a:r>
              <a:rPr dirty="0" sz="100" spc="20">
                <a:latin typeface="Arial MT"/>
                <a:cs typeface="Arial MT"/>
              </a:rPr>
              <a:t> </a:t>
            </a:r>
            <a:r>
              <a:rPr dirty="0" baseline="27777" sz="150" spc="-7">
                <a:latin typeface="Arial MT"/>
                <a:cs typeface="Arial MT"/>
              </a:rPr>
              <a:t>TV  Dramas,  TV</a:t>
            </a:r>
            <a:r>
              <a:rPr dirty="0" baseline="27777" sz="150" spc="37">
                <a:latin typeface="Arial MT"/>
                <a:cs typeface="Arial MT"/>
              </a:rPr>
              <a:t>    </a:t>
            </a:r>
            <a:r>
              <a:rPr dirty="0" baseline="27777" sz="150" spc="37">
                <a:latin typeface="Arial MT"/>
                <a:cs typeface="Arial MT"/>
              </a:rPr>
              <a:t> </a:t>
            </a:r>
            <a:r>
              <a:rPr dirty="0" baseline="27777" sz="150" spc="-7">
                <a:latin typeface="Arial MT"/>
                <a:cs typeface="Arial MT"/>
              </a:rPr>
              <a:t>The</a:t>
            </a:r>
            <a:r>
              <a:rPr dirty="0" baseline="27777" sz="150" spc="7">
                <a:latin typeface="Arial MT"/>
                <a:cs typeface="Arial MT"/>
              </a:rPr>
              <a:t> </a:t>
            </a:r>
            <a:r>
              <a:rPr dirty="0" baseline="27777" sz="150" spc="-7">
                <a:latin typeface="Arial MT"/>
                <a:cs typeface="Arial MT"/>
              </a:rPr>
              <a:t>arrival</a:t>
            </a:r>
            <a:r>
              <a:rPr dirty="0" baseline="27777" sz="150">
                <a:latin typeface="Arial MT"/>
                <a:cs typeface="Arial MT"/>
              </a:rPr>
              <a:t> </a:t>
            </a:r>
            <a:r>
              <a:rPr dirty="0" baseline="27777" sz="150" spc="-7">
                <a:latin typeface="Arial MT"/>
                <a:cs typeface="Arial MT"/>
              </a:rPr>
              <a:t>of</a:t>
            </a:r>
            <a:r>
              <a:rPr dirty="0" baseline="27777" sz="150" spc="7">
                <a:latin typeface="Arial MT"/>
                <a:cs typeface="Arial MT"/>
              </a:rPr>
              <a:t> </a:t>
            </a:r>
            <a:r>
              <a:rPr dirty="0" baseline="27777" sz="150" spc="-7">
                <a:latin typeface="Arial MT"/>
                <a:cs typeface="Arial MT"/>
              </a:rPr>
              <a:t>a	</a:t>
            </a:r>
            <a:r>
              <a:rPr dirty="0" sz="100" spc="-5">
                <a:latin typeface="Arial MT"/>
                <a:cs typeface="Arial MT"/>
              </a:rPr>
              <a:t>2021-</a:t>
            </a:r>
            <a:endParaRPr sz="100">
              <a:latin typeface="Arial MT"/>
              <a:cs typeface="Arial MT"/>
            </a:endParaRPr>
          </a:p>
          <a:p>
            <a:pPr marL="196215" marR="132080" indent="-196215">
              <a:lnSpc>
                <a:spcPct val="47700"/>
              </a:lnSpc>
              <a:spcBef>
                <a:spcPts val="60"/>
              </a:spcBef>
              <a:buFont typeface="Arial"/>
              <a:buAutoNum type="arabicPlain" startAt="5"/>
              <a:tabLst>
                <a:tab pos="196215" algn="l"/>
                <a:tab pos="950594" algn="l"/>
              </a:tabLst>
            </a:pPr>
            <a:r>
              <a:rPr dirty="0" baseline="27777" sz="150" spc="-7">
                <a:latin typeface="Arial MT"/>
                <a:cs typeface="Arial MT"/>
              </a:rPr>
              <a:t>s6</a:t>
            </a:r>
            <a:r>
              <a:rPr dirty="0" baseline="27777" sz="150">
                <a:latin typeface="Arial MT"/>
                <a:cs typeface="Arial MT"/>
              </a:rPr>
              <a:t>    </a:t>
            </a:r>
            <a:r>
              <a:rPr dirty="0" baseline="27777" sz="150" spc="-22">
                <a:latin typeface="Arial MT"/>
                <a:cs typeface="Arial MT"/>
              </a:rPr>
              <a:t> </a:t>
            </a:r>
            <a:r>
              <a:rPr dirty="0" sz="100" spc="-5">
                <a:latin typeface="Arial MT"/>
                <a:cs typeface="Arial MT"/>
              </a:rPr>
              <a:t>Show</a:t>
            </a:r>
            <a:r>
              <a:rPr dirty="0" sz="100">
                <a:latin typeface="Arial MT"/>
                <a:cs typeface="Arial MT"/>
              </a:rPr>
              <a:t>               </a:t>
            </a:r>
            <a:r>
              <a:rPr dirty="0" sz="100" spc="-15">
                <a:latin typeface="Arial MT"/>
                <a:cs typeface="Arial MT"/>
              </a:rPr>
              <a:t> </a:t>
            </a:r>
            <a:r>
              <a:rPr dirty="0" sz="100" spc="-5">
                <a:latin typeface="Arial MT"/>
                <a:cs typeface="Arial MT"/>
              </a:rPr>
              <a:t>Mass</a:t>
            </a:r>
            <a:r>
              <a:rPr dirty="0" sz="100">
                <a:latin typeface="Arial MT"/>
                <a:cs typeface="Arial MT"/>
              </a:rPr>
              <a:t>    </a:t>
            </a:r>
            <a:r>
              <a:rPr dirty="0" sz="100" spc="5">
                <a:latin typeface="Arial MT"/>
                <a:cs typeface="Arial MT"/>
              </a:rPr>
              <a:t> </a:t>
            </a:r>
            <a:r>
              <a:rPr dirty="0" sz="100" spc="-5">
                <a:latin typeface="Arial MT"/>
                <a:cs typeface="Arial MT"/>
              </a:rPr>
              <a:t>Flanagan</a:t>
            </a:r>
            <a:r>
              <a:rPr dirty="0" sz="100">
                <a:latin typeface="Arial MT"/>
                <a:cs typeface="Arial MT"/>
              </a:rPr>
              <a:t>         </a:t>
            </a:r>
            <a:r>
              <a:rPr dirty="0" baseline="27777" sz="150" spc="-7">
                <a:latin typeface="Arial MT"/>
                <a:cs typeface="Arial MT"/>
              </a:rPr>
              <a:t>Gilford,</a:t>
            </a:r>
            <a:r>
              <a:rPr dirty="0" baseline="27777" sz="150" spc="-7">
                <a:latin typeface="Arial MT"/>
                <a:cs typeface="Arial MT"/>
              </a:rPr>
              <a:t> </a:t>
            </a:r>
            <a:r>
              <a:rPr dirty="0" baseline="27777" sz="150" spc="-7">
                <a:latin typeface="Arial MT"/>
                <a:cs typeface="Arial MT"/>
              </a:rPr>
              <a:t>Hamish</a:t>
            </a:r>
            <a:r>
              <a:rPr dirty="0" baseline="27777" sz="150">
                <a:latin typeface="Arial MT"/>
                <a:cs typeface="Arial MT"/>
              </a:rPr>
              <a:t>          </a:t>
            </a:r>
            <a:r>
              <a:rPr dirty="0" baseline="27777" sz="150" spc="-22">
                <a:latin typeface="Arial MT"/>
                <a:cs typeface="Arial MT"/>
              </a:rPr>
              <a:t> </a:t>
            </a:r>
            <a:r>
              <a:rPr dirty="0" baseline="27777" sz="150" spc="-7">
                <a:latin typeface="Arial MT"/>
                <a:cs typeface="Arial MT"/>
              </a:rPr>
              <a:t>NaN</a:t>
            </a:r>
            <a:r>
              <a:rPr dirty="0" baseline="27777" sz="150">
                <a:latin typeface="Arial MT"/>
                <a:cs typeface="Arial MT"/>
              </a:rPr>
              <a:t>           </a:t>
            </a:r>
            <a:r>
              <a:rPr dirty="0" baseline="27777" sz="150" spc="-15">
                <a:latin typeface="Arial MT"/>
                <a:cs typeface="Arial MT"/>
              </a:rPr>
              <a:t> </a:t>
            </a:r>
            <a:r>
              <a:rPr dirty="0" sz="100" spc="-5">
                <a:latin typeface="Arial MT"/>
                <a:cs typeface="Arial MT"/>
              </a:rPr>
              <a:t>24,</a:t>
            </a:r>
            <a:r>
              <a:rPr dirty="0" sz="100" spc="-5">
                <a:latin typeface="Arial MT"/>
                <a:cs typeface="Arial MT"/>
              </a:rPr>
              <a:t> </a:t>
            </a:r>
            <a:r>
              <a:rPr dirty="0" sz="100" spc="-5">
                <a:latin typeface="Arial MT"/>
                <a:cs typeface="Arial MT"/>
              </a:rPr>
              <a:t>2021</a:t>
            </a:r>
            <a:r>
              <a:rPr dirty="0" sz="100">
                <a:latin typeface="Arial MT"/>
                <a:cs typeface="Arial MT"/>
              </a:rPr>
              <a:t>                 </a:t>
            </a:r>
            <a:r>
              <a:rPr dirty="0" baseline="27777" sz="150" spc="-7">
                <a:latin typeface="Arial MT"/>
                <a:cs typeface="Arial MT"/>
              </a:rPr>
              <a:t>2021</a:t>
            </a:r>
            <a:r>
              <a:rPr dirty="0" baseline="27777" sz="150">
                <a:latin typeface="Arial MT"/>
                <a:cs typeface="Arial MT"/>
              </a:rPr>
              <a:t>       </a:t>
            </a:r>
            <a:r>
              <a:rPr dirty="0" baseline="27777" sz="150" spc="7">
                <a:latin typeface="Arial MT"/>
                <a:cs typeface="Arial MT"/>
              </a:rPr>
              <a:t> </a:t>
            </a:r>
            <a:r>
              <a:rPr dirty="0" sz="100" spc="-5">
                <a:latin typeface="Arial MT"/>
                <a:cs typeface="Arial MT"/>
              </a:rPr>
              <a:t>MA</a:t>
            </a:r>
            <a:r>
              <a:rPr dirty="0" sz="100">
                <a:latin typeface="Arial MT"/>
                <a:cs typeface="Arial MT"/>
              </a:rPr>
              <a:t>      </a:t>
            </a:r>
            <a:r>
              <a:rPr dirty="0" sz="100" spc="-5">
                <a:latin typeface="Arial MT"/>
                <a:cs typeface="Arial MT"/>
              </a:rPr>
              <a:t>Season</a:t>
            </a:r>
            <a:r>
              <a:rPr dirty="0" sz="100">
                <a:latin typeface="Arial MT"/>
                <a:cs typeface="Arial MT"/>
              </a:rPr>
              <a:t>                  </a:t>
            </a:r>
            <a:r>
              <a:rPr dirty="0" sz="100" spc="-15">
                <a:latin typeface="Arial MT"/>
                <a:cs typeface="Arial MT"/>
              </a:rPr>
              <a:t> </a:t>
            </a:r>
            <a:r>
              <a:rPr dirty="0" baseline="27777" sz="150" spc="-7">
                <a:latin typeface="Arial MT"/>
                <a:cs typeface="Arial MT"/>
              </a:rPr>
              <a:t>Horro</a:t>
            </a:r>
            <a:r>
              <a:rPr dirty="0" baseline="27777" sz="150" spc="-22">
                <a:latin typeface="Arial MT"/>
                <a:cs typeface="Arial MT"/>
              </a:rPr>
              <a:t>r</a:t>
            </a:r>
            <a:r>
              <a:rPr dirty="0" baseline="27777" sz="150" spc="-7">
                <a:latin typeface="Arial MT"/>
                <a:cs typeface="Arial MT"/>
              </a:rPr>
              <a:t>,</a:t>
            </a:r>
            <a:r>
              <a:rPr dirty="0" baseline="27777" sz="150" spc="-7">
                <a:latin typeface="Arial MT"/>
                <a:cs typeface="Arial MT"/>
              </a:rPr>
              <a:t> </a:t>
            </a:r>
            <a:r>
              <a:rPr dirty="0" baseline="27777" sz="150" spc="-7">
                <a:latin typeface="Arial MT"/>
                <a:cs typeface="Arial MT"/>
              </a:rPr>
              <a:t>TV</a:t>
            </a:r>
            <a:r>
              <a:rPr dirty="0" baseline="27777" sz="150">
                <a:latin typeface="Arial MT"/>
                <a:cs typeface="Arial MT"/>
              </a:rPr>
              <a:t>    </a:t>
            </a:r>
            <a:r>
              <a:rPr dirty="0" baseline="27777" sz="150" spc="-15">
                <a:latin typeface="Arial MT"/>
                <a:cs typeface="Arial MT"/>
              </a:rPr>
              <a:t> </a:t>
            </a:r>
            <a:r>
              <a:rPr dirty="0" baseline="27777" sz="150" spc="-7">
                <a:latin typeface="Arial MT"/>
                <a:cs typeface="Arial MT"/>
              </a:rPr>
              <a:t>charismatic</a:t>
            </a:r>
            <a:r>
              <a:rPr dirty="0" baseline="27777" sz="150" spc="-7">
                <a:latin typeface="Arial MT"/>
                <a:cs typeface="Arial MT"/>
              </a:rPr>
              <a:t> </a:t>
            </a:r>
            <a:r>
              <a:rPr dirty="0" baseline="27777" sz="150" spc="-7">
                <a:latin typeface="Arial MT"/>
                <a:cs typeface="Arial MT"/>
              </a:rPr>
              <a:t>young</a:t>
            </a:r>
            <a:r>
              <a:rPr dirty="0" baseline="27777" sz="150">
                <a:latin typeface="Arial MT"/>
                <a:cs typeface="Arial MT"/>
              </a:rPr>
              <a:t>               </a:t>
            </a:r>
            <a:r>
              <a:rPr dirty="0" baseline="27777" sz="150" spc="-7">
                <a:latin typeface="Arial MT"/>
                <a:cs typeface="Arial MT"/>
              </a:rPr>
              <a:t>1</a:t>
            </a:r>
            <a:r>
              <a:rPr dirty="0" baseline="27777" sz="150">
                <a:latin typeface="Arial MT"/>
                <a:cs typeface="Arial MT"/>
              </a:rPr>
              <a:t>    </a:t>
            </a:r>
            <a:r>
              <a:rPr dirty="0" baseline="27777" sz="150" spc="7">
                <a:latin typeface="Arial MT"/>
                <a:cs typeface="Arial MT"/>
              </a:rPr>
              <a:t> </a:t>
            </a:r>
            <a:r>
              <a:rPr dirty="0" baseline="27777" sz="150" spc="-7">
                <a:latin typeface="Arial MT"/>
                <a:cs typeface="Arial MT"/>
              </a:rPr>
              <a:t>Season</a:t>
            </a:r>
            <a:r>
              <a:rPr dirty="0" baseline="27777" sz="150">
                <a:latin typeface="Arial MT"/>
                <a:cs typeface="Arial MT"/>
              </a:rPr>
              <a:t>      </a:t>
            </a:r>
            <a:r>
              <a:rPr dirty="0" baseline="27777" sz="150" spc="7">
                <a:latin typeface="Arial MT"/>
                <a:cs typeface="Arial MT"/>
              </a:rPr>
              <a:t> </a:t>
            </a:r>
            <a:r>
              <a:rPr dirty="0" sz="100" spc="-5">
                <a:latin typeface="Arial MT"/>
                <a:cs typeface="Arial MT"/>
              </a:rPr>
              <a:t>09-24  Linklate</a:t>
            </a:r>
            <a:r>
              <a:rPr dirty="0" sz="100" spc="-15">
                <a:latin typeface="Arial MT"/>
                <a:cs typeface="Arial MT"/>
              </a:rPr>
              <a:t>r</a:t>
            </a:r>
            <a:r>
              <a:rPr dirty="0" sz="100" spc="-5">
                <a:latin typeface="Arial MT"/>
                <a:cs typeface="Arial MT"/>
              </a:rPr>
              <a:t>,</a:t>
            </a:r>
            <a:r>
              <a:rPr dirty="0" sz="100" spc="-5">
                <a:latin typeface="Arial MT"/>
                <a:cs typeface="Arial MT"/>
              </a:rPr>
              <a:t> </a:t>
            </a:r>
            <a:r>
              <a:rPr dirty="0" sz="100" spc="-5">
                <a:latin typeface="Arial MT"/>
                <a:cs typeface="Arial MT"/>
              </a:rPr>
              <a:t>H...</a:t>
            </a:r>
            <a:r>
              <a:rPr dirty="0" sz="100">
                <a:latin typeface="Arial MT"/>
                <a:cs typeface="Arial MT"/>
              </a:rPr>
              <a:t>	</a:t>
            </a:r>
            <a:r>
              <a:rPr dirty="0" sz="100" spc="-5">
                <a:latin typeface="Arial MT"/>
                <a:cs typeface="Arial MT"/>
              </a:rPr>
              <a:t>Mysteries</a:t>
            </a:r>
            <a:r>
              <a:rPr dirty="0" sz="100">
                <a:latin typeface="Arial MT"/>
                <a:cs typeface="Arial MT"/>
              </a:rPr>
              <a:t>              </a:t>
            </a:r>
            <a:r>
              <a:rPr dirty="0" sz="100" spc="-10">
                <a:latin typeface="Arial MT"/>
                <a:cs typeface="Arial MT"/>
              </a:rPr>
              <a:t> </a:t>
            </a:r>
            <a:r>
              <a:rPr dirty="0" sz="100" spc="-5">
                <a:latin typeface="Arial MT"/>
                <a:cs typeface="Arial MT"/>
              </a:rPr>
              <a:t>priest</a:t>
            </a:r>
            <a:r>
              <a:rPr dirty="0" sz="100" spc="-5">
                <a:latin typeface="Arial MT"/>
                <a:cs typeface="Arial MT"/>
              </a:rPr>
              <a:t> </a:t>
            </a:r>
            <a:r>
              <a:rPr dirty="0" sz="100" spc="-5">
                <a:latin typeface="Arial MT"/>
                <a:cs typeface="Arial MT"/>
              </a:rPr>
              <a:t>brin...</a:t>
            </a:r>
            <a:endParaRPr sz="100">
              <a:latin typeface="Arial MT"/>
              <a:cs typeface="Arial MT"/>
            </a:endParaRPr>
          </a:p>
          <a:p>
            <a:pPr>
              <a:lnSpc>
                <a:spcPct val="100000"/>
              </a:lnSpc>
            </a:pPr>
            <a:endParaRPr sz="100">
              <a:latin typeface="Arial MT"/>
              <a:cs typeface="Arial MT"/>
            </a:endParaRPr>
          </a:p>
          <a:p>
            <a:pPr>
              <a:lnSpc>
                <a:spcPct val="100000"/>
              </a:lnSpc>
              <a:spcBef>
                <a:spcPts val="40"/>
              </a:spcBef>
            </a:pPr>
            <a:endParaRPr sz="100">
              <a:latin typeface="Arial MT"/>
              <a:cs typeface="Arial MT"/>
            </a:endParaRPr>
          </a:p>
          <a:p>
            <a:pPr marL="133350" marR="1047750" indent="-79375">
              <a:lnSpc>
                <a:spcPct val="109000"/>
              </a:lnSpc>
            </a:pPr>
            <a:r>
              <a:rPr dirty="0" sz="100">
                <a:solidFill>
                  <a:srgbClr val="616161"/>
                </a:solidFill>
                <a:latin typeface="Courier New"/>
                <a:cs typeface="Courier New"/>
              </a:rPr>
              <a:t>In</a:t>
            </a:r>
            <a:r>
              <a:rPr dirty="0" sz="100" spc="10">
                <a:solidFill>
                  <a:srgbClr val="616161"/>
                </a:solidFill>
                <a:latin typeface="Courier New"/>
                <a:cs typeface="Courier New"/>
              </a:rPr>
              <a:t> </a:t>
            </a:r>
            <a:r>
              <a:rPr dirty="0" sz="100">
                <a:solidFill>
                  <a:srgbClr val="616161"/>
                </a:solidFill>
                <a:latin typeface="Courier New"/>
                <a:cs typeface="Courier New"/>
              </a:rPr>
              <a:t>[244…</a:t>
            </a:r>
            <a:r>
              <a:rPr dirty="0" sz="100" spc="20">
                <a:solidFill>
                  <a:srgbClr val="616161"/>
                </a:solidFill>
                <a:latin typeface="Courier New"/>
                <a:cs typeface="Courier New"/>
              </a:rPr>
              <a:t> </a:t>
            </a:r>
            <a:r>
              <a:rPr dirty="0" sz="100">
                <a:solidFill>
                  <a:srgbClr val="202020"/>
                </a:solidFill>
                <a:latin typeface="Courier New"/>
                <a:cs typeface="Courier New"/>
              </a:rPr>
              <a:t>movie_s</a:t>
            </a:r>
            <a:r>
              <a:rPr dirty="0" sz="100" b="1">
                <a:solidFill>
                  <a:srgbClr val="AA21FF"/>
                </a:solidFill>
                <a:latin typeface="Courier New"/>
                <a:cs typeface="Courier New"/>
              </a:rPr>
              <a:t>=</a:t>
            </a:r>
            <a:r>
              <a:rPr dirty="0" sz="100">
                <a:solidFill>
                  <a:srgbClr val="202020"/>
                </a:solidFill>
                <a:latin typeface="Courier New"/>
                <a:cs typeface="Courier New"/>
              </a:rPr>
              <a:t>df</a:t>
            </a:r>
            <a:r>
              <a:rPr dirty="0" sz="100">
                <a:solidFill>
                  <a:srgbClr val="0054AA"/>
                </a:solidFill>
                <a:latin typeface="Courier New"/>
                <a:cs typeface="Courier New"/>
              </a:rPr>
              <a:t>[</a:t>
            </a:r>
            <a:r>
              <a:rPr dirty="0" sz="100">
                <a:solidFill>
                  <a:srgbClr val="202020"/>
                </a:solidFill>
                <a:latin typeface="Courier New"/>
                <a:cs typeface="Courier New"/>
              </a:rPr>
              <a:t>df</a:t>
            </a:r>
            <a:r>
              <a:rPr dirty="0" sz="100">
                <a:solidFill>
                  <a:srgbClr val="0054AA"/>
                </a:solidFill>
                <a:latin typeface="Courier New"/>
                <a:cs typeface="Courier New"/>
              </a:rPr>
              <a:t>[</a:t>
            </a:r>
            <a:r>
              <a:rPr dirty="0" sz="100">
                <a:solidFill>
                  <a:srgbClr val="B92020"/>
                </a:solidFill>
                <a:latin typeface="Courier New"/>
                <a:cs typeface="Courier New"/>
              </a:rPr>
              <a:t>'type'</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B92020"/>
                </a:solidFill>
                <a:latin typeface="Courier New"/>
                <a:cs typeface="Courier New"/>
              </a:rPr>
              <a:t>'Movie'</a:t>
            </a:r>
            <a:r>
              <a:rPr dirty="0" sz="100">
                <a:solidFill>
                  <a:srgbClr val="0054AA"/>
                </a:solidFill>
                <a:latin typeface="Courier New"/>
                <a:cs typeface="Courier New"/>
              </a:rPr>
              <a:t>] </a:t>
            </a:r>
            <a:r>
              <a:rPr dirty="0" sz="100" spc="-45">
                <a:solidFill>
                  <a:srgbClr val="0054AA"/>
                </a:solidFill>
                <a:latin typeface="Courier New"/>
                <a:cs typeface="Courier New"/>
              </a:rPr>
              <a:t> </a:t>
            </a:r>
            <a:r>
              <a:rPr dirty="0" sz="100">
                <a:solidFill>
                  <a:srgbClr val="202020"/>
                </a:solidFill>
                <a:latin typeface="Courier New"/>
                <a:cs typeface="Courier New"/>
              </a:rPr>
              <a:t>movie_s</a:t>
            </a:r>
            <a:r>
              <a:rPr dirty="0" sz="100" b="1">
                <a:solidFill>
                  <a:srgbClr val="AA21FF"/>
                </a:solidFill>
                <a:latin typeface="Courier New"/>
                <a:cs typeface="Courier New"/>
              </a:rPr>
              <a:t>.</a:t>
            </a:r>
            <a:r>
              <a:rPr dirty="0" sz="100">
                <a:solidFill>
                  <a:srgbClr val="202020"/>
                </a:solidFill>
                <a:latin typeface="Courier New"/>
                <a:cs typeface="Courier New"/>
              </a:rPr>
              <a:t>head</a:t>
            </a:r>
            <a:r>
              <a:rPr dirty="0" sz="100">
                <a:solidFill>
                  <a:srgbClr val="0054AA"/>
                </a:solidFill>
                <a:latin typeface="Courier New"/>
                <a:cs typeface="Courier New"/>
              </a:rPr>
              <a:t>(</a:t>
            </a:r>
            <a:r>
              <a:rPr dirty="0" sz="100">
                <a:solidFill>
                  <a:srgbClr val="008700"/>
                </a:solidFill>
                <a:latin typeface="Courier New"/>
                <a:cs typeface="Courier New"/>
              </a:rPr>
              <a:t>2</a:t>
            </a:r>
            <a:r>
              <a:rPr dirty="0" sz="100">
                <a:solidFill>
                  <a:srgbClr val="0054AA"/>
                </a:solidFill>
                <a:latin typeface="Courier New"/>
                <a:cs typeface="Courier New"/>
              </a:rPr>
              <a:t>)</a:t>
            </a:r>
            <a:endParaRPr sz="100">
              <a:latin typeface="Courier New"/>
              <a:cs typeface="Courier New"/>
            </a:endParaRPr>
          </a:p>
        </p:txBody>
      </p:sp>
      <p:sp>
        <p:nvSpPr>
          <p:cNvPr id="341" name="object 341"/>
          <p:cNvSpPr txBox="1"/>
          <p:nvPr/>
        </p:nvSpPr>
        <p:spPr>
          <a:xfrm>
            <a:off x="17411" y="8727036"/>
            <a:ext cx="414020" cy="4191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pPr>
            <a:r>
              <a:rPr dirty="0" sz="100">
                <a:solidFill>
                  <a:srgbClr val="616161"/>
                </a:solidFill>
                <a:latin typeface="Courier New"/>
                <a:cs typeface="Courier New"/>
              </a:rPr>
              <a:t>Out[244]:    </a:t>
            </a:r>
            <a:r>
              <a:rPr dirty="0" sz="100" spc="10">
                <a:solidFill>
                  <a:srgbClr val="616161"/>
                </a:solidFill>
                <a:latin typeface="Courier New"/>
                <a:cs typeface="Courier New"/>
              </a:rPr>
              <a:t> </a:t>
            </a:r>
            <a:r>
              <a:rPr dirty="0" sz="100" spc="-5" b="1">
                <a:latin typeface="Arial"/>
                <a:cs typeface="Arial"/>
              </a:rPr>
              <a:t>show_id</a:t>
            </a:r>
            <a:r>
              <a:rPr dirty="0" sz="100" spc="20" b="1">
                <a:latin typeface="Arial"/>
                <a:cs typeface="Arial"/>
              </a:rPr>
              <a:t>  </a:t>
            </a:r>
            <a:r>
              <a:rPr dirty="0" sz="100" spc="25" b="1">
                <a:latin typeface="Arial"/>
                <a:cs typeface="Arial"/>
              </a:rPr>
              <a:t> </a:t>
            </a:r>
            <a:r>
              <a:rPr dirty="0" sz="100" spc="-5" b="1">
                <a:latin typeface="Arial"/>
                <a:cs typeface="Arial"/>
              </a:rPr>
              <a:t>type</a:t>
            </a:r>
            <a:r>
              <a:rPr dirty="0" sz="100" spc="20" b="1">
                <a:latin typeface="Arial"/>
                <a:cs typeface="Arial"/>
              </a:rPr>
              <a:t>            </a:t>
            </a:r>
            <a:r>
              <a:rPr dirty="0" sz="100" spc="20" b="1">
                <a:latin typeface="Arial"/>
                <a:cs typeface="Arial"/>
              </a:rPr>
              <a:t> </a:t>
            </a:r>
            <a:r>
              <a:rPr dirty="0" sz="100" spc="-5" b="1">
                <a:latin typeface="Arial"/>
                <a:cs typeface="Arial"/>
              </a:rPr>
              <a:t>title</a:t>
            </a:r>
            <a:r>
              <a:rPr dirty="0" sz="100" spc="15" b="1">
                <a:latin typeface="Arial"/>
                <a:cs typeface="Arial"/>
              </a:rPr>
              <a:t>      </a:t>
            </a:r>
            <a:r>
              <a:rPr dirty="0" sz="100" spc="20" b="1">
                <a:latin typeface="Arial"/>
                <a:cs typeface="Arial"/>
              </a:rPr>
              <a:t> </a:t>
            </a:r>
            <a:r>
              <a:rPr dirty="0" sz="100" spc="-5" b="1">
                <a:latin typeface="Arial"/>
                <a:cs typeface="Arial"/>
              </a:rPr>
              <a:t>director</a:t>
            </a:r>
            <a:endParaRPr sz="100">
              <a:latin typeface="Arial"/>
              <a:cs typeface="Arial"/>
            </a:endParaRPr>
          </a:p>
        </p:txBody>
      </p:sp>
      <p:sp>
        <p:nvSpPr>
          <p:cNvPr id="342" name="object 342"/>
          <p:cNvSpPr/>
          <p:nvPr/>
        </p:nvSpPr>
        <p:spPr>
          <a:xfrm>
            <a:off x="109026" y="8903794"/>
            <a:ext cx="1188085" cy="34290"/>
          </a:xfrm>
          <a:custGeom>
            <a:avLst/>
            <a:gdLst/>
            <a:ahLst/>
            <a:cxnLst/>
            <a:rect l="l" t="t" r="r" b="b"/>
            <a:pathLst>
              <a:path w="1188085" h="34290">
                <a:moveTo>
                  <a:pt x="1187864" y="34265"/>
                </a:moveTo>
                <a:lnTo>
                  <a:pt x="0" y="34265"/>
                </a:lnTo>
                <a:lnTo>
                  <a:pt x="0" y="0"/>
                </a:lnTo>
                <a:lnTo>
                  <a:pt x="1187864" y="0"/>
                </a:lnTo>
                <a:lnTo>
                  <a:pt x="1187864" y="34265"/>
                </a:lnTo>
                <a:close/>
              </a:path>
            </a:pathLst>
          </a:custGeom>
          <a:solidFill>
            <a:srgbClr val="F5F5F5"/>
          </a:solidFill>
        </p:spPr>
        <p:txBody>
          <a:bodyPr wrap="square" lIns="0" tIns="0" rIns="0" bIns="0" rtlCol="0"/>
          <a:lstStyle/>
          <a:p/>
        </p:txBody>
      </p:sp>
      <p:sp>
        <p:nvSpPr>
          <p:cNvPr id="343" name="object 343"/>
          <p:cNvSpPr txBox="1"/>
          <p:nvPr/>
        </p:nvSpPr>
        <p:spPr>
          <a:xfrm>
            <a:off x="-20688" y="8890055"/>
            <a:ext cx="479425" cy="9398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algn="r" marR="17780">
              <a:lnSpc>
                <a:spcPct val="100000"/>
              </a:lnSpc>
            </a:pPr>
            <a:r>
              <a:rPr dirty="0" sz="100">
                <a:solidFill>
                  <a:srgbClr val="616161"/>
                </a:solidFill>
                <a:latin typeface="Courier New"/>
                <a:cs typeface="Courier New"/>
              </a:rPr>
              <a:t>In</a:t>
            </a:r>
            <a:r>
              <a:rPr dirty="0" sz="100" spc="5">
                <a:solidFill>
                  <a:srgbClr val="616161"/>
                </a:solidFill>
                <a:latin typeface="Courier New"/>
                <a:cs typeface="Courier New"/>
              </a:rPr>
              <a:t> </a:t>
            </a:r>
            <a:r>
              <a:rPr dirty="0" sz="100">
                <a:solidFill>
                  <a:srgbClr val="616161"/>
                </a:solidFill>
                <a:latin typeface="Courier New"/>
                <a:cs typeface="Courier New"/>
              </a:rPr>
              <a:t>[245…</a:t>
            </a:r>
            <a:r>
              <a:rPr dirty="0" sz="100" spc="55">
                <a:solidFill>
                  <a:srgbClr val="616161"/>
                </a:solidFill>
                <a:latin typeface="Courier New"/>
                <a:cs typeface="Courier New"/>
              </a:rPr>
              <a:t> </a:t>
            </a:r>
            <a:r>
              <a:rPr dirty="0" sz="100" i="1">
                <a:solidFill>
                  <a:srgbClr val="408080"/>
                </a:solidFill>
                <a:latin typeface="Courier New"/>
                <a:cs typeface="Courier New"/>
              </a:rPr>
              <a:t>#</a:t>
            </a:r>
            <a:r>
              <a:rPr dirty="0" sz="100" spc="10" i="1">
                <a:solidFill>
                  <a:srgbClr val="408080"/>
                </a:solidFill>
                <a:latin typeface="Courier New"/>
                <a:cs typeface="Courier New"/>
              </a:rPr>
              <a:t> </a:t>
            </a:r>
            <a:r>
              <a:rPr dirty="0" sz="100" i="1">
                <a:solidFill>
                  <a:srgbClr val="408080"/>
                </a:solidFill>
                <a:latin typeface="Courier New"/>
                <a:cs typeface="Courier New"/>
              </a:rPr>
              <a:t>year</a:t>
            </a:r>
            <a:r>
              <a:rPr dirty="0" sz="100" spc="5" i="1">
                <a:solidFill>
                  <a:srgbClr val="408080"/>
                </a:solidFill>
                <a:latin typeface="Courier New"/>
                <a:cs typeface="Courier New"/>
              </a:rPr>
              <a:t> </a:t>
            </a:r>
            <a:r>
              <a:rPr dirty="0" sz="100" i="1">
                <a:solidFill>
                  <a:srgbClr val="408080"/>
                </a:solidFill>
                <a:latin typeface="Courier New"/>
                <a:cs typeface="Courier New"/>
              </a:rPr>
              <a:t>with</a:t>
            </a:r>
            <a:r>
              <a:rPr dirty="0" sz="100" spc="5" i="1">
                <a:solidFill>
                  <a:srgbClr val="408080"/>
                </a:solidFill>
                <a:latin typeface="Courier New"/>
                <a:cs typeface="Courier New"/>
              </a:rPr>
              <a:t> </a:t>
            </a:r>
            <a:r>
              <a:rPr dirty="0" sz="100" i="1">
                <a:solidFill>
                  <a:srgbClr val="408080"/>
                </a:solidFill>
                <a:latin typeface="Courier New"/>
                <a:cs typeface="Courier New"/>
              </a:rPr>
              <a:t>highest</a:t>
            </a:r>
            <a:r>
              <a:rPr dirty="0" sz="100" spc="5" i="1">
                <a:solidFill>
                  <a:srgbClr val="408080"/>
                </a:solidFill>
                <a:latin typeface="Courier New"/>
                <a:cs typeface="Courier New"/>
              </a:rPr>
              <a:t> </a:t>
            </a:r>
            <a:r>
              <a:rPr dirty="0" sz="100" i="1">
                <a:solidFill>
                  <a:srgbClr val="408080"/>
                </a:solidFill>
                <a:latin typeface="Courier New"/>
                <a:cs typeface="Courier New"/>
              </a:rPr>
              <a:t>no.</a:t>
            </a:r>
            <a:r>
              <a:rPr dirty="0" sz="100" spc="5" i="1">
                <a:solidFill>
                  <a:srgbClr val="408080"/>
                </a:solidFill>
                <a:latin typeface="Courier New"/>
                <a:cs typeface="Courier New"/>
              </a:rPr>
              <a:t> </a:t>
            </a:r>
            <a:r>
              <a:rPr dirty="0" sz="100" i="1">
                <a:solidFill>
                  <a:srgbClr val="408080"/>
                </a:solidFill>
                <a:latin typeface="Courier New"/>
                <a:cs typeface="Courier New"/>
              </a:rPr>
              <a:t>of</a:t>
            </a:r>
            <a:r>
              <a:rPr dirty="0" sz="100" spc="5" i="1">
                <a:solidFill>
                  <a:srgbClr val="408080"/>
                </a:solidFill>
                <a:latin typeface="Courier New"/>
                <a:cs typeface="Courier New"/>
              </a:rPr>
              <a:t> </a:t>
            </a:r>
            <a:r>
              <a:rPr dirty="0" sz="100" i="1">
                <a:solidFill>
                  <a:srgbClr val="408080"/>
                </a:solidFill>
                <a:latin typeface="Courier New"/>
                <a:cs typeface="Courier New"/>
              </a:rPr>
              <a:t>tv_show</a:t>
            </a:r>
            <a:r>
              <a:rPr dirty="0" sz="100" spc="5" i="1">
                <a:solidFill>
                  <a:srgbClr val="408080"/>
                </a:solidFill>
                <a:latin typeface="Courier New"/>
                <a:cs typeface="Courier New"/>
              </a:rPr>
              <a:t> </a:t>
            </a:r>
            <a:r>
              <a:rPr dirty="0" sz="100" i="1">
                <a:solidFill>
                  <a:srgbClr val="408080"/>
                </a:solidFill>
                <a:latin typeface="Courier New"/>
                <a:cs typeface="Courier New"/>
              </a:rPr>
              <a:t>added</a:t>
            </a:r>
            <a:endParaRPr sz="100">
              <a:latin typeface="Courier New"/>
              <a:cs typeface="Courier New"/>
            </a:endParaRPr>
          </a:p>
          <a:p>
            <a:pPr algn="r" marR="17780">
              <a:lnSpc>
                <a:spcPct val="100000"/>
              </a:lnSpc>
            </a:pPr>
            <a:r>
              <a:rPr dirty="0" sz="100">
                <a:solidFill>
                  <a:srgbClr val="202020"/>
                </a:solidFill>
                <a:latin typeface="Courier New"/>
                <a:cs typeface="Courier New"/>
              </a:rPr>
              <a:t>tv_show</a:t>
            </a:r>
            <a:r>
              <a:rPr dirty="0" sz="100">
                <a:solidFill>
                  <a:srgbClr val="0054AA"/>
                </a:solidFill>
                <a:latin typeface="Courier New"/>
                <a:cs typeface="Courier New"/>
              </a:rPr>
              <a:t>[</a:t>
            </a:r>
            <a:r>
              <a:rPr dirty="0" sz="100">
                <a:solidFill>
                  <a:srgbClr val="B92020"/>
                </a:solidFill>
                <a:latin typeface="Courier New"/>
                <a:cs typeface="Courier New"/>
              </a:rPr>
              <a:t>'date_n'</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202020"/>
                </a:solidFill>
                <a:latin typeface="Courier New"/>
                <a:cs typeface="Courier New"/>
              </a:rPr>
              <a:t>dt</a:t>
            </a:r>
            <a:r>
              <a:rPr dirty="0" sz="100" b="1">
                <a:solidFill>
                  <a:srgbClr val="AA21FF"/>
                </a:solidFill>
                <a:latin typeface="Courier New"/>
                <a:cs typeface="Courier New"/>
              </a:rPr>
              <a:t>.</a:t>
            </a:r>
            <a:r>
              <a:rPr dirty="0" sz="100">
                <a:solidFill>
                  <a:srgbClr val="202020"/>
                </a:solidFill>
                <a:latin typeface="Courier New"/>
                <a:cs typeface="Courier New"/>
              </a:rPr>
              <a:t>year</a:t>
            </a:r>
            <a:r>
              <a:rPr dirty="0" sz="100" b="1">
                <a:solidFill>
                  <a:srgbClr val="AA21FF"/>
                </a:solidFill>
                <a:latin typeface="Courier New"/>
                <a:cs typeface="Courier New"/>
              </a:rPr>
              <a:t>.</a:t>
            </a:r>
            <a:r>
              <a:rPr dirty="0" sz="100">
                <a:solidFill>
                  <a:srgbClr val="202020"/>
                </a:solidFill>
                <a:latin typeface="Courier New"/>
                <a:cs typeface="Courier New"/>
              </a:rPr>
              <a:t>value_counts</a:t>
            </a:r>
            <a:r>
              <a:rPr dirty="0" sz="100">
                <a:solidFill>
                  <a:srgbClr val="0054AA"/>
                </a:solidFill>
                <a:latin typeface="Courier New"/>
                <a:cs typeface="Courier New"/>
              </a:rPr>
              <a:t>()</a:t>
            </a:r>
            <a:endParaRPr sz="100">
              <a:latin typeface="Courier New"/>
              <a:cs typeface="Courier New"/>
            </a:endParaRPr>
          </a:p>
          <a:p>
            <a:pPr>
              <a:lnSpc>
                <a:spcPct val="100000"/>
              </a:lnSpc>
              <a:spcBef>
                <a:spcPts val="45"/>
              </a:spcBef>
            </a:pPr>
            <a:endParaRPr sz="100">
              <a:latin typeface="Courier New"/>
              <a:cs typeface="Courier New"/>
            </a:endParaRPr>
          </a:p>
          <a:p>
            <a:pPr marL="50800">
              <a:lnSpc>
                <a:spcPct val="100000"/>
              </a:lnSpc>
            </a:pPr>
            <a:r>
              <a:rPr dirty="0" sz="100">
                <a:solidFill>
                  <a:srgbClr val="616161"/>
                </a:solidFill>
                <a:latin typeface="Courier New"/>
                <a:cs typeface="Courier New"/>
              </a:rPr>
              <a:t>Out[245]:</a:t>
            </a:r>
            <a:r>
              <a:rPr dirty="0" sz="100" spc="35">
                <a:solidFill>
                  <a:srgbClr val="616161"/>
                </a:solidFill>
                <a:latin typeface="Courier New"/>
                <a:cs typeface="Courier New"/>
              </a:rPr>
              <a:t> </a:t>
            </a:r>
            <a:r>
              <a:rPr dirty="0" baseline="27777" sz="150">
                <a:latin typeface="Courier New"/>
                <a:cs typeface="Courier New"/>
              </a:rPr>
              <a:t>2020.0   </a:t>
            </a:r>
            <a:r>
              <a:rPr dirty="0" baseline="27777" sz="150" spc="15">
                <a:latin typeface="Courier New"/>
                <a:cs typeface="Courier New"/>
              </a:rPr>
              <a:t> </a:t>
            </a:r>
            <a:r>
              <a:rPr dirty="0" baseline="27777" sz="150">
                <a:latin typeface="Courier New"/>
                <a:cs typeface="Courier New"/>
              </a:rPr>
              <a:t>595</a:t>
            </a:r>
            <a:endParaRPr baseline="27777" sz="150">
              <a:latin typeface="Courier New"/>
              <a:cs typeface="Courier New"/>
            </a:endParaRPr>
          </a:p>
        </p:txBody>
      </p:sp>
      <p:sp>
        <p:nvSpPr>
          <p:cNvPr id="344" name="object 344"/>
          <p:cNvSpPr/>
          <p:nvPr/>
        </p:nvSpPr>
        <p:spPr>
          <a:xfrm>
            <a:off x="109026" y="9151958"/>
            <a:ext cx="1188085" cy="33655"/>
          </a:xfrm>
          <a:custGeom>
            <a:avLst/>
            <a:gdLst/>
            <a:ahLst/>
            <a:cxnLst/>
            <a:rect l="l" t="t" r="r" b="b"/>
            <a:pathLst>
              <a:path w="1188085" h="33654">
                <a:moveTo>
                  <a:pt x="1187864" y="33226"/>
                </a:moveTo>
                <a:lnTo>
                  <a:pt x="0" y="33226"/>
                </a:lnTo>
                <a:lnTo>
                  <a:pt x="0" y="0"/>
                </a:lnTo>
                <a:lnTo>
                  <a:pt x="1187864" y="0"/>
                </a:lnTo>
                <a:lnTo>
                  <a:pt x="1187864" y="33226"/>
                </a:lnTo>
                <a:close/>
              </a:path>
            </a:pathLst>
          </a:custGeom>
          <a:solidFill>
            <a:srgbClr val="F5F5F5"/>
          </a:solidFill>
        </p:spPr>
        <p:txBody>
          <a:bodyPr wrap="square" lIns="0" tIns="0" rIns="0" bIns="0" rtlCol="0"/>
          <a:lstStyle/>
          <a:p/>
        </p:txBody>
      </p:sp>
      <p:sp>
        <p:nvSpPr>
          <p:cNvPr id="345" name="object 345"/>
          <p:cNvSpPr txBox="1"/>
          <p:nvPr/>
        </p:nvSpPr>
        <p:spPr>
          <a:xfrm>
            <a:off x="17411" y="9033969"/>
            <a:ext cx="436880" cy="161925"/>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96520">
              <a:lnSpc>
                <a:spcPct val="100000"/>
              </a:lnSpc>
            </a:pPr>
            <a:r>
              <a:rPr dirty="0" sz="100">
                <a:latin typeface="Courier New"/>
                <a:cs typeface="Courier New"/>
              </a:rPr>
              <a:t>2015.0    </a:t>
            </a:r>
            <a:r>
              <a:rPr dirty="0" sz="100" spc="35">
                <a:latin typeface="Courier New"/>
                <a:cs typeface="Courier New"/>
              </a:rPr>
              <a:t> </a:t>
            </a:r>
            <a:r>
              <a:rPr dirty="0" sz="100">
                <a:latin typeface="Courier New"/>
                <a:cs typeface="Courier New"/>
              </a:rPr>
              <a:t>26</a:t>
            </a:r>
            <a:endParaRPr sz="100">
              <a:latin typeface="Courier New"/>
              <a:cs typeface="Courier New"/>
            </a:endParaRPr>
          </a:p>
          <a:p>
            <a:pPr marL="96520">
              <a:lnSpc>
                <a:spcPct val="100000"/>
              </a:lnSpc>
              <a:spcBef>
                <a:spcPts val="20"/>
              </a:spcBef>
            </a:pPr>
            <a:r>
              <a:rPr dirty="0" sz="100">
                <a:latin typeface="Courier New"/>
                <a:cs typeface="Courier New"/>
              </a:rPr>
              <a:t>2014.0     </a:t>
            </a:r>
            <a:r>
              <a:rPr dirty="0" sz="100" spc="40">
                <a:latin typeface="Courier New"/>
                <a:cs typeface="Courier New"/>
              </a:rPr>
              <a:t> </a:t>
            </a:r>
            <a:r>
              <a:rPr dirty="0" sz="100">
                <a:latin typeface="Courier New"/>
                <a:cs typeface="Courier New"/>
              </a:rPr>
              <a:t>5</a:t>
            </a:r>
            <a:endParaRPr sz="100">
              <a:latin typeface="Courier New"/>
              <a:cs typeface="Courier New"/>
            </a:endParaRPr>
          </a:p>
          <a:p>
            <a:pPr marL="96520">
              <a:lnSpc>
                <a:spcPct val="100000"/>
              </a:lnSpc>
              <a:spcBef>
                <a:spcPts val="10"/>
              </a:spcBef>
            </a:pPr>
            <a:r>
              <a:rPr dirty="0" sz="100">
                <a:latin typeface="Courier New"/>
                <a:cs typeface="Courier New"/>
              </a:rPr>
              <a:t>2013.0     </a:t>
            </a:r>
            <a:r>
              <a:rPr dirty="0" sz="100" spc="40">
                <a:latin typeface="Courier New"/>
                <a:cs typeface="Courier New"/>
              </a:rPr>
              <a:t> </a:t>
            </a:r>
            <a:r>
              <a:rPr dirty="0" sz="100">
                <a:latin typeface="Courier New"/>
                <a:cs typeface="Courier New"/>
              </a:rPr>
              <a:t>5</a:t>
            </a:r>
            <a:endParaRPr sz="100">
              <a:latin typeface="Courier New"/>
              <a:cs typeface="Courier New"/>
            </a:endParaRPr>
          </a:p>
          <a:p>
            <a:pPr marL="96520">
              <a:lnSpc>
                <a:spcPct val="100000"/>
              </a:lnSpc>
              <a:spcBef>
                <a:spcPts val="10"/>
              </a:spcBef>
            </a:pPr>
            <a:r>
              <a:rPr dirty="0" sz="100">
                <a:latin typeface="Courier New"/>
                <a:cs typeface="Courier New"/>
              </a:rPr>
              <a:t>2008.0     </a:t>
            </a:r>
            <a:r>
              <a:rPr dirty="0" sz="100" spc="40">
                <a:latin typeface="Courier New"/>
                <a:cs typeface="Courier New"/>
              </a:rPr>
              <a:t> </a:t>
            </a:r>
            <a:r>
              <a:rPr dirty="0" sz="100">
                <a:latin typeface="Courier New"/>
                <a:cs typeface="Courier New"/>
              </a:rPr>
              <a:t>1</a:t>
            </a:r>
            <a:endParaRPr sz="100">
              <a:latin typeface="Courier New"/>
              <a:cs typeface="Courier New"/>
            </a:endParaRPr>
          </a:p>
          <a:p>
            <a:pPr marL="96520">
              <a:lnSpc>
                <a:spcPct val="100000"/>
              </a:lnSpc>
              <a:spcBef>
                <a:spcPts val="15"/>
              </a:spcBef>
            </a:pPr>
            <a:r>
              <a:rPr dirty="0" sz="100">
                <a:latin typeface="Courier New"/>
                <a:cs typeface="Courier New"/>
              </a:rPr>
              <a:t>Name:</a:t>
            </a:r>
            <a:r>
              <a:rPr dirty="0" sz="100" spc="5">
                <a:latin typeface="Courier New"/>
                <a:cs typeface="Courier New"/>
              </a:rPr>
              <a:t> </a:t>
            </a:r>
            <a:r>
              <a:rPr dirty="0" sz="100">
                <a:latin typeface="Courier New"/>
                <a:cs typeface="Courier New"/>
              </a:rPr>
              <a:t>date_n,</a:t>
            </a:r>
            <a:r>
              <a:rPr dirty="0" sz="100" spc="5">
                <a:latin typeface="Courier New"/>
                <a:cs typeface="Courier New"/>
              </a:rPr>
              <a:t> </a:t>
            </a:r>
            <a:r>
              <a:rPr dirty="0" sz="100">
                <a:latin typeface="Courier New"/>
                <a:cs typeface="Courier New"/>
              </a:rPr>
              <a:t>dtype:</a:t>
            </a:r>
            <a:r>
              <a:rPr dirty="0" sz="100" spc="10">
                <a:latin typeface="Courier New"/>
                <a:cs typeface="Courier New"/>
              </a:rPr>
              <a:t> </a:t>
            </a:r>
            <a:r>
              <a:rPr dirty="0" sz="100">
                <a:latin typeface="Courier New"/>
                <a:cs typeface="Courier New"/>
              </a:rPr>
              <a:t>int64</a:t>
            </a:r>
            <a:endParaRPr sz="100">
              <a:latin typeface="Courier New"/>
              <a:cs typeface="Courier New"/>
            </a:endParaRPr>
          </a:p>
          <a:p>
            <a:pPr>
              <a:lnSpc>
                <a:spcPct val="100000"/>
              </a:lnSpc>
              <a:spcBef>
                <a:spcPts val="40"/>
              </a:spcBef>
            </a:pPr>
            <a:endParaRPr sz="100">
              <a:latin typeface="Courier New"/>
              <a:cs typeface="Courier New"/>
            </a:endParaRPr>
          </a:p>
          <a:p>
            <a:pPr algn="r" marR="12700">
              <a:lnSpc>
                <a:spcPct val="100000"/>
              </a:lnSpc>
            </a:pPr>
            <a:r>
              <a:rPr dirty="0" sz="100">
                <a:solidFill>
                  <a:srgbClr val="616161"/>
                </a:solidFill>
                <a:latin typeface="Courier New"/>
                <a:cs typeface="Courier New"/>
              </a:rPr>
              <a:t>In</a:t>
            </a:r>
            <a:r>
              <a:rPr dirty="0" sz="100" spc="5">
                <a:solidFill>
                  <a:srgbClr val="616161"/>
                </a:solidFill>
                <a:latin typeface="Courier New"/>
                <a:cs typeface="Courier New"/>
              </a:rPr>
              <a:t> </a:t>
            </a:r>
            <a:r>
              <a:rPr dirty="0" sz="100">
                <a:solidFill>
                  <a:srgbClr val="616161"/>
                </a:solidFill>
                <a:latin typeface="Courier New"/>
                <a:cs typeface="Courier New"/>
              </a:rPr>
              <a:t>[246…</a:t>
            </a:r>
            <a:r>
              <a:rPr dirty="0" sz="100" spc="55">
                <a:solidFill>
                  <a:srgbClr val="616161"/>
                </a:solidFill>
                <a:latin typeface="Courier New"/>
                <a:cs typeface="Courier New"/>
              </a:rPr>
              <a:t> </a:t>
            </a:r>
            <a:r>
              <a:rPr dirty="0" sz="100" i="1">
                <a:solidFill>
                  <a:srgbClr val="408080"/>
                </a:solidFill>
                <a:latin typeface="Courier New"/>
                <a:cs typeface="Courier New"/>
              </a:rPr>
              <a:t>#</a:t>
            </a:r>
            <a:r>
              <a:rPr dirty="0" sz="100" spc="10" i="1">
                <a:solidFill>
                  <a:srgbClr val="408080"/>
                </a:solidFill>
                <a:latin typeface="Courier New"/>
                <a:cs typeface="Courier New"/>
              </a:rPr>
              <a:t> </a:t>
            </a:r>
            <a:r>
              <a:rPr dirty="0" sz="100" i="1">
                <a:solidFill>
                  <a:srgbClr val="408080"/>
                </a:solidFill>
                <a:latin typeface="Courier New"/>
                <a:cs typeface="Courier New"/>
              </a:rPr>
              <a:t>month</a:t>
            </a:r>
            <a:r>
              <a:rPr dirty="0" sz="100" spc="5" i="1">
                <a:solidFill>
                  <a:srgbClr val="408080"/>
                </a:solidFill>
                <a:latin typeface="Courier New"/>
                <a:cs typeface="Courier New"/>
              </a:rPr>
              <a:t> </a:t>
            </a:r>
            <a:r>
              <a:rPr dirty="0" sz="100" i="1">
                <a:solidFill>
                  <a:srgbClr val="408080"/>
                </a:solidFill>
                <a:latin typeface="Courier New"/>
                <a:cs typeface="Courier New"/>
              </a:rPr>
              <a:t>with</a:t>
            </a:r>
            <a:r>
              <a:rPr dirty="0" sz="100" spc="5" i="1">
                <a:solidFill>
                  <a:srgbClr val="408080"/>
                </a:solidFill>
                <a:latin typeface="Courier New"/>
                <a:cs typeface="Courier New"/>
              </a:rPr>
              <a:t> </a:t>
            </a:r>
            <a:r>
              <a:rPr dirty="0" sz="100" i="1">
                <a:solidFill>
                  <a:srgbClr val="408080"/>
                </a:solidFill>
                <a:latin typeface="Courier New"/>
                <a:cs typeface="Courier New"/>
              </a:rPr>
              <a:t>hihest</a:t>
            </a:r>
            <a:r>
              <a:rPr dirty="0" sz="100" spc="5" i="1">
                <a:solidFill>
                  <a:srgbClr val="408080"/>
                </a:solidFill>
                <a:latin typeface="Courier New"/>
                <a:cs typeface="Courier New"/>
              </a:rPr>
              <a:t> </a:t>
            </a:r>
            <a:r>
              <a:rPr dirty="0" sz="100" i="1">
                <a:solidFill>
                  <a:srgbClr val="408080"/>
                </a:solidFill>
                <a:latin typeface="Courier New"/>
                <a:cs typeface="Courier New"/>
              </a:rPr>
              <a:t>no.</a:t>
            </a:r>
            <a:r>
              <a:rPr dirty="0" sz="100" spc="5" i="1">
                <a:solidFill>
                  <a:srgbClr val="408080"/>
                </a:solidFill>
                <a:latin typeface="Courier New"/>
                <a:cs typeface="Courier New"/>
              </a:rPr>
              <a:t> </a:t>
            </a:r>
            <a:r>
              <a:rPr dirty="0" sz="100" i="1">
                <a:solidFill>
                  <a:srgbClr val="408080"/>
                </a:solidFill>
                <a:latin typeface="Courier New"/>
                <a:cs typeface="Courier New"/>
              </a:rPr>
              <a:t>of</a:t>
            </a:r>
            <a:r>
              <a:rPr dirty="0" sz="100" spc="5" i="1">
                <a:solidFill>
                  <a:srgbClr val="408080"/>
                </a:solidFill>
                <a:latin typeface="Courier New"/>
                <a:cs typeface="Courier New"/>
              </a:rPr>
              <a:t> </a:t>
            </a:r>
            <a:r>
              <a:rPr dirty="0" sz="100" i="1">
                <a:solidFill>
                  <a:srgbClr val="408080"/>
                </a:solidFill>
                <a:latin typeface="Courier New"/>
                <a:cs typeface="Courier New"/>
              </a:rPr>
              <a:t>tv_show</a:t>
            </a:r>
            <a:r>
              <a:rPr dirty="0" sz="100" spc="5" i="1">
                <a:solidFill>
                  <a:srgbClr val="408080"/>
                </a:solidFill>
                <a:latin typeface="Courier New"/>
                <a:cs typeface="Courier New"/>
              </a:rPr>
              <a:t> </a:t>
            </a:r>
            <a:r>
              <a:rPr dirty="0" sz="100" i="1">
                <a:solidFill>
                  <a:srgbClr val="408080"/>
                </a:solidFill>
                <a:latin typeface="Courier New"/>
                <a:cs typeface="Courier New"/>
              </a:rPr>
              <a:t>added</a:t>
            </a:r>
            <a:endParaRPr sz="100">
              <a:latin typeface="Courier New"/>
              <a:cs typeface="Courier New"/>
            </a:endParaRPr>
          </a:p>
          <a:p>
            <a:pPr algn="r" marR="5080">
              <a:lnSpc>
                <a:spcPct val="100000"/>
              </a:lnSpc>
              <a:spcBef>
                <a:spcPts val="5"/>
              </a:spcBef>
            </a:pPr>
            <a:r>
              <a:rPr dirty="0" sz="100">
                <a:solidFill>
                  <a:srgbClr val="202020"/>
                </a:solidFill>
                <a:latin typeface="Courier New"/>
                <a:cs typeface="Courier New"/>
              </a:rPr>
              <a:t>tv_show</a:t>
            </a:r>
            <a:r>
              <a:rPr dirty="0" sz="100">
                <a:solidFill>
                  <a:srgbClr val="0054AA"/>
                </a:solidFill>
                <a:latin typeface="Courier New"/>
                <a:cs typeface="Courier New"/>
              </a:rPr>
              <a:t>[</a:t>
            </a:r>
            <a:r>
              <a:rPr dirty="0" sz="100">
                <a:solidFill>
                  <a:srgbClr val="B92020"/>
                </a:solidFill>
                <a:latin typeface="Courier New"/>
                <a:cs typeface="Courier New"/>
              </a:rPr>
              <a:t>'date_n'</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202020"/>
                </a:solidFill>
                <a:latin typeface="Courier New"/>
                <a:cs typeface="Courier New"/>
              </a:rPr>
              <a:t>dt</a:t>
            </a:r>
            <a:r>
              <a:rPr dirty="0" sz="100" b="1">
                <a:solidFill>
                  <a:srgbClr val="AA21FF"/>
                </a:solidFill>
                <a:latin typeface="Courier New"/>
                <a:cs typeface="Courier New"/>
              </a:rPr>
              <a:t>.</a:t>
            </a:r>
            <a:r>
              <a:rPr dirty="0" sz="100">
                <a:solidFill>
                  <a:srgbClr val="202020"/>
                </a:solidFill>
                <a:latin typeface="Courier New"/>
                <a:cs typeface="Courier New"/>
              </a:rPr>
              <a:t>month</a:t>
            </a:r>
            <a:r>
              <a:rPr dirty="0" sz="100" b="1">
                <a:solidFill>
                  <a:srgbClr val="AA21FF"/>
                </a:solidFill>
                <a:latin typeface="Courier New"/>
                <a:cs typeface="Courier New"/>
              </a:rPr>
              <a:t>.</a:t>
            </a:r>
            <a:r>
              <a:rPr dirty="0" sz="100">
                <a:solidFill>
                  <a:srgbClr val="202020"/>
                </a:solidFill>
                <a:latin typeface="Courier New"/>
                <a:cs typeface="Courier New"/>
              </a:rPr>
              <a:t>value_counts</a:t>
            </a:r>
            <a:r>
              <a:rPr dirty="0" sz="100">
                <a:solidFill>
                  <a:srgbClr val="0054AA"/>
                </a:solidFill>
                <a:latin typeface="Courier New"/>
                <a:cs typeface="Courier New"/>
              </a:rPr>
              <a:t>()</a:t>
            </a:r>
            <a:endParaRPr sz="100">
              <a:latin typeface="Courier New"/>
              <a:cs typeface="Courier New"/>
            </a:endParaRPr>
          </a:p>
        </p:txBody>
      </p:sp>
      <p:sp>
        <p:nvSpPr>
          <p:cNvPr id="346" name="object 346"/>
          <p:cNvSpPr txBox="1"/>
          <p:nvPr/>
        </p:nvSpPr>
        <p:spPr>
          <a:xfrm>
            <a:off x="-7988" y="9190137"/>
            <a:ext cx="250190" cy="41910"/>
          </a:xfrm>
          <a:prstGeom prst="rect">
            <a:avLst/>
          </a:prstGeom>
        </p:spPr>
        <p:txBody>
          <a:bodyPr wrap="square" lIns="0" tIns="13335" rIns="0" bIns="0" rtlCol="0" vert="horz">
            <a:spAutoFit/>
          </a:bodyPr>
          <a:lstStyle/>
          <a:p>
            <a:pPr marL="38100">
              <a:lnSpc>
                <a:spcPct val="100000"/>
              </a:lnSpc>
              <a:spcBef>
                <a:spcPts val="105"/>
              </a:spcBef>
            </a:pPr>
            <a:r>
              <a:rPr dirty="0" sz="100">
                <a:solidFill>
                  <a:srgbClr val="616161"/>
                </a:solidFill>
                <a:latin typeface="Courier New"/>
                <a:cs typeface="Courier New"/>
              </a:rPr>
              <a:t>Out[246]:</a:t>
            </a:r>
            <a:r>
              <a:rPr dirty="0" sz="100" spc="35">
                <a:solidFill>
                  <a:srgbClr val="616161"/>
                </a:solidFill>
                <a:latin typeface="Courier New"/>
                <a:cs typeface="Courier New"/>
              </a:rPr>
              <a:t> </a:t>
            </a:r>
            <a:r>
              <a:rPr dirty="0" baseline="27777" sz="150">
                <a:latin typeface="Courier New"/>
                <a:cs typeface="Courier New"/>
              </a:rPr>
              <a:t>12.0    266</a:t>
            </a:r>
            <a:endParaRPr baseline="27777" sz="150">
              <a:latin typeface="Courier New"/>
              <a:cs typeface="Courier New"/>
            </a:endParaRPr>
          </a:p>
        </p:txBody>
      </p:sp>
      <p:sp>
        <p:nvSpPr>
          <p:cNvPr id="347" name="object 347"/>
          <p:cNvSpPr txBox="1"/>
          <p:nvPr/>
        </p:nvSpPr>
        <p:spPr>
          <a:xfrm>
            <a:off x="-46088" y="9266974"/>
            <a:ext cx="898525" cy="41783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60020">
              <a:lnSpc>
                <a:spcPct val="100000"/>
              </a:lnSpc>
            </a:pPr>
            <a:r>
              <a:rPr dirty="0" sz="100">
                <a:latin typeface="Courier New"/>
                <a:cs typeface="Courier New"/>
              </a:rPr>
              <a:t>10.0   215</a:t>
            </a:r>
            <a:endParaRPr sz="100">
              <a:latin typeface="Courier New"/>
              <a:cs typeface="Courier New"/>
            </a:endParaRPr>
          </a:p>
          <a:p>
            <a:pPr marL="160020">
              <a:lnSpc>
                <a:spcPct val="100000"/>
              </a:lnSpc>
            </a:pPr>
            <a:r>
              <a:rPr dirty="0" sz="100">
                <a:latin typeface="Courier New"/>
                <a:cs typeface="Courier New"/>
              </a:rPr>
              <a:t>4.0    </a:t>
            </a:r>
            <a:r>
              <a:rPr dirty="0" sz="100" spc="25">
                <a:latin typeface="Courier New"/>
                <a:cs typeface="Courier New"/>
              </a:rPr>
              <a:t> </a:t>
            </a:r>
            <a:r>
              <a:rPr dirty="0" sz="100">
                <a:latin typeface="Courier New"/>
                <a:cs typeface="Courier New"/>
              </a:rPr>
              <a:t>214</a:t>
            </a:r>
            <a:endParaRPr sz="100">
              <a:latin typeface="Courier New"/>
              <a:cs typeface="Courier New"/>
            </a:endParaRPr>
          </a:p>
          <a:p>
            <a:pPr marL="160020">
              <a:lnSpc>
                <a:spcPct val="100000"/>
              </a:lnSpc>
              <a:spcBef>
                <a:spcPts val="10"/>
              </a:spcBef>
            </a:pPr>
            <a:r>
              <a:rPr dirty="0" sz="100">
                <a:latin typeface="Courier New"/>
                <a:cs typeface="Courier New"/>
              </a:rPr>
              <a:t>3.0    </a:t>
            </a:r>
            <a:r>
              <a:rPr dirty="0" sz="100" spc="25">
                <a:latin typeface="Courier New"/>
                <a:cs typeface="Courier New"/>
              </a:rPr>
              <a:t> </a:t>
            </a:r>
            <a:r>
              <a:rPr dirty="0" sz="100">
                <a:latin typeface="Courier New"/>
                <a:cs typeface="Courier New"/>
              </a:rPr>
              <a:t>213</a:t>
            </a:r>
            <a:endParaRPr sz="100">
              <a:latin typeface="Courier New"/>
              <a:cs typeface="Courier New"/>
            </a:endParaRPr>
          </a:p>
          <a:p>
            <a:pPr marL="160020">
              <a:lnSpc>
                <a:spcPct val="100000"/>
              </a:lnSpc>
              <a:spcBef>
                <a:spcPts val="20"/>
              </a:spcBef>
            </a:pPr>
            <a:r>
              <a:rPr dirty="0" sz="100">
                <a:latin typeface="Courier New"/>
                <a:cs typeface="Courier New"/>
              </a:rPr>
              <a:t>11.0   207</a:t>
            </a:r>
            <a:endParaRPr sz="100">
              <a:latin typeface="Courier New"/>
              <a:cs typeface="Courier New"/>
            </a:endParaRPr>
          </a:p>
          <a:p>
            <a:pPr marL="160020">
              <a:lnSpc>
                <a:spcPct val="100000"/>
              </a:lnSpc>
              <a:spcBef>
                <a:spcPts val="10"/>
              </a:spcBef>
            </a:pPr>
            <a:r>
              <a:rPr dirty="0" sz="100">
                <a:latin typeface="Courier New"/>
                <a:cs typeface="Courier New"/>
              </a:rPr>
              <a:t>5.0    </a:t>
            </a:r>
            <a:r>
              <a:rPr dirty="0" sz="100" spc="25">
                <a:latin typeface="Courier New"/>
                <a:cs typeface="Courier New"/>
              </a:rPr>
              <a:t> </a:t>
            </a:r>
            <a:r>
              <a:rPr dirty="0" sz="100">
                <a:latin typeface="Courier New"/>
                <a:cs typeface="Courier New"/>
              </a:rPr>
              <a:t>193</a:t>
            </a:r>
            <a:endParaRPr sz="100">
              <a:latin typeface="Courier New"/>
              <a:cs typeface="Courier New"/>
            </a:endParaRPr>
          </a:p>
          <a:p>
            <a:pPr marL="160020">
              <a:lnSpc>
                <a:spcPct val="100000"/>
              </a:lnSpc>
              <a:spcBef>
                <a:spcPts val="10"/>
              </a:spcBef>
            </a:pPr>
            <a:r>
              <a:rPr dirty="0" sz="100">
                <a:latin typeface="Courier New"/>
                <a:cs typeface="Courier New"/>
              </a:rPr>
              <a:t>1.0    </a:t>
            </a:r>
            <a:r>
              <a:rPr dirty="0" sz="100" spc="25">
                <a:latin typeface="Courier New"/>
                <a:cs typeface="Courier New"/>
              </a:rPr>
              <a:t> </a:t>
            </a:r>
            <a:r>
              <a:rPr dirty="0" sz="100">
                <a:latin typeface="Courier New"/>
                <a:cs typeface="Courier New"/>
              </a:rPr>
              <a:t>192</a:t>
            </a:r>
            <a:endParaRPr sz="100">
              <a:latin typeface="Courier New"/>
              <a:cs typeface="Courier New"/>
            </a:endParaRPr>
          </a:p>
          <a:p>
            <a:pPr marL="160020">
              <a:lnSpc>
                <a:spcPct val="100000"/>
              </a:lnSpc>
              <a:spcBef>
                <a:spcPts val="15"/>
              </a:spcBef>
            </a:pPr>
            <a:r>
              <a:rPr dirty="0" sz="100">
                <a:latin typeface="Courier New"/>
                <a:cs typeface="Courier New"/>
              </a:rPr>
              <a:t>2.0    </a:t>
            </a:r>
            <a:r>
              <a:rPr dirty="0" sz="100" spc="25">
                <a:latin typeface="Courier New"/>
                <a:cs typeface="Courier New"/>
              </a:rPr>
              <a:t> </a:t>
            </a:r>
            <a:r>
              <a:rPr dirty="0" sz="100">
                <a:latin typeface="Courier New"/>
                <a:cs typeface="Courier New"/>
              </a:rPr>
              <a:t>181</a:t>
            </a:r>
            <a:endParaRPr sz="100">
              <a:latin typeface="Courier New"/>
              <a:cs typeface="Courier New"/>
            </a:endParaRPr>
          </a:p>
          <a:p>
            <a:pPr marL="160020">
              <a:lnSpc>
                <a:spcPct val="100000"/>
              </a:lnSpc>
              <a:spcBef>
                <a:spcPts val="15"/>
              </a:spcBef>
            </a:pPr>
            <a:r>
              <a:rPr dirty="0" sz="100">
                <a:latin typeface="Courier New"/>
                <a:cs typeface="Courier New"/>
              </a:rPr>
              <a:t>Name:</a:t>
            </a:r>
            <a:r>
              <a:rPr dirty="0" sz="100" spc="5">
                <a:latin typeface="Courier New"/>
                <a:cs typeface="Courier New"/>
              </a:rPr>
              <a:t> </a:t>
            </a:r>
            <a:r>
              <a:rPr dirty="0" sz="100">
                <a:latin typeface="Courier New"/>
                <a:cs typeface="Courier New"/>
              </a:rPr>
              <a:t>date_n,</a:t>
            </a:r>
            <a:r>
              <a:rPr dirty="0" sz="100" spc="5">
                <a:latin typeface="Courier New"/>
                <a:cs typeface="Courier New"/>
              </a:rPr>
              <a:t> </a:t>
            </a:r>
            <a:r>
              <a:rPr dirty="0" sz="100">
                <a:latin typeface="Courier New"/>
                <a:cs typeface="Courier New"/>
              </a:rPr>
              <a:t>dtype:</a:t>
            </a:r>
            <a:r>
              <a:rPr dirty="0" sz="100" spc="10">
                <a:latin typeface="Courier New"/>
                <a:cs typeface="Courier New"/>
              </a:rPr>
              <a:t> </a:t>
            </a:r>
            <a:r>
              <a:rPr dirty="0" sz="100">
                <a:latin typeface="Courier New"/>
                <a:cs typeface="Courier New"/>
              </a:rPr>
              <a:t>int64</a:t>
            </a:r>
            <a:endParaRPr sz="100">
              <a:latin typeface="Courier New"/>
              <a:cs typeface="Courier New"/>
            </a:endParaRPr>
          </a:p>
          <a:p>
            <a:pPr>
              <a:lnSpc>
                <a:spcPct val="100000"/>
              </a:lnSpc>
              <a:spcBef>
                <a:spcPts val="20"/>
              </a:spcBef>
            </a:pPr>
            <a:endParaRPr sz="100">
              <a:latin typeface="Courier New"/>
              <a:cs typeface="Courier New"/>
            </a:endParaRPr>
          </a:p>
          <a:p>
            <a:pPr marL="153670">
              <a:lnSpc>
                <a:spcPct val="100000"/>
              </a:lnSpc>
            </a:pPr>
            <a:r>
              <a:rPr dirty="0" sz="100" spc="5" b="1">
                <a:latin typeface="Arial"/>
                <a:cs typeface="Arial"/>
              </a:rPr>
              <a:t>observation:</a:t>
            </a:r>
            <a:r>
              <a:rPr dirty="0" sz="100" b="1">
                <a:latin typeface="Arial"/>
                <a:cs typeface="Arial"/>
              </a:rPr>
              <a:t> </a:t>
            </a:r>
            <a:r>
              <a:rPr dirty="0" sz="100" spc="5">
                <a:latin typeface="Arial MT"/>
                <a:cs typeface="Arial MT"/>
              </a:rPr>
              <a:t>december month is the best time to launch tv show </a:t>
            </a:r>
            <a:r>
              <a:rPr dirty="0" sz="100">
                <a:latin typeface="Arial MT"/>
                <a:cs typeface="Arial MT"/>
              </a:rPr>
              <a:t>.</a:t>
            </a:r>
            <a:endParaRPr sz="100">
              <a:latin typeface="Arial MT"/>
              <a:cs typeface="Arial MT"/>
            </a:endParaRPr>
          </a:p>
          <a:p>
            <a:pPr>
              <a:lnSpc>
                <a:spcPct val="100000"/>
              </a:lnSpc>
            </a:pPr>
            <a:endParaRPr sz="100">
              <a:latin typeface="Arial MT"/>
              <a:cs typeface="Arial MT"/>
            </a:endParaRPr>
          </a:p>
          <a:p>
            <a:pPr>
              <a:lnSpc>
                <a:spcPct val="100000"/>
              </a:lnSpc>
            </a:pPr>
            <a:endParaRPr sz="100">
              <a:latin typeface="Arial MT"/>
              <a:cs typeface="Arial MT"/>
            </a:endParaRPr>
          </a:p>
          <a:p>
            <a:pPr marL="76200">
              <a:lnSpc>
                <a:spcPct val="100000"/>
              </a:lnSpc>
            </a:pPr>
            <a:r>
              <a:rPr dirty="0" sz="100">
                <a:solidFill>
                  <a:srgbClr val="616161"/>
                </a:solidFill>
                <a:latin typeface="Courier New"/>
                <a:cs typeface="Courier New"/>
              </a:rPr>
              <a:t>In</a:t>
            </a:r>
            <a:r>
              <a:rPr dirty="0" sz="100" spc="5">
                <a:solidFill>
                  <a:srgbClr val="616161"/>
                </a:solidFill>
                <a:latin typeface="Courier New"/>
                <a:cs typeface="Courier New"/>
              </a:rPr>
              <a:t> </a:t>
            </a:r>
            <a:r>
              <a:rPr dirty="0" sz="100">
                <a:solidFill>
                  <a:srgbClr val="616161"/>
                </a:solidFill>
                <a:latin typeface="Courier New"/>
                <a:cs typeface="Courier New"/>
              </a:rPr>
              <a:t>[247…  </a:t>
            </a:r>
            <a:r>
              <a:rPr dirty="0" sz="100" i="1">
                <a:solidFill>
                  <a:srgbClr val="408080"/>
                </a:solidFill>
                <a:latin typeface="Courier New"/>
                <a:cs typeface="Courier New"/>
              </a:rPr>
              <a:t>#</a:t>
            </a:r>
            <a:r>
              <a:rPr dirty="0" sz="100" spc="5" i="1">
                <a:solidFill>
                  <a:srgbClr val="408080"/>
                </a:solidFill>
                <a:latin typeface="Courier New"/>
                <a:cs typeface="Courier New"/>
              </a:rPr>
              <a:t> </a:t>
            </a:r>
            <a:r>
              <a:rPr dirty="0" sz="100" i="1">
                <a:solidFill>
                  <a:srgbClr val="408080"/>
                </a:solidFill>
                <a:latin typeface="Courier New"/>
                <a:cs typeface="Courier New"/>
              </a:rPr>
              <a:t>count</a:t>
            </a:r>
            <a:r>
              <a:rPr dirty="0" sz="100" spc="5" i="1">
                <a:solidFill>
                  <a:srgbClr val="408080"/>
                </a:solidFill>
                <a:latin typeface="Courier New"/>
                <a:cs typeface="Courier New"/>
              </a:rPr>
              <a:t> </a:t>
            </a:r>
            <a:r>
              <a:rPr dirty="0" sz="100" i="1">
                <a:solidFill>
                  <a:srgbClr val="408080"/>
                </a:solidFill>
                <a:latin typeface="Courier New"/>
                <a:cs typeface="Courier New"/>
              </a:rPr>
              <a:t>of</a:t>
            </a:r>
            <a:r>
              <a:rPr dirty="0" sz="100" spc="10" i="1">
                <a:solidFill>
                  <a:srgbClr val="408080"/>
                </a:solidFill>
                <a:latin typeface="Courier New"/>
                <a:cs typeface="Courier New"/>
              </a:rPr>
              <a:t> </a:t>
            </a:r>
            <a:r>
              <a:rPr dirty="0" sz="100" i="1">
                <a:solidFill>
                  <a:srgbClr val="408080"/>
                </a:solidFill>
                <a:latin typeface="Courier New"/>
                <a:cs typeface="Courier New"/>
              </a:rPr>
              <a:t>tv</a:t>
            </a:r>
            <a:r>
              <a:rPr dirty="0" sz="100" spc="5" i="1">
                <a:solidFill>
                  <a:srgbClr val="408080"/>
                </a:solidFill>
                <a:latin typeface="Courier New"/>
                <a:cs typeface="Courier New"/>
              </a:rPr>
              <a:t> </a:t>
            </a:r>
            <a:r>
              <a:rPr dirty="0" sz="100" i="1">
                <a:solidFill>
                  <a:srgbClr val="408080"/>
                </a:solidFill>
                <a:latin typeface="Courier New"/>
                <a:cs typeface="Courier New"/>
              </a:rPr>
              <a:t>show</a:t>
            </a:r>
            <a:r>
              <a:rPr dirty="0" sz="100" spc="5" i="1">
                <a:solidFill>
                  <a:srgbClr val="408080"/>
                </a:solidFill>
                <a:latin typeface="Courier New"/>
                <a:cs typeface="Courier New"/>
              </a:rPr>
              <a:t> </a:t>
            </a:r>
            <a:r>
              <a:rPr dirty="0" sz="100" i="1">
                <a:solidFill>
                  <a:srgbClr val="408080"/>
                </a:solidFill>
                <a:latin typeface="Courier New"/>
                <a:cs typeface="Courier New"/>
              </a:rPr>
              <a:t>in</a:t>
            </a:r>
            <a:r>
              <a:rPr dirty="0" sz="100" spc="10" i="1">
                <a:solidFill>
                  <a:srgbClr val="408080"/>
                </a:solidFill>
                <a:latin typeface="Courier New"/>
                <a:cs typeface="Courier New"/>
              </a:rPr>
              <a:t> </a:t>
            </a:r>
            <a:r>
              <a:rPr dirty="0" sz="100" i="1">
                <a:solidFill>
                  <a:srgbClr val="408080"/>
                </a:solidFill>
                <a:latin typeface="Courier New"/>
                <a:cs typeface="Courier New"/>
              </a:rPr>
              <a:t>recent</a:t>
            </a:r>
            <a:r>
              <a:rPr dirty="0" sz="100" spc="5" i="1">
                <a:solidFill>
                  <a:srgbClr val="408080"/>
                </a:solidFill>
                <a:latin typeface="Courier New"/>
                <a:cs typeface="Courier New"/>
              </a:rPr>
              <a:t> </a:t>
            </a:r>
            <a:r>
              <a:rPr dirty="0" sz="100" i="1">
                <a:solidFill>
                  <a:srgbClr val="408080"/>
                </a:solidFill>
                <a:latin typeface="Courier New"/>
                <a:cs typeface="Courier New"/>
              </a:rPr>
              <a:t>years</a:t>
            </a:r>
            <a:endParaRPr sz="100">
              <a:latin typeface="Courier New"/>
              <a:cs typeface="Courier New"/>
            </a:endParaRPr>
          </a:p>
          <a:p>
            <a:pPr marL="154940">
              <a:lnSpc>
                <a:spcPct val="100000"/>
              </a:lnSpc>
            </a:pPr>
            <a:r>
              <a:rPr dirty="0" sz="100">
                <a:solidFill>
                  <a:srgbClr val="202020"/>
                </a:solidFill>
                <a:latin typeface="Courier New"/>
                <a:cs typeface="Courier New"/>
              </a:rPr>
              <a:t>len</a:t>
            </a:r>
            <a:r>
              <a:rPr dirty="0" sz="100">
                <a:solidFill>
                  <a:srgbClr val="0054AA"/>
                </a:solidFill>
                <a:latin typeface="Courier New"/>
                <a:cs typeface="Courier New"/>
              </a:rPr>
              <a:t>(</a:t>
            </a:r>
            <a:r>
              <a:rPr dirty="0" sz="100">
                <a:solidFill>
                  <a:srgbClr val="202020"/>
                </a:solidFill>
                <a:latin typeface="Courier New"/>
                <a:cs typeface="Courier New"/>
              </a:rPr>
              <a:t>tv_show</a:t>
            </a:r>
            <a:r>
              <a:rPr dirty="0" sz="100">
                <a:solidFill>
                  <a:srgbClr val="0054AA"/>
                </a:solidFill>
                <a:latin typeface="Courier New"/>
                <a:cs typeface="Courier New"/>
              </a:rPr>
              <a:t>[(</a:t>
            </a:r>
            <a:r>
              <a:rPr dirty="0" sz="100">
                <a:solidFill>
                  <a:srgbClr val="202020"/>
                </a:solidFill>
                <a:latin typeface="Courier New"/>
                <a:cs typeface="Courier New"/>
              </a:rPr>
              <a:t>tv_show</a:t>
            </a:r>
            <a:r>
              <a:rPr dirty="0" sz="100">
                <a:solidFill>
                  <a:srgbClr val="0054AA"/>
                </a:solidFill>
                <a:latin typeface="Courier New"/>
                <a:cs typeface="Courier New"/>
              </a:rPr>
              <a:t>[</a:t>
            </a:r>
            <a:r>
              <a:rPr dirty="0" sz="100">
                <a:solidFill>
                  <a:srgbClr val="B92020"/>
                </a:solidFill>
                <a:latin typeface="Courier New"/>
                <a:cs typeface="Courier New"/>
              </a:rPr>
              <a:t>'release_year'</a:t>
            </a:r>
            <a:r>
              <a:rPr dirty="0" sz="100">
                <a:solidFill>
                  <a:srgbClr val="0054AA"/>
                </a:solidFill>
                <a:latin typeface="Courier New"/>
                <a:cs typeface="Courier New"/>
              </a:rPr>
              <a:t>]</a:t>
            </a:r>
            <a:r>
              <a:rPr dirty="0" sz="100" b="1">
                <a:solidFill>
                  <a:srgbClr val="AA21FF"/>
                </a:solidFill>
                <a:latin typeface="Courier New"/>
                <a:cs typeface="Courier New"/>
              </a:rPr>
              <a:t>&gt;</a:t>
            </a:r>
            <a:r>
              <a:rPr dirty="0" sz="100">
                <a:solidFill>
                  <a:srgbClr val="008700"/>
                </a:solidFill>
                <a:latin typeface="Courier New"/>
                <a:cs typeface="Courier New"/>
              </a:rPr>
              <a:t>2015</a:t>
            </a:r>
            <a:r>
              <a:rPr dirty="0" sz="100">
                <a:solidFill>
                  <a:srgbClr val="0054AA"/>
                </a:solidFill>
                <a:latin typeface="Courier New"/>
                <a:cs typeface="Courier New"/>
              </a:rPr>
              <a:t>)])</a:t>
            </a:r>
            <a:endParaRPr sz="100">
              <a:latin typeface="Courier New"/>
              <a:cs typeface="Courier New"/>
            </a:endParaRPr>
          </a:p>
          <a:p>
            <a:pPr>
              <a:lnSpc>
                <a:spcPct val="100000"/>
              </a:lnSpc>
              <a:spcBef>
                <a:spcPts val="40"/>
              </a:spcBef>
            </a:pPr>
            <a:endParaRPr sz="100">
              <a:latin typeface="Courier New"/>
              <a:cs typeface="Courier New"/>
            </a:endParaRPr>
          </a:p>
          <a:p>
            <a:pPr marL="76200">
              <a:lnSpc>
                <a:spcPct val="100000"/>
              </a:lnSpc>
              <a:spcBef>
                <a:spcPts val="5"/>
              </a:spcBef>
            </a:pPr>
            <a:r>
              <a:rPr dirty="0" sz="100">
                <a:solidFill>
                  <a:srgbClr val="616161"/>
                </a:solidFill>
                <a:latin typeface="Courier New"/>
                <a:cs typeface="Courier New"/>
              </a:rPr>
              <a:t>Out[247]:</a:t>
            </a:r>
            <a:r>
              <a:rPr dirty="0" sz="100" spc="30">
                <a:solidFill>
                  <a:srgbClr val="616161"/>
                </a:solidFill>
                <a:latin typeface="Courier New"/>
                <a:cs typeface="Courier New"/>
              </a:rPr>
              <a:t> </a:t>
            </a:r>
            <a:r>
              <a:rPr dirty="0" baseline="27777" sz="150">
                <a:latin typeface="Courier New"/>
                <a:cs typeface="Courier New"/>
              </a:rPr>
              <a:t>2037</a:t>
            </a:r>
            <a:endParaRPr baseline="27777" sz="150">
              <a:latin typeface="Courier New"/>
              <a:cs typeface="Courier New"/>
            </a:endParaRPr>
          </a:p>
          <a:p>
            <a:pPr>
              <a:lnSpc>
                <a:spcPct val="100000"/>
              </a:lnSpc>
              <a:spcBef>
                <a:spcPts val="25"/>
              </a:spcBef>
            </a:pPr>
            <a:endParaRPr sz="150">
              <a:latin typeface="Courier New"/>
              <a:cs typeface="Courier New"/>
            </a:endParaRPr>
          </a:p>
          <a:p>
            <a:pPr marL="76200">
              <a:lnSpc>
                <a:spcPct val="100000"/>
              </a:lnSpc>
            </a:pPr>
            <a:r>
              <a:rPr dirty="0" sz="100">
                <a:solidFill>
                  <a:srgbClr val="616161"/>
                </a:solidFill>
                <a:latin typeface="Courier New"/>
                <a:cs typeface="Courier New"/>
              </a:rPr>
              <a:t>In</a:t>
            </a:r>
            <a:r>
              <a:rPr dirty="0" sz="100" spc="5">
                <a:solidFill>
                  <a:srgbClr val="616161"/>
                </a:solidFill>
                <a:latin typeface="Courier New"/>
                <a:cs typeface="Courier New"/>
              </a:rPr>
              <a:t> </a:t>
            </a:r>
            <a:r>
              <a:rPr dirty="0" sz="100">
                <a:solidFill>
                  <a:srgbClr val="616161"/>
                </a:solidFill>
                <a:latin typeface="Courier New"/>
                <a:cs typeface="Courier New"/>
              </a:rPr>
              <a:t>[248…  </a:t>
            </a:r>
            <a:r>
              <a:rPr dirty="0" sz="100" i="1">
                <a:solidFill>
                  <a:srgbClr val="408080"/>
                </a:solidFill>
                <a:latin typeface="Courier New"/>
                <a:cs typeface="Courier New"/>
              </a:rPr>
              <a:t>#</a:t>
            </a:r>
            <a:r>
              <a:rPr dirty="0" sz="100" spc="5" i="1">
                <a:solidFill>
                  <a:srgbClr val="408080"/>
                </a:solidFill>
                <a:latin typeface="Courier New"/>
                <a:cs typeface="Courier New"/>
              </a:rPr>
              <a:t> </a:t>
            </a:r>
            <a:r>
              <a:rPr dirty="0" sz="100" i="1">
                <a:solidFill>
                  <a:srgbClr val="408080"/>
                </a:solidFill>
                <a:latin typeface="Courier New"/>
                <a:cs typeface="Courier New"/>
              </a:rPr>
              <a:t>count</a:t>
            </a:r>
            <a:r>
              <a:rPr dirty="0" sz="100" spc="5" i="1">
                <a:solidFill>
                  <a:srgbClr val="408080"/>
                </a:solidFill>
                <a:latin typeface="Courier New"/>
                <a:cs typeface="Courier New"/>
              </a:rPr>
              <a:t> </a:t>
            </a:r>
            <a:r>
              <a:rPr dirty="0" sz="100" i="1">
                <a:solidFill>
                  <a:srgbClr val="408080"/>
                </a:solidFill>
                <a:latin typeface="Courier New"/>
                <a:cs typeface="Courier New"/>
              </a:rPr>
              <a:t>of</a:t>
            </a:r>
            <a:r>
              <a:rPr dirty="0" sz="100" spc="10" i="1">
                <a:solidFill>
                  <a:srgbClr val="408080"/>
                </a:solidFill>
                <a:latin typeface="Courier New"/>
                <a:cs typeface="Courier New"/>
              </a:rPr>
              <a:t> </a:t>
            </a:r>
            <a:r>
              <a:rPr dirty="0" sz="100" i="1">
                <a:solidFill>
                  <a:srgbClr val="408080"/>
                </a:solidFill>
                <a:latin typeface="Courier New"/>
                <a:cs typeface="Courier New"/>
              </a:rPr>
              <a:t>tv</a:t>
            </a:r>
            <a:r>
              <a:rPr dirty="0" sz="100" spc="5" i="1">
                <a:solidFill>
                  <a:srgbClr val="408080"/>
                </a:solidFill>
                <a:latin typeface="Courier New"/>
                <a:cs typeface="Courier New"/>
              </a:rPr>
              <a:t> </a:t>
            </a:r>
            <a:r>
              <a:rPr dirty="0" sz="100" i="1">
                <a:solidFill>
                  <a:srgbClr val="408080"/>
                </a:solidFill>
                <a:latin typeface="Courier New"/>
                <a:cs typeface="Courier New"/>
              </a:rPr>
              <a:t>show</a:t>
            </a:r>
            <a:r>
              <a:rPr dirty="0" sz="100" spc="5" i="1">
                <a:solidFill>
                  <a:srgbClr val="408080"/>
                </a:solidFill>
                <a:latin typeface="Courier New"/>
                <a:cs typeface="Courier New"/>
              </a:rPr>
              <a:t> </a:t>
            </a:r>
            <a:r>
              <a:rPr dirty="0" sz="100" i="1">
                <a:solidFill>
                  <a:srgbClr val="408080"/>
                </a:solidFill>
                <a:latin typeface="Courier New"/>
                <a:cs typeface="Courier New"/>
              </a:rPr>
              <a:t>in</a:t>
            </a:r>
            <a:r>
              <a:rPr dirty="0" sz="100" spc="10" i="1">
                <a:solidFill>
                  <a:srgbClr val="408080"/>
                </a:solidFill>
                <a:latin typeface="Courier New"/>
                <a:cs typeface="Courier New"/>
              </a:rPr>
              <a:t> </a:t>
            </a:r>
            <a:r>
              <a:rPr dirty="0" sz="100" i="1">
                <a:solidFill>
                  <a:srgbClr val="408080"/>
                </a:solidFill>
                <a:latin typeface="Courier New"/>
                <a:cs typeface="Courier New"/>
              </a:rPr>
              <a:t>recent</a:t>
            </a:r>
            <a:r>
              <a:rPr dirty="0" sz="100" spc="5" i="1">
                <a:solidFill>
                  <a:srgbClr val="408080"/>
                </a:solidFill>
                <a:latin typeface="Courier New"/>
                <a:cs typeface="Courier New"/>
              </a:rPr>
              <a:t> </a:t>
            </a:r>
            <a:r>
              <a:rPr dirty="0" sz="100" i="1">
                <a:solidFill>
                  <a:srgbClr val="408080"/>
                </a:solidFill>
                <a:latin typeface="Courier New"/>
                <a:cs typeface="Courier New"/>
              </a:rPr>
              <a:t>years</a:t>
            </a:r>
            <a:endParaRPr sz="100">
              <a:latin typeface="Courier New"/>
              <a:cs typeface="Courier New"/>
            </a:endParaRPr>
          </a:p>
          <a:p>
            <a:pPr marL="154940">
              <a:lnSpc>
                <a:spcPct val="100000"/>
              </a:lnSpc>
              <a:spcBef>
                <a:spcPts val="5"/>
              </a:spcBef>
            </a:pPr>
            <a:r>
              <a:rPr dirty="0" sz="100">
                <a:solidFill>
                  <a:srgbClr val="202020"/>
                </a:solidFill>
                <a:latin typeface="Courier New"/>
                <a:cs typeface="Courier New"/>
              </a:rPr>
              <a:t>len</a:t>
            </a:r>
            <a:r>
              <a:rPr dirty="0" sz="100">
                <a:solidFill>
                  <a:srgbClr val="0054AA"/>
                </a:solidFill>
                <a:latin typeface="Courier New"/>
                <a:cs typeface="Courier New"/>
              </a:rPr>
              <a:t>(</a:t>
            </a:r>
            <a:r>
              <a:rPr dirty="0" sz="100">
                <a:solidFill>
                  <a:srgbClr val="202020"/>
                </a:solidFill>
                <a:latin typeface="Courier New"/>
                <a:cs typeface="Courier New"/>
              </a:rPr>
              <a:t>movie_s</a:t>
            </a:r>
            <a:r>
              <a:rPr dirty="0" sz="100">
                <a:solidFill>
                  <a:srgbClr val="0054AA"/>
                </a:solidFill>
                <a:latin typeface="Courier New"/>
                <a:cs typeface="Courier New"/>
              </a:rPr>
              <a:t>[(</a:t>
            </a:r>
            <a:r>
              <a:rPr dirty="0" sz="100">
                <a:solidFill>
                  <a:srgbClr val="202020"/>
                </a:solidFill>
                <a:latin typeface="Courier New"/>
                <a:cs typeface="Courier New"/>
              </a:rPr>
              <a:t>movie_s</a:t>
            </a:r>
            <a:r>
              <a:rPr dirty="0" sz="100">
                <a:solidFill>
                  <a:srgbClr val="0054AA"/>
                </a:solidFill>
                <a:latin typeface="Courier New"/>
                <a:cs typeface="Courier New"/>
              </a:rPr>
              <a:t>[</a:t>
            </a:r>
            <a:r>
              <a:rPr dirty="0" sz="100">
                <a:solidFill>
                  <a:srgbClr val="B92020"/>
                </a:solidFill>
                <a:latin typeface="Courier New"/>
                <a:cs typeface="Courier New"/>
              </a:rPr>
              <a:t>'release_year'</a:t>
            </a:r>
            <a:r>
              <a:rPr dirty="0" sz="100">
                <a:solidFill>
                  <a:srgbClr val="0054AA"/>
                </a:solidFill>
                <a:latin typeface="Courier New"/>
                <a:cs typeface="Courier New"/>
              </a:rPr>
              <a:t>]</a:t>
            </a:r>
            <a:r>
              <a:rPr dirty="0" sz="100" b="1">
                <a:solidFill>
                  <a:srgbClr val="AA21FF"/>
                </a:solidFill>
                <a:latin typeface="Courier New"/>
                <a:cs typeface="Courier New"/>
              </a:rPr>
              <a:t>&gt;</a:t>
            </a:r>
            <a:r>
              <a:rPr dirty="0" sz="100">
                <a:solidFill>
                  <a:srgbClr val="008700"/>
                </a:solidFill>
                <a:latin typeface="Courier New"/>
                <a:cs typeface="Courier New"/>
              </a:rPr>
              <a:t>2015</a:t>
            </a:r>
            <a:r>
              <a:rPr dirty="0" sz="100">
                <a:solidFill>
                  <a:srgbClr val="0054AA"/>
                </a:solidFill>
                <a:latin typeface="Courier New"/>
                <a:cs typeface="Courier New"/>
              </a:rPr>
              <a:t>)])</a:t>
            </a:r>
            <a:endParaRPr sz="100">
              <a:latin typeface="Courier New"/>
              <a:cs typeface="Courier New"/>
            </a:endParaRPr>
          </a:p>
          <a:p>
            <a:pPr>
              <a:lnSpc>
                <a:spcPct val="100000"/>
              </a:lnSpc>
              <a:spcBef>
                <a:spcPts val="50"/>
              </a:spcBef>
            </a:pPr>
            <a:endParaRPr sz="100">
              <a:latin typeface="Courier New"/>
              <a:cs typeface="Courier New"/>
            </a:endParaRPr>
          </a:p>
          <a:p>
            <a:pPr marL="76200">
              <a:lnSpc>
                <a:spcPct val="100000"/>
              </a:lnSpc>
            </a:pPr>
            <a:r>
              <a:rPr dirty="0" sz="100">
                <a:solidFill>
                  <a:srgbClr val="616161"/>
                </a:solidFill>
                <a:latin typeface="Courier New"/>
                <a:cs typeface="Courier New"/>
              </a:rPr>
              <a:t>Out[248]:</a:t>
            </a:r>
            <a:r>
              <a:rPr dirty="0" sz="100" spc="30">
                <a:solidFill>
                  <a:srgbClr val="616161"/>
                </a:solidFill>
                <a:latin typeface="Courier New"/>
                <a:cs typeface="Courier New"/>
              </a:rPr>
              <a:t> </a:t>
            </a:r>
            <a:r>
              <a:rPr dirty="0" baseline="27777" sz="150">
                <a:latin typeface="Courier New"/>
                <a:cs typeface="Courier New"/>
              </a:rPr>
              <a:t>3619</a:t>
            </a:r>
            <a:endParaRPr baseline="27777" sz="150">
              <a:latin typeface="Courier New"/>
              <a:cs typeface="Courier New"/>
            </a:endParaRPr>
          </a:p>
          <a:p>
            <a:pPr>
              <a:lnSpc>
                <a:spcPct val="100000"/>
              </a:lnSpc>
              <a:spcBef>
                <a:spcPts val="15"/>
              </a:spcBef>
            </a:pPr>
            <a:endParaRPr sz="150">
              <a:latin typeface="Courier New"/>
              <a:cs typeface="Courier New"/>
            </a:endParaRPr>
          </a:p>
          <a:p>
            <a:pPr marL="153670">
              <a:lnSpc>
                <a:spcPct val="100000"/>
              </a:lnSpc>
            </a:pPr>
            <a:r>
              <a:rPr dirty="0" sz="100" spc="5" b="1">
                <a:latin typeface="Arial"/>
                <a:cs typeface="Arial"/>
              </a:rPr>
              <a:t>observation: </a:t>
            </a:r>
            <a:r>
              <a:rPr dirty="0" sz="100" spc="5">
                <a:latin typeface="Arial MT"/>
                <a:cs typeface="Arial MT"/>
              </a:rPr>
              <a:t>the number of movies</a:t>
            </a:r>
            <a:r>
              <a:rPr dirty="0" sz="100" spc="10">
                <a:latin typeface="Arial MT"/>
                <a:cs typeface="Arial MT"/>
              </a:rPr>
              <a:t> </a:t>
            </a:r>
            <a:r>
              <a:rPr dirty="0" sz="100" spc="5">
                <a:latin typeface="Arial MT"/>
                <a:cs typeface="Arial MT"/>
              </a:rPr>
              <a:t>in the recent years</a:t>
            </a:r>
            <a:r>
              <a:rPr dirty="0" sz="100" spc="10">
                <a:latin typeface="Arial MT"/>
                <a:cs typeface="Arial MT"/>
              </a:rPr>
              <a:t> </a:t>
            </a:r>
            <a:r>
              <a:rPr dirty="0" sz="100" spc="5">
                <a:latin typeface="Arial MT"/>
                <a:cs typeface="Arial MT"/>
              </a:rPr>
              <a:t>i.e years after 2015 surpass</a:t>
            </a:r>
            <a:r>
              <a:rPr dirty="0" sz="100" spc="10">
                <a:latin typeface="Arial MT"/>
                <a:cs typeface="Arial MT"/>
              </a:rPr>
              <a:t> </a:t>
            </a:r>
            <a:r>
              <a:rPr dirty="0" sz="100" spc="5">
                <a:latin typeface="Arial MT"/>
                <a:cs typeface="Arial MT"/>
              </a:rPr>
              <a:t>the number of tv</a:t>
            </a:r>
            <a:r>
              <a:rPr dirty="0" sz="100" spc="10">
                <a:latin typeface="Arial MT"/>
                <a:cs typeface="Arial MT"/>
              </a:rPr>
              <a:t> </a:t>
            </a:r>
            <a:r>
              <a:rPr dirty="0" sz="100" spc="5">
                <a:latin typeface="Arial MT"/>
                <a:cs typeface="Arial MT"/>
              </a:rPr>
              <a:t>show </a:t>
            </a:r>
            <a:r>
              <a:rPr dirty="0" sz="100">
                <a:latin typeface="Arial MT"/>
                <a:cs typeface="Arial MT"/>
              </a:rPr>
              <a:t>.</a:t>
            </a:r>
            <a:endParaRPr sz="100">
              <a:latin typeface="Arial MT"/>
              <a:cs typeface="Arial MT"/>
            </a:endParaRPr>
          </a:p>
        </p:txBody>
      </p:sp>
      <p:sp>
        <p:nvSpPr>
          <p:cNvPr id="348" name="object 348"/>
          <p:cNvSpPr txBox="1"/>
          <p:nvPr/>
        </p:nvSpPr>
        <p:spPr>
          <a:xfrm>
            <a:off x="17411" y="9756033"/>
            <a:ext cx="90805" cy="4191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pPr>
            <a:r>
              <a:rPr dirty="0" sz="100">
                <a:solidFill>
                  <a:srgbClr val="616161"/>
                </a:solidFill>
                <a:latin typeface="Courier New"/>
                <a:cs typeface="Courier New"/>
              </a:rPr>
              <a:t>In</a:t>
            </a:r>
            <a:r>
              <a:rPr dirty="0" sz="100">
                <a:solidFill>
                  <a:srgbClr val="616161"/>
                </a:solidFill>
                <a:latin typeface="Courier New"/>
                <a:cs typeface="Courier New"/>
              </a:rPr>
              <a:t> </a:t>
            </a:r>
            <a:r>
              <a:rPr dirty="0" sz="100">
                <a:solidFill>
                  <a:srgbClr val="616161"/>
                </a:solidFill>
                <a:latin typeface="Courier New"/>
                <a:cs typeface="Courier New"/>
              </a:rPr>
              <a:t>[249…</a:t>
            </a:r>
            <a:endParaRPr sz="100">
              <a:latin typeface="Courier New"/>
              <a:cs typeface="Courier New"/>
            </a:endParaRPr>
          </a:p>
        </p:txBody>
      </p:sp>
      <p:sp>
        <p:nvSpPr>
          <p:cNvPr id="349" name="object 349"/>
          <p:cNvSpPr txBox="1"/>
          <p:nvPr/>
        </p:nvSpPr>
        <p:spPr>
          <a:xfrm>
            <a:off x="103315" y="9764061"/>
            <a:ext cx="1199515" cy="62865"/>
          </a:xfrm>
          <a:prstGeom prst="rect">
            <a:avLst/>
          </a:prstGeom>
          <a:solidFill>
            <a:srgbClr val="F5F5F5"/>
          </a:solidFill>
          <a:ln w="3175">
            <a:solidFill>
              <a:srgbClr val="DFDFDF"/>
            </a:solidFill>
          </a:ln>
        </p:spPr>
        <p:txBody>
          <a:bodyPr wrap="square" lIns="0" tIns="3810" rIns="0" bIns="0" rtlCol="0" vert="horz">
            <a:spAutoFit/>
          </a:bodyPr>
          <a:lstStyle/>
          <a:p>
            <a:pPr marL="5715" marR="821055">
              <a:lnSpc>
                <a:spcPct val="109000"/>
              </a:lnSpc>
              <a:spcBef>
                <a:spcPts val="30"/>
              </a:spcBef>
            </a:pPr>
            <a:r>
              <a:rPr dirty="0" sz="100" i="1">
                <a:solidFill>
                  <a:srgbClr val="408080"/>
                </a:solidFill>
                <a:latin typeface="Courier New"/>
                <a:cs typeface="Courier New"/>
              </a:rPr>
              <a:t>#unnesting the columns </a:t>
            </a:r>
            <a:r>
              <a:rPr dirty="0" sz="100" spc="5" i="1">
                <a:solidFill>
                  <a:srgbClr val="408080"/>
                </a:solidFill>
                <a:latin typeface="Courier New"/>
                <a:cs typeface="Courier New"/>
              </a:rPr>
              <a:t> </a:t>
            </a:r>
            <a:r>
              <a:rPr dirty="0" sz="100">
                <a:solidFill>
                  <a:srgbClr val="202020"/>
                </a:solidFill>
                <a:latin typeface="Courier New"/>
                <a:cs typeface="Courier New"/>
              </a:rPr>
              <a:t>cast</a:t>
            </a:r>
            <a:r>
              <a:rPr dirty="0" sz="100" b="1">
                <a:solidFill>
                  <a:srgbClr val="AA21FF"/>
                </a:solidFill>
                <a:latin typeface="Courier New"/>
                <a:cs typeface="Courier New"/>
              </a:rPr>
              <a:t>=</a:t>
            </a:r>
            <a:r>
              <a:rPr dirty="0" sz="100">
                <a:solidFill>
                  <a:srgbClr val="202020"/>
                </a:solidFill>
                <a:latin typeface="Courier New"/>
                <a:cs typeface="Courier New"/>
              </a:rPr>
              <a:t>data</a:t>
            </a:r>
            <a:r>
              <a:rPr dirty="0" sz="100">
                <a:solidFill>
                  <a:srgbClr val="0054AA"/>
                </a:solidFill>
                <a:latin typeface="Courier New"/>
                <a:cs typeface="Courier New"/>
              </a:rPr>
              <a:t>[</a:t>
            </a:r>
            <a:r>
              <a:rPr dirty="0" sz="100">
                <a:solidFill>
                  <a:srgbClr val="B92020"/>
                </a:solidFill>
                <a:latin typeface="Courier New"/>
                <a:cs typeface="Courier New"/>
              </a:rPr>
              <a:t>'cast'</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202020"/>
                </a:solidFill>
                <a:latin typeface="Courier New"/>
                <a:cs typeface="Courier New"/>
              </a:rPr>
              <a:t>str</a:t>
            </a:r>
            <a:r>
              <a:rPr dirty="0" sz="100" b="1">
                <a:solidFill>
                  <a:srgbClr val="AA21FF"/>
                </a:solidFill>
                <a:latin typeface="Courier New"/>
                <a:cs typeface="Courier New"/>
              </a:rPr>
              <a:t>.</a:t>
            </a:r>
            <a:r>
              <a:rPr dirty="0" sz="100">
                <a:solidFill>
                  <a:srgbClr val="202020"/>
                </a:solidFill>
                <a:latin typeface="Courier New"/>
                <a:cs typeface="Courier New"/>
              </a:rPr>
              <a:t>split</a:t>
            </a:r>
            <a:r>
              <a:rPr dirty="0" sz="100">
                <a:solidFill>
                  <a:srgbClr val="0054AA"/>
                </a:solidFill>
                <a:latin typeface="Courier New"/>
                <a:cs typeface="Courier New"/>
              </a:rPr>
              <a:t>(</a:t>
            </a:r>
            <a:r>
              <a:rPr dirty="0" sz="100">
                <a:solidFill>
                  <a:srgbClr val="B92020"/>
                </a:solidFill>
                <a:latin typeface="Courier New"/>
                <a:cs typeface="Courier New"/>
              </a:rPr>
              <a:t>"</a:t>
            </a:r>
            <a:r>
              <a:rPr dirty="0" sz="100" spc="25">
                <a:solidFill>
                  <a:srgbClr val="B92020"/>
                </a:solidFill>
                <a:latin typeface="Courier New"/>
                <a:cs typeface="Courier New"/>
              </a:rPr>
              <a:t> </a:t>
            </a:r>
            <a:r>
              <a:rPr dirty="0" sz="100">
                <a:solidFill>
                  <a:srgbClr val="B92020"/>
                </a:solidFill>
                <a:latin typeface="Courier New"/>
                <a:cs typeface="Courier New"/>
              </a:rPr>
              <a:t>"</a:t>
            </a:r>
            <a:r>
              <a:rPr dirty="0" sz="100">
                <a:solidFill>
                  <a:srgbClr val="0054AA"/>
                </a:solidFill>
                <a:latin typeface="Courier New"/>
                <a:cs typeface="Courier New"/>
              </a:rPr>
              <a:t>,</a:t>
            </a:r>
            <a:r>
              <a:rPr dirty="0" sz="100" spc="25">
                <a:solidFill>
                  <a:srgbClr val="0054AA"/>
                </a:solidFill>
                <a:latin typeface="Courier New"/>
                <a:cs typeface="Courier New"/>
              </a:rPr>
              <a:t> </a:t>
            </a:r>
            <a:r>
              <a:rPr dirty="0" sz="100">
                <a:solidFill>
                  <a:srgbClr val="202020"/>
                </a:solidFill>
                <a:latin typeface="Courier New"/>
                <a:cs typeface="Courier New"/>
              </a:rPr>
              <a:t>expand</a:t>
            </a:r>
            <a:r>
              <a:rPr dirty="0" sz="100" b="1">
                <a:solidFill>
                  <a:srgbClr val="AA21FF"/>
                </a:solidFill>
                <a:latin typeface="Courier New"/>
                <a:cs typeface="Courier New"/>
              </a:rPr>
              <a:t>=</a:t>
            </a:r>
            <a:r>
              <a:rPr dirty="0" sz="100" b="1">
                <a:solidFill>
                  <a:srgbClr val="008000"/>
                </a:solidFill>
                <a:latin typeface="Courier New"/>
                <a:cs typeface="Courier New"/>
              </a:rPr>
              <a:t>True</a:t>
            </a:r>
            <a:r>
              <a:rPr dirty="0" sz="100">
                <a:solidFill>
                  <a:srgbClr val="0054AA"/>
                </a:solidFill>
                <a:latin typeface="Courier New"/>
                <a:cs typeface="Courier New"/>
              </a:rPr>
              <a:t>) </a:t>
            </a:r>
            <a:r>
              <a:rPr dirty="0" sz="100" spc="-45">
                <a:solidFill>
                  <a:srgbClr val="0054AA"/>
                </a:solidFill>
                <a:latin typeface="Courier New"/>
                <a:cs typeface="Courier New"/>
              </a:rPr>
              <a:t> </a:t>
            </a:r>
            <a:r>
              <a:rPr dirty="0" sz="100">
                <a:solidFill>
                  <a:srgbClr val="202020"/>
                </a:solidFill>
                <a:latin typeface="Courier New"/>
                <a:cs typeface="Courier New"/>
              </a:rPr>
              <a:t>cast</a:t>
            </a:r>
            <a:r>
              <a:rPr dirty="0" sz="100" b="1">
                <a:solidFill>
                  <a:srgbClr val="AA21FF"/>
                </a:solidFill>
                <a:latin typeface="Courier New"/>
                <a:cs typeface="Courier New"/>
              </a:rPr>
              <a:t>.</a:t>
            </a:r>
            <a:r>
              <a:rPr dirty="0" sz="100">
                <a:solidFill>
                  <a:srgbClr val="202020"/>
                </a:solidFill>
                <a:latin typeface="Courier New"/>
                <a:cs typeface="Courier New"/>
              </a:rPr>
              <a:t>head</a:t>
            </a:r>
            <a:r>
              <a:rPr dirty="0" sz="100">
                <a:solidFill>
                  <a:srgbClr val="0054AA"/>
                </a:solidFill>
                <a:latin typeface="Courier New"/>
                <a:cs typeface="Courier New"/>
              </a:rPr>
              <a:t>(</a:t>
            </a:r>
            <a:r>
              <a:rPr dirty="0" sz="100">
                <a:solidFill>
                  <a:srgbClr val="008700"/>
                </a:solidFill>
                <a:latin typeface="Courier New"/>
                <a:cs typeface="Courier New"/>
              </a:rPr>
              <a:t>2</a:t>
            </a:r>
            <a:r>
              <a:rPr dirty="0" sz="100">
                <a:solidFill>
                  <a:srgbClr val="0054AA"/>
                </a:solidFill>
                <a:latin typeface="Courier New"/>
                <a:cs typeface="Courier New"/>
              </a:rPr>
              <a:t>)</a:t>
            </a:r>
            <a:endParaRPr sz="100">
              <a:latin typeface="Courier New"/>
              <a:cs typeface="Courier New"/>
            </a:endParaRPr>
          </a:p>
        </p:txBody>
      </p:sp>
      <p:sp>
        <p:nvSpPr>
          <p:cNvPr id="350" name="object 350"/>
          <p:cNvSpPr txBox="1"/>
          <p:nvPr/>
        </p:nvSpPr>
        <p:spPr>
          <a:xfrm>
            <a:off x="17411" y="9824564"/>
            <a:ext cx="1105535" cy="523875"/>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pPr>
            <a:r>
              <a:rPr dirty="0" sz="100">
                <a:solidFill>
                  <a:srgbClr val="616161"/>
                </a:solidFill>
                <a:latin typeface="Courier New"/>
                <a:cs typeface="Courier New"/>
              </a:rPr>
              <a:t>Out[249]:      </a:t>
            </a:r>
            <a:r>
              <a:rPr dirty="0" sz="100" spc="5">
                <a:solidFill>
                  <a:srgbClr val="616161"/>
                </a:solidFill>
                <a:latin typeface="Courier New"/>
                <a:cs typeface="Courier New"/>
              </a:rPr>
              <a:t> </a:t>
            </a:r>
            <a:r>
              <a:rPr dirty="0" sz="100" spc="-5" b="1">
                <a:latin typeface="Arial"/>
                <a:cs typeface="Arial"/>
              </a:rPr>
              <a:t>0</a:t>
            </a:r>
            <a:r>
              <a:rPr dirty="0" sz="100" spc="15" b="1">
                <a:latin typeface="Arial"/>
                <a:cs typeface="Arial"/>
              </a:rPr>
              <a:t>        </a:t>
            </a:r>
            <a:r>
              <a:rPr dirty="0" sz="100" spc="20" b="1">
                <a:latin typeface="Arial"/>
                <a:cs typeface="Arial"/>
              </a:rPr>
              <a:t> </a:t>
            </a:r>
            <a:r>
              <a:rPr dirty="0" sz="100" spc="-5" b="1">
                <a:latin typeface="Arial"/>
                <a:cs typeface="Arial"/>
              </a:rPr>
              <a:t>1</a:t>
            </a:r>
            <a:r>
              <a:rPr dirty="0" sz="100" spc="20" b="1">
                <a:latin typeface="Arial"/>
                <a:cs typeface="Arial"/>
              </a:rPr>
              <a:t>     </a:t>
            </a:r>
            <a:r>
              <a:rPr dirty="0" sz="100" spc="20" b="1">
                <a:latin typeface="Arial"/>
                <a:cs typeface="Arial"/>
              </a:rPr>
              <a:t> </a:t>
            </a:r>
            <a:r>
              <a:rPr dirty="0" sz="100" spc="-5" b="1">
                <a:latin typeface="Arial"/>
                <a:cs typeface="Arial"/>
              </a:rPr>
              <a:t>2</a:t>
            </a:r>
            <a:r>
              <a:rPr dirty="0" sz="100" spc="20" b="1">
                <a:latin typeface="Arial"/>
                <a:cs typeface="Arial"/>
              </a:rPr>
              <a:t>       </a:t>
            </a:r>
            <a:r>
              <a:rPr dirty="0" sz="100" spc="20" b="1">
                <a:latin typeface="Arial"/>
                <a:cs typeface="Arial"/>
              </a:rPr>
              <a:t> </a:t>
            </a:r>
            <a:r>
              <a:rPr dirty="0" sz="100" spc="-5" b="1">
                <a:latin typeface="Arial"/>
                <a:cs typeface="Arial"/>
              </a:rPr>
              <a:t>3</a:t>
            </a:r>
            <a:r>
              <a:rPr dirty="0" sz="100" spc="20" b="1">
                <a:latin typeface="Arial"/>
                <a:cs typeface="Arial"/>
              </a:rPr>
              <a:t>     </a:t>
            </a:r>
            <a:r>
              <a:rPr dirty="0" sz="100" spc="-5" b="1">
                <a:latin typeface="Arial"/>
                <a:cs typeface="Arial"/>
              </a:rPr>
              <a:t>4</a:t>
            </a:r>
            <a:r>
              <a:rPr dirty="0" sz="100" spc="15" b="1">
                <a:latin typeface="Arial"/>
                <a:cs typeface="Arial"/>
              </a:rPr>
              <a:t>          </a:t>
            </a:r>
            <a:r>
              <a:rPr dirty="0" sz="100" spc="20" b="1">
                <a:latin typeface="Arial"/>
                <a:cs typeface="Arial"/>
              </a:rPr>
              <a:t> </a:t>
            </a:r>
            <a:r>
              <a:rPr dirty="0" sz="100" spc="-5" b="1">
                <a:latin typeface="Arial"/>
                <a:cs typeface="Arial"/>
              </a:rPr>
              <a:t>5</a:t>
            </a:r>
            <a:r>
              <a:rPr dirty="0" sz="100" spc="20" b="1">
                <a:latin typeface="Arial"/>
                <a:cs typeface="Arial"/>
              </a:rPr>
              <a:t>        </a:t>
            </a:r>
            <a:r>
              <a:rPr dirty="0" sz="100" spc="20" b="1">
                <a:latin typeface="Arial"/>
                <a:cs typeface="Arial"/>
              </a:rPr>
              <a:t> </a:t>
            </a:r>
            <a:r>
              <a:rPr dirty="0" sz="100" spc="-5" b="1">
                <a:latin typeface="Arial"/>
                <a:cs typeface="Arial"/>
              </a:rPr>
              <a:t>6</a:t>
            </a:r>
            <a:r>
              <a:rPr dirty="0" sz="100" spc="20" b="1">
                <a:latin typeface="Arial"/>
                <a:cs typeface="Arial"/>
              </a:rPr>
              <a:t>       </a:t>
            </a:r>
            <a:r>
              <a:rPr dirty="0" sz="100" spc="20" b="1">
                <a:latin typeface="Arial"/>
                <a:cs typeface="Arial"/>
              </a:rPr>
              <a:t> </a:t>
            </a:r>
            <a:r>
              <a:rPr dirty="0" sz="100" spc="-5" b="1">
                <a:latin typeface="Arial"/>
                <a:cs typeface="Arial"/>
              </a:rPr>
              <a:t>7</a:t>
            </a:r>
            <a:r>
              <a:rPr dirty="0" sz="100" spc="20" b="1">
                <a:latin typeface="Arial"/>
                <a:cs typeface="Arial"/>
              </a:rPr>
              <a:t>     </a:t>
            </a:r>
            <a:r>
              <a:rPr dirty="0" sz="100" spc="25" b="1">
                <a:latin typeface="Arial"/>
                <a:cs typeface="Arial"/>
              </a:rPr>
              <a:t> </a:t>
            </a:r>
            <a:r>
              <a:rPr dirty="0" sz="100" spc="-5" b="1">
                <a:latin typeface="Arial"/>
                <a:cs typeface="Arial"/>
              </a:rPr>
              <a:t>8</a:t>
            </a:r>
            <a:r>
              <a:rPr dirty="0" sz="100" spc="20" b="1">
                <a:latin typeface="Arial"/>
                <a:cs typeface="Arial"/>
              </a:rPr>
              <a:t>          </a:t>
            </a:r>
            <a:r>
              <a:rPr dirty="0" sz="100" spc="20" b="1">
                <a:latin typeface="Arial"/>
                <a:cs typeface="Arial"/>
              </a:rPr>
              <a:t> </a:t>
            </a:r>
            <a:r>
              <a:rPr dirty="0" sz="100" spc="-5" b="1">
                <a:latin typeface="Arial"/>
                <a:cs typeface="Arial"/>
              </a:rPr>
              <a:t>9</a:t>
            </a:r>
            <a:r>
              <a:rPr dirty="0" sz="100" spc="25" b="1">
                <a:latin typeface="Arial"/>
                <a:cs typeface="Arial"/>
              </a:rPr>
              <a:t> </a:t>
            </a:r>
            <a:r>
              <a:rPr dirty="0" sz="100" spc="25" b="1">
                <a:latin typeface="Arial"/>
                <a:cs typeface="Arial"/>
              </a:rPr>
              <a:t> </a:t>
            </a:r>
            <a:r>
              <a:rPr dirty="0" sz="100" spc="-5" b="1">
                <a:latin typeface="Arial"/>
                <a:cs typeface="Arial"/>
              </a:rPr>
              <a:t>...</a:t>
            </a:r>
            <a:r>
              <a:rPr dirty="0" sz="100" spc="25" b="1">
                <a:latin typeface="Arial"/>
                <a:cs typeface="Arial"/>
              </a:rPr>
              <a:t>   </a:t>
            </a:r>
            <a:r>
              <a:rPr dirty="0" sz="100" spc="30" b="1">
                <a:latin typeface="Arial"/>
                <a:cs typeface="Arial"/>
              </a:rPr>
              <a:t> </a:t>
            </a:r>
            <a:r>
              <a:rPr dirty="0" sz="100" spc="-5" b="1">
                <a:latin typeface="Arial"/>
                <a:cs typeface="Arial"/>
              </a:rPr>
              <a:t>96</a:t>
            </a:r>
            <a:r>
              <a:rPr dirty="0" sz="100" spc="15" b="1">
                <a:latin typeface="Arial"/>
                <a:cs typeface="Arial"/>
              </a:rPr>
              <a:t>    </a:t>
            </a:r>
            <a:r>
              <a:rPr dirty="0" sz="100" spc="20" b="1">
                <a:latin typeface="Arial"/>
                <a:cs typeface="Arial"/>
              </a:rPr>
              <a:t> </a:t>
            </a:r>
            <a:r>
              <a:rPr dirty="0" sz="100" spc="-5" b="1">
                <a:latin typeface="Arial"/>
                <a:cs typeface="Arial"/>
              </a:rPr>
              <a:t>97</a:t>
            </a:r>
            <a:r>
              <a:rPr dirty="0" sz="100" spc="15" b="1">
                <a:latin typeface="Arial"/>
                <a:cs typeface="Arial"/>
              </a:rPr>
              <a:t>    </a:t>
            </a:r>
            <a:r>
              <a:rPr dirty="0" sz="100" spc="15" b="1">
                <a:latin typeface="Arial"/>
                <a:cs typeface="Arial"/>
              </a:rPr>
              <a:t> </a:t>
            </a:r>
            <a:r>
              <a:rPr dirty="0" sz="100" spc="-5" b="1">
                <a:latin typeface="Arial"/>
                <a:cs typeface="Arial"/>
              </a:rPr>
              <a:t>98</a:t>
            </a:r>
            <a:r>
              <a:rPr dirty="0" sz="100" spc="15" b="1">
                <a:latin typeface="Arial"/>
                <a:cs typeface="Arial"/>
              </a:rPr>
              <a:t>    </a:t>
            </a:r>
            <a:r>
              <a:rPr dirty="0" sz="100" spc="20" b="1">
                <a:latin typeface="Arial"/>
                <a:cs typeface="Arial"/>
              </a:rPr>
              <a:t> </a:t>
            </a:r>
            <a:r>
              <a:rPr dirty="0" sz="100" spc="-5" b="1">
                <a:latin typeface="Arial"/>
                <a:cs typeface="Arial"/>
              </a:rPr>
              <a:t>99</a:t>
            </a:r>
            <a:r>
              <a:rPr dirty="0" sz="100" spc="30" b="1">
                <a:latin typeface="Arial"/>
                <a:cs typeface="Arial"/>
              </a:rPr>
              <a:t>  </a:t>
            </a:r>
            <a:r>
              <a:rPr dirty="0" sz="100" spc="30" b="1">
                <a:latin typeface="Arial"/>
                <a:cs typeface="Arial"/>
              </a:rPr>
              <a:t> </a:t>
            </a:r>
            <a:r>
              <a:rPr dirty="0" sz="100" spc="-5" b="1">
                <a:latin typeface="Arial"/>
                <a:cs typeface="Arial"/>
              </a:rPr>
              <a:t>100</a:t>
            </a:r>
            <a:r>
              <a:rPr dirty="0" sz="100" spc="30" b="1">
                <a:latin typeface="Arial"/>
                <a:cs typeface="Arial"/>
              </a:rPr>
              <a:t>  </a:t>
            </a:r>
            <a:r>
              <a:rPr dirty="0" sz="100" spc="30" b="1">
                <a:latin typeface="Arial"/>
                <a:cs typeface="Arial"/>
              </a:rPr>
              <a:t> </a:t>
            </a:r>
            <a:r>
              <a:rPr dirty="0" sz="100" spc="-5" b="1">
                <a:latin typeface="Arial"/>
                <a:cs typeface="Arial"/>
              </a:rPr>
              <a:t>101</a:t>
            </a:r>
            <a:r>
              <a:rPr dirty="0" sz="100" spc="30" b="1">
                <a:latin typeface="Arial"/>
                <a:cs typeface="Arial"/>
              </a:rPr>
              <a:t>  </a:t>
            </a:r>
            <a:r>
              <a:rPr dirty="0" sz="100" spc="35" b="1">
                <a:latin typeface="Arial"/>
                <a:cs typeface="Arial"/>
              </a:rPr>
              <a:t> </a:t>
            </a:r>
            <a:r>
              <a:rPr dirty="0" sz="100" spc="-5" b="1">
                <a:latin typeface="Arial"/>
                <a:cs typeface="Arial"/>
              </a:rPr>
              <a:t>102</a:t>
            </a:r>
            <a:r>
              <a:rPr dirty="0" sz="100" spc="30" b="1">
                <a:latin typeface="Arial"/>
                <a:cs typeface="Arial"/>
              </a:rPr>
              <a:t>  </a:t>
            </a:r>
            <a:r>
              <a:rPr dirty="0" sz="100" spc="30" b="1">
                <a:latin typeface="Arial"/>
                <a:cs typeface="Arial"/>
              </a:rPr>
              <a:t> </a:t>
            </a:r>
            <a:r>
              <a:rPr dirty="0" sz="100" spc="-5" b="1">
                <a:latin typeface="Arial"/>
                <a:cs typeface="Arial"/>
              </a:rPr>
              <a:t>103</a:t>
            </a:r>
            <a:r>
              <a:rPr dirty="0" sz="100" spc="30" b="1">
                <a:latin typeface="Arial"/>
                <a:cs typeface="Arial"/>
              </a:rPr>
              <a:t>  </a:t>
            </a:r>
            <a:r>
              <a:rPr dirty="0" sz="100" spc="30" b="1">
                <a:latin typeface="Arial"/>
                <a:cs typeface="Arial"/>
              </a:rPr>
              <a:t> </a:t>
            </a:r>
            <a:r>
              <a:rPr dirty="0" sz="100" spc="-5" b="1">
                <a:latin typeface="Arial"/>
                <a:cs typeface="Arial"/>
              </a:rPr>
              <a:t>104</a:t>
            </a:r>
            <a:r>
              <a:rPr dirty="0" sz="100" spc="30" b="1">
                <a:latin typeface="Arial"/>
                <a:cs typeface="Arial"/>
              </a:rPr>
              <a:t>  </a:t>
            </a:r>
            <a:r>
              <a:rPr dirty="0" sz="100" spc="35" b="1">
                <a:latin typeface="Arial"/>
                <a:cs typeface="Arial"/>
              </a:rPr>
              <a:t> </a:t>
            </a:r>
            <a:r>
              <a:rPr dirty="0" sz="100" spc="-5" b="1">
                <a:latin typeface="Arial"/>
                <a:cs typeface="Arial"/>
              </a:rPr>
              <a:t>105</a:t>
            </a:r>
            <a:endParaRPr sz="100">
              <a:latin typeface="Arial"/>
              <a:cs typeface="Arial"/>
            </a:endParaRPr>
          </a:p>
          <a:p>
            <a:pPr marL="118110" indent="-20955">
              <a:lnSpc>
                <a:spcPct val="100000"/>
              </a:lnSpc>
              <a:spcBef>
                <a:spcPts val="80"/>
              </a:spcBef>
              <a:buFont typeface="Arial"/>
              <a:buAutoNum type="arabicPlain"/>
              <a:tabLst>
                <a:tab pos="118745" algn="l"/>
              </a:tabLst>
            </a:pPr>
            <a:r>
              <a:rPr dirty="0" sz="100" spc="-5">
                <a:latin typeface="Arial MT"/>
                <a:cs typeface="Arial MT"/>
              </a:rPr>
              <a:t>NaN</a:t>
            </a:r>
            <a:r>
              <a:rPr dirty="0" sz="100" spc="20">
                <a:latin typeface="Arial MT"/>
                <a:cs typeface="Arial MT"/>
              </a:rPr>
              <a:t>    </a:t>
            </a:r>
            <a:r>
              <a:rPr dirty="0" sz="100" spc="65">
                <a:latin typeface="Arial MT"/>
                <a:cs typeface="Arial MT"/>
              </a:rPr>
              <a:t> </a:t>
            </a:r>
            <a:r>
              <a:rPr dirty="0" sz="100" spc="-5">
                <a:latin typeface="Arial MT"/>
                <a:cs typeface="Arial MT"/>
              </a:rPr>
              <a:t>NaN</a:t>
            </a:r>
            <a:r>
              <a:rPr dirty="0" sz="100" spc="20">
                <a:latin typeface="Arial MT"/>
                <a:cs typeface="Arial MT"/>
              </a:rPr>
              <a:t>  </a:t>
            </a:r>
            <a:r>
              <a:rPr dirty="0" sz="100" spc="25">
                <a:latin typeface="Arial MT"/>
                <a:cs typeface="Arial MT"/>
              </a:rPr>
              <a:t> </a:t>
            </a:r>
            <a:r>
              <a:rPr dirty="0" sz="100" spc="-5">
                <a:latin typeface="Arial MT"/>
                <a:cs typeface="Arial MT"/>
              </a:rPr>
              <a:t>NaN</a:t>
            </a:r>
            <a:r>
              <a:rPr dirty="0" sz="100" spc="20">
                <a:latin typeface="Arial MT"/>
                <a:cs typeface="Arial MT"/>
              </a:rPr>
              <a:t>    </a:t>
            </a:r>
            <a:r>
              <a:rPr dirty="0" sz="100" spc="25">
                <a:latin typeface="Arial MT"/>
                <a:cs typeface="Arial MT"/>
              </a:rPr>
              <a:t> </a:t>
            </a:r>
            <a:r>
              <a:rPr dirty="0" sz="100" spc="-5">
                <a:latin typeface="Arial MT"/>
                <a:cs typeface="Arial MT"/>
              </a:rPr>
              <a:t>NaN</a:t>
            </a:r>
            <a:r>
              <a:rPr dirty="0" sz="100" spc="30">
                <a:latin typeface="Arial MT"/>
                <a:cs typeface="Arial MT"/>
              </a:rPr>
              <a:t> </a:t>
            </a:r>
            <a:r>
              <a:rPr dirty="0" sz="100" spc="30">
                <a:latin typeface="Arial MT"/>
                <a:cs typeface="Arial MT"/>
              </a:rPr>
              <a:t> </a:t>
            </a:r>
            <a:r>
              <a:rPr dirty="0" sz="100" spc="-5">
                <a:latin typeface="Arial MT"/>
                <a:cs typeface="Arial MT"/>
              </a:rPr>
              <a:t>NaN</a:t>
            </a:r>
            <a:r>
              <a:rPr dirty="0" sz="100" spc="20">
                <a:latin typeface="Arial MT"/>
                <a:cs typeface="Arial MT"/>
              </a:rPr>
              <a:t>      </a:t>
            </a:r>
            <a:r>
              <a:rPr dirty="0" sz="100" spc="25">
                <a:latin typeface="Arial MT"/>
                <a:cs typeface="Arial MT"/>
              </a:rPr>
              <a:t> </a:t>
            </a:r>
            <a:r>
              <a:rPr dirty="0" sz="100" spc="-5">
                <a:latin typeface="Arial MT"/>
                <a:cs typeface="Arial MT"/>
              </a:rPr>
              <a:t>NaN</a:t>
            </a:r>
            <a:r>
              <a:rPr dirty="0" sz="100" spc="20">
                <a:latin typeface="Arial MT"/>
                <a:cs typeface="Arial MT"/>
              </a:rPr>
              <a:t>     </a:t>
            </a:r>
            <a:r>
              <a:rPr dirty="0" sz="100" spc="20">
                <a:latin typeface="Arial MT"/>
                <a:cs typeface="Arial MT"/>
              </a:rPr>
              <a:t> </a:t>
            </a:r>
            <a:r>
              <a:rPr dirty="0" sz="100" spc="-5">
                <a:latin typeface="Arial MT"/>
                <a:cs typeface="Arial MT"/>
              </a:rPr>
              <a:t>NaN</a:t>
            </a:r>
            <a:r>
              <a:rPr dirty="0" sz="100" spc="20">
                <a:latin typeface="Arial MT"/>
                <a:cs typeface="Arial MT"/>
              </a:rPr>
              <a:t>    </a:t>
            </a:r>
            <a:r>
              <a:rPr dirty="0" sz="100" spc="25">
                <a:latin typeface="Arial MT"/>
                <a:cs typeface="Arial MT"/>
              </a:rPr>
              <a:t> </a:t>
            </a:r>
            <a:r>
              <a:rPr dirty="0" sz="100" spc="-5">
                <a:latin typeface="Arial MT"/>
                <a:cs typeface="Arial MT"/>
              </a:rPr>
              <a:t>NaN</a:t>
            </a:r>
            <a:r>
              <a:rPr dirty="0" sz="100" spc="20">
                <a:latin typeface="Arial MT"/>
                <a:cs typeface="Arial MT"/>
              </a:rPr>
              <a:t>  </a:t>
            </a:r>
            <a:r>
              <a:rPr dirty="0" sz="100" spc="25">
                <a:latin typeface="Arial MT"/>
                <a:cs typeface="Arial MT"/>
              </a:rPr>
              <a:t> </a:t>
            </a:r>
            <a:r>
              <a:rPr dirty="0" sz="100" spc="-5">
                <a:latin typeface="Arial MT"/>
                <a:cs typeface="Arial MT"/>
              </a:rPr>
              <a:t>NaN</a:t>
            </a:r>
            <a:r>
              <a:rPr dirty="0" sz="100" spc="20">
                <a:latin typeface="Arial MT"/>
                <a:cs typeface="Arial MT"/>
              </a:rPr>
              <a:t>       </a:t>
            </a:r>
            <a:r>
              <a:rPr dirty="0" sz="100" spc="20">
                <a:latin typeface="Arial MT"/>
                <a:cs typeface="Arial MT"/>
              </a:rPr>
              <a:t> </a:t>
            </a:r>
            <a:r>
              <a:rPr dirty="0" sz="100" spc="-5">
                <a:latin typeface="Arial MT"/>
                <a:cs typeface="Arial MT"/>
              </a:rPr>
              <a:t>NaN</a:t>
            </a:r>
            <a:r>
              <a:rPr dirty="0" sz="100" spc="30">
                <a:latin typeface="Arial MT"/>
                <a:cs typeface="Arial MT"/>
              </a:rPr>
              <a:t> </a:t>
            </a:r>
            <a:r>
              <a:rPr dirty="0" sz="100" spc="35">
                <a:latin typeface="Arial MT"/>
                <a:cs typeface="Arial MT"/>
              </a:rPr>
              <a:t> </a:t>
            </a:r>
            <a:r>
              <a:rPr dirty="0" sz="100" spc="-5">
                <a:latin typeface="Arial MT"/>
                <a:cs typeface="Arial MT"/>
              </a:rPr>
              <a:t>...</a:t>
            </a:r>
            <a:r>
              <a:rPr dirty="0" sz="100" spc="35">
                <a:latin typeface="Arial MT"/>
                <a:cs typeface="Arial MT"/>
              </a:rPr>
              <a:t> </a:t>
            </a:r>
            <a:r>
              <a:rPr dirty="0" sz="100" spc="35">
                <a:latin typeface="Arial MT"/>
                <a:cs typeface="Arial MT"/>
              </a:rPr>
              <a:t> </a:t>
            </a:r>
            <a:r>
              <a:rPr dirty="0" sz="100" spc="-5">
                <a:latin typeface="Arial MT"/>
                <a:cs typeface="Arial MT"/>
              </a:rPr>
              <a:t>NaN</a:t>
            </a:r>
            <a:r>
              <a:rPr dirty="0" sz="100" spc="20">
                <a:latin typeface="Arial MT"/>
                <a:cs typeface="Arial MT"/>
              </a:rPr>
              <a:t>  </a:t>
            </a:r>
            <a:r>
              <a:rPr dirty="0" sz="100" spc="25">
                <a:latin typeface="Arial MT"/>
                <a:cs typeface="Arial MT"/>
              </a:rPr>
              <a:t> </a:t>
            </a:r>
            <a:r>
              <a:rPr dirty="0" sz="100" spc="-5">
                <a:latin typeface="Arial MT"/>
                <a:cs typeface="Arial MT"/>
              </a:rPr>
              <a:t>NaN</a:t>
            </a:r>
            <a:r>
              <a:rPr dirty="0" sz="100" spc="20">
                <a:latin typeface="Arial MT"/>
                <a:cs typeface="Arial MT"/>
              </a:rPr>
              <a:t>  </a:t>
            </a:r>
            <a:r>
              <a:rPr dirty="0" sz="100" spc="20">
                <a:latin typeface="Arial MT"/>
                <a:cs typeface="Arial MT"/>
              </a:rPr>
              <a:t> </a:t>
            </a:r>
            <a:r>
              <a:rPr dirty="0" sz="100" spc="-5">
                <a:latin typeface="Arial MT"/>
                <a:cs typeface="Arial MT"/>
              </a:rPr>
              <a:t>NaN</a:t>
            </a:r>
            <a:r>
              <a:rPr dirty="0" sz="100" spc="20">
                <a:latin typeface="Arial MT"/>
                <a:cs typeface="Arial MT"/>
              </a:rPr>
              <a:t>  </a:t>
            </a:r>
            <a:r>
              <a:rPr dirty="0" sz="100" spc="20">
                <a:latin typeface="Arial MT"/>
                <a:cs typeface="Arial MT"/>
              </a:rPr>
              <a:t> </a:t>
            </a:r>
            <a:r>
              <a:rPr dirty="0" sz="100" spc="-5">
                <a:latin typeface="Arial MT"/>
                <a:cs typeface="Arial MT"/>
              </a:rPr>
              <a:t>NaN</a:t>
            </a:r>
            <a:r>
              <a:rPr dirty="0" sz="100" spc="20">
                <a:latin typeface="Arial MT"/>
                <a:cs typeface="Arial MT"/>
              </a:rPr>
              <a:t>  </a:t>
            </a:r>
            <a:r>
              <a:rPr dirty="0" sz="100" spc="20">
                <a:latin typeface="Arial MT"/>
                <a:cs typeface="Arial MT"/>
              </a:rPr>
              <a:t> </a:t>
            </a:r>
            <a:r>
              <a:rPr dirty="0" sz="100" spc="-5">
                <a:latin typeface="Arial MT"/>
                <a:cs typeface="Arial MT"/>
              </a:rPr>
              <a:t>NaN</a:t>
            </a:r>
            <a:r>
              <a:rPr dirty="0" sz="100" spc="20">
                <a:latin typeface="Arial MT"/>
                <a:cs typeface="Arial MT"/>
              </a:rPr>
              <a:t>  </a:t>
            </a:r>
            <a:r>
              <a:rPr dirty="0" sz="100" spc="20">
                <a:latin typeface="Arial MT"/>
                <a:cs typeface="Arial MT"/>
              </a:rPr>
              <a:t> </a:t>
            </a:r>
            <a:r>
              <a:rPr dirty="0" sz="100" spc="-5">
                <a:latin typeface="Arial MT"/>
                <a:cs typeface="Arial MT"/>
              </a:rPr>
              <a:t>NaN</a:t>
            </a:r>
            <a:r>
              <a:rPr dirty="0" sz="100" spc="20">
                <a:latin typeface="Arial MT"/>
                <a:cs typeface="Arial MT"/>
              </a:rPr>
              <a:t>  </a:t>
            </a:r>
            <a:r>
              <a:rPr dirty="0" sz="100" spc="20">
                <a:latin typeface="Arial MT"/>
                <a:cs typeface="Arial MT"/>
              </a:rPr>
              <a:t> </a:t>
            </a:r>
            <a:r>
              <a:rPr dirty="0" sz="100" spc="-5">
                <a:latin typeface="Arial MT"/>
                <a:cs typeface="Arial MT"/>
              </a:rPr>
              <a:t>NaN</a:t>
            </a:r>
            <a:r>
              <a:rPr dirty="0" sz="100" spc="20">
                <a:latin typeface="Arial MT"/>
                <a:cs typeface="Arial MT"/>
              </a:rPr>
              <a:t>  </a:t>
            </a:r>
            <a:r>
              <a:rPr dirty="0" sz="100" spc="20">
                <a:latin typeface="Arial MT"/>
                <a:cs typeface="Arial MT"/>
              </a:rPr>
              <a:t> </a:t>
            </a:r>
            <a:r>
              <a:rPr dirty="0" sz="100" spc="-5">
                <a:latin typeface="Arial MT"/>
                <a:cs typeface="Arial MT"/>
              </a:rPr>
              <a:t>NaN</a:t>
            </a:r>
            <a:r>
              <a:rPr dirty="0" sz="100" spc="20">
                <a:latin typeface="Arial MT"/>
                <a:cs typeface="Arial MT"/>
              </a:rPr>
              <a:t>  </a:t>
            </a:r>
            <a:r>
              <a:rPr dirty="0" sz="100" spc="20">
                <a:latin typeface="Arial MT"/>
                <a:cs typeface="Arial MT"/>
              </a:rPr>
              <a:t> </a:t>
            </a:r>
            <a:r>
              <a:rPr dirty="0" sz="100" spc="-5">
                <a:latin typeface="Arial MT"/>
                <a:cs typeface="Arial MT"/>
              </a:rPr>
              <a:t>NaN</a:t>
            </a:r>
            <a:r>
              <a:rPr dirty="0" sz="100" spc="20">
                <a:latin typeface="Arial MT"/>
                <a:cs typeface="Arial MT"/>
              </a:rPr>
              <a:t>  </a:t>
            </a:r>
            <a:r>
              <a:rPr dirty="0" sz="100" spc="20">
                <a:latin typeface="Arial MT"/>
                <a:cs typeface="Arial MT"/>
              </a:rPr>
              <a:t> </a:t>
            </a:r>
            <a:r>
              <a:rPr dirty="0" sz="100" spc="-5">
                <a:latin typeface="Arial MT"/>
                <a:cs typeface="Arial MT"/>
              </a:rPr>
              <a:t>NaN</a:t>
            </a:r>
            <a:endParaRPr sz="100">
              <a:latin typeface="Arial MT"/>
              <a:cs typeface="Arial MT"/>
            </a:endParaRPr>
          </a:p>
          <a:p>
            <a:pPr>
              <a:lnSpc>
                <a:spcPct val="100000"/>
              </a:lnSpc>
              <a:buAutoNum type="arabicPlain"/>
            </a:pPr>
            <a:endParaRPr sz="100">
              <a:latin typeface="Arial MT"/>
              <a:cs typeface="Arial MT"/>
            </a:endParaRPr>
          </a:p>
          <a:p>
            <a:pPr marL="117475" indent="-19685">
              <a:lnSpc>
                <a:spcPct val="100000"/>
              </a:lnSpc>
              <a:buFont typeface="Arial"/>
              <a:buAutoNum type="arabicPlain"/>
              <a:tabLst>
                <a:tab pos="117475" algn="l"/>
              </a:tabLst>
            </a:pPr>
            <a:r>
              <a:rPr dirty="0" sz="100" spc="-5">
                <a:latin typeface="Arial MT"/>
                <a:cs typeface="Arial MT"/>
              </a:rPr>
              <a:t>Ama</a:t>
            </a:r>
            <a:r>
              <a:rPr dirty="0" sz="100" spc="25">
                <a:latin typeface="Arial MT"/>
                <a:cs typeface="Arial MT"/>
              </a:rPr>
              <a:t> </a:t>
            </a:r>
            <a:r>
              <a:rPr dirty="0" sz="100" spc="25">
                <a:latin typeface="Arial MT"/>
                <a:cs typeface="Arial MT"/>
              </a:rPr>
              <a:t> </a:t>
            </a:r>
            <a:r>
              <a:rPr dirty="0" sz="100" spc="-5">
                <a:latin typeface="Arial MT"/>
                <a:cs typeface="Arial MT"/>
              </a:rPr>
              <a:t>Qamata,</a:t>
            </a:r>
            <a:r>
              <a:rPr dirty="0" sz="100" spc="25">
                <a:latin typeface="Arial MT"/>
                <a:cs typeface="Arial MT"/>
              </a:rPr>
              <a:t> </a:t>
            </a:r>
            <a:r>
              <a:rPr dirty="0" sz="100" spc="30">
                <a:latin typeface="Arial MT"/>
                <a:cs typeface="Arial MT"/>
              </a:rPr>
              <a:t> </a:t>
            </a:r>
            <a:r>
              <a:rPr dirty="0" sz="100" spc="-5">
                <a:latin typeface="Arial MT"/>
                <a:cs typeface="Arial MT"/>
              </a:rPr>
              <a:t>Khosi</a:t>
            </a:r>
            <a:r>
              <a:rPr dirty="0" sz="100" spc="25">
                <a:latin typeface="Arial MT"/>
                <a:cs typeface="Arial MT"/>
              </a:rPr>
              <a:t> </a:t>
            </a:r>
            <a:r>
              <a:rPr dirty="0" sz="100" spc="30">
                <a:latin typeface="Arial MT"/>
                <a:cs typeface="Arial MT"/>
              </a:rPr>
              <a:t> </a:t>
            </a:r>
            <a:r>
              <a:rPr dirty="0" sz="100" spc="-5">
                <a:latin typeface="Arial MT"/>
                <a:cs typeface="Arial MT"/>
              </a:rPr>
              <a:t>Ngema,</a:t>
            </a:r>
            <a:r>
              <a:rPr dirty="0" sz="100" spc="40">
                <a:latin typeface="Arial MT"/>
                <a:cs typeface="Arial MT"/>
              </a:rPr>
              <a:t>  </a:t>
            </a:r>
            <a:r>
              <a:rPr dirty="0" sz="100" spc="-5">
                <a:latin typeface="Arial MT"/>
                <a:cs typeface="Arial MT"/>
              </a:rPr>
              <a:t>Gail</a:t>
            </a:r>
            <a:r>
              <a:rPr dirty="0" sz="100" spc="25">
                <a:latin typeface="Arial MT"/>
                <a:cs typeface="Arial MT"/>
              </a:rPr>
              <a:t> </a:t>
            </a:r>
            <a:r>
              <a:rPr dirty="0" sz="100" spc="25">
                <a:latin typeface="Arial MT"/>
                <a:cs typeface="Arial MT"/>
              </a:rPr>
              <a:t> </a:t>
            </a:r>
            <a:r>
              <a:rPr dirty="0" sz="100" spc="-5">
                <a:latin typeface="Arial MT"/>
                <a:cs typeface="Arial MT"/>
              </a:rPr>
              <a:t>Mabalane,</a:t>
            </a:r>
            <a:r>
              <a:rPr dirty="0" sz="100" spc="25">
                <a:latin typeface="Arial MT"/>
                <a:cs typeface="Arial MT"/>
              </a:rPr>
              <a:t> </a:t>
            </a:r>
            <a:r>
              <a:rPr dirty="0" sz="100" spc="30">
                <a:latin typeface="Arial MT"/>
                <a:cs typeface="Arial MT"/>
              </a:rPr>
              <a:t> </a:t>
            </a:r>
            <a:r>
              <a:rPr dirty="0" sz="100" spc="-5">
                <a:latin typeface="Arial MT"/>
                <a:cs typeface="Arial MT"/>
              </a:rPr>
              <a:t>Thabang</a:t>
            </a:r>
            <a:r>
              <a:rPr dirty="0" sz="100" spc="25">
                <a:latin typeface="Arial MT"/>
                <a:cs typeface="Arial MT"/>
              </a:rPr>
              <a:t> </a:t>
            </a:r>
            <a:r>
              <a:rPr dirty="0" sz="100" spc="30">
                <a:latin typeface="Arial MT"/>
                <a:cs typeface="Arial MT"/>
              </a:rPr>
              <a:t> </a:t>
            </a:r>
            <a:r>
              <a:rPr dirty="0" sz="100" spc="-5">
                <a:latin typeface="Arial MT"/>
                <a:cs typeface="Arial MT"/>
              </a:rPr>
              <a:t>Molaba,</a:t>
            </a:r>
            <a:r>
              <a:rPr dirty="0" sz="100" spc="25">
                <a:latin typeface="Arial MT"/>
                <a:cs typeface="Arial MT"/>
              </a:rPr>
              <a:t> </a:t>
            </a:r>
            <a:r>
              <a:rPr dirty="0" sz="100" spc="25">
                <a:latin typeface="Arial MT"/>
                <a:cs typeface="Arial MT"/>
              </a:rPr>
              <a:t> </a:t>
            </a:r>
            <a:r>
              <a:rPr dirty="0" sz="100" spc="-5">
                <a:latin typeface="Arial MT"/>
                <a:cs typeface="Arial MT"/>
              </a:rPr>
              <a:t>Dillon</a:t>
            </a:r>
            <a:r>
              <a:rPr dirty="0" sz="100" spc="25">
                <a:latin typeface="Arial MT"/>
                <a:cs typeface="Arial MT"/>
              </a:rPr>
              <a:t> </a:t>
            </a:r>
            <a:r>
              <a:rPr dirty="0" sz="100" spc="30">
                <a:latin typeface="Arial MT"/>
                <a:cs typeface="Arial MT"/>
              </a:rPr>
              <a:t> </a:t>
            </a:r>
            <a:r>
              <a:rPr dirty="0" sz="100" spc="-5">
                <a:latin typeface="Arial MT"/>
                <a:cs typeface="Arial MT"/>
              </a:rPr>
              <a:t>Windvogel,</a:t>
            </a:r>
            <a:r>
              <a:rPr dirty="0" sz="100" spc="25">
                <a:latin typeface="Arial MT"/>
                <a:cs typeface="Arial MT"/>
              </a:rPr>
              <a:t> </a:t>
            </a:r>
            <a:r>
              <a:rPr dirty="0" sz="100" spc="30">
                <a:latin typeface="Arial MT"/>
                <a:cs typeface="Arial MT"/>
              </a:rPr>
              <a:t> </a:t>
            </a:r>
            <a:r>
              <a:rPr dirty="0" sz="100" spc="-5">
                <a:latin typeface="Arial MT"/>
                <a:cs typeface="Arial MT"/>
              </a:rPr>
              <a:t>...</a:t>
            </a:r>
            <a:r>
              <a:rPr dirty="0" sz="100" spc="25">
                <a:latin typeface="Arial MT"/>
                <a:cs typeface="Arial MT"/>
              </a:rPr>
              <a:t> </a:t>
            </a:r>
            <a:r>
              <a:rPr dirty="0" sz="100" spc="25">
                <a:latin typeface="Arial MT"/>
                <a:cs typeface="Arial MT"/>
              </a:rPr>
              <a:t> </a:t>
            </a:r>
            <a:r>
              <a:rPr dirty="0" sz="100" spc="-5">
                <a:latin typeface="Arial MT"/>
                <a:cs typeface="Arial MT"/>
              </a:rPr>
              <a:t>None</a:t>
            </a:r>
            <a:r>
              <a:rPr dirty="0" sz="100" spc="25">
                <a:latin typeface="Arial MT"/>
                <a:cs typeface="Arial MT"/>
              </a:rPr>
              <a:t> </a:t>
            </a:r>
            <a:r>
              <a:rPr dirty="0" sz="100" spc="30">
                <a:latin typeface="Arial MT"/>
                <a:cs typeface="Arial MT"/>
              </a:rPr>
              <a:t> </a:t>
            </a:r>
            <a:r>
              <a:rPr dirty="0" sz="100" spc="-5">
                <a:latin typeface="Arial MT"/>
                <a:cs typeface="Arial MT"/>
              </a:rPr>
              <a:t>None</a:t>
            </a:r>
            <a:r>
              <a:rPr dirty="0" sz="100" spc="25">
                <a:latin typeface="Arial MT"/>
                <a:cs typeface="Arial MT"/>
              </a:rPr>
              <a:t> </a:t>
            </a:r>
            <a:r>
              <a:rPr dirty="0" sz="100" spc="30">
                <a:latin typeface="Arial MT"/>
                <a:cs typeface="Arial MT"/>
              </a:rPr>
              <a:t> </a:t>
            </a:r>
            <a:r>
              <a:rPr dirty="0" sz="100" spc="-5">
                <a:latin typeface="Arial MT"/>
                <a:cs typeface="Arial MT"/>
              </a:rPr>
              <a:t>None</a:t>
            </a:r>
            <a:r>
              <a:rPr dirty="0" sz="100" spc="25">
                <a:latin typeface="Arial MT"/>
                <a:cs typeface="Arial MT"/>
              </a:rPr>
              <a:t> </a:t>
            </a:r>
            <a:r>
              <a:rPr dirty="0" sz="100" spc="25">
                <a:latin typeface="Arial MT"/>
                <a:cs typeface="Arial MT"/>
              </a:rPr>
              <a:t> </a:t>
            </a:r>
            <a:r>
              <a:rPr dirty="0" sz="100" spc="-5">
                <a:latin typeface="Arial MT"/>
                <a:cs typeface="Arial MT"/>
              </a:rPr>
              <a:t>None</a:t>
            </a:r>
            <a:r>
              <a:rPr dirty="0" sz="100" spc="25">
                <a:latin typeface="Arial MT"/>
                <a:cs typeface="Arial MT"/>
              </a:rPr>
              <a:t> </a:t>
            </a:r>
            <a:r>
              <a:rPr dirty="0" sz="100" spc="30">
                <a:latin typeface="Arial MT"/>
                <a:cs typeface="Arial MT"/>
              </a:rPr>
              <a:t> </a:t>
            </a:r>
            <a:r>
              <a:rPr dirty="0" sz="100" spc="-5">
                <a:latin typeface="Arial MT"/>
                <a:cs typeface="Arial MT"/>
              </a:rPr>
              <a:t>None</a:t>
            </a:r>
            <a:r>
              <a:rPr dirty="0" sz="100" spc="25">
                <a:latin typeface="Arial MT"/>
                <a:cs typeface="Arial MT"/>
              </a:rPr>
              <a:t> </a:t>
            </a:r>
            <a:r>
              <a:rPr dirty="0" sz="100" spc="30">
                <a:latin typeface="Arial MT"/>
                <a:cs typeface="Arial MT"/>
              </a:rPr>
              <a:t> </a:t>
            </a:r>
            <a:r>
              <a:rPr dirty="0" sz="100" spc="-5">
                <a:latin typeface="Arial MT"/>
                <a:cs typeface="Arial MT"/>
              </a:rPr>
              <a:t>None</a:t>
            </a:r>
            <a:r>
              <a:rPr dirty="0" sz="100" spc="25">
                <a:latin typeface="Arial MT"/>
                <a:cs typeface="Arial MT"/>
              </a:rPr>
              <a:t> </a:t>
            </a:r>
            <a:r>
              <a:rPr dirty="0" sz="100" spc="25">
                <a:latin typeface="Arial MT"/>
                <a:cs typeface="Arial MT"/>
              </a:rPr>
              <a:t> </a:t>
            </a:r>
            <a:r>
              <a:rPr dirty="0" sz="100" spc="-5">
                <a:latin typeface="Arial MT"/>
                <a:cs typeface="Arial MT"/>
              </a:rPr>
              <a:t>None</a:t>
            </a:r>
            <a:r>
              <a:rPr dirty="0" sz="100" spc="25">
                <a:latin typeface="Arial MT"/>
                <a:cs typeface="Arial MT"/>
              </a:rPr>
              <a:t> </a:t>
            </a:r>
            <a:r>
              <a:rPr dirty="0" sz="100" spc="30">
                <a:latin typeface="Arial MT"/>
                <a:cs typeface="Arial MT"/>
              </a:rPr>
              <a:t> </a:t>
            </a:r>
            <a:r>
              <a:rPr dirty="0" sz="100" spc="-5">
                <a:latin typeface="Arial MT"/>
                <a:cs typeface="Arial MT"/>
              </a:rPr>
              <a:t>None</a:t>
            </a:r>
            <a:r>
              <a:rPr dirty="0" sz="100" spc="25">
                <a:latin typeface="Arial MT"/>
                <a:cs typeface="Arial MT"/>
              </a:rPr>
              <a:t> </a:t>
            </a:r>
            <a:r>
              <a:rPr dirty="0" sz="100" spc="30">
                <a:latin typeface="Arial MT"/>
                <a:cs typeface="Arial MT"/>
              </a:rPr>
              <a:t> </a:t>
            </a:r>
            <a:r>
              <a:rPr dirty="0" sz="100" spc="-5">
                <a:latin typeface="Arial MT"/>
                <a:cs typeface="Arial MT"/>
              </a:rPr>
              <a:t>None</a:t>
            </a:r>
            <a:r>
              <a:rPr dirty="0" sz="100" spc="25">
                <a:latin typeface="Arial MT"/>
                <a:cs typeface="Arial MT"/>
              </a:rPr>
              <a:t> </a:t>
            </a:r>
            <a:r>
              <a:rPr dirty="0" sz="100" spc="25">
                <a:latin typeface="Arial MT"/>
                <a:cs typeface="Arial MT"/>
              </a:rPr>
              <a:t> </a:t>
            </a:r>
            <a:r>
              <a:rPr dirty="0" sz="100" spc="-5">
                <a:latin typeface="Arial MT"/>
                <a:cs typeface="Arial MT"/>
              </a:rPr>
              <a:t>None</a:t>
            </a:r>
            <a:endParaRPr sz="100">
              <a:latin typeface="Arial MT"/>
              <a:cs typeface="Arial MT"/>
            </a:endParaRPr>
          </a:p>
          <a:p>
            <a:pPr>
              <a:lnSpc>
                <a:spcPct val="100000"/>
              </a:lnSpc>
              <a:spcBef>
                <a:spcPts val="45"/>
              </a:spcBef>
              <a:buAutoNum type="arabicPlain"/>
            </a:pPr>
            <a:endParaRPr sz="100">
              <a:latin typeface="Arial MT"/>
              <a:cs typeface="Arial MT"/>
            </a:endParaRPr>
          </a:p>
          <a:p>
            <a:pPr marL="103505" indent="-12700">
              <a:lnSpc>
                <a:spcPct val="100000"/>
              </a:lnSpc>
              <a:buAutoNum type="arabicPlain"/>
              <a:tabLst>
                <a:tab pos="104139" algn="l"/>
              </a:tabLst>
            </a:pPr>
            <a:r>
              <a:rPr dirty="0" sz="100" spc="5">
                <a:latin typeface="Arial MT"/>
                <a:cs typeface="Arial MT"/>
              </a:rPr>
              <a:t>rows</a:t>
            </a:r>
            <a:r>
              <a:rPr dirty="0" sz="100" spc="5">
                <a:latin typeface="Arial MT"/>
                <a:cs typeface="Arial MT"/>
              </a:rPr>
              <a:t> </a:t>
            </a:r>
            <a:r>
              <a:rPr dirty="0" sz="100" spc="5">
                <a:latin typeface="Arial MT"/>
                <a:cs typeface="Arial MT"/>
              </a:rPr>
              <a:t>×</a:t>
            </a:r>
            <a:r>
              <a:rPr dirty="0" sz="100" spc="5">
                <a:latin typeface="Arial MT"/>
                <a:cs typeface="Arial MT"/>
              </a:rPr>
              <a:t> </a:t>
            </a:r>
            <a:r>
              <a:rPr dirty="0" sz="100" spc="5">
                <a:latin typeface="Arial MT"/>
                <a:cs typeface="Arial MT"/>
              </a:rPr>
              <a:t>106</a:t>
            </a:r>
            <a:r>
              <a:rPr dirty="0" sz="100" spc="5">
                <a:latin typeface="Arial MT"/>
                <a:cs typeface="Arial MT"/>
              </a:rPr>
              <a:t> </a:t>
            </a:r>
            <a:r>
              <a:rPr dirty="0" sz="100" spc="5">
                <a:latin typeface="Arial MT"/>
                <a:cs typeface="Arial MT"/>
              </a:rPr>
              <a:t>columns</a:t>
            </a:r>
            <a:endParaRPr sz="100">
              <a:latin typeface="Arial MT"/>
              <a:cs typeface="Arial MT"/>
            </a:endParaRPr>
          </a:p>
          <a:p>
            <a:pPr>
              <a:lnSpc>
                <a:spcPct val="100000"/>
              </a:lnSpc>
              <a:buAutoNum type="arabicPlain"/>
            </a:pPr>
            <a:endParaRPr sz="100">
              <a:latin typeface="Arial MT"/>
              <a:cs typeface="Arial MT"/>
            </a:endParaRPr>
          </a:p>
          <a:p>
            <a:pPr>
              <a:lnSpc>
                <a:spcPct val="100000"/>
              </a:lnSpc>
              <a:spcBef>
                <a:spcPts val="50"/>
              </a:spcBef>
              <a:buAutoNum type="arabicPlain"/>
            </a:pPr>
            <a:endParaRPr sz="100">
              <a:latin typeface="Arial MT"/>
              <a:cs typeface="Arial MT"/>
            </a:endParaRPr>
          </a:p>
          <a:p>
            <a:pPr marL="91440" marR="640715" indent="-79375">
              <a:lnSpc>
                <a:spcPct val="100000"/>
              </a:lnSpc>
              <a:spcBef>
                <a:spcPts val="5"/>
              </a:spcBef>
            </a:pPr>
            <a:r>
              <a:rPr dirty="0" sz="100">
                <a:solidFill>
                  <a:srgbClr val="616161"/>
                </a:solidFill>
                <a:latin typeface="Courier New"/>
                <a:cs typeface="Courier New"/>
              </a:rPr>
              <a:t>In</a:t>
            </a:r>
            <a:r>
              <a:rPr dirty="0" sz="100" spc="20">
                <a:solidFill>
                  <a:srgbClr val="616161"/>
                </a:solidFill>
                <a:latin typeface="Courier New"/>
                <a:cs typeface="Courier New"/>
              </a:rPr>
              <a:t> </a:t>
            </a:r>
            <a:r>
              <a:rPr dirty="0" sz="100">
                <a:solidFill>
                  <a:srgbClr val="616161"/>
                </a:solidFill>
                <a:latin typeface="Courier New"/>
                <a:cs typeface="Courier New"/>
              </a:rPr>
              <a:t>[250…</a:t>
            </a:r>
            <a:r>
              <a:rPr dirty="0" sz="100" spc="35">
                <a:solidFill>
                  <a:srgbClr val="616161"/>
                </a:solidFill>
                <a:latin typeface="Courier New"/>
                <a:cs typeface="Courier New"/>
              </a:rPr>
              <a:t> </a:t>
            </a:r>
            <a:r>
              <a:rPr dirty="0" sz="100">
                <a:solidFill>
                  <a:srgbClr val="202020"/>
                </a:solidFill>
                <a:latin typeface="Courier New"/>
                <a:cs typeface="Courier New"/>
              </a:rPr>
              <a:t>country</a:t>
            </a:r>
            <a:r>
              <a:rPr dirty="0" sz="100" b="1">
                <a:solidFill>
                  <a:srgbClr val="AA21FF"/>
                </a:solidFill>
                <a:latin typeface="Courier New"/>
                <a:cs typeface="Courier New"/>
              </a:rPr>
              <a:t>=</a:t>
            </a:r>
            <a:r>
              <a:rPr dirty="0" sz="100">
                <a:solidFill>
                  <a:srgbClr val="202020"/>
                </a:solidFill>
                <a:latin typeface="Courier New"/>
                <a:cs typeface="Courier New"/>
              </a:rPr>
              <a:t>df</a:t>
            </a:r>
            <a:r>
              <a:rPr dirty="0" sz="100">
                <a:solidFill>
                  <a:srgbClr val="0054AA"/>
                </a:solidFill>
                <a:latin typeface="Courier New"/>
                <a:cs typeface="Courier New"/>
              </a:rPr>
              <a:t>[</a:t>
            </a:r>
            <a:r>
              <a:rPr dirty="0" sz="100">
                <a:solidFill>
                  <a:srgbClr val="B92020"/>
                </a:solidFill>
                <a:latin typeface="Courier New"/>
                <a:cs typeface="Courier New"/>
              </a:rPr>
              <a:t>'cast'</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202020"/>
                </a:solidFill>
                <a:latin typeface="Courier New"/>
                <a:cs typeface="Courier New"/>
              </a:rPr>
              <a:t>str</a:t>
            </a:r>
            <a:r>
              <a:rPr dirty="0" sz="100" b="1">
                <a:solidFill>
                  <a:srgbClr val="AA21FF"/>
                </a:solidFill>
                <a:latin typeface="Courier New"/>
                <a:cs typeface="Courier New"/>
              </a:rPr>
              <a:t>.</a:t>
            </a:r>
            <a:r>
              <a:rPr dirty="0" sz="100">
                <a:solidFill>
                  <a:srgbClr val="202020"/>
                </a:solidFill>
                <a:latin typeface="Courier New"/>
                <a:cs typeface="Courier New"/>
              </a:rPr>
              <a:t>split</a:t>
            </a:r>
            <a:r>
              <a:rPr dirty="0" sz="100">
                <a:solidFill>
                  <a:srgbClr val="0054AA"/>
                </a:solidFill>
                <a:latin typeface="Courier New"/>
                <a:cs typeface="Courier New"/>
              </a:rPr>
              <a:t>(</a:t>
            </a:r>
            <a:r>
              <a:rPr dirty="0" sz="100">
                <a:solidFill>
                  <a:srgbClr val="B92020"/>
                </a:solidFill>
                <a:latin typeface="Courier New"/>
                <a:cs typeface="Courier New"/>
              </a:rPr>
              <a:t>"</a:t>
            </a:r>
            <a:r>
              <a:rPr dirty="0" sz="100" spc="20">
                <a:solidFill>
                  <a:srgbClr val="B92020"/>
                </a:solidFill>
                <a:latin typeface="Courier New"/>
                <a:cs typeface="Courier New"/>
              </a:rPr>
              <a:t> </a:t>
            </a:r>
            <a:r>
              <a:rPr dirty="0" sz="100">
                <a:solidFill>
                  <a:srgbClr val="B92020"/>
                </a:solidFill>
                <a:latin typeface="Courier New"/>
                <a:cs typeface="Courier New"/>
              </a:rPr>
              <a:t>"</a:t>
            </a:r>
            <a:r>
              <a:rPr dirty="0" sz="100">
                <a:solidFill>
                  <a:srgbClr val="0054AA"/>
                </a:solidFill>
                <a:latin typeface="Courier New"/>
                <a:cs typeface="Courier New"/>
              </a:rPr>
              <a:t>,</a:t>
            </a:r>
            <a:r>
              <a:rPr dirty="0" sz="100">
                <a:solidFill>
                  <a:srgbClr val="202020"/>
                </a:solidFill>
                <a:latin typeface="Courier New"/>
                <a:cs typeface="Courier New"/>
              </a:rPr>
              <a:t>expand</a:t>
            </a:r>
            <a:r>
              <a:rPr dirty="0" sz="100" b="1">
                <a:solidFill>
                  <a:srgbClr val="AA21FF"/>
                </a:solidFill>
                <a:latin typeface="Courier New"/>
                <a:cs typeface="Courier New"/>
              </a:rPr>
              <a:t>=</a:t>
            </a:r>
            <a:r>
              <a:rPr dirty="0" sz="100" b="1">
                <a:solidFill>
                  <a:srgbClr val="008000"/>
                </a:solidFill>
                <a:latin typeface="Courier New"/>
                <a:cs typeface="Courier New"/>
              </a:rPr>
              <a:t>True</a:t>
            </a:r>
            <a:r>
              <a:rPr dirty="0" sz="100">
                <a:solidFill>
                  <a:srgbClr val="0054AA"/>
                </a:solidFill>
                <a:latin typeface="Courier New"/>
                <a:cs typeface="Courier New"/>
              </a:rPr>
              <a:t>) </a:t>
            </a:r>
            <a:r>
              <a:rPr dirty="0" sz="100" spc="-45">
                <a:solidFill>
                  <a:srgbClr val="0054AA"/>
                </a:solidFill>
                <a:latin typeface="Courier New"/>
                <a:cs typeface="Courier New"/>
              </a:rPr>
              <a:t> </a:t>
            </a:r>
            <a:r>
              <a:rPr dirty="0" sz="100">
                <a:solidFill>
                  <a:srgbClr val="202020"/>
                </a:solidFill>
                <a:latin typeface="Courier New"/>
                <a:cs typeface="Courier New"/>
              </a:rPr>
              <a:t>country</a:t>
            </a:r>
            <a:r>
              <a:rPr dirty="0" sz="100" b="1">
                <a:solidFill>
                  <a:srgbClr val="AA21FF"/>
                </a:solidFill>
                <a:latin typeface="Courier New"/>
                <a:cs typeface="Courier New"/>
              </a:rPr>
              <a:t>.</a:t>
            </a:r>
            <a:r>
              <a:rPr dirty="0" sz="100">
                <a:solidFill>
                  <a:srgbClr val="202020"/>
                </a:solidFill>
                <a:latin typeface="Courier New"/>
                <a:cs typeface="Courier New"/>
              </a:rPr>
              <a:t>head</a:t>
            </a:r>
            <a:r>
              <a:rPr dirty="0" sz="100">
                <a:solidFill>
                  <a:srgbClr val="0054AA"/>
                </a:solidFill>
                <a:latin typeface="Courier New"/>
                <a:cs typeface="Courier New"/>
              </a:rPr>
              <a:t>(</a:t>
            </a:r>
            <a:r>
              <a:rPr dirty="0" sz="100">
                <a:solidFill>
                  <a:srgbClr val="008700"/>
                </a:solidFill>
                <a:latin typeface="Courier New"/>
                <a:cs typeface="Courier New"/>
              </a:rPr>
              <a:t>2</a:t>
            </a:r>
            <a:r>
              <a:rPr dirty="0" sz="100">
                <a:solidFill>
                  <a:srgbClr val="0054AA"/>
                </a:solidFill>
                <a:latin typeface="Courier New"/>
                <a:cs typeface="Courier New"/>
              </a:rPr>
              <a:t>)</a:t>
            </a:r>
            <a:endParaRPr sz="100">
              <a:latin typeface="Courier New"/>
              <a:cs typeface="Courier New"/>
            </a:endParaRPr>
          </a:p>
          <a:p>
            <a:pPr>
              <a:lnSpc>
                <a:spcPct val="100000"/>
              </a:lnSpc>
              <a:spcBef>
                <a:spcPts val="55"/>
              </a:spcBef>
            </a:pPr>
            <a:endParaRPr sz="100">
              <a:latin typeface="Courier New"/>
              <a:cs typeface="Courier New"/>
            </a:endParaRPr>
          </a:p>
          <a:p>
            <a:pPr marL="12700">
              <a:lnSpc>
                <a:spcPct val="100000"/>
              </a:lnSpc>
            </a:pPr>
            <a:r>
              <a:rPr dirty="0" sz="100">
                <a:solidFill>
                  <a:srgbClr val="616161"/>
                </a:solidFill>
                <a:latin typeface="Courier New"/>
                <a:cs typeface="Courier New"/>
              </a:rPr>
              <a:t>Out[250]:      </a:t>
            </a:r>
            <a:r>
              <a:rPr dirty="0" sz="100" spc="5">
                <a:solidFill>
                  <a:srgbClr val="616161"/>
                </a:solidFill>
                <a:latin typeface="Courier New"/>
                <a:cs typeface="Courier New"/>
              </a:rPr>
              <a:t> </a:t>
            </a:r>
            <a:r>
              <a:rPr dirty="0" sz="100" spc="-5" b="1">
                <a:latin typeface="Arial"/>
                <a:cs typeface="Arial"/>
              </a:rPr>
              <a:t>0</a:t>
            </a:r>
            <a:r>
              <a:rPr dirty="0" sz="100" spc="15" b="1">
                <a:latin typeface="Arial"/>
                <a:cs typeface="Arial"/>
              </a:rPr>
              <a:t>        </a:t>
            </a:r>
            <a:r>
              <a:rPr dirty="0" sz="100" spc="20" b="1">
                <a:latin typeface="Arial"/>
                <a:cs typeface="Arial"/>
              </a:rPr>
              <a:t> </a:t>
            </a:r>
            <a:r>
              <a:rPr dirty="0" sz="100" spc="-5" b="1">
                <a:latin typeface="Arial"/>
                <a:cs typeface="Arial"/>
              </a:rPr>
              <a:t>1</a:t>
            </a:r>
            <a:r>
              <a:rPr dirty="0" sz="100" spc="20" b="1">
                <a:latin typeface="Arial"/>
                <a:cs typeface="Arial"/>
              </a:rPr>
              <a:t>     </a:t>
            </a:r>
            <a:r>
              <a:rPr dirty="0" sz="100" spc="20" b="1">
                <a:latin typeface="Arial"/>
                <a:cs typeface="Arial"/>
              </a:rPr>
              <a:t> </a:t>
            </a:r>
            <a:r>
              <a:rPr dirty="0" sz="100" spc="-5" b="1">
                <a:latin typeface="Arial"/>
                <a:cs typeface="Arial"/>
              </a:rPr>
              <a:t>2</a:t>
            </a:r>
            <a:r>
              <a:rPr dirty="0" sz="100" spc="20" b="1">
                <a:latin typeface="Arial"/>
                <a:cs typeface="Arial"/>
              </a:rPr>
              <a:t>       </a:t>
            </a:r>
            <a:r>
              <a:rPr dirty="0" sz="100" spc="20" b="1">
                <a:latin typeface="Arial"/>
                <a:cs typeface="Arial"/>
              </a:rPr>
              <a:t> </a:t>
            </a:r>
            <a:r>
              <a:rPr dirty="0" sz="100" spc="-5" b="1">
                <a:latin typeface="Arial"/>
                <a:cs typeface="Arial"/>
              </a:rPr>
              <a:t>3</a:t>
            </a:r>
            <a:r>
              <a:rPr dirty="0" sz="100" spc="20" b="1">
                <a:latin typeface="Arial"/>
                <a:cs typeface="Arial"/>
              </a:rPr>
              <a:t>     </a:t>
            </a:r>
            <a:r>
              <a:rPr dirty="0" sz="100" spc="-5" b="1">
                <a:latin typeface="Arial"/>
                <a:cs typeface="Arial"/>
              </a:rPr>
              <a:t>4</a:t>
            </a:r>
            <a:r>
              <a:rPr dirty="0" sz="100" spc="15" b="1">
                <a:latin typeface="Arial"/>
                <a:cs typeface="Arial"/>
              </a:rPr>
              <a:t>          </a:t>
            </a:r>
            <a:r>
              <a:rPr dirty="0" sz="100" spc="20" b="1">
                <a:latin typeface="Arial"/>
                <a:cs typeface="Arial"/>
              </a:rPr>
              <a:t> </a:t>
            </a:r>
            <a:r>
              <a:rPr dirty="0" sz="100" spc="-5" b="1">
                <a:latin typeface="Arial"/>
                <a:cs typeface="Arial"/>
              </a:rPr>
              <a:t>5</a:t>
            </a:r>
            <a:r>
              <a:rPr dirty="0" sz="100" spc="20" b="1">
                <a:latin typeface="Arial"/>
                <a:cs typeface="Arial"/>
              </a:rPr>
              <a:t>        </a:t>
            </a:r>
            <a:r>
              <a:rPr dirty="0" sz="100" spc="20" b="1">
                <a:latin typeface="Arial"/>
                <a:cs typeface="Arial"/>
              </a:rPr>
              <a:t> </a:t>
            </a:r>
            <a:r>
              <a:rPr dirty="0" sz="100" spc="-5" b="1">
                <a:latin typeface="Arial"/>
                <a:cs typeface="Arial"/>
              </a:rPr>
              <a:t>6</a:t>
            </a:r>
            <a:r>
              <a:rPr dirty="0" sz="100" spc="20" b="1">
                <a:latin typeface="Arial"/>
                <a:cs typeface="Arial"/>
              </a:rPr>
              <a:t>       </a:t>
            </a:r>
            <a:r>
              <a:rPr dirty="0" sz="100" spc="20" b="1">
                <a:latin typeface="Arial"/>
                <a:cs typeface="Arial"/>
              </a:rPr>
              <a:t> </a:t>
            </a:r>
            <a:r>
              <a:rPr dirty="0" sz="100" spc="-5" b="1">
                <a:latin typeface="Arial"/>
                <a:cs typeface="Arial"/>
              </a:rPr>
              <a:t>7</a:t>
            </a:r>
            <a:r>
              <a:rPr dirty="0" sz="100" spc="20" b="1">
                <a:latin typeface="Arial"/>
                <a:cs typeface="Arial"/>
              </a:rPr>
              <a:t>     </a:t>
            </a:r>
            <a:r>
              <a:rPr dirty="0" sz="100" spc="25" b="1">
                <a:latin typeface="Arial"/>
                <a:cs typeface="Arial"/>
              </a:rPr>
              <a:t> </a:t>
            </a:r>
            <a:r>
              <a:rPr dirty="0" sz="100" spc="-5" b="1">
                <a:latin typeface="Arial"/>
                <a:cs typeface="Arial"/>
              </a:rPr>
              <a:t>8</a:t>
            </a:r>
            <a:r>
              <a:rPr dirty="0" sz="100" spc="20" b="1">
                <a:latin typeface="Arial"/>
                <a:cs typeface="Arial"/>
              </a:rPr>
              <a:t>          </a:t>
            </a:r>
            <a:r>
              <a:rPr dirty="0" sz="100" spc="20" b="1">
                <a:latin typeface="Arial"/>
                <a:cs typeface="Arial"/>
              </a:rPr>
              <a:t> </a:t>
            </a:r>
            <a:r>
              <a:rPr dirty="0" sz="100" spc="-5" b="1">
                <a:latin typeface="Arial"/>
                <a:cs typeface="Arial"/>
              </a:rPr>
              <a:t>9</a:t>
            </a:r>
            <a:r>
              <a:rPr dirty="0" sz="100" spc="25" b="1">
                <a:latin typeface="Arial"/>
                <a:cs typeface="Arial"/>
              </a:rPr>
              <a:t> </a:t>
            </a:r>
            <a:r>
              <a:rPr dirty="0" sz="100" spc="25" b="1">
                <a:latin typeface="Arial"/>
                <a:cs typeface="Arial"/>
              </a:rPr>
              <a:t> </a:t>
            </a:r>
            <a:r>
              <a:rPr dirty="0" sz="100" spc="-5" b="1">
                <a:latin typeface="Arial"/>
                <a:cs typeface="Arial"/>
              </a:rPr>
              <a:t>...</a:t>
            </a:r>
            <a:r>
              <a:rPr dirty="0" sz="100" spc="25" b="1">
                <a:latin typeface="Arial"/>
                <a:cs typeface="Arial"/>
              </a:rPr>
              <a:t>   </a:t>
            </a:r>
            <a:r>
              <a:rPr dirty="0" sz="100" spc="30" b="1">
                <a:latin typeface="Arial"/>
                <a:cs typeface="Arial"/>
              </a:rPr>
              <a:t> </a:t>
            </a:r>
            <a:r>
              <a:rPr dirty="0" sz="100" spc="-5" b="1">
                <a:latin typeface="Arial"/>
                <a:cs typeface="Arial"/>
              </a:rPr>
              <a:t>96</a:t>
            </a:r>
            <a:r>
              <a:rPr dirty="0" sz="100" spc="15" b="1">
                <a:latin typeface="Arial"/>
                <a:cs typeface="Arial"/>
              </a:rPr>
              <a:t>    </a:t>
            </a:r>
            <a:r>
              <a:rPr dirty="0" sz="100" spc="20" b="1">
                <a:latin typeface="Arial"/>
                <a:cs typeface="Arial"/>
              </a:rPr>
              <a:t> </a:t>
            </a:r>
            <a:r>
              <a:rPr dirty="0" sz="100" spc="-5" b="1">
                <a:latin typeface="Arial"/>
                <a:cs typeface="Arial"/>
              </a:rPr>
              <a:t>97</a:t>
            </a:r>
            <a:r>
              <a:rPr dirty="0" sz="100" spc="15" b="1">
                <a:latin typeface="Arial"/>
                <a:cs typeface="Arial"/>
              </a:rPr>
              <a:t>    </a:t>
            </a:r>
            <a:r>
              <a:rPr dirty="0" sz="100" spc="15" b="1">
                <a:latin typeface="Arial"/>
                <a:cs typeface="Arial"/>
              </a:rPr>
              <a:t> </a:t>
            </a:r>
            <a:r>
              <a:rPr dirty="0" sz="100" spc="-5" b="1">
                <a:latin typeface="Arial"/>
                <a:cs typeface="Arial"/>
              </a:rPr>
              <a:t>98</a:t>
            </a:r>
            <a:r>
              <a:rPr dirty="0" sz="100" spc="15" b="1">
                <a:latin typeface="Arial"/>
                <a:cs typeface="Arial"/>
              </a:rPr>
              <a:t>    </a:t>
            </a:r>
            <a:r>
              <a:rPr dirty="0" sz="100" spc="20" b="1">
                <a:latin typeface="Arial"/>
                <a:cs typeface="Arial"/>
              </a:rPr>
              <a:t> </a:t>
            </a:r>
            <a:r>
              <a:rPr dirty="0" sz="100" spc="-5" b="1">
                <a:latin typeface="Arial"/>
                <a:cs typeface="Arial"/>
              </a:rPr>
              <a:t>99</a:t>
            </a:r>
            <a:r>
              <a:rPr dirty="0" sz="100" spc="30" b="1">
                <a:latin typeface="Arial"/>
                <a:cs typeface="Arial"/>
              </a:rPr>
              <a:t>  </a:t>
            </a:r>
            <a:r>
              <a:rPr dirty="0" sz="100" spc="30" b="1">
                <a:latin typeface="Arial"/>
                <a:cs typeface="Arial"/>
              </a:rPr>
              <a:t> </a:t>
            </a:r>
            <a:r>
              <a:rPr dirty="0" sz="100" spc="-5" b="1">
                <a:latin typeface="Arial"/>
                <a:cs typeface="Arial"/>
              </a:rPr>
              <a:t>100</a:t>
            </a:r>
            <a:r>
              <a:rPr dirty="0" sz="100" spc="30" b="1">
                <a:latin typeface="Arial"/>
                <a:cs typeface="Arial"/>
              </a:rPr>
              <a:t>  </a:t>
            </a:r>
            <a:r>
              <a:rPr dirty="0" sz="100" spc="30" b="1">
                <a:latin typeface="Arial"/>
                <a:cs typeface="Arial"/>
              </a:rPr>
              <a:t> </a:t>
            </a:r>
            <a:r>
              <a:rPr dirty="0" sz="100" spc="-5" b="1">
                <a:latin typeface="Arial"/>
                <a:cs typeface="Arial"/>
              </a:rPr>
              <a:t>101</a:t>
            </a:r>
            <a:r>
              <a:rPr dirty="0" sz="100" spc="30" b="1">
                <a:latin typeface="Arial"/>
                <a:cs typeface="Arial"/>
              </a:rPr>
              <a:t>  </a:t>
            </a:r>
            <a:r>
              <a:rPr dirty="0" sz="100" spc="35" b="1">
                <a:latin typeface="Arial"/>
                <a:cs typeface="Arial"/>
              </a:rPr>
              <a:t> </a:t>
            </a:r>
            <a:r>
              <a:rPr dirty="0" sz="100" spc="-5" b="1">
                <a:latin typeface="Arial"/>
                <a:cs typeface="Arial"/>
              </a:rPr>
              <a:t>102</a:t>
            </a:r>
            <a:r>
              <a:rPr dirty="0" sz="100" spc="30" b="1">
                <a:latin typeface="Arial"/>
                <a:cs typeface="Arial"/>
              </a:rPr>
              <a:t>  </a:t>
            </a:r>
            <a:r>
              <a:rPr dirty="0" sz="100" spc="30" b="1">
                <a:latin typeface="Arial"/>
                <a:cs typeface="Arial"/>
              </a:rPr>
              <a:t> </a:t>
            </a:r>
            <a:r>
              <a:rPr dirty="0" sz="100" spc="-5" b="1">
                <a:latin typeface="Arial"/>
                <a:cs typeface="Arial"/>
              </a:rPr>
              <a:t>103</a:t>
            </a:r>
            <a:r>
              <a:rPr dirty="0" sz="100" spc="30" b="1">
                <a:latin typeface="Arial"/>
                <a:cs typeface="Arial"/>
              </a:rPr>
              <a:t>  </a:t>
            </a:r>
            <a:r>
              <a:rPr dirty="0" sz="100" spc="30" b="1">
                <a:latin typeface="Arial"/>
                <a:cs typeface="Arial"/>
              </a:rPr>
              <a:t> </a:t>
            </a:r>
            <a:r>
              <a:rPr dirty="0" sz="100" spc="-5" b="1">
                <a:latin typeface="Arial"/>
                <a:cs typeface="Arial"/>
              </a:rPr>
              <a:t>104</a:t>
            </a:r>
            <a:r>
              <a:rPr dirty="0" sz="100" spc="30" b="1">
                <a:latin typeface="Arial"/>
                <a:cs typeface="Arial"/>
              </a:rPr>
              <a:t>  </a:t>
            </a:r>
            <a:r>
              <a:rPr dirty="0" sz="100" spc="35" b="1">
                <a:latin typeface="Arial"/>
                <a:cs typeface="Arial"/>
              </a:rPr>
              <a:t> </a:t>
            </a:r>
            <a:r>
              <a:rPr dirty="0" sz="100" spc="-5" b="1">
                <a:latin typeface="Arial"/>
                <a:cs typeface="Arial"/>
              </a:rPr>
              <a:t>105</a:t>
            </a:r>
            <a:endParaRPr sz="100">
              <a:latin typeface="Arial"/>
              <a:cs typeface="Arial"/>
            </a:endParaRPr>
          </a:p>
          <a:p>
            <a:pPr>
              <a:lnSpc>
                <a:spcPct val="100000"/>
              </a:lnSpc>
            </a:pPr>
            <a:endParaRPr sz="100">
              <a:latin typeface="Arial"/>
              <a:cs typeface="Arial"/>
            </a:endParaRPr>
          </a:p>
          <a:p>
            <a:pPr lvl="1" marL="118110" indent="-20955">
              <a:lnSpc>
                <a:spcPct val="100000"/>
              </a:lnSpc>
              <a:buFont typeface="Arial"/>
              <a:buAutoNum type="arabicPlain" startAt="0"/>
              <a:tabLst>
                <a:tab pos="118745" algn="l"/>
              </a:tabLst>
            </a:pPr>
            <a:r>
              <a:rPr dirty="0" sz="100" spc="-5">
                <a:latin typeface="Arial MT"/>
                <a:cs typeface="Arial MT"/>
              </a:rPr>
              <a:t>NaN</a:t>
            </a:r>
            <a:r>
              <a:rPr dirty="0" sz="100" spc="20">
                <a:latin typeface="Arial MT"/>
                <a:cs typeface="Arial MT"/>
              </a:rPr>
              <a:t>    </a:t>
            </a:r>
            <a:r>
              <a:rPr dirty="0" sz="100" spc="65">
                <a:latin typeface="Arial MT"/>
                <a:cs typeface="Arial MT"/>
              </a:rPr>
              <a:t> </a:t>
            </a:r>
            <a:r>
              <a:rPr dirty="0" sz="100" spc="-5">
                <a:latin typeface="Arial MT"/>
                <a:cs typeface="Arial MT"/>
              </a:rPr>
              <a:t>NaN</a:t>
            </a:r>
            <a:r>
              <a:rPr dirty="0" sz="100" spc="20">
                <a:latin typeface="Arial MT"/>
                <a:cs typeface="Arial MT"/>
              </a:rPr>
              <a:t>  </a:t>
            </a:r>
            <a:r>
              <a:rPr dirty="0" sz="100" spc="25">
                <a:latin typeface="Arial MT"/>
                <a:cs typeface="Arial MT"/>
              </a:rPr>
              <a:t> </a:t>
            </a:r>
            <a:r>
              <a:rPr dirty="0" sz="100" spc="-5">
                <a:latin typeface="Arial MT"/>
                <a:cs typeface="Arial MT"/>
              </a:rPr>
              <a:t>NaN</a:t>
            </a:r>
            <a:r>
              <a:rPr dirty="0" sz="100" spc="20">
                <a:latin typeface="Arial MT"/>
                <a:cs typeface="Arial MT"/>
              </a:rPr>
              <a:t>    </a:t>
            </a:r>
            <a:r>
              <a:rPr dirty="0" sz="100" spc="25">
                <a:latin typeface="Arial MT"/>
                <a:cs typeface="Arial MT"/>
              </a:rPr>
              <a:t> </a:t>
            </a:r>
            <a:r>
              <a:rPr dirty="0" sz="100" spc="-5">
                <a:latin typeface="Arial MT"/>
                <a:cs typeface="Arial MT"/>
              </a:rPr>
              <a:t>NaN</a:t>
            </a:r>
            <a:r>
              <a:rPr dirty="0" sz="100" spc="30">
                <a:latin typeface="Arial MT"/>
                <a:cs typeface="Arial MT"/>
              </a:rPr>
              <a:t> </a:t>
            </a:r>
            <a:r>
              <a:rPr dirty="0" sz="100" spc="30">
                <a:latin typeface="Arial MT"/>
                <a:cs typeface="Arial MT"/>
              </a:rPr>
              <a:t> </a:t>
            </a:r>
            <a:r>
              <a:rPr dirty="0" sz="100" spc="-5">
                <a:latin typeface="Arial MT"/>
                <a:cs typeface="Arial MT"/>
              </a:rPr>
              <a:t>NaN</a:t>
            </a:r>
            <a:r>
              <a:rPr dirty="0" sz="100" spc="20">
                <a:latin typeface="Arial MT"/>
                <a:cs typeface="Arial MT"/>
              </a:rPr>
              <a:t>      </a:t>
            </a:r>
            <a:r>
              <a:rPr dirty="0" sz="100" spc="25">
                <a:latin typeface="Arial MT"/>
                <a:cs typeface="Arial MT"/>
              </a:rPr>
              <a:t> </a:t>
            </a:r>
            <a:r>
              <a:rPr dirty="0" sz="100" spc="-5">
                <a:latin typeface="Arial MT"/>
                <a:cs typeface="Arial MT"/>
              </a:rPr>
              <a:t>NaN</a:t>
            </a:r>
            <a:r>
              <a:rPr dirty="0" sz="100" spc="20">
                <a:latin typeface="Arial MT"/>
                <a:cs typeface="Arial MT"/>
              </a:rPr>
              <a:t>     </a:t>
            </a:r>
            <a:r>
              <a:rPr dirty="0" sz="100" spc="20">
                <a:latin typeface="Arial MT"/>
                <a:cs typeface="Arial MT"/>
              </a:rPr>
              <a:t> </a:t>
            </a:r>
            <a:r>
              <a:rPr dirty="0" sz="100" spc="-5">
                <a:latin typeface="Arial MT"/>
                <a:cs typeface="Arial MT"/>
              </a:rPr>
              <a:t>NaN</a:t>
            </a:r>
            <a:r>
              <a:rPr dirty="0" sz="100" spc="20">
                <a:latin typeface="Arial MT"/>
                <a:cs typeface="Arial MT"/>
              </a:rPr>
              <a:t>    </a:t>
            </a:r>
            <a:r>
              <a:rPr dirty="0" sz="100" spc="25">
                <a:latin typeface="Arial MT"/>
                <a:cs typeface="Arial MT"/>
              </a:rPr>
              <a:t> </a:t>
            </a:r>
            <a:r>
              <a:rPr dirty="0" sz="100" spc="-5">
                <a:latin typeface="Arial MT"/>
                <a:cs typeface="Arial MT"/>
              </a:rPr>
              <a:t>NaN</a:t>
            </a:r>
            <a:r>
              <a:rPr dirty="0" sz="100" spc="20">
                <a:latin typeface="Arial MT"/>
                <a:cs typeface="Arial MT"/>
              </a:rPr>
              <a:t>  </a:t>
            </a:r>
            <a:r>
              <a:rPr dirty="0" sz="100" spc="25">
                <a:latin typeface="Arial MT"/>
                <a:cs typeface="Arial MT"/>
              </a:rPr>
              <a:t> </a:t>
            </a:r>
            <a:r>
              <a:rPr dirty="0" sz="100" spc="-5">
                <a:latin typeface="Arial MT"/>
                <a:cs typeface="Arial MT"/>
              </a:rPr>
              <a:t>NaN</a:t>
            </a:r>
            <a:r>
              <a:rPr dirty="0" sz="100" spc="20">
                <a:latin typeface="Arial MT"/>
                <a:cs typeface="Arial MT"/>
              </a:rPr>
              <a:t>       </a:t>
            </a:r>
            <a:r>
              <a:rPr dirty="0" sz="100" spc="20">
                <a:latin typeface="Arial MT"/>
                <a:cs typeface="Arial MT"/>
              </a:rPr>
              <a:t> </a:t>
            </a:r>
            <a:r>
              <a:rPr dirty="0" sz="100" spc="-5">
                <a:latin typeface="Arial MT"/>
                <a:cs typeface="Arial MT"/>
              </a:rPr>
              <a:t>NaN</a:t>
            </a:r>
            <a:r>
              <a:rPr dirty="0" sz="100" spc="30">
                <a:latin typeface="Arial MT"/>
                <a:cs typeface="Arial MT"/>
              </a:rPr>
              <a:t> </a:t>
            </a:r>
            <a:r>
              <a:rPr dirty="0" sz="100" spc="35">
                <a:latin typeface="Arial MT"/>
                <a:cs typeface="Arial MT"/>
              </a:rPr>
              <a:t> </a:t>
            </a:r>
            <a:r>
              <a:rPr dirty="0" sz="100" spc="-5">
                <a:latin typeface="Arial MT"/>
                <a:cs typeface="Arial MT"/>
              </a:rPr>
              <a:t>...</a:t>
            </a:r>
            <a:r>
              <a:rPr dirty="0" sz="100" spc="35">
                <a:latin typeface="Arial MT"/>
                <a:cs typeface="Arial MT"/>
              </a:rPr>
              <a:t> </a:t>
            </a:r>
            <a:r>
              <a:rPr dirty="0" sz="100" spc="35">
                <a:latin typeface="Arial MT"/>
                <a:cs typeface="Arial MT"/>
              </a:rPr>
              <a:t> </a:t>
            </a:r>
            <a:r>
              <a:rPr dirty="0" sz="100" spc="-5">
                <a:latin typeface="Arial MT"/>
                <a:cs typeface="Arial MT"/>
              </a:rPr>
              <a:t>NaN</a:t>
            </a:r>
            <a:r>
              <a:rPr dirty="0" sz="100" spc="20">
                <a:latin typeface="Arial MT"/>
                <a:cs typeface="Arial MT"/>
              </a:rPr>
              <a:t>  </a:t>
            </a:r>
            <a:r>
              <a:rPr dirty="0" sz="100" spc="25">
                <a:latin typeface="Arial MT"/>
                <a:cs typeface="Arial MT"/>
              </a:rPr>
              <a:t> </a:t>
            </a:r>
            <a:r>
              <a:rPr dirty="0" sz="100" spc="-5">
                <a:latin typeface="Arial MT"/>
                <a:cs typeface="Arial MT"/>
              </a:rPr>
              <a:t>NaN</a:t>
            </a:r>
            <a:r>
              <a:rPr dirty="0" sz="100" spc="20">
                <a:latin typeface="Arial MT"/>
                <a:cs typeface="Arial MT"/>
              </a:rPr>
              <a:t>  </a:t>
            </a:r>
            <a:r>
              <a:rPr dirty="0" sz="100" spc="20">
                <a:latin typeface="Arial MT"/>
                <a:cs typeface="Arial MT"/>
              </a:rPr>
              <a:t> </a:t>
            </a:r>
            <a:r>
              <a:rPr dirty="0" sz="100" spc="-5">
                <a:latin typeface="Arial MT"/>
                <a:cs typeface="Arial MT"/>
              </a:rPr>
              <a:t>NaN</a:t>
            </a:r>
            <a:r>
              <a:rPr dirty="0" sz="100" spc="20">
                <a:latin typeface="Arial MT"/>
                <a:cs typeface="Arial MT"/>
              </a:rPr>
              <a:t>  </a:t>
            </a:r>
            <a:r>
              <a:rPr dirty="0" sz="100" spc="20">
                <a:latin typeface="Arial MT"/>
                <a:cs typeface="Arial MT"/>
              </a:rPr>
              <a:t> </a:t>
            </a:r>
            <a:r>
              <a:rPr dirty="0" sz="100" spc="-5">
                <a:latin typeface="Arial MT"/>
                <a:cs typeface="Arial MT"/>
              </a:rPr>
              <a:t>NaN</a:t>
            </a:r>
            <a:r>
              <a:rPr dirty="0" sz="100" spc="20">
                <a:latin typeface="Arial MT"/>
                <a:cs typeface="Arial MT"/>
              </a:rPr>
              <a:t>  </a:t>
            </a:r>
            <a:r>
              <a:rPr dirty="0" sz="100" spc="20">
                <a:latin typeface="Arial MT"/>
                <a:cs typeface="Arial MT"/>
              </a:rPr>
              <a:t> </a:t>
            </a:r>
            <a:r>
              <a:rPr dirty="0" sz="100" spc="-5">
                <a:latin typeface="Arial MT"/>
                <a:cs typeface="Arial MT"/>
              </a:rPr>
              <a:t>NaN</a:t>
            </a:r>
            <a:r>
              <a:rPr dirty="0" sz="100" spc="20">
                <a:latin typeface="Arial MT"/>
                <a:cs typeface="Arial MT"/>
              </a:rPr>
              <a:t>  </a:t>
            </a:r>
            <a:r>
              <a:rPr dirty="0" sz="100" spc="20">
                <a:latin typeface="Arial MT"/>
                <a:cs typeface="Arial MT"/>
              </a:rPr>
              <a:t> </a:t>
            </a:r>
            <a:r>
              <a:rPr dirty="0" sz="100" spc="-5">
                <a:latin typeface="Arial MT"/>
                <a:cs typeface="Arial MT"/>
              </a:rPr>
              <a:t>NaN</a:t>
            </a:r>
            <a:r>
              <a:rPr dirty="0" sz="100" spc="20">
                <a:latin typeface="Arial MT"/>
                <a:cs typeface="Arial MT"/>
              </a:rPr>
              <a:t>  </a:t>
            </a:r>
            <a:r>
              <a:rPr dirty="0" sz="100" spc="20">
                <a:latin typeface="Arial MT"/>
                <a:cs typeface="Arial MT"/>
              </a:rPr>
              <a:t> </a:t>
            </a:r>
            <a:r>
              <a:rPr dirty="0" sz="100" spc="-5">
                <a:latin typeface="Arial MT"/>
                <a:cs typeface="Arial MT"/>
              </a:rPr>
              <a:t>NaN</a:t>
            </a:r>
            <a:r>
              <a:rPr dirty="0" sz="100" spc="20">
                <a:latin typeface="Arial MT"/>
                <a:cs typeface="Arial MT"/>
              </a:rPr>
              <a:t>  </a:t>
            </a:r>
            <a:r>
              <a:rPr dirty="0" sz="100" spc="20">
                <a:latin typeface="Arial MT"/>
                <a:cs typeface="Arial MT"/>
              </a:rPr>
              <a:t> </a:t>
            </a:r>
            <a:r>
              <a:rPr dirty="0" sz="100" spc="-5">
                <a:latin typeface="Arial MT"/>
                <a:cs typeface="Arial MT"/>
              </a:rPr>
              <a:t>NaN</a:t>
            </a:r>
            <a:r>
              <a:rPr dirty="0" sz="100" spc="20">
                <a:latin typeface="Arial MT"/>
                <a:cs typeface="Arial MT"/>
              </a:rPr>
              <a:t>  </a:t>
            </a:r>
            <a:r>
              <a:rPr dirty="0" sz="100" spc="20">
                <a:latin typeface="Arial MT"/>
                <a:cs typeface="Arial MT"/>
              </a:rPr>
              <a:t> </a:t>
            </a:r>
            <a:r>
              <a:rPr dirty="0" sz="100" spc="-5">
                <a:latin typeface="Arial MT"/>
                <a:cs typeface="Arial MT"/>
              </a:rPr>
              <a:t>NaN</a:t>
            </a:r>
            <a:r>
              <a:rPr dirty="0" sz="100" spc="20">
                <a:latin typeface="Arial MT"/>
                <a:cs typeface="Arial MT"/>
              </a:rPr>
              <a:t>  </a:t>
            </a:r>
            <a:r>
              <a:rPr dirty="0" sz="100" spc="20">
                <a:latin typeface="Arial MT"/>
                <a:cs typeface="Arial MT"/>
              </a:rPr>
              <a:t> </a:t>
            </a:r>
            <a:r>
              <a:rPr dirty="0" sz="100" spc="-5">
                <a:latin typeface="Arial MT"/>
                <a:cs typeface="Arial MT"/>
              </a:rPr>
              <a:t>NaN</a:t>
            </a:r>
            <a:endParaRPr sz="100">
              <a:latin typeface="Arial MT"/>
              <a:cs typeface="Arial MT"/>
            </a:endParaRPr>
          </a:p>
          <a:p>
            <a:pPr lvl="1" marL="117475" indent="-19685">
              <a:lnSpc>
                <a:spcPct val="100000"/>
              </a:lnSpc>
              <a:spcBef>
                <a:spcPts val="70"/>
              </a:spcBef>
              <a:buFont typeface="Arial"/>
              <a:buAutoNum type="arabicPlain" startAt="0"/>
              <a:tabLst>
                <a:tab pos="117475" algn="l"/>
              </a:tabLst>
            </a:pPr>
            <a:r>
              <a:rPr dirty="0" sz="100" spc="-5">
                <a:latin typeface="Arial MT"/>
                <a:cs typeface="Arial MT"/>
              </a:rPr>
              <a:t>Ama</a:t>
            </a:r>
            <a:r>
              <a:rPr dirty="0" sz="100" spc="25">
                <a:latin typeface="Arial MT"/>
                <a:cs typeface="Arial MT"/>
              </a:rPr>
              <a:t> </a:t>
            </a:r>
            <a:r>
              <a:rPr dirty="0" sz="100" spc="25">
                <a:latin typeface="Arial MT"/>
                <a:cs typeface="Arial MT"/>
              </a:rPr>
              <a:t> </a:t>
            </a:r>
            <a:r>
              <a:rPr dirty="0" sz="100" spc="-5">
                <a:latin typeface="Arial MT"/>
                <a:cs typeface="Arial MT"/>
              </a:rPr>
              <a:t>Qamata,</a:t>
            </a:r>
            <a:r>
              <a:rPr dirty="0" sz="100" spc="25">
                <a:latin typeface="Arial MT"/>
                <a:cs typeface="Arial MT"/>
              </a:rPr>
              <a:t> </a:t>
            </a:r>
            <a:r>
              <a:rPr dirty="0" sz="100" spc="30">
                <a:latin typeface="Arial MT"/>
                <a:cs typeface="Arial MT"/>
              </a:rPr>
              <a:t> </a:t>
            </a:r>
            <a:r>
              <a:rPr dirty="0" sz="100" spc="-5">
                <a:latin typeface="Arial MT"/>
                <a:cs typeface="Arial MT"/>
              </a:rPr>
              <a:t>Khosi</a:t>
            </a:r>
            <a:r>
              <a:rPr dirty="0" sz="100" spc="25">
                <a:latin typeface="Arial MT"/>
                <a:cs typeface="Arial MT"/>
              </a:rPr>
              <a:t> </a:t>
            </a:r>
            <a:r>
              <a:rPr dirty="0" sz="100" spc="30">
                <a:latin typeface="Arial MT"/>
                <a:cs typeface="Arial MT"/>
              </a:rPr>
              <a:t> </a:t>
            </a:r>
            <a:r>
              <a:rPr dirty="0" sz="100" spc="-5">
                <a:latin typeface="Arial MT"/>
                <a:cs typeface="Arial MT"/>
              </a:rPr>
              <a:t>Ngema,</a:t>
            </a:r>
            <a:r>
              <a:rPr dirty="0" sz="100" spc="40">
                <a:latin typeface="Arial MT"/>
                <a:cs typeface="Arial MT"/>
              </a:rPr>
              <a:t>  </a:t>
            </a:r>
            <a:r>
              <a:rPr dirty="0" sz="100" spc="-5">
                <a:latin typeface="Arial MT"/>
                <a:cs typeface="Arial MT"/>
              </a:rPr>
              <a:t>Gail</a:t>
            </a:r>
            <a:r>
              <a:rPr dirty="0" sz="100" spc="25">
                <a:latin typeface="Arial MT"/>
                <a:cs typeface="Arial MT"/>
              </a:rPr>
              <a:t> </a:t>
            </a:r>
            <a:r>
              <a:rPr dirty="0" sz="100" spc="25">
                <a:latin typeface="Arial MT"/>
                <a:cs typeface="Arial MT"/>
              </a:rPr>
              <a:t> </a:t>
            </a:r>
            <a:r>
              <a:rPr dirty="0" sz="100" spc="-5">
                <a:latin typeface="Arial MT"/>
                <a:cs typeface="Arial MT"/>
              </a:rPr>
              <a:t>Mabalane,</a:t>
            </a:r>
            <a:r>
              <a:rPr dirty="0" sz="100" spc="25">
                <a:latin typeface="Arial MT"/>
                <a:cs typeface="Arial MT"/>
              </a:rPr>
              <a:t> </a:t>
            </a:r>
            <a:r>
              <a:rPr dirty="0" sz="100" spc="30">
                <a:latin typeface="Arial MT"/>
                <a:cs typeface="Arial MT"/>
              </a:rPr>
              <a:t> </a:t>
            </a:r>
            <a:r>
              <a:rPr dirty="0" sz="100" spc="-5">
                <a:latin typeface="Arial MT"/>
                <a:cs typeface="Arial MT"/>
              </a:rPr>
              <a:t>Thabang</a:t>
            </a:r>
            <a:r>
              <a:rPr dirty="0" sz="100" spc="25">
                <a:latin typeface="Arial MT"/>
                <a:cs typeface="Arial MT"/>
              </a:rPr>
              <a:t> </a:t>
            </a:r>
            <a:r>
              <a:rPr dirty="0" sz="100" spc="30">
                <a:latin typeface="Arial MT"/>
                <a:cs typeface="Arial MT"/>
              </a:rPr>
              <a:t> </a:t>
            </a:r>
            <a:r>
              <a:rPr dirty="0" sz="100" spc="-5">
                <a:latin typeface="Arial MT"/>
                <a:cs typeface="Arial MT"/>
              </a:rPr>
              <a:t>Molaba,</a:t>
            </a:r>
            <a:r>
              <a:rPr dirty="0" sz="100" spc="25">
                <a:latin typeface="Arial MT"/>
                <a:cs typeface="Arial MT"/>
              </a:rPr>
              <a:t> </a:t>
            </a:r>
            <a:r>
              <a:rPr dirty="0" sz="100" spc="25">
                <a:latin typeface="Arial MT"/>
                <a:cs typeface="Arial MT"/>
              </a:rPr>
              <a:t> </a:t>
            </a:r>
            <a:r>
              <a:rPr dirty="0" sz="100" spc="-5">
                <a:latin typeface="Arial MT"/>
                <a:cs typeface="Arial MT"/>
              </a:rPr>
              <a:t>Dillon</a:t>
            </a:r>
            <a:r>
              <a:rPr dirty="0" sz="100" spc="25">
                <a:latin typeface="Arial MT"/>
                <a:cs typeface="Arial MT"/>
              </a:rPr>
              <a:t> </a:t>
            </a:r>
            <a:r>
              <a:rPr dirty="0" sz="100" spc="30">
                <a:latin typeface="Arial MT"/>
                <a:cs typeface="Arial MT"/>
              </a:rPr>
              <a:t> </a:t>
            </a:r>
            <a:r>
              <a:rPr dirty="0" sz="100" spc="-5">
                <a:latin typeface="Arial MT"/>
                <a:cs typeface="Arial MT"/>
              </a:rPr>
              <a:t>Windvogel,</a:t>
            </a:r>
            <a:r>
              <a:rPr dirty="0" sz="100" spc="25">
                <a:latin typeface="Arial MT"/>
                <a:cs typeface="Arial MT"/>
              </a:rPr>
              <a:t> </a:t>
            </a:r>
            <a:r>
              <a:rPr dirty="0" sz="100" spc="30">
                <a:latin typeface="Arial MT"/>
                <a:cs typeface="Arial MT"/>
              </a:rPr>
              <a:t> </a:t>
            </a:r>
            <a:r>
              <a:rPr dirty="0" sz="100" spc="-5">
                <a:latin typeface="Arial MT"/>
                <a:cs typeface="Arial MT"/>
              </a:rPr>
              <a:t>...</a:t>
            </a:r>
            <a:r>
              <a:rPr dirty="0" sz="100" spc="25">
                <a:latin typeface="Arial MT"/>
                <a:cs typeface="Arial MT"/>
              </a:rPr>
              <a:t> </a:t>
            </a:r>
            <a:r>
              <a:rPr dirty="0" sz="100" spc="25">
                <a:latin typeface="Arial MT"/>
                <a:cs typeface="Arial MT"/>
              </a:rPr>
              <a:t> </a:t>
            </a:r>
            <a:r>
              <a:rPr dirty="0" sz="100" spc="-5">
                <a:latin typeface="Arial MT"/>
                <a:cs typeface="Arial MT"/>
              </a:rPr>
              <a:t>None</a:t>
            </a:r>
            <a:r>
              <a:rPr dirty="0" sz="100" spc="25">
                <a:latin typeface="Arial MT"/>
                <a:cs typeface="Arial MT"/>
              </a:rPr>
              <a:t> </a:t>
            </a:r>
            <a:r>
              <a:rPr dirty="0" sz="100" spc="30">
                <a:latin typeface="Arial MT"/>
                <a:cs typeface="Arial MT"/>
              </a:rPr>
              <a:t> </a:t>
            </a:r>
            <a:r>
              <a:rPr dirty="0" sz="100" spc="-5">
                <a:latin typeface="Arial MT"/>
                <a:cs typeface="Arial MT"/>
              </a:rPr>
              <a:t>None</a:t>
            </a:r>
            <a:r>
              <a:rPr dirty="0" sz="100" spc="25">
                <a:latin typeface="Arial MT"/>
                <a:cs typeface="Arial MT"/>
              </a:rPr>
              <a:t> </a:t>
            </a:r>
            <a:r>
              <a:rPr dirty="0" sz="100" spc="30">
                <a:latin typeface="Arial MT"/>
                <a:cs typeface="Arial MT"/>
              </a:rPr>
              <a:t> </a:t>
            </a:r>
            <a:r>
              <a:rPr dirty="0" sz="100" spc="-5">
                <a:latin typeface="Arial MT"/>
                <a:cs typeface="Arial MT"/>
              </a:rPr>
              <a:t>None</a:t>
            </a:r>
            <a:r>
              <a:rPr dirty="0" sz="100" spc="25">
                <a:latin typeface="Arial MT"/>
                <a:cs typeface="Arial MT"/>
              </a:rPr>
              <a:t> </a:t>
            </a:r>
            <a:r>
              <a:rPr dirty="0" sz="100" spc="25">
                <a:latin typeface="Arial MT"/>
                <a:cs typeface="Arial MT"/>
              </a:rPr>
              <a:t> </a:t>
            </a:r>
            <a:r>
              <a:rPr dirty="0" sz="100" spc="-5">
                <a:latin typeface="Arial MT"/>
                <a:cs typeface="Arial MT"/>
              </a:rPr>
              <a:t>None</a:t>
            </a:r>
            <a:r>
              <a:rPr dirty="0" sz="100" spc="25">
                <a:latin typeface="Arial MT"/>
                <a:cs typeface="Arial MT"/>
              </a:rPr>
              <a:t> </a:t>
            </a:r>
            <a:r>
              <a:rPr dirty="0" sz="100" spc="30">
                <a:latin typeface="Arial MT"/>
                <a:cs typeface="Arial MT"/>
              </a:rPr>
              <a:t> </a:t>
            </a:r>
            <a:r>
              <a:rPr dirty="0" sz="100" spc="-5">
                <a:latin typeface="Arial MT"/>
                <a:cs typeface="Arial MT"/>
              </a:rPr>
              <a:t>None</a:t>
            </a:r>
            <a:r>
              <a:rPr dirty="0" sz="100" spc="25">
                <a:latin typeface="Arial MT"/>
                <a:cs typeface="Arial MT"/>
              </a:rPr>
              <a:t> </a:t>
            </a:r>
            <a:r>
              <a:rPr dirty="0" sz="100" spc="30">
                <a:latin typeface="Arial MT"/>
                <a:cs typeface="Arial MT"/>
              </a:rPr>
              <a:t> </a:t>
            </a:r>
            <a:r>
              <a:rPr dirty="0" sz="100" spc="-5">
                <a:latin typeface="Arial MT"/>
                <a:cs typeface="Arial MT"/>
              </a:rPr>
              <a:t>None</a:t>
            </a:r>
            <a:r>
              <a:rPr dirty="0" sz="100" spc="25">
                <a:latin typeface="Arial MT"/>
                <a:cs typeface="Arial MT"/>
              </a:rPr>
              <a:t> </a:t>
            </a:r>
            <a:r>
              <a:rPr dirty="0" sz="100" spc="25">
                <a:latin typeface="Arial MT"/>
                <a:cs typeface="Arial MT"/>
              </a:rPr>
              <a:t> </a:t>
            </a:r>
            <a:r>
              <a:rPr dirty="0" sz="100" spc="-5">
                <a:latin typeface="Arial MT"/>
                <a:cs typeface="Arial MT"/>
              </a:rPr>
              <a:t>None</a:t>
            </a:r>
            <a:r>
              <a:rPr dirty="0" sz="100" spc="25">
                <a:latin typeface="Arial MT"/>
                <a:cs typeface="Arial MT"/>
              </a:rPr>
              <a:t> </a:t>
            </a:r>
            <a:r>
              <a:rPr dirty="0" sz="100" spc="30">
                <a:latin typeface="Arial MT"/>
                <a:cs typeface="Arial MT"/>
              </a:rPr>
              <a:t> </a:t>
            </a:r>
            <a:r>
              <a:rPr dirty="0" sz="100" spc="-5">
                <a:latin typeface="Arial MT"/>
                <a:cs typeface="Arial MT"/>
              </a:rPr>
              <a:t>None</a:t>
            </a:r>
            <a:r>
              <a:rPr dirty="0" sz="100" spc="25">
                <a:latin typeface="Arial MT"/>
                <a:cs typeface="Arial MT"/>
              </a:rPr>
              <a:t> </a:t>
            </a:r>
            <a:r>
              <a:rPr dirty="0" sz="100" spc="30">
                <a:latin typeface="Arial MT"/>
                <a:cs typeface="Arial MT"/>
              </a:rPr>
              <a:t> </a:t>
            </a:r>
            <a:r>
              <a:rPr dirty="0" sz="100" spc="-5">
                <a:latin typeface="Arial MT"/>
                <a:cs typeface="Arial MT"/>
              </a:rPr>
              <a:t>None</a:t>
            </a:r>
            <a:r>
              <a:rPr dirty="0" sz="100" spc="25">
                <a:latin typeface="Arial MT"/>
                <a:cs typeface="Arial MT"/>
              </a:rPr>
              <a:t> </a:t>
            </a:r>
            <a:r>
              <a:rPr dirty="0" sz="100" spc="25">
                <a:latin typeface="Arial MT"/>
                <a:cs typeface="Arial MT"/>
              </a:rPr>
              <a:t> </a:t>
            </a:r>
            <a:r>
              <a:rPr dirty="0" sz="100" spc="-5">
                <a:latin typeface="Arial MT"/>
                <a:cs typeface="Arial MT"/>
              </a:rPr>
              <a:t>None</a:t>
            </a:r>
            <a:endParaRPr sz="100">
              <a:latin typeface="Arial MT"/>
              <a:cs typeface="Arial MT"/>
            </a:endParaRPr>
          </a:p>
          <a:p>
            <a:pPr lvl="1">
              <a:lnSpc>
                <a:spcPct val="100000"/>
              </a:lnSpc>
              <a:buAutoNum type="arabicPlain" startAt="0"/>
            </a:pPr>
            <a:endParaRPr sz="100">
              <a:latin typeface="Arial MT"/>
              <a:cs typeface="Arial MT"/>
            </a:endParaRPr>
          </a:p>
          <a:p>
            <a:pPr lvl="1" marL="103505" indent="-12700">
              <a:lnSpc>
                <a:spcPct val="100000"/>
              </a:lnSpc>
              <a:spcBef>
                <a:spcPts val="65"/>
              </a:spcBef>
              <a:buAutoNum type="arabicPlain" startAt="0"/>
              <a:tabLst>
                <a:tab pos="104139" algn="l"/>
              </a:tabLst>
            </a:pPr>
            <a:r>
              <a:rPr dirty="0" sz="100" spc="5">
                <a:latin typeface="Arial MT"/>
                <a:cs typeface="Arial MT"/>
              </a:rPr>
              <a:t>rows</a:t>
            </a:r>
            <a:r>
              <a:rPr dirty="0" sz="100" spc="5">
                <a:latin typeface="Arial MT"/>
                <a:cs typeface="Arial MT"/>
              </a:rPr>
              <a:t> </a:t>
            </a:r>
            <a:r>
              <a:rPr dirty="0" sz="100" spc="5">
                <a:latin typeface="Arial MT"/>
                <a:cs typeface="Arial MT"/>
              </a:rPr>
              <a:t>×</a:t>
            </a:r>
            <a:r>
              <a:rPr dirty="0" sz="100" spc="5">
                <a:latin typeface="Arial MT"/>
                <a:cs typeface="Arial MT"/>
              </a:rPr>
              <a:t> </a:t>
            </a:r>
            <a:r>
              <a:rPr dirty="0" sz="100" spc="5">
                <a:latin typeface="Arial MT"/>
                <a:cs typeface="Arial MT"/>
              </a:rPr>
              <a:t>106</a:t>
            </a:r>
            <a:r>
              <a:rPr dirty="0" sz="100" spc="5">
                <a:latin typeface="Arial MT"/>
                <a:cs typeface="Arial MT"/>
              </a:rPr>
              <a:t> </a:t>
            </a:r>
            <a:r>
              <a:rPr dirty="0" sz="100" spc="5">
                <a:latin typeface="Arial MT"/>
                <a:cs typeface="Arial MT"/>
              </a:rPr>
              <a:t>columns</a:t>
            </a:r>
            <a:endParaRPr sz="100">
              <a:latin typeface="Arial MT"/>
              <a:cs typeface="Arial MT"/>
            </a:endParaRPr>
          </a:p>
          <a:p>
            <a:pPr lvl="1">
              <a:lnSpc>
                <a:spcPct val="100000"/>
              </a:lnSpc>
              <a:buAutoNum type="arabicPlain" startAt="0"/>
            </a:pPr>
            <a:endParaRPr sz="100">
              <a:latin typeface="Arial MT"/>
              <a:cs typeface="Arial MT"/>
            </a:endParaRPr>
          </a:p>
          <a:p>
            <a:pPr lvl="1">
              <a:lnSpc>
                <a:spcPct val="100000"/>
              </a:lnSpc>
              <a:spcBef>
                <a:spcPts val="30"/>
              </a:spcBef>
              <a:buAutoNum type="arabicPlain" startAt="0"/>
            </a:pPr>
            <a:endParaRPr sz="100">
              <a:latin typeface="Arial MT"/>
              <a:cs typeface="Arial MT"/>
            </a:endParaRPr>
          </a:p>
          <a:p>
            <a:pPr marL="91440" marR="584200" indent="-79375">
              <a:lnSpc>
                <a:spcPct val="109000"/>
              </a:lnSpc>
              <a:spcBef>
                <a:spcPts val="5"/>
              </a:spcBef>
            </a:pPr>
            <a:r>
              <a:rPr dirty="0" sz="100">
                <a:solidFill>
                  <a:srgbClr val="616161"/>
                </a:solidFill>
                <a:latin typeface="Courier New"/>
                <a:cs typeface="Courier New"/>
              </a:rPr>
              <a:t>In</a:t>
            </a:r>
            <a:r>
              <a:rPr dirty="0" sz="100" spc="25">
                <a:solidFill>
                  <a:srgbClr val="616161"/>
                </a:solidFill>
                <a:latin typeface="Courier New"/>
                <a:cs typeface="Courier New"/>
              </a:rPr>
              <a:t> </a:t>
            </a:r>
            <a:r>
              <a:rPr dirty="0" sz="100">
                <a:solidFill>
                  <a:srgbClr val="616161"/>
                </a:solidFill>
                <a:latin typeface="Courier New"/>
                <a:cs typeface="Courier New"/>
              </a:rPr>
              <a:t>[251…</a:t>
            </a:r>
            <a:r>
              <a:rPr dirty="0" sz="100" spc="45">
                <a:solidFill>
                  <a:srgbClr val="616161"/>
                </a:solidFill>
                <a:latin typeface="Courier New"/>
                <a:cs typeface="Courier New"/>
              </a:rPr>
              <a:t> </a:t>
            </a:r>
            <a:r>
              <a:rPr dirty="0" sz="100">
                <a:solidFill>
                  <a:srgbClr val="202020"/>
                </a:solidFill>
                <a:latin typeface="Courier New"/>
                <a:cs typeface="Courier New"/>
              </a:rPr>
              <a:t>director</a:t>
            </a:r>
            <a:r>
              <a:rPr dirty="0" sz="100" b="1">
                <a:solidFill>
                  <a:srgbClr val="AA21FF"/>
                </a:solidFill>
                <a:latin typeface="Courier New"/>
                <a:cs typeface="Courier New"/>
              </a:rPr>
              <a:t>=</a:t>
            </a:r>
            <a:r>
              <a:rPr dirty="0" sz="100">
                <a:solidFill>
                  <a:srgbClr val="202020"/>
                </a:solidFill>
                <a:latin typeface="Courier New"/>
                <a:cs typeface="Courier New"/>
              </a:rPr>
              <a:t>data</a:t>
            </a:r>
            <a:r>
              <a:rPr dirty="0" sz="100">
                <a:solidFill>
                  <a:srgbClr val="0054AA"/>
                </a:solidFill>
                <a:latin typeface="Courier New"/>
                <a:cs typeface="Courier New"/>
              </a:rPr>
              <a:t>[</a:t>
            </a:r>
            <a:r>
              <a:rPr dirty="0" sz="100">
                <a:solidFill>
                  <a:srgbClr val="B92020"/>
                </a:solidFill>
                <a:latin typeface="Courier New"/>
                <a:cs typeface="Courier New"/>
              </a:rPr>
              <a:t>'director'</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202020"/>
                </a:solidFill>
                <a:latin typeface="Courier New"/>
                <a:cs typeface="Courier New"/>
              </a:rPr>
              <a:t>str</a:t>
            </a:r>
            <a:r>
              <a:rPr dirty="0" sz="100" b="1">
                <a:solidFill>
                  <a:srgbClr val="AA21FF"/>
                </a:solidFill>
                <a:latin typeface="Courier New"/>
                <a:cs typeface="Courier New"/>
              </a:rPr>
              <a:t>.</a:t>
            </a:r>
            <a:r>
              <a:rPr dirty="0" sz="100">
                <a:solidFill>
                  <a:srgbClr val="202020"/>
                </a:solidFill>
                <a:latin typeface="Courier New"/>
                <a:cs typeface="Courier New"/>
              </a:rPr>
              <a:t>split</a:t>
            </a:r>
            <a:r>
              <a:rPr dirty="0" sz="100">
                <a:solidFill>
                  <a:srgbClr val="0054AA"/>
                </a:solidFill>
                <a:latin typeface="Courier New"/>
                <a:cs typeface="Courier New"/>
              </a:rPr>
              <a:t>(</a:t>
            </a:r>
            <a:r>
              <a:rPr dirty="0" sz="100">
                <a:solidFill>
                  <a:srgbClr val="B92020"/>
                </a:solidFill>
                <a:latin typeface="Courier New"/>
                <a:cs typeface="Courier New"/>
              </a:rPr>
              <a:t>"</a:t>
            </a:r>
            <a:r>
              <a:rPr dirty="0" sz="100" spc="25">
                <a:solidFill>
                  <a:srgbClr val="B92020"/>
                </a:solidFill>
                <a:latin typeface="Courier New"/>
                <a:cs typeface="Courier New"/>
              </a:rPr>
              <a:t> </a:t>
            </a:r>
            <a:r>
              <a:rPr dirty="0" sz="100">
                <a:solidFill>
                  <a:srgbClr val="B92020"/>
                </a:solidFill>
                <a:latin typeface="Courier New"/>
                <a:cs typeface="Courier New"/>
              </a:rPr>
              <a:t>"</a:t>
            </a:r>
            <a:r>
              <a:rPr dirty="0" sz="100">
                <a:solidFill>
                  <a:srgbClr val="0054AA"/>
                </a:solidFill>
                <a:latin typeface="Courier New"/>
                <a:cs typeface="Courier New"/>
              </a:rPr>
              <a:t>,</a:t>
            </a:r>
            <a:r>
              <a:rPr dirty="0" sz="100">
                <a:solidFill>
                  <a:srgbClr val="202020"/>
                </a:solidFill>
                <a:latin typeface="Courier New"/>
                <a:cs typeface="Courier New"/>
              </a:rPr>
              <a:t>expand</a:t>
            </a:r>
            <a:r>
              <a:rPr dirty="0" sz="100" b="1">
                <a:solidFill>
                  <a:srgbClr val="AA21FF"/>
                </a:solidFill>
                <a:latin typeface="Courier New"/>
                <a:cs typeface="Courier New"/>
              </a:rPr>
              <a:t>=</a:t>
            </a:r>
            <a:r>
              <a:rPr dirty="0" sz="100" b="1">
                <a:solidFill>
                  <a:srgbClr val="008000"/>
                </a:solidFill>
                <a:latin typeface="Courier New"/>
                <a:cs typeface="Courier New"/>
              </a:rPr>
              <a:t>True</a:t>
            </a:r>
            <a:r>
              <a:rPr dirty="0" sz="100">
                <a:solidFill>
                  <a:srgbClr val="0054AA"/>
                </a:solidFill>
                <a:latin typeface="Courier New"/>
                <a:cs typeface="Courier New"/>
              </a:rPr>
              <a:t>) </a:t>
            </a:r>
            <a:r>
              <a:rPr dirty="0" sz="100" spc="-45">
                <a:solidFill>
                  <a:srgbClr val="0054AA"/>
                </a:solidFill>
                <a:latin typeface="Courier New"/>
                <a:cs typeface="Courier New"/>
              </a:rPr>
              <a:t> </a:t>
            </a:r>
            <a:r>
              <a:rPr dirty="0" sz="100">
                <a:solidFill>
                  <a:srgbClr val="202020"/>
                </a:solidFill>
                <a:latin typeface="Courier New"/>
                <a:cs typeface="Courier New"/>
              </a:rPr>
              <a:t>director</a:t>
            </a:r>
            <a:r>
              <a:rPr dirty="0" sz="100" b="1">
                <a:solidFill>
                  <a:srgbClr val="AA21FF"/>
                </a:solidFill>
                <a:latin typeface="Courier New"/>
                <a:cs typeface="Courier New"/>
              </a:rPr>
              <a:t>.</a:t>
            </a:r>
            <a:r>
              <a:rPr dirty="0" sz="100">
                <a:solidFill>
                  <a:srgbClr val="202020"/>
                </a:solidFill>
                <a:latin typeface="Courier New"/>
                <a:cs typeface="Courier New"/>
              </a:rPr>
              <a:t>head</a:t>
            </a:r>
            <a:r>
              <a:rPr dirty="0" sz="100">
                <a:solidFill>
                  <a:srgbClr val="0054AA"/>
                </a:solidFill>
                <a:latin typeface="Courier New"/>
                <a:cs typeface="Courier New"/>
              </a:rPr>
              <a:t>(</a:t>
            </a:r>
            <a:r>
              <a:rPr dirty="0" sz="100">
                <a:solidFill>
                  <a:srgbClr val="008700"/>
                </a:solidFill>
                <a:latin typeface="Courier New"/>
                <a:cs typeface="Courier New"/>
              </a:rPr>
              <a:t>2</a:t>
            </a:r>
            <a:r>
              <a:rPr dirty="0" sz="100">
                <a:solidFill>
                  <a:srgbClr val="0054AA"/>
                </a:solidFill>
                <a:latin typeface="Courier New"/>
                <a:cs typeface="Courier New"/>
              </a:rPr>
              <a:t>)</a:t>
            </a:r>
            <a:endParaRPr sz="100">
              <a:latin typeface="Courier New"/>
              <a:cs typeface="Courier New"/>
            </a:endParaRPr>
          </a:p>
          <a:p>
            <a:pPr>
              <a:lnSpc>
                <a:spcPct val="100000"/>
              </a:lnSpc>
              <a:spcBef>
                <a:spcPts val="40"/>
              </a:spcBef>
            </a:pPr>
            <a:endParaRPr sz="100">
              <a:latin typeface="Courier New"/>
              <a:cs typeface="Courier New"/>
            </a:endParaRPr>
          </a:p>
          <a:p>
            <a:pPr marL="12700">
              <a:lnSpc>
                <a:spcPct val="100000"/>
              </a:lnSpc>
              <a:spcBef>
                <a:spcPts val="5"/>
              </a:spcBef>
            </a:pPr>
            <a:r>
              <a:rPr dirty="0" sz="100">
                <a:solidFill>
                  <a:srgbClr val="616161"/>
                </a:solidFill>
                <a:latin typeface="Courier New"/>
                <a:cs typeface="Courier New"/>
              </a:rPr>
              <a:t>Out[251]:       </a:t>
            </a:r>
            <a:r>
              <a:rPr dirty="0" sz="100" spc="50">
                <a:solidFill>
                  <a:srgbClr val="616161"/>
                </a:solidFill>
                <a:latin typeface="Courier New"/>
                <a:cs typeface="Courier New"/>
              </a:rPr>
              <a:t> </a:t>
            </a:r>
            <a:r>
              <a:rPr dirty="0" sz="100" spc="-5" b="1">
                <a:latin typeface="Arial"/>
                <a:cs typeface="Arial"/>
              </a:rPr>
              <a:t>0</a:t>
            </a:r>
            <a:r>
              <a:rPr dirty="0" sz="100" spc="15" b="1">
                <a:latin typeface="Arial"/>
                <a:cs typeface="Arial"/>
              </a:rPr>
              <a:t>        </a:t>
            </a:r>
            <a:r>
              <a:rPr dirty="0" sz="100" spc="20" b="1">
                <a:latin typeface="Arial"/>
                <a:cs typeface="Arial"/>
              </a:rPr>
              <a:t> </a:t>
            </a:r>
            <a:r>
              <a:rPr dirty="0" sz="100" spc="-5" b="1">
                <a:latin typeface="Arial"/>
                <a:cs typeface="Arial"/>
              </a:rPr>
              <a:t>1</a:t>
            </a:r>
            <a:r>
              <a:rPr dirty="0" sz="100" spc="15" b="1">
                <a:latin typeface="Arial"/>
                <a:cs typeface="Arial"/>
              </a:rPr>
              <a:t>     </a:t>
            </a:r>
            <a:r>
              <a:rPr dirty="0" sz="100" spc="20" b="1">
                <a:latin typeface="Arial"/>
                <a:cs typeface="Arial"/>
              </a:rPr>
              <a:t> </a:t>
            </a:r>
            <a:r>
              <a:rPr dirty="0" sz="100" spc="-5" b="1">
                <a:latin typeface="Arial"/>
                <a:cs typeface="Arial"/>
              </a:rPr>
              <a:t>2</a:t>
            </a:r>
            <a:r>
              <a:rPr dirty="0" sz="100" spc="15" b="1">
                <a:latin typeface="Arial"/>
                <a:cs typeface="Arial"/>
              </a:rPr>
              <a:t>     </a:t>
            </a:r>
            <a:r>
              <a:rPr dirty="0" sz="100" spc="20" b="1">
                <a:latin typeface="Arial"/>
                <a:cs typeface="Arial"/>
              </a:rPr>
              <a:t> </a:t>
            </a:r>
            <a:r>
              <a:rPr dirty="0" sz="100" spc="-5" b="1">
                <a:latin typeface="Arial"/>
                <a:cs typeface="Arial"/>
              </a:rPr>
              <a:t>3</a:t>
            </a:r>
            <a:r>
              <a:rPr dirty="0" sz="100" spc="15" b="1">
                <a:latin typeface="Arial"/>
                <a:cs typeface="Arial"/>
              </a:rPr>
              <a:t>     </a:t>
            </a:r>
            <a:r>
              <a:rPr dirty="0" sz="100" spc="15" b="1">
                <a:latin typeface="Arial"/>
                <a:cs typeface="Arial"/>
              </a:rPr>
              <a:t> </a:t>
            </a:r>
            <a:r>
              <a:rPr dirty="0" sz="100" spc="-5" b="1">
                <a:latin typeface="Arial"/>
                <a:cs typeface="Arial"/>
              </a:rPr>
              <a:t>4</a:t>
            </a:r>
            <a:r>
              <a:rPr dirty="0" sz="100" spc="15" b="1">
                <a:latin typeface="Arial"/>
                <a:cs typeface="Arial"/>
              </a:rPr>
              <a:t>     </a:t>
            </a:r>
            <a:r>
              <a:rPr dirty="0" sz="100" spc="20" b="1">
                <a:latin typeface="Arial"/>
                <a:cs typeface="Arial"/>
              </a:rPr>
              <a:t> </a:t>
            </a:r>
            <a:r>
              <a:rPr dirty="0" sz="100" spc="-5" b="1">
                <a:latin typeface="Arial"/>
                <a:cs typeface="Arial"/>
              </a:rPr>
              <a:t>5</a:t>
            </a:r>
            <a:r>
              <a:rPr dirty="0" sz="100" spc="15" b="1">
                <a:latin typeface="Arial"/>
                <a:cs typeface="Arial"/>
              </a:rPr>
              <a:t>     </a:t>
            </a:r>
            <a:r>
              <a:rPr dirty="0" sz="100" spc="20" b="1">
                <a:latin typeface="Arial"/>
                <a:cs typeface="Arial"/>
              </a:rPr>
              <a:t> </a:t>
            </a:r>
            <a:r>
              <a:rPr dirty="0" sz="100" spc="-5" b="1">
                <a:latin typeface="Arial"/>
                <a:cs typeface="Arial"/>
              </a:rPr>
              <a:t>6</a:t>
            </a:r>
            <a:r>
              <a:rPr dirty="0" sz="100" spc="15" b="1">
                <a:latin typeface="Arial"/>
                <a:cs typeface="Arial"/>
              </a:rPr>
              <a:t>     </a:t>
            </a:r>
            <a:r>
              <a:rPr dirty="0" sz="100" spc="20" b="1">
                <a:latin typeface="Arial"/>
                <a:cs typeface="Arial"/>
              </a:rPr>
              <a:t> </a:t>
            </a:r>
            <a:r>
              <a:rPr dirty="0" sz="100" spc="-5" b="1">
                <a:latin typeface="Arial"/>
                <a:cs typeface="Arial"/>
              </a:rPr>
              <a:t>7</a:t>
            </a:r>
            <a:r>
              <a:rPr dirty="0" sz="100" spc="15" b="1">
                <a:latin typeface="Arial"/>
                <a:cs typeface="Arial"/>
              </a:rPr>
              <a:t>     </a:t>
            </a:r>
            <a:r>
              <a:rPr dirty="0" sz="100" spc="20" b="1">
                <a:latin typeface="Arial"/>
                <a:cs typeface="Arial"/>
              </a:rPr>
              <a:t> </a:t>
            </a:r>
            <a:r>
              <a:rPr dirty="0" sz="100" spc="-5" b="1">
                <a:latin typeface="Arial"/>
                <a:cs typeface="Arial"/>
              </a:rPr>
              <a:t>8</a:t>
            </a:r>
            <a:r>
              <a:rPr dirty="0" sz="100" spc="15" b="1">
                <a:latin typeface="Arial"/>
                <a:cs typeface="Arial"/>
              </a:rPr>
              <a:t>     </a:t>
            </a:r>
            <a:r>
              <a:rPr dirty="0" sz="100" spc="20" b="1">
                <a:latin typeface="Arial"/>
                <a:cs typeface="Arial"/>
              </a:rPr>
              <a:t> </a:t>
            </a:r>
            <a:r>
              <a:rPr dirty="0" sz="100" spc="-5" b="1">
                <a:latin typeface="Arial"/>
                <a:cs typeface="Arial"/>
              </a:rPr>
              <a:t>9</a:t>
            </a:r>
            <a:r>
              <a:rPr dirty="0" sz="100" spc="25" b="1">
                <a:latin typeface="Arial"/>
                <a:cs typeface="Arial"/>
              </a:rPr>
              <a:t> </a:t>
            </a:r>
            <a:r>
              <a:rPr dirty="0" sz="100" spc="25" b="1">
                <a:latin typeface="Arial"/>
                <a:cs typeface="Arial"/>
              </a:rPr>
              <a:t> </a:t>
            </a:r>
            <a:r>
              <a:rPr dirty="0" sz="100" spc="-5" b="1">
                <a:latin typeface="Arial"/>
                <a:cs typeface="Arial"/>
              </a:rPr>
              <a:t>...</a:t>
            </a:r>
            <a:r>
              <a:rPr dirty="0" sz="100" spc="25" b="1">
                <a:latin typeface="Arial"/>
                <a:cs typeface="Arial"/>
              </a:rPr>
              <a:t>   </a:t>
            </a:r>
            <a:r>
              <a:rPr dirty="0" sz="100" spc="30" b="1">
                <a:latin typeface="Arial"/>
                <a:cs typeface="Arial"/>
              </a:rPr>
              <a:t> </a:t>
            </a:r>
            <a:r>
              <a:rPr dirty="0" sz="100" spc="-5" b="1">
                <a:latin typeface="Arial"/>
                <a:cs typeface="Arial"/>
              </a:rPr>
              <a:t>19</a:t>
            </a:r>
            <a:r>
              <a:rPr dirty="0" sz="100" spc="15" b="1">
                <a:latin typeface="Arial"/>
                <a:cs typeface="Arial"/>
              </a:rPr>
              <a:t>    </a:t>
            </a:r>
            <a:r>
              <a:rPr dirty="0" sz="100" spc="20" b="1">
                <a:latin typeface="Arial"/>
                <a:cs typeface="Arial"/>
              </a:rPr>
              <a:t> </a:t>
            </a:r>
            <a:r>
              <a:rPr dirty="0" sz="100" spc="-5" b="1">
                <a:latin typeface="Arial"/>
                <a:cs typeface="Arial"/>
              </a:rPr>
              <a:t>20</a:t>
            </a:r>
            <a:r>
              <a:rPr dirty="0" sz="100" spc="15" b="1">
                <a:latin typeface="Arial"/>
                <a:cs typeface="Arial"/>
              </a:rPr>
              <a:t>    </a:t>
            </a:r>
            <a:r>
              <a:rPr dirty="0" sz="100" spc="15" b="1">
                <a:latin typeface="Arial"/>
                <a:cs typeface="Arial"/>
              </a:rPr>
              <a:t> </a:t>
            </a:r>
            <a:r>
              <a:rPr dirty="0" sz="100" spc="-5" b="1">
                <a:latin typeface="Arial"/>
                <a:cs typeface="Arial"/>
              </a:rPr>
              <a:t>21</a:t>
            </a:r>
            <a:r>
              <a:rPr dirty="0" sz="100" spc="15" b="1">
                <a:latin typeface="Arial"/>
                <a:cs typeface="Arial"/>
              </a:rPr>
              <a:t>    </a:t>
            </a:r>
            <a:r>
              <a:rPr dirty="0" sz="100" spc="20" b="1">
                <a:latin typeface="Arial"/>
                <a:cs typeface="Arial"/>
              </a:rPr>
              <a:t> </a:t>
            </a:r>
            <a:r>
              <a:rPr dirty="0" sz="100" spc="-5" b="1">
                <a:latin typeface="Arial"/>
                <a:cs typeface="Arial"/>
              </a:rPr>
              <a:t>22</a:t>
            </a:r>
            <a:r>
              <a:rPr dirty="0" sz="100" spc="15" b="1">
                <a:latin typeface="Arial"/>
                <a:cs typeface="Arial"/>
              </a:rPr>
              <a:t>    </a:t>
            </a:r>
            <a:r>
              <a:rPr dirty="0" sz="100" spc="20" b="1">
                <a:latin typeface="Arial"/>
                <a:cs typeface="Arial"/>
              </a:rPr>
              <a:t> </a:t>
            </a:r>
            <a:r>
              <a:rPr dirty="0" sz="100" spc="-5" b="1">
                <a:latin typeface="Arial"/>
                <a:cs typeface="Arial"/>
              </a:rPr>
              <a:t>23</a:t>
            </a:r>
            <a:r>
              <a:rPr dirty="0" sz="100" spc="15" b="1">
                <a:latin typeface="Arial"/>
                <a:cs typeface="Arial"/>
              </a:rPr>
              <a:t>    </a:t>
            </a:r>
            <a:r>
              <a:rPr dirty="0" sz="100" spc="15" b="1">
                <a:latin typeface="Arial"/>
                <a:cs typeface="Arial"/>
              </a:rPr>
              <a:t> </a:t>
            </a:r>
            <a:r>
              <a:rPr dirty="0" sz="100" spc="-5" b="1">
                <a:latin typeface="Arial"/>
                <a:cs typeface="Arial"/>
              </a:rPr>
              <a:t>24</a:t>
            </a:r>
            <a:r>
              <a:rPr dirty="0" sz="100" spc="15" b="1">
                <a:latin typeface="Arial"/>
                <a:cs typeface="Arial"/>
              </a:rPr>
              <a:t>    </a:t>
            </a:r>
            <a:r>
              <a:rPr dirty="0" sz="100" spc="20" b="1">
                <a:latin typeface="Arial"/>
                <a:cs typeface="Arial"/>
              </a:rPr>
              <a:t> </a:t>
            </a:r>
            <a:r>
              <a:rPr dirty="0" sz="100" spc="-5" b="1">
                <a:latin typeface="Arial"/>
                <a:cs typeface="Arial"/>
              </a:rPr>
              <a:t>25</a:t>
            </a:r>
            <a:r>
              <a:rPr dirty="0" sz="100" spc="15" b="1">
                <a:latin typeface="Arial"/>
                <a:cs typeface="Arial"/>
              </a:rPr>
              <a:t>    </a:t>
            </a:r>
            <a:r>
              <a:rPr dirty="0" sz="100" spc="20" b="1">
                <a:latin typeface="Arial"/>
                <a:cs typeface="Arial"/>
              </a:rPr>
              <a:t> </a:t>
            </a:r>
            <a:r>
              <a:rPr dirty="0" sz="100" spc="-5" b="1">
                <a:latin typeface="Arial"/>
                <a:cs typeface="Arial"/>
              </a:rPr>
              <a:t>26</a:t>
            </a:r>
            <a:r>
              <a:rPr dirty="0" sz="100" spc="15" b="1">
                <a:latin typeface="Arial"/>
                <a:cs typeface="Arial"/>
              </a:rPr>
              <a:t>    </a:t>
            </a:r>
            <a:r>
              <a:rPr dirty="0" sz="100" spc="15" b="1">
                <a:latin typeface="Arial"/>
                <a:cs typeface="Arial"/>
              </a:rPr>
              <a:t> </a:t>
            </a:r>
            <a:r>
              <a:rPr dirty="0" sz="100" spc="-5" b="1">
                <a:latin typeface="Arial"/>
                <a:cs typeface="Arial"/>
              </a:rPr>
              <a:t>27</a:t>
            </a:r>
            <a:r>
              <a:rPr dirty="0" sz="100" spc="15" b="1">
                <a:latin typeface="Arial"/>
                <a:cs typeface="Arial"/>
              </a:rPr>
              <a:t>    </a:t>
            </a:r>
            <a:r>
              <a:rPr dirty="0" sz="100" spc="20" b="1">
                <a:latin typeface="Arial"/>
                <a:cs typeface="Arial"/>
              </a:rPr>
              <a:t> </a:t>
            </a:r>
            <a:r>
              <a:rPr dirty="0" sz="100" spc="-5" b="1">
                <a:latin typeface="Arial"/>
                <a:cs typeface="Arial"/>
              </a:rPr>
              <a:t>28</a:t>
            </a:r>
            <a:endParaRPr sz="100">
              <a:latin typeface="Arial"/>
              <a:cs typeface="Arial"/>
            </a:endParaRPr>
          </a:p>
          <a:p>
            <a:pPr>
              <a:lnSpc>
                <a:spcPct val="100000"/>
              </a:lnSpc>
            </a:pPr>
            <a:endParaRPr sz="100">
              <a:latin typeface="Arial"/>
              <a:cs typeface="Arial"/>
            </a:endParaRPr>
          </a:p>
          <a:p>
            <a:pPr lvl="2" marL="117475" indent="-19685">
              <a:lnSpc>
                <a:spcPct val="100000"/>
              </a:lnSpc>
              <a:buFont typeface="Arial"/>
              <a:buAutoNum type="arabicPlain" startAt="0"/>
              <a:tabLst>
                <a:tab pos="117475" algn="l"/>
              </a:tabLst>
            </a:pPr>
            <a:r>
              <a:rPr dirty="0" sz="100" spc="-5">
                <a:latin typeface="Arial MT"/>
                <a:cs typeface="Arial MT"/>
              </a:rPr>
              <a:t>Kirsten</a:t>
            </a:r>
            <a:r>
              <a:rPr dirty="0" sz="100" spc="25">
                <a:latin typeface="Arial MT"/>
                <a:cs typeface="Arial MT"/>
              </a:rPr>
              <a:t> </a:t>
            </a:r>
            <a:r>
              <a:rPr dirty="0" sz="100" spc="25">
                <a:latin typeface="Arial MT"/>
                <a:cs typeface="Arial MT"/>
              </a:rPr>
              <a:t> </a:t>
            </a:r>
            <a:r>
              <a:rPr dirty="0" sz="100" spc="-5">
                <a:latin typeface="Arial MT"/>
                <a:cs typeface="Arial MT"/>
              </a:rPr>
              <a:t>Johnson</a:t>
            </a:r>
            <a:r>
              <a:rPr dirty="0" sz="100" spc="25">
                <a:latin typeface="Arial MT"/>
                <a:cs typeface="Arial MT"/>
              </a:rPr>
              <a:t> </a:t>
            </a:r>
            <a:r>
              <a:rPr dirty="0" sz="100" spc="25">
                <a:latin typeface="Arial MT"/>
                <a:cs typeface="Arial MT"/>
              </a:rPr>
              <a:t> </a:t>
            </a:r>
            <a:r>
              <a:rPr dirty="0" sz="100" spc="-5">
                <a:latin typeface="Arial MT"/>
                <a:cs typeface="Arial MT"/>
              </a:rPr>
              <a:t>None</a:t>
            </a:r>
            <a:r>
              <a:rPr dirty="0" sz="100" spc="25">
                <a:latin typeface="Arial MT"/>
                <a:cs typeface="Arial MT"/>
              </a:rPr>
              <a:t> </a:t>
            </a:r>
            <a:r>
              <a:rPr dirty="0" sz="100" spc="25">
                <a:latin typeface="Arial MT"/>
                <a:cs typeface="Arial MT"/>
              </a:rPr>
              <a:t> </a:t>
            </a:r>
            <a:r>
              <a:rPr dirty="0" sz="100" spc="-5">
                <a:latin typeface="Arial MT"/>
                <a:cs typeface="Arial MT"/>
              </a:rPr>
              <a:t>None</a:t>
            </a:r>
            <a:r>
              <a:rPr dirty="0" sz="100" spc="25">
                <a:latin typeface="Arial MT"/>
                <a:cs typeface="Arial MT"/>
              </a:rPr>
              <a:t> </a:t>
            </a:r>
            <a:r>
              <a:rPr dirty="0" sz="100" spc="30">
                <a:latin typeface="Arial MT"/>
                <a:cs typeface="Arial MT"/>
              </a:rPr>
              <a:t> </a:t>
            </a:r>
            <a:r>
              <a:rPr dirty="0" sz="100" spc="-5">
                <a:latin typeface="Arial MT"/>
                <a:cs typeface="Arial MT"/>
              </a:rPr>
              <a:t>None</a:t>
            </a:r>
            <a:r>
              <a:rPr dirty="0" sz="100" spc="25">
                <a:latin typeface="Arial MT"/>
                <a:cs typeface="Arial MT"/>
              </a:rPr>
              <a:t> </a:t>
            </a:r>
            <a:r>
              <a:rPr dirty="0" sz="100" spc="25">
                <a:latin typeface="Arial MT"/>
                <a:cs typeface="Arial MT"/>
              </a:rPr>
              <a:t> </a:t>
            </a:r>
            <a:r>
              <a:rPr dirty="0" sz="100" spc="-5">
                <a:latin typeface="Arial MT"/>
                <a:cs typeface="Arial MT"/>
              </a:rPr>
              <a:t>None</a:t>
            </a:r>
            <a:r>
              <a:rPr dirty="0" sz="100" spc="25">
                <a:latin typeface="Arial MT"/>
                <a:cs typeface="Arial MT"/>
              </a:rPr>
              <a:t> </a:t>
            </a:r>
            <a:r>
              <a:rPr dirty="0" sz="100" spc="25">
                <a:latin typeface="Arial MT"/>
                <a:cs typeface="Arial MT"/>
              </a:rPr>
              <a:t> </a:t>
            </a:r>
            <a:r>
              <a:rPr dirty="0" sz="100" spc="-5">
                <a:latin typeface="Arial MT"/>
                <a:cs typeface="Arial MT"/>
              </a:rPr>
              <a:t>None</a:t>
            </a:r>
            <a:r>
              <a:rPr dirty="0" sz="100" spc="25">
                <a:latin typeface="Arial MT"/>
                <a:cs typeface="Arial MT"/>
              </a:rPr>
              <a:t> </a:t>
            </a:r>
            <a:r>
              <a:rPr dirty="0" sz="100" spc="30">
                <a:latin typeface="Arial MT"/>
                <a:cs typeface="Arial MT"/>
              </a:rPr>
              <a:t> </a:t>
            </a:r>
            <a:r>
              <a:rPr dirty="0" sz="100" spc="-5">
                <a:latin typeface="Arial MT"/>
                <a:cs typeface="Arial MT"/>
              </a:rPr>
              <a:t>None</a:t>
            </a:r>
            <a:r>
              <a:rPr dirty="0" sz="100" spc="25">
                <a:latin typeface="Arial MT"/>
                <a:cs typeface="Arial MT"/>
              </a:rPr>
              <a:t> </a:t>
            </a:r>
            <a:r>
              <a:rPr dirty="0" sz="100" spc="25">
                <a:latin typeface="Arial MT"/>
                <a:cs typeface="Arial MT"/>
              </a:rPr>
              <a:t> </a:t>
            </a:r>
            <a:r>
              <a:rPr dirty="0" sz="100" spc="-5">
                <a:latin typeface="Arial MT"/>
                <a:cs typeface="Arial MT"/>
              </a:rPr>
              <a:t>None</a:t>
            </a:r>
            <a:r>
              <a:rPr dirty="0" sz="100" spc="25">
                <a:latin typeface="Arial MT"/>
                <a:cs typeface="Arial MT"/>
              </a:rPr>
              <a:t> </a:t>
            </a:r>
            <a:r>
              <a:rPr dirty="0" sz="100" spc="25">
                <a:latin typeface="Arial MT"/>
                <a:cs typeface="Arial MT"/>
              </a:rPr>
              <a:t> </a:t>
            </a:r>
            <a:r>
              <a:rPr dirty="0" sz="100" spc="-5">
                <a:latin typeface="Arial MT"/>
                <a:cs typeface="Arial MT"/>
              </a:rPr>
              <a:t>None</a:t>
            </a:r>
            <a:r>
              <a:rPr dirty="0" sz="100" spc="25">
                <a:latin typeface="Arial MT"/>
                <a:cs typeface="Arial MT"/>
              </a:rPr>
              <a:t> </a:t>
            </a:r>
            <a:r>
              <a:rPr dirty="0" sz="100" spc="30">
                <a:latin typeface="Arial MT"/>
                <a:cs typeface="Arial MT"/>
              </a:rPr>
              <a:t> </a:t>
            </a:r>
            <a:r>
              <a:rPr dirty="0" sz="100" spc="-5">
                <a:latin typeface="Arial MT"/>
                <a:cs typeface="Arial MT"/>
              </a:rPr>
              <a:t>...</a:t>
            </a:r>
            <a:r>
              <a:rPr dirty="0" sz="100" spc="25">
                <a:latin typeface="Arial MT"/>
                <a:cs typeface="Arial MT"/>
              </a:rPr>
              <a:t> </a:t>
            </a:r>
            <a:r>
              <a:rPr dirty="0" sz="100" spc="25">
                <a:latin typeface="Arial MT"/>
                <a:cs typeface="Arial MT"/>
              </a:rPr>
              <a:t> </a:t>
            </a:r>
            <a:r>
              <a:rPr dirty="0" sz="100" spc="-5">
                <a:latin typeface="Arial MT"/>
                <a:cs typeface="Arial MT"/>
              </a:rPr>
              <a:t>None</a:t>
            </a:r>
            <a:r>
              <a:rPr dirty="0" sz="100" spc="25">
                <a:latin typeface="Arial MT"/>
                <a:cs typeface="Arial MT"/>
              </a:rPr>
              <a:t> </a:t>
            </a:r>
            <a:r>
              <a:rPr dirty="0" sz="100" spc="25">
                <a:latin typeface="Arial MT"/>
                <a:cs typeface="Arial MT"/>
              </a:rPr>
              <a:t> </a:t>
            </a:r>
            <a:r>
              <a:rPr dirty="0" sz="100" spc="-5">
                <a:latin typeface="Arial MT"/>
                <a:cs typeface="Arial MT"/>
              </a:rPr>
              <a:t>None</a:t>
            </a:r>
            <a:r>
              <a:rPr dirty="0" sz="100" spc="25">
                <a:latin typeface="Arial MT"/>
                <a:cs typeface="Arial MT"/>
              </a:rPr>
              <a:t> </a:t>
            </a:r>
            <a:r>
              <a:rPr dirty="0" sz="100" spc="30">
                <a:latin typeface="Arial MT"/>
                <a:cs typeface="Arial MT"/>
              </a:rPr>
              <a:t> </a:t>
            </a:r>
            <a:r>
              <a:rPr dirty="0" sz="100" spc="-5">
                <a:latin typeface="Arial MT"/>
                <a:cs typeface="Arial MT"/>
              </a:rPr>
              <a:t>None</a:t>
            </a:r>
            <a:r>
              <a:rPr dirty="0" sz="100" spc="80">
                <a:latin typeface="Arial MT"/>
                <a:cs typeface="Arial MT"/>
              </a:rPr>
              <a:t> </a:t>
            </a:r>
            <a:r>
              <a:rPr dirty="0" sz="100" spc="-5">
                <a:latin typeface="Arial MT"/>
                <a:cs typeface="Arial MT"/>
              </a:rPr>
              <a:t>None</a:t>
            </a:r>
            <a:r>
              <a:rPr dirty="0" sz="100" spc="25">
                <a:latin typeface="Arial MT"/>
                <a:cs typeface="Arial MT"/>
              </a:rPr>
              <a:t> </a:t>
            </a:r>
            <a:r>
              <a:rPr dirty="0" sz="100" spc="25">
                <a:latin typeface="Arial MT"/>
                <a:cs typeface="Arial MT"/>
              </a:rPr>
              <a:t> </a:t>
            </a:r>
            <a:r>
              <a:rPr dirty="0" sz="100" spc="-5">
                <a:latin typeface="Arial MT"/>
                <a:cs typeface="Arial MT"/>
              </a:rPr>
              <a:t>None</a:t>
            </a:r>
            <a:r>
              <a:rPr dirty="0" sz="100" spc="25">
                <a:latin typeface="Arial MT"/>
                <a:cs typeface="Arial MT"/>
              </a:rPr>
              <a:t> </a:t>
            </a:r>
            <a:r>
              <a:rPr dirty="0" sz="100" spc="25">
                <a:latin typeface="Arial MT"/>
                <a:cs typeface="Arial MT"/>
              </a:rPr>
              <a:t> </a:t>
            </a:r>
            <a:r>
              <a:rPr dirty="0" sz="100" spc="-5">
                <a:latin typeface="Arial MT"/>
                <a:cs typeface="Arial MT"/>
              </a:rPr>
              <a:t>None</a:t>
            </a:r>
            <a:r>
              <a:rPr dirty="0" sz="100" spc="25">
                <a:latin typeface="Arial MT"/>
                <a:cs typeface="Arial MT"/>
              </a:rPr>
              <a:t> </a:t>
            </a:r>
            <a:r>
              <a:rPr dirty="0" sz="100" spc="30">
                <a:latin typeface="Arial MT"/>
                <a:cs typeface="Arial MT"/>
              </a:rPr>
              <a:t> </a:t>
            </a:r>
            <a:r>
              <a:rPr dirty="0" sz="100" spc="-5">
                <a:latin typeface="Arial MT"/>
                <a:cs typeface="Arial MT"/>
              </a:rPr>
              <a:t>None</a:t>
            </a:r>
            <a:r>
              <a:rPr dirty="0" sz="100" spc="25">
                <a:latin typeface="Arial MT"/>
                <a:cs typeface="Arial MT"/>
              </a:rPr>
              <a:t> </a:t>
            </a:r>
            <a:r>
              <a:rPr dirty="0" sz="100" spc="25">
                <a:latin typeface="Arial MT"/>
                <a:cs typeface="Arial MT"/>
              </a:rPr>
              <a:t> </a:t>
            </a:r>
            <a:r>
              <a:rPr dirty="0" sz="100" spc="-5">
                <a:latin typeface="Arial MT"/>
                <a:cs typeface="Arial MT"/>
              </a:rPr>
              <a:t>None</a:t>
            </a:r>
            <a:r>
              <a:rPr dirty="0" sz="100" spc="25">
                <a:latin typeface="Arial MT"/>
                <a:cs typeface="Arial MT"/>
              </a:rPr>
              <a:t> </a:t>
            </a:r>
            <a:r>
              <a:rPr dirty="0" sz="100" spc="25">
                <a:latin typeface="Arial MT"/>
                <a:cs typeface="Arial MT"/>
              </a:rPr>
              <a:t> </a:t>
            </a:r>
            <a:r>
              <a:rPr dirty="0" sz="100" spc="-5">
                <a:latin typeface="Arial MT"/>
                <a:cs typeface="Arial MT"/>
              </a:rPr>
              <a:t>None</a:t>
            </a:r>
            <a:r>
              <a:rPr dirty="0" sz="100" spc="25">
                <a:latin typeface="Arial MT"/>
                <a:cs typeface="Arial MT"/>
              </a:rPr>
              <a:t> </a:t>
            </a:r>
            <a:r>
              <a:rPr dirty="0" sz="100" spc="30">
                <a:latin typeface="Arial MT"/>
                <a:cs typeface="Arial MT"/>
              </a:rPr>
              <a:t> </a:t>
            </a:r>
            <a:r>
              <a:rPr dirty="0" sz="100" spc="-5">
                <a:latin typeface="Arial MT"/>
                <a:cs typeface="Arial MT"/>
              </a:rPr>
              <a:t>None</a:t>
            </a:r>
            <a:endParaRPr sz="100">
              <a:latin typeface="Arial MT"/>
              <a:cs typeface="Arial MT"/>
            </a:endParaRPr>
          </a:p>
          <a:p>
            <a:pPr lvl="2" marL="130810" indent="-33655">
              <a:lnSpc>
                <a:spcPct val="100000"/>
              </a:lnSpc>
              <a:spcBef>
                <a:spcPts val="70"/>
              </a:spcBef>
              <a:buFont typeface="Arial"/>
              <a:buAutoNum type="arabicPlain" startAt="0"/>
              <a:tabLst>
                <a:tab pos="131445" algn="l"/>
              </a:tabLst>
            </a:pPr>
            <a:r>
              <a:rPr dirty="0" sz="100" spc="-5">
                <a:latin typeface="Arial MT"/>
                <a:cs typeface="Arial MT"/>
              </a:rPr>
              <a:t>NaN</a:t>
            </a:r>
            <a:r>
              <a:rPr dirty="0" sz="100" spc="15">
                <a:latin typeface="Arial MT"/>
                <a:cs typeface="Arial MT"/>
              </a:rPr>
              <a:t>    </a:t>
            </a:r>
            <a:r>
              <a:rPr dirty="0" sz="100" spc="65">
                <a:latin typeface="Arial MT"/>
                <a:cs typeface="Arial MT"/>
              </a:rPr>
              <a:t> </a:t>
            </a:r>
            <a:r>
              <a:rPr dirty="0" sz="100" spc="-5">
                <a:latin typeface="Arial MT"/>
                <a:cs typeface="Arial MT"/>
              </a:rPr>
              <a:t>NaN</a:t>
            </a:r>
            <a:r>
              <a:rPr dirty="0" sz="100" spc="20">
                <a:latin typeface="Arial MT"/>
                <a:cs typeface="Arial MT"/>
              </a:rPr>
              <a:t>  </a:t>
            </a:r>
            <a:r>
              <a:rPr dirty="0" sz="100" spc="20">
                <a:latin typeface="Arial MT"/>
                <a:cs typeface="Arial MT"/>
              </a:rPr>
              <a:t> </a:t>
            </a:r>
            <a:r>
              <a:rPr dirty="0" sz="100" spc="-5">
                <a:latin typeface="Arial MT"/>
                <a:cs typeface="Arial MT"/>
              </a:rPr>
              <a:t>NaN</a:t>
            </a:r>
            <a:r>
              <a:rPr dirty="0" sz="100" spc="20">
                <a:latin typeface="Arial MT"/>
                <a:cs typeface="Arial MT"/>
              </a:rPr>
              <a:t>  </a:t>
            </a:r>
            <a:r>
              <a:rPr dirty="0" sz="100" spc="20">
                <a:latin typeface="Arial MT"/>
                <a:cs typeface="Arial MT"/>
              </a:rPr>
              <a:t> </a:t>
            </a:r>
            <a:r>
              <a:rPr dirty="0" sz="100" spc="-5">
                <a:latin typeface="Arial MT"/>
                <a:cs typeface="Arial MT"/>
              </a:rPr>
              <a:t>NaN</a:t>
            </a:r>
            <a:r>
              <a:rPr dirty="0" sz="100" spc="20">
                <a:latin typeface="Arial MT"/>
                <a:cs typeface="Arial MT"/>
              </a:rPr>
              <a:t>  </a:t>
            </a:r>
            <a:r>
              <a:rPr dirty="0" sz="100" spc="20">
                <a:latin typeface="Arial MT"/>
                <a:cs typeface="Arial MT"/>
              </a:rPr>
              <a:t> </a:t>
            </a:r>
            <a:r>
              <a:rPr dirty="0" sz="100" spc="-5">
                <a:latin typeface="Arial MT"/>
                <a:cs typeface="Arial MT"/>
              </a:rPr>
              <a:t>NaN</a:t>
            </a:r>
            <a:r>
              <a:rPr dirty="0" sz="100" spc="20">
                <a:latin typeface="Arial MT"/>
                <a:cs typeface="Arial MT"/>
              </a:rPr>
              <a:t>  </a:t>
            </a:r>
            <a:r>
              <a:rPr dirty="0" sz="100" spc="20">
                <a:latin typeface="Arial MT"/>
                <a:cs typeface="Arial MT"/>
              </a:rPr>
              <a:t> </a:t>
            </a:r>
            <a:r>
              <a:rPr dirty="0" sz="100" spc="-5">
                <a:latin typeface="Arial MT"/>
                <a:cs typeface="Arial MT"/>
              </a:rPr>
              <a:t>NaN</a:t>
            </a:r>
            <a:r>
              <a:rPr dirty="0" sz="100" spc="20">
                <a:latin typeface="Arial MT"/>
                <a:cs typeface="Arial MT"/>
              </a:rPr>
              <a:t>  </a:t>
            </a:r>
            <a:r>
              <a:rPr dirty="0" sz="100" spc="20">
                <a:latin typeface="Arial MT"/>
                <a:cs typeface="Arial MT"/>
              </a:rPr>
              <a:t> </a:t>
            </a:r>
            <a:r>
              <a:rPr dirty="0" sz="100" spc="-5">
                <a:latin typeface="Arial MT"/>
                <a:cs typeface="Arial MT"/>
              </a:rPr>
              <a:t>NaN</a:t>
            </a:r>
            <a:r>
              <a:rPr dirty="0" sz="100" spc="20">
                <a:latin typeface="Arial MT"/>
                <a:cs typeface="Arial MT"/>
              </a:rPr>
              <a:t>  </a:t>
            </a:r>
            <a:r>
              <a:rPr dirty="0" sz="100" spc="25">
                <a:latin typeface="Arial MT"/>
                <a:cs typeface="Arial MT"/>
              </a:rPr>
              <a:t> </a:t>
            </a:r>
            <a:r>
              <a:rPr dirty="0" sz="100" spc="-5">
                <a:latin typeface="Arial MT"/>
                <a:cs typeface="Arial MT"/>
              </a:rPr>
              <a:t>NaN</a:t>
            </a:r>
            <a:r>
              <a:rPr dirty="0" sz="100" spc="20">
                <a:latin typeface="Arial MT"/>
                <a:cs typeface="Arial MT"/>
              </a:rPr>
              <a:t>  </a:t>
            </a:r>
            <a:r>
              <a:rPr dirty="0" sz="100" spc="20">
                <a:latin typeface="Arial MT"/>
                <a:cs typeface="Arial MT"/>
              </a:rPr>
              <a:t> </a:t>
            </a:r>
            <a:r>
              <a:rPr dirty="0" sz="100" spc="-5">
                <a:latin typeface="Arial MT"/>
                <a:cs typeface="Arial MT"/>
              </a:rPr>
              <a:t>NaN</a:t>
            </a:r>
            <a:r>
              <a:rPr dirty="0" sz="100" spc="20">
                <a:latin typeface="Arial MT"/>
                <a:cs typeface="Arial MT"/>
              </a:rPr>
              <a:t>  </a:t>
            </a:r>
            <a:r>
              <a:rPr dirty="0" sz="100" spc="20">
                <a:latin typeface="Arial MT"/>
                <a:cs typeface="Arial MT"/>
              </a:rPr>
              <a:t> </a:t>
            </a:r>
            <a:r>
              <a:rPr dirty="0" sz="100" spc="-5">
                <a:latin typeface="Arial MT"/>
                <a:cs typeface="Arial MT"/>
              </a:rPr>
              <a:t>NaN</a:t>
            </a:r>
            <a:r>
              <a:rPr dirty="0" sz="100" spc="30">
                <a:latin typeface="Arial MT"/>
                <a:cs typeface="Arial MT"/>
              </a:rPr>
              <a:t> </a:t>
            </a:r>
            <a:r>
              <a:rPr dirty="0" sz="100" spc="30">
                <a:latin typeface="Arial MT"/>
                <a:cs typeface="Arial MT"/>
              </a:rPr>
              <a:t> </a:t>
            </a:r>
            <a:r>
              <a:rPr dirty="0" sz="100" spc="-5">
                <a:latin typeface="Arial MT"/>
                <a:cs typeface="Arial MT"/>
              </a:rPr>
              <a:t>...</a:t>
            </a:r>
            <a:r>
              <a:rPr dirty="0" sz="100" spc="35">
                <a:latin typeface="Arial MT"/>
                <a:cs typeface="Arial MT"/>
              </a:rPr>
              <a:t> </a:t>
            </a:r>
            <a:r>
              <a:rPr dirty="0" sz="100" spc="40">
                <a:latin typeface="Arial MT"/>
                <a:cs typeface="Arial MT"/>
              </a:rPr>
              <a:t> </a:t>
            </a:r>
            <a:r>
              <a:rPr dirty="0" sz="100" spc="-5">
                <a:latin typeface="Arial MT"/>
                <a:cs typeface="Arial MT"/>
              </a:rPr>
              <a:t>NaN</a:t>
            </a:r>
            <a:r>
              <a:rPr dirty="0" sz="100" spc="20">
                <a:latin typeface="Arial MT"/>
                <a:cs typeface="Arial MT"/>
              </a:rPr>
              <a:t>  </a:t>
            </a:r>
            <a:r>
              <a:rPr dirty="0" sz="100" spc="20">
                <a:latin typeface="Arial MT"/>
                <a:cs typeface="Arial MT"/>
              </a:rPr>
              <a:t> </a:t>
            </a:r>
            <a:r>
              <a:rPr dirty="0" sz="100" spc="-5">
                <a:latin typeface="Arial MT"/>
                <a:cs typeface="Arial MT"/>
              </a:rPr>
              <a:t>NaN</a:t>
            </a:r>
            <a:r>
              <a:rPr dirty="0" sz="100" spc="20">
                <a:latin typeface="Arial MT"/>
                <a:cs typeface="Arial MT"/>
              </a:rPr>
              <a:t>  </a:t>
            </a:r>
            <a:r>
              <a:rPr dirty="0" sz="100" spc="20">
                <a:latin typeface="Arial MT"/>
                <a:cs typeface="Arial MT"/>
              </a:rPr>
              <a:t> </a:t>
            </a:r>
            <a:r>
              <a:rPr dirty="0" sz="100" spc="-5">
                <a:latin typeface="Arial MT"/>
                <a:cs typeface="Arial MT"/>
              </a:rPr>
              <a:t>NaN</a:t>
            </a:r>
            <a:r>
              <a:rPr dirty="0" sz="100" spc="20">
                <a:latin typeface="Arial MT"/>
                <a:cs typeface="Arial MT"/>
              </a:rPr>
              <a:t>  </a:t>
            </a:r>
            <a:r>
              <a:rPr dirty="0" sz="100" spc="25">
                <a:latin typeface="Arial MT"/>
                <a:cs typeface="Arial MT"/>
              </a:rPr>
              <a:t> </a:t>
            </a:r>
            <a:r>
              <a:rPr dirty="0" sz="100" spc="-5">
                <a:latin typeface="Arial MT"/>
                <a:cs typeface="Arial MT"/>
              </a:rPr>
              <a:t>NaN</a:t>
            </a:r>
            <a:r>
              <a:rPr dirty="0" sz="100" spc="20">
                <a:latin typeface="Arial MT"/>
                <a:cs typeface="Arial MT"/>
              </a:rPr>
              <a:t>  </a:t>
            </a:r>
            <a:r>
              <a:rPr dirty="0" sz="100" spc="20">
                <a:latin typeface="Arial MT"/>
                <a:cs typeface="Arial MT"/>
              </a:rPr>
              <a:t> </a:t>
            </a:r>
            <a:r>
              <a:rPr dirty="0" sz="100" spc="-5">
                <a:latin typeface="Arial MT"/>
                <a:cs typeface="Arial MT"/>
              </a:rPr>
              <a:t>NaN</a:t>
            </a:r>
            <a:r>
              <a:rPr dirty="0" sz="100" spc="20">
                <a:latin typeface="Arial MT"/>
                <a:cs typeface="Arial MT"/>
              </a:rPr>
              <a:t>  </a:t>
            </a:r>
            <a:r>
              <a:rPr dirty="0" sz="100" spc="20">
                <a:latin typeface="Arial MT"/>
                <a:cs typeface="Arial MT"/>
              </a:rPr>
              <a:t> </a:t>
            </a:r>
            <a:r>
              <a:rPr dirty="0" sz="100" spc="-5">
                <a:latin typeface="Arial MT"/>
                <a:cs typeface="Arial MT"/>
              </a:rPr>
              <a:t>NaN</a:t>
            </a:r>
            <a:r>
              <a:rPr dirty="0" sz="100" spc="20">
                <a:latin typeface="Arial MT"/>
                <a:cs typeface="Arial MT"/>
              </a:rPr>
              <a:t>  </a:t>
            </a:r>
            <a:r>
              <a:rPr dirty="0" sz="100" spc="20">
                <a:latin typeface="Arial MT"/>
                <a:cs typeface="Arial MT"/>
              </a:rPr>
              <a:t> </a:t>
            </a:r>
            <a:r>
              <a:rPr dirty="0" sz="100" spc="-5">
                <a:latin typeface="Arial MT"/>
                <a:cs typeface="Arial MT"/>
              </a:rPr>
              <a:t>NaN</a:t>
            </a:r>
            <a:r>
              <a:rPr dirty="0" sz="100" spc="20">
                <a:latin typeface="Arial MT"/>
                <a:cs typeface="Arial MT"/>
              </a:rPr>
              <a:t>  </a:t>
            </a:r>
            <a:r>
              <a:rPr dirty="0" sz="100" spc="20">
                <a:latin typeface="Arial MT"/>
                <a:cs typeface="Arial MT"/>
              </a:rPr>
              <a:t> </a:t>
            </a:r>
            <a:r>
              <a:rPr dirty="0" sz="100" spc="-5">
                <a:latin typeface="Arial MT"/>
                <a:cs typeface="Arial MT"/>
              </a:rPr>
              <a:t>NaN</a:t>
            </a:r>
            <a:r>
              <a:rPr dirty="0" sz="100" spc="20">
                <a:latin typeface="Arial MT"/>
                <a:cs typeface="Arial MT"/>
              </a:rPr>
              <a:t>  </a:t>
            </a:r>
            <a:r>
              <a:rPr dirty="0" sz="100" spc="20">
                <a:latin typeface="Arial MT"/>
                <a:cs typeface="Arial MT"/>
              </a:rPr>
              <a:t> </a:t>
            </a:r>
            <a:r>
              <a:rPr dirty="0" sz="100" spc="-5">
                <a:latin typeface="Arial MT"/>
                <a:cs typeface="Arial MT"/>
              </a:rPr>
              <a:t>NaN</a:t>
            </a:r>
            <a:r>
              <a:rPr dirty="0" sz="100" spc="20">
                <a:latin typeface="Arial MT"/>
                <a:cs typeface="Arial MT"/>
              </a:rPr>
              <a:t>  </a:t>
            </a:r>
            <a:r>
              <a:rPr dirty="0" sz="100" spc="20">
                <a:latin typeface="Arial MT"/>
                <a:cs typeface="Arial MT"/>
              </a:rPr>
              <a:t> </a:t>
            </a:r>
            <a:r>
              <a:rPr dirty="0" sz="100" spc="-5">
                <a:latin typeface="Arial MT"/>
                <a:cs typeface="Arial MT"/>
              </a:rPr>
              <a:t>NaN</a:t>
            </a:r>
            <a:endParaRPr sz="100">
              <a:latin typeface="Arial MT"/>
              <a:cs typeface="Arial MT"/>
            </a:endParaRPr>
          </a:p>
          <a:p>
            <a:pPr lvl="2">
              <a:lnSpc>
                <a:spcPct val="100000"/>
              </a:lnSpc>
              <a:buAutoNum type="arabicPlain" startAt="0"/>
            </a:pPr>
            <a:endParaRPr sz="100">
              <a:latin typeface="Arial MT"/>
              <a:cs typeface="Arial MT"/>
            </a:endParaRPr>
          </a:p>
          <a:p>
            <a:pPr lvl="2" marL="103505" indent="-12700">
              <a:lnSpc>
                <a:spcPct val="100000"/>
              </a:lnSpc>
              <a:spcBef>
                <a:spcPts val="65"/>
              </a:spcBef>
              <a:buAutoNum type="arabicPlain" startAt="0"/>
              <a:tabLst>
                <a:tab pos="104139" algn="l"/>
              </a:tabLst>
            </a:pPr>
            <a:r>
              <a:rPr dirty="0" sz="100" spc="5">
                <a:latin typeface="Arial MT"/>
                <a:cs typeface="Arial MT"/>
              </a:rPr>
              <a:t>rows</a:t>
            </a:r>
            <a:r>
              <a:rPr dirty="0" sz="100" spc="5">
                <a:latin typeface="Arial MT"/>
                <a:cs typeface="Arial MT"/>
              </a:rPr>
              <a:t> </a:t>
            </a:r>
            <a:r>
              <a:rPr dirty="0" sz="100" spc="5">
                <a:latin typeface="Arial MT"/>
                <a:cs typeface="Arial MT"/>
              </a:rPr>
              <a:t>×</a:t>
            </a:r>
            <a:r>
              <a:rPr dirty="0" sz="100" spc="5">
                <a:latin typeface="Arial MT"/>
                <a:cs typeface="Arial MT"/>
              </a:rPr>
              <a:t> </a:t>
            </a:r>
            <a:r>
              <a:rPr dirty="0" sz="100" spc="5">
                <a:latin typeface="Arial MT"/>
                <a:cs typeface="Arial MT"/>
              </a:rPr>
              <a:t>29</a:t>
            </a:r>
            <a:r>
              <a:rPr dirty="0" sz="100" spc="5">
                <a:latin typeface="Arial MT"/>
                <a:cs typeface="Arial MT"/>
              </a:rPr>
              <a:t> </a:t>
            </a:r>
            <a:r>
              <a:rPr dirty="0" sz="100" spc="5">
                <a:latin typeface="Arial MT"/>
                <a:cs typeface="Arial MT"/>
              </a:rPr>
              <a:t>columns</a:t>
            </a:r>
            <a:endParaRPr sz="100">
              <a:latin typeface="Arial MT"/>
              <a:cs typeface="Arial MT"/>
            </a:endParaRPr>
          </a:p>
        </p:txBody>
      </p:sp>
      <p:sp>
        <p:nvSpPr>
          <p:cNvPr id="351" name="object 351"/>
          <p:cNvSpPr txBox="1"/>
          <p:nvPr/>
        </p:nvSpPr>
        <p:spPr>
          <a:xfrm>
            <a:off x="17411" y="10356196"/>
            <a:ext cx="90805" cy="4191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pPr>
            <a:r>
              <a:rPr dirty="0" sz="100">
                <a:solidFill>
                  <a:srgbClr val="616161"/>
                </a:solidFill>
                <a:latin typeface="Courier New"/>
                <a:cs typeface="Courier New"/>
              </a:rPr>
              <a:t>In</a:t>
            </a:r>
            <a:r>
              <a:rPr dirty="0" sz="100">
                <a:solidFill>
                  <a:srgbClr val="616161"/>
                </a:solidFill>
                <a:latin typeface="Courier New"/>
                <a:cs typeface="Courier New"/>
              </a:rPr>
              <a:t> </a:t>
            </a:r>
            <a:r>
              <a:rPr dirty="0" sz="100">
                <a:solidFill>
                  <a:srgbClr val="616161"/>
                </a:solidFill>
                <a:latin typeface="Courier New"/>
                <a:cs typeface="Courier New"/>
              </a:rPr>
              <a:t>[252…</a:t>
            </a:r>
            <a:endParaRPr sz="100">
              <a:latin typeface="Courier New"/>
              <a:cs typeface="Courier New"/>
            </a:endParaRPr>
          </a:p>
        </p:txBody>
      </p:sp>
      <p:sp>
        <p:nvSpPr>
          <p:cNvPr id="352" name="object 352"/>
          <p:cNvSpPr txBox="1"/>
          <p:nvPr/>
        </p:nvSpPr>
        <p:spPr>
          <a:xfrm>
            <a:off x="103315" y="10364223"/>
            <a:ext cx="1199515" cy="63500"/>
          </a:xfrm>
          <a:prstGeom prst="rect">
            <a:avLst/>
          </a:prstGeom>
          <a:solidFill>
            <a:srgbClr val="F5F5F5"/>
          </a:solidFill>
          <a:ln w="3175">
            <a:solidFill>
              <a:srgbClr val="DFDFDF"/>
            </a:solidFill>
          </a:ln>
        </p:spPr>
        <p:txBody>
          <a:bodyPr wrap="square" lIns="0" tIns="3810" rIns="0" bIns="0" rtlCol="0" vert="horz">
            <a:spAutoFit/>
          </a:bodyPr>
          <a:lstStyle/>
          <a:p>
            <a:pPr marL="5715" marR="918210">
              <a:lnSpc>
                <a:spcPct val="109000"/>
              </a:lnSpc>
              <a:spcBef>
                <a:spcPts val="30"/>
              </a:spcBef>
            </a:pPr>
            <a:r>
              <a:rPr dirty="0" sz="100" i="1">
                <a:solidFill>
                  <a:srgbClr val="408080"/>
                </a:solidFill>
                <a:latin typeface="Courier New"/>
                <a:cs typeface="Courier New"/>
              </a:rPr>
              <a:t># extracting continuous</a:t>
            </a:r>
            <a:r>
              <a:rPr dirty="0" sz="100" spc="5" i="1">
                <a:solidFill>
                  <a:srgbClr val="408080"/>
                </a:solidFill>
                <a:latin typeface="Courier New"/>
                <a:cs typeface="Courier New"/>
              </a:rPr>
              <a:t> </a:t>
            </a:r>
            <a:r>
              <a:rPr dirty="0" sz="100" i="1">
                <a:solidFill>
                  <a:srgbClr val="408080"/>
                </a:solidFill>
                <a:latin typeface="Courier New"/>
                <a:cs typeface="Courier New"/>
              </a:rPr>
              <a:t>variable </a:t>
            </a:r>
            <a:r>
              <a:rPr dirty="0" sz="100" spc="5" i="1">
                <a:solidFill>
                  <a:srgbClr val="408080"/>
                </a:solidFill>
                <a:latin typeface="Courier New"/>
                <a:cs typeface="Courier New"/>
              </a:rPr>
              <a:t> </a:t>
            </a:r>
            <a:r>
              <a:rPr dirty="0" sz="100">
                <a:solidFill>
                  <a:srgbClr val="202020"/>
                </a:solidFill>
                <a:latin typeface="Courier New"/>
                <a:cs typeface="Courier New"/>
              </a:rPr>
              <a:t>cont</a:t>
            </a:r>
            <a:r>
              <a:rPr dirty="0" sz="100" b="1">
                <a:solidFill>
                  <a:srgbClr val="AA21FF"/>
                </a:solidFill>
                <a:latin typeface="Courier New"/>
                <a:cs typeface="Courier New"/>
              </a:rPr>
              <a:t>=</a:t>
            </a:r>
            <a:r>
              <a:rPr dirty="0" sz="100">
                <a:solidFill>
                  <a:srgbClr val="202020"/>
                </a:solidFill>
                <a:latin typeface="Courier New"/>
                <a:cs typeface="Courier New"/>
              </a:rPr>
              <a:t>data</a:t>
            </a:r>
            <a:r>
              <a:rPr dirty="0" sz="100" b="1">
                <a:solidFill>
                  <a:srgbClr val="AA21FF"/>
                </a:solidFill>
                <a:latin typeface="Courier New"/>
                <a:cs typeface="Courier New"/>
              </a:rPr>
              <a:t>.</a:t>
            </a:r>
            <a:r>
              <a:rPr dirty="0" sz="100">
                <a:solidFill>
                  <a:srgbClr val="202020"/>
                </a:solidFill>
                <a:latin typeface="Courier New"/>
                <a:cs typeface="Courier New"/>
              </a:rPr>
              <a:t>select_dtypes</a:t>
            </a:r>
            <a:r>
              <a:rPr dirty="0" sz="100">
                <a:solidFill>
                  <a:srgbClr val="0054AA"/>
                </a:solidFill>
                <a:latin typeface="Courier New"/>
                <a:cs typeface="Courier New"/>
              </a:rPr>
              <a:t>(</a:t>
            </a:r>
            <a:r>
              <a:rPr dirty="0" sz="100">
                <a:solidFill>
                  <a:srgbClr val="B92020"/>
                </a:solidFill>
                <a:latin typeface="Courier New"/>
                <a:cs typeface="Courier New"/>
              </a:rPr>
              <a:t>"object"</a:t>
            </a:r>
            <a:r>
              <a:rPr dirty="0" sz="100">
                <a:solidFill>
                  <a:srgbClr val="0054AA"/>
                </a:solidFill>
                <a:latin typeface="Courier New"/>
                <a:cs typeface="Courier New"/>
              </a:rPr>
              <a:t>) </a:t>
            </a:r>
            <a:r>
              <a:rPr dirty="0" sz="100" spc="-45">
                <a:solidFill>
                  <a:srgbClr val="0054AA"/>
                </a:solidFill>
                <a:latin typeface="Courier New"/>
                <a:cs typeface="Courier New"/>
              </a:rPr>
              <a:t> </a:t>
            </a:r>
            <a:r>
              <a:rPr dirty="0" sz="100">
                <a:solidFill>
                  <a:srgbClr val="202020"/>
                </a:solidFill>
                <a:latin typeface="Courier New"/>
                <a:cs typeface="Courier New"/>
              </a:rPr>
              <a:t>cont</a:t>
            </a:r>
            <a:r>
              <a:rPr dirty="0" sz="100" b="1">
                <a:solidFill>
                  <a:srgbClr val="AA21FF"/>
                </a:solidFill>
                <a:latin typeface="Courier New"/>
                <a:cs typeface="Courier New"/>
              </a:rPr>
              <a:t>.</a:t>
            </a:r>
            <a:r>
              <a:rPr dirty="0" sz="100">
                <a:solidFill>
                  <a:srgbClr val="202020"/>
                </a:solidFill>
                <a:latin typeface="Courier New"/>
                <a:cs typeface="Courier New"/>
              </a:rPr>
              <a:t>head</a:t>
            </a:r>
            <a:r>
              <a:rPr dirty="0" sz="100">
                <a:solidFill>
                  <a:srgbClr val="0054AA"/>
                </a:solidFill>
                <a:latin typeface="Courier New"/>
                <a:cs typeface="Courier New"/>
              </a:rPr>
              <a:t>(</a:t>
            </a:r>
            <a:r>
              <a:rPr dirty="0" sz="100">
                <a:solidFill>
                  <a:srgbClr val="008700"/>
                </a:solidFill>
                <a:latin typeface="Courier New"/>
                <a:cs typeface="Courier New"/>
              </a:rPr>
              <a:t>2</a:t>
            </a:r>
            <a:r>
              <a:rPr dirty="0" sz="100">
                <a:solidFill>
                  <a:srgbClr val="0054AA"/>
                </a:solidFill>
                <a:latin typeface="Courier New"/>
                <a:cs typeface="Courier New"/>
              </a:rPr>
              <a:t>)</a:t>
            </a:r>
            <a:endParaRPr sz="100">
              <a:latin typeface="Courier New"/>
              <a:cs typeface="Courier New"/>
            </a:endParaRPr>
          </a:p>
        </p:txBody>
      </p:sp>
      <p:sp>
        <p:nvSpPr>
          <p:cNvPr id="353" name="object 353"/>
          <p:cNvSpPr txBox="1"/>
          <p:nvPr/>
        </p:nvSpPr>
        <p:spPr>
          <a:xfrm>
            <a:off x="4711" y="10425765"/>
            <a:ext cx="1297305" cy="7620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25400">
              <a:lnSpc>
                <a:spcPct val="100000"/>
              </a:lnSpc>
              <a:tabLst>
                <a:tab pos="527685" algn="l"/>
              </a:tabLst>
            </a:pPr>
            <a:r>
              <a:rPr dirty="0" sz="100">
                <a:solidFill>
                  <a:srgbClr val="616161"/>
                </a:solidFill>
                <a:latin typeface="Courier New"/>
                <a:cs typeface="Courier New"/>
              </a:rPr>
              <a:t>Out[252]:    </a:t>
            </a:r>
            <a:r>
              <a:rPr dirty="0" sz="100" spc="10">
                <a:solidFill>
                  <a:srgbClr val="616161"/>
                </a:solidFill>
                <a:latin typeface="Courier New"/>
                <a:cs typeface="Courier New"/>
              </a:rPr>
              <a:t> </a:t>
            </a:r>
            <a:r>
              <a:rPr dirty="0" sz="100" spc="-5" b="1">
                <a:latin typeface="Arial"/>
                <a:cs typeface="Arial"/>
              </a:rPr>
              <a:t>show_id</a:t>
            </a:r>
            <a:r>
              <a:rPr dirty="0" sz="100" spc="20" b="1">
                <a:latin typeface="Arial"/>
                <a:cs typeface="Arial"/>
              </a:rPr>
              <a:t>   </a:t>
            </a:r>
            <a:r>
              <a:rPr dirty="0" sz="100" spc="20" b="1">
                <a:latin typeface="Arial"/>
                <a:cs typeface="Arial"/>
              </a:rPr>
              <a:t> </a:t>
            </a:r>
            <a:r>
              <a:rPr dirty="0" sz="100" spc="-5" b="1">
                <a:latin typeface="Arial"/>
                <a:cs typeface="Arial"/>
              </a:rPr>
              <a:t>type</a:t>
            </a:r>
            <a:r>
              <a:rPr dirty="0" sz="100" spc="15" b="1">
                <a:latin typeface="Arial"/>
                <a:cs typeface="Arial"/>
              </a:rPr>
              <a:t>          </a:t>
            </a:r>
            <a:r>
              <a:rPr dirty="0" sz="100" spc="20" b="1">
                <a:latin typeface="Arial"/>
                <a:cs typeface="Arial"/>
              </a:rPr>
              <a:t> </a:t>
            </a:r>
            <a:r>
              <a:rPr dirty="0" sz="100" spc="-5" b="1">
                <a:latin typeface="Arial"/>
                <a:cs typeface="Arial"/>
              </a:rPr>
              <a:t>title</a:t>
            </a:r>
            <a:r>
              <a:rPr dirty="0" sz="100" spc="20" b="1">
                <a:latin typeface="Arial"/>
                <a:cs typeface="Arial"/>
              </a:rPr>
              <a:t>    </a:t>
            </a:r>
            <a:r>
              <a:rPr dirty="0" sz="100" spc="25" b="1">
                <a:latin typeface="Arial"/>
                <a:cs typeface="Arial"/>
              </a:rPr>
              <a:t> </a:t>
            </a:r>
            <a:r>
              <a:rPr dirty="0" sz="100" spc="-5" b="1">
                <a:latin typeface="Arial"/>
                <a:cs typeface="Arial"/>
              </a:rPr>
              <a:t>director	cast</a:t>
            </a:r>
            <a:r>
              <a:rPr dirty="0" sz="100" spc="20" b="1">
                <a:latin typeface="Arial"/>
                <a:cs typeface="Arial"/>
              </a:rPr>
              <a:t>   </a:t>
            </a:r>
            <a:r>
              <a:rPr dirty="0" sz="100" spc="20" b="1">
                <a:latin typeface="Arial"/>
                <a:cs typeface="Arial"/>
              </a:rPr>
              <a:t> </a:t>
            </a:r>
            <a:r>
              <a:rPr dirty="0" sz="100" spc="-5" b="1">
                <a:latin typeface="Arial"/>
                <a:cs typeface="Arial"/>
              </a:rPr>
              <a:t>country</a:t>
            </a:r>
            <a:r>
              <a:rPr dirty="0" sz="100" spc="20" b="1">
                <a:latin typeface="Arial"/>
                <a:cs typeface="Arial"/>
              </a:rPr>
              <a:t>    </a:t>
            </a:r>
            <a:r>
              <a:rPr dirty="0" sz="100" spc="20" b="1">
                <a:latin typeface="Arial"/>
                <a:cs typeface="Arial"/>
              </a:rPr>
              <a:t> </a:t>
            </a:r>
            <a:r>
              <a:rPr dirty="0" sz="100" spc="-5" b="1">
                <a:latin typeface="Arial"/>
                <a:cs typeface="Arial"/>
              </a:rPr>
              <a:t>date_added</a:t>
            </a:r>
            <a:r>
              <a:rPr dirty="0" sz="100" spc="20" b="1">
                <a:latin typeface="Arial"/>
                <a:cs typeface="Arial"/>
              </a:rPr>
              <a:t>  </a:t>
            </a:r>
            <a:r>
              <a:rPr dirty="0" sz="100" spc="25" b="1">
                <a:latin typeface="Arial"/>
                <a:cs typeface="Arial"/>
              </a:rPr>
              <a:t> </a:t>
            </a:r>
            <a:r>
              <a:rPr dirty="0" sz="100" spc="-5" b="1">
                <a:latin typeface="Arial"/>
                <a:cs typeface="Arial"/>
              </a:rPr>
              <a:t>rating</a:t>
            </a:r>
            <a:r>
              <a:rPr dirty="0" sz="100" spc="25" b="1">
                <a:latin typeface="Arial"/>
                <a:cs typeface="Arial"/>
              </a:rPr>
              <a:t>  </a:t>
            </a:r>
            <a:r>
              <a:rPr dirty="0" sz="100" spc="30" b="1">
                <a:latin typeface="Arial"/>
                <a:cs typeface="Arial"/>
              </a:rPr>
              <a:t> </a:t>
            </a:r>
            <a:r>
              <a:rPr dirty="0" sz="100" spc="-5" b="1">
                <a:latin typeface="Arial"/>
                <a:cs typeface="Arial"/>
              </a:rPr>
              <a:t>duration</a:t>
            </a:r>
            <a:r>
              <a:rPr dirty="0" sz="100" spc="15" b="1">
                <a:latin typeface="Arial"/>
                <a:cs typeface="Arial"/>
              </a:rPr>
              <a:t>                   </a:t>
            </a:r>
            <a:r>
              <a:rPr dirty="0" sz="100" spc="15" b="1">
                <a:latin typeface="Arial"/>
                <a:cs typeface="Arial"/>
              </a:rPr>
              <a:t> </a:t>
            </a:r>
            <a:r>
              <a:rPr dirty="0" sz="100" spc="-5" b="1">
                <a:latin typeface="Arial"/>
                <a:cs typeface="Arial"/>
              </a:rPr>
              <a:t>listed_in</a:t>
            </a:r>
            <a:r>
              <a:rPr dirty="0" sz="100" spc="15" b="1">
                <a:latin typeface="Arial"/>
                <a:cs typeface="Arial"/>
              </a:rPr>
              <a:t>              </a:t>
            </a:r>
            <a:r>
              <a:rPr dirty="0" sz="100" spc="20" b="1">
                <a:latin typeface="Arial"/>
                <a:cs typeface="Arial"/>
              </a:rPr>
              <a:t> </a:t>
            </a:r>
            <a:r>
              <a:rPr dirty="0" sz="100" spc="-5" b="1">
                <a:latin typeface="Arial"/>
                <a:cs typeface="Arial"/>
              </a:rPr>
              <a:t>description</a:t>
            </a:r>
            <a:r>
              <a:rPr dirty="0" sz="100" spc="25" b="1">
                <a:latin typeface="Arial"/>
                <a:cs typeface="Arial"/>
              </a:rPr>
              <a:t>  </a:t>
            </a:r>
            <a:r>
              <a:rPr dirty="0" sz="100" spc="30" b="1">
                <a:latin typeface="Arial"/>
                <a:cs typeface="Arial"/>
              </a:rPr>
              <a:t> </a:t>
            </a:r>
            <a:r>
              <a:rPr dirty="0" sz="100" spc="-5" b="1">
                <a:latin typeface="Arial"/>
                <a:cs typeface="Arial"/>
              </a:rPr>
              <a:t>minutes</a:t>
            </a:r>
            <a:r>
              <a:rPr dirty="0" sz="100" spc="20" b="1">
                <a:latin typeface="Arial"/>
                <a:cs typeface="Arial"/>
              </a:rPr>
              <a:t>     </a:t>
            </a:r>
            <a:r>
              <a:rPr dirty="0" sz="100" spc="20" b="1">
                <a:latin typeface="Arial"/>
                <a:cs typeface="Arial"/>
              </a:rPr>
              <a:t> </a:t>
            </a:r>
            <a:r>
              <a:rPr dirty="0" sz="100" spc="-5" b="1">
                <a:latin typeface="Arial"/>
                <a:cs typeface="Arial"/>
              </a:rPr>
              <a:t>unit</a:t>
            </a:r>
            <a:endParaRPr sz="100">
              <a:latin typeface="Arial"/>
              <a:cs typeface="Arial"/>
            </a:endParaRPr>
          </a:p>
          <a:p>
            <a:pPr>
              <a:lnSpc>
                <a:spcPct val="100000"/>
              </a:lnSpc>
              <a:spcBef>
                <a:spcPts val="25"/>
              </a:spcBef>
            </a:pPr>
            <a:endParaRPr sz="100">
              <a:latin typeface="Arial"/>
              <a:cs typeface="Arial"/>
            </a:endParaRPr>
          </a:p>
          <a:p>
            <a:pPr marL="294005">
              <a:lnSpc>
                <a:spcPct val="100000"/>
              </a:lnSpc>
              <a:tabLst>
                <a:tab pos="584835" algn="l"/>
                <a:tab pos="1022985" algn="l"/>
              </a:tabLst>
            </a:pPr>
            <a:r>
              <a:rPr dirty="0" baseline="27777" sz="150" spc="-7">
                <a:latin typeface="Arial MT"/>
                <a:cs typeface="Arial MT"/>
              </a:rPr>
              <a:t>Dick</a:t>
            </a:r>
            <a:r>
              <a:rPr dirty="0" baseline="27777" sz="150" spc="-7">
                <a:latin typeface="Arial MT"/>
                <a:cs typeface="Arial MT"/>
              </a:rPr>
              <a:t>         </a:t>
            </a:r>
            <a:r>
              <a:rPr dirty="0" baseline="27777" sz="150" spc="7">
                <a:latin typeface="Arial MT"/>
                <a:cs typeface="Arial MT"/>
              </a:rPr>
              <a:t> </a:t>
            </a:r>
            <a:r>
              <a:rPr dirty="0" sz="100" spc="-5">
                <a:latin typeface="Arial MT"/>
                <a:cs typeface="Arial MT"/>
              </a:rPr>
              <a:t>Kirsten</a:t>
            </a:r>
            <a:r>
              <a:rPr dirty="0" sz="100">
                <a:latin typeface="Arial MT"/>
                <a:cs typeface="Arial MT"/>
              </a:rPr>
              <a:t>	</a:t>
            </a:r>
            <a:r>
              <a:rPr dirty="0" sz="100" spc="-5">
                <a:latin typeface="Arial MT"/>
                <a:cs typeface="Arial MT"/>
              </a:rPr>
              <a:t>United</a:t>
            </a:r>
            <a:r>
              <a:rPr dirty="0" sz="100">
                <a:latin typeface="Arial MT"/>
                <a:cs typeface="Arial MT"/>
              </a:rPr>
              <a:t>   </a:t>
            </a:r>
            <a:r>
              <a:rPr dirty="0" sz="100" spc="10">
                <a:latin typeface="Arial MT"/>
                <a:cs typeface="Arial MT"/>
              </a:rPr>
              <a:t> </a:t>
            </a:r>
            <a:r>
              <a:rPr dirty="0" sz="100" spc="-5">
                <a:latin typeface="Arial MT"/>
                <a:cs typeface="Arial MT"/>
              </a:rPr>
              <a:t>September</a:t>
            </a:r>
            <a:r>
              <a:rPr dirty="0" sz="100" spc="-5">
                <a:latin typeface="Arial MT"/>
                <a:cs typeface="Arial MT"/>
              </a:rPr>
              <a:t> </a:t>
            </a:r>
            <a:r>
              <a:rPr dirty="0" sz="100" spc="-5">
                <a:latin typeface="Arial MT"/>
                <a:cs typeface="Arial MT"/>
              </a:rPr>
              <a:t>25,</a:t>
            </a:r>
            <a:r>
              <a:rPr dirty="0" sz="100">
                <a:latin typeface="Arial MT"/>
                <a:cs typeface="Arial MT"/>
              </a:rPr>
              <a:t>      </a:t>
            </a:r>
            <a:r>
              <a:rPr dirty="0" sz="100" spc="10">
                <a:latin typeface="Arial MT"/>
                <a:cs typeface="Arial MT"/>
              </a:rPr>
              <a:t> </a:t>
            </a:r>
            <a:r>
              <a:rPr dirty="0" sz="100" spc="-5">
                <a:latin typeface="Arial MT"/>
                <a:cs typeface="Arial MT"/>
              </a:rPr>
              <a:t>PG-</a:t>
            </a:r>
            <a:r>
              <a:rPr dirty="0" sz="100">
                <a:latin typeface="Arial MT"/>
                <a:cs typeface="Arial MT"/>
              </a:rPr>
              <a:t>	</a:t>
            </a:r>
            <a:r>
              <a:rPr dirty="0" sz="100" spc="-5">
                <a:latin typeface="Arial MT"/>
                <a:cs typeface="Arial MT"/>
              </a:rPr>
              <a:t>As</a:t>
            </a:r>
            <a:r>
              <a:rPr dirty="0" sz="100" spc="-5">
                <a:latin typeface="Arial MT"/>
                <a:cs typeface="Arial MT"/>
              </a:rPr>
              <a:t> </a:t>
            </a:r>
            <a:r>
              <a:rPr dirty="0" sz="100" spc="-5">
                <a:latin typeface="Arial MT"/>
                <a:cs typeface="Arial MT"/>
              </a:rPr>
              <a:t>her</a:t>
            </a:r>
            <a:r>
              <a:rPr dirty="0" sz="100" spc="-5">
                <a:latin typeface="Arial MT"/>
                <a:cs typeface="Arial MT"/>
              </a:rPr>
              <a:t> </a:t>
            </a:r>
            <a:r>
              <a:rPr dirty="0" sz="100" spc="-5">
                <a:latin typeface="Arial MT"/>
                <a:cs typeface="Arial MT"/>
              </a:rPr>
              <a:t>father</a:t>
            </a:r>
            <a:r>
              <a:rPr dirty="0" sz="100" spc="-5">
                <a:latin typeface="Arial MT"/>
                <a:cs typeface="Arial MT"/>
              </a:rPr>
              <a:t> </a:t>
            </a:r>
            <a:r>
              <a:rPr dirty="0" sz="100" spc="-5">
                <a:latin typeface="Arial MT"/>
                <a:cs typeface="Arial MT"/>
              </a:rPr>
              <a:t>nears</a:t>
            </a:r>
            <a:r>
              <a:rPr dirty="0" sz="100" spc="-5">
                <a:latin typeface="Arial MT"/>
                <a:cs typeface="Arial MT"/>
              </a:rPr>
              <a:t> </a:t>
            </a:r>
            <a:r>
              <a:rPr dirty="0" sz="100" spc="-5">
                <a:latin typeface="Arial MT"/>
                <a:cs typeface="Arial MT"/>
              </a:rPr>
              <a:t>the</a:t>
            </a:r>
            <a:endParaRPr sz="100">
              <a:latin typeface="Arial MT"/>
              <a:cs typeface="Arial MT"/>
            </a:endParaRPr>
          </a:p>
        </p:txBody>
      </p:sp>
      <p:sp>
        <p:nvSpPr>
          <p:cNvPr id="354" name="object 354"/>
          <p:cNvSpPr txBox="1"/>
          <p:nvPr/>
        </p:nvSpPr>
        <p:spPr>
          <a:xfrm>
            <a:off x="17411" y="10588785"/>
            <a:ext cx="90805" cy="4191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pPr>
            <a:r>
              <a:rPr dirty="0" sz="100">
                <a:solidFill>
                  <a:srgbClr val="616161"/>
                </a:solidFill>
                <a:latin typeface="Courier New"/>
                <a:cs typeface="Courier New"/>
              </a:rPr>
              <a:t>In</a:t>
            </a:r>
            <a:r>
              <a:rPr dirty="0" sz="100">
                <a:solidFill>
                  <a:srgbClr val="616161"/>
                </a:solidFill>
                <a:latin typeface="Courier New"/>
                <a:cs typeface="Courier New"/>
              </a:rPr>
              <a:t> </a:t>
            </a:r>
            <a:r>
              <a:rPr dirty="0" sz="100">
                <a:solidFill>
                  <a:srgbClr val="616161"/>
                </a:solidFill>
                <a:latin typeface="Courier New"/>
                <a:cs typeface="Courier New"/>
              </a:rPr>
              <a:t>[254…</a:t>
            </a:r>
            <a:endParaRPr sz="100">
              <a:latin typeface="Courier New"/>
              <a:cs typeface="Courier New"/>
            </a:endParaRPr>
          </a:p>
        </p:txBody>
      </p:sp>
      <p:sp>
        <p:nvSpPr>
          <p:cNvPr id="355" name="object 355"/>
          <p:cNvSpPr txBox="1"/>
          <p:nvPr/>
        </p:nvSpPr>
        <p:spPr>
          <a:xfrm>
            <a:off x="103315" y="10596812"/>
            <a:ext cx="1199515" cy="62865"/>
          </a:xfrm>
          <a:prstGeom prst="rect">
            <a:avLst/>
          </a:prstGeom>
          <a:solidFill>
            <a:srgbClr val="F5F5F5"/>
          </a:solidFill>
          <a:ln w="3175">
            <a:solidFill>
              <a:srgbClr val="DFDFDF"/>
            </a:solidFill>
          </a:ln>
        </p:spPr>
        <p:txBody>
          <a:bodyPr wrap="square" lIns="0" tIns="3175" rIns="0" bIns="0" rtlCol="0" vert="horz">
            <a:spAutoFit/>
          </a:bodyPr>
          <a:lstStyle/>
          <a:p>
            <a:pPr algn="just" marL="5715" marR="926465">
              <a:lnSpc>
                <a:spcPct val="109000"/>
              </a:lnSpc>
              <a:spcBef>
                <a:spcPts val="25"/>
              </a:spcBef>
            </a:pPr>
            <a:r>
              <a:rPr dirty="0" sz="100" i="1">
                <a:solidFill>
                  <a:srgbClr val="408080"/>
                </a:solidFill>
                <a:latin typeface="Courier New"/>
                <a:cs typeface="Courier New"/>
              </a:rPr>
              <a:t>#extracting categorical variable </a:t>
            </a:r>
            <a:r>
              <a:rPr dirty="0" sz="100" spc="-45" i="1">
                <a:solidFill>
                  <a:srgbClr val="408080"/>
                </a:solidFill>
                <a:latin typeface="Courier New"/>
                <a:cs typeface="Courier New"/>
              </a:rPr>
              <a:t> </a:t>
            </a:r>
            <a:r>
              <a:rPr dirty="0" sz="100">
                <a:solidFill>
                  <a:srgbClr val="202020"/>
                </a:solidFill>
                <a:latin typeface="Courier New"/>
                <a:cs typeface="Courier New"/>
              </a:rPr>
              <a:t>categ</a:t>
            </a:r>
            <a:r>
              <a:rPr dirty="0" sz="100" b="1">
                <a:solidFill>
                  <a:srgbClr val="AA21FF"/>
                </a:solidFill>
                <a:latin typeface="Courier New"/>
                <a:cs typeface="Courier New"/>
              </a:rPr>
              <a:t>=</a:t>
            </a:r>
            <a:r>
              <a:rPr dirty="0" sz="100">
                <a:solidFill>
                  <a:srgbClr val="202020"/>
                </a:solidFill>
                <a:latin typeface="Courier New"/>
                <a:cs typeface="Courier New"/>
              </a:rPr>
              <a:t>df</a:t>
            </a:r>
            <a:r>
              <a:rPr dirty="0" sz="100" b="1">
                <a:solidFill>
                  <a:srgbClr val="AA21FF"/>
                </a:solidFill>
                <a:latin typeface="Courier New"/>
                <a:cs typeface="Courier New"/>
              </a:rPr>
              <a:t>.</a:t>
            </a:r>
            <a:r>
              <a:rPr dirty="0" sz="100">
                <a:solidFill>
                  <a:srgbClr val="202020"/>
                </a:solidFill>
                <a:latin typeface="Courier New"/>
                <a:cs typeface="Courier New"/>
              </a:rPr>
              <a:t>select_dtypes</a:t>
            </a:r>
            <a:r>
              <a:rPr dirty="0" sz="100">
                <a:solidFill>
                  <a:srgbClr val="0054AA"/>
                </a:solidFill>
                <a:latin typeface="Courier New"/>
                <a:cs typeface="Courier New"/>
              </a:rPr>
              <a:t>(</a:t>
            </a:r>
            <a:r>
              <a:rPr dirty="0" sz="100">
                <a:solidFill>
                  <a:srgbClr val="B92020"/>
                </a:solidFill>
                <a:latin typeface="Courier New"/>
                <a:cs typeface="Courier New"/>
              </a:rPr>
              <a:t>"number"</a:t>
            </a:r>
            <a:r>
              <a:rPr dirty="0" sz="100">
                <a:solidFill>
                  <a:srgbClr val="0054AA"/>
                </a:solidFill>
                <a:latin typeface="Courier New"/>
                <a:cs typeface="Courier New"/>
              </a:rPr>
              <a:t>) </a:t>
            </a:r>
            <a:r>
              <a:rPr dirty="0" sz="100" spc="-50">
                <a:solidFill>
                  <a:srgbClr val="0054AA"/>
                </a:solidFill>
                <a:latin typeface="Courier New"/>
                <a:cs typeface="Courier New"/>
              </a:rPr>
              <a:t> </a:t>
            </a:r>
            <a:r>
              <a:rPr dirty="0" sz="100">
                <a:solidFill>
                  <a:srgbClr val="202020"/>
                </a:solidFill>
                <a:latin typeface="Courier New"/>
                <a:cs typeface="Courier New"/>
              </a:rPr>
              <a:t>categ</a:t>
            </a:r>
            <a:r>
              <a:rPr dirty="0" sz="100" b="1">
                <a:solidFill>
                  <a:srgbClr val="AA21FF"/>
                </a:solidFill>
                <a:latin typeface="Courier New"/>
                <a:cs typeface="Courier New"/>
              </a:rPr>
              <a:t>.</a:t>
            </a:r>
            <a:r>
              <a:rPr dirty="0" sz="100">
                <a:solidFill>
                  <a:srgbClr val="202020"/>
                </a:solidFill>
                <a:latin typeface="Courier New"/>
                <a:cs typeface="Courier New"/>
              </a:rPr>
              <a:t>head</a:t>
            </a:r>
            <a:r>
              <a:rPr dirty="0" sz="100">
                <a:solidFill>
                  <a:srgbClr val="0054AA"/>
                </a:solidFill>
                <a:latin typeface="Courier New"/>
                <a:cs typeface="Courier New"/>
              </a:rPr>
              <a:t>(</a:t>
            </a:r>
            <a:r>
              <a:rPr dirty="0" sz="100">
                <a:solidFill>
                  <a:srgbClr val="008700"/>
                </a:solidFill>
                <a:latin typeface="Courier New"/>
                <a:cs typeface="Courier New"/>
              </a:rPr>
              <a:t>2</a:t>
            </a:r>
            <a:r>
              <a:rPr dirty="0" sz="100">
                <a:solidFill>
                  <a:srgbClr val="0054AA"/>
                </a:solidFill>
                <a:latin typeface="Courier New"/>
                <a:cs typeface="Courier New"/>
              </a:rPr>
              <a:t>)</a:t>
            </a:r>
            <a:endParaRPr sz="100">
              <a:latin typeface="Courier New"/>
              <a:cs typeface="Courier New"/>
            </a:endParaRPr>
          </a:p>
        </p:txBody>
      </p:sp>
      <p:sp>
        <p:nvSpPr>
          <p:cNvPr id="356" name="object 356"/>
          <p:cNvSpPr txBox="1"/>
          <p:nvPr/>
        </p:nvSpPr>
        <p:spPr>
          <a:xfrm>
            <a:off x="17411" y="10657316"/>
            <a:ext cx="205740" cy="95885"/>
          </a:xfrm>
          <a:prstGeom prst="rect">
            <a:avLst/>
          </a:prstGeom>
        </p:spPr>
        <p:txBody>
          <a:bodyPr wrap="square" lIns="0" tIns="1270" rIns="0" bIns="0" rtlCol="0" vert="horz">
            <a:spAutoFit/>
          </a:bodyPr>
          <a:lstStyle/>
          <a:p>
            <a:pPr marL="97790" marR="5080" indent="-85725">
              <a:lnSpc>
                <a:spcPct val="177100"/>
              </a:lnSpc>
              <a:spcBef>
                <a:spcPts val="10"/>
              </a:spcBef>
            </a:pPr>
            <a:r>
              <a:rPr dirty="0" sz="100">
                <a:solidFill>
                  <a:srgbClr val="616161"/>
                </a:solidFill>
                <a:latin typeface="Courier New"/>
                <a:cs typeface="Courier New"/>
              </a:rPr>
              <a:t>Out[254]:   </a:t>
            </a:r>
            <a:r>
              <a:rPr dirty="0" sz="100" spc="5">
                <a:solidFill>
                  <a:srgbClr val="616161"/>
                </a:solidFill>
                <a:latin typeface="Courier New"/>
                <a:cs typeface="Courier New"/>
              </a:rPr>
              <a:t> </a:t>
            </a:r>
            <a:r>
              <a:rPr dirty="0" sz="100" spc="-5" b="1">
                <a:latin typeface="Arial"/>
                <a:cs typeface="Arial"/>
              </a:rPr>
              <a:t>release_year </a:t>
            </a:r>
            <a:r>
              <a:rPr dirty="0" sz="100" spc="-5" b="1">
                <a:latin typeface="Arial"/>
                <a:cs typeface="Arial"/>
              </a:rPr>
              <a:t> 0</a:t>
            </a:r>
            <a:r>
              <a:rPr dirty="0" sz="100" b="1">
                <a:latin typeface="Arial"/>
                <a:cs typeface="Arial"/>
              </a:rPr>
              <a:t>                 </a:t>
            </a:r>
            <a:r>
              <a:rPr dirty="0" sz="100" spc="-5">
                <a:latin typeface="Arial MT"/>
                <a:cs typeface="Arial MT"/>
              </a:rPr>
              <a:t>2020</a:t>
            </a:r>
            <a:endParaRPr sz="100">
              <a:latin typeface="Arial MT"/>
              <a:cs typeface="Arial MT"/>
            </a:endParaRPr>
          </a:p>
          <a:p>
            <a:pPr>
              <a:lnSpc>
                <a:spcPct val="100000"/>
              </a:lnSpc>
            </a:pPr>
            <a:endParaRPr sz="100">
              <a:latin typeface="Arial MT"/>
              <a:cs typeface="Arial MT"/>
            </a:endParaRPr>
          </a:p>
          <a:p>
            <a:pPr marL="97790">
              <a:lnSpc>
                <a:spcPct val="100000"/>
              </a:lnSpc>
            </a:pPr>
            <a:r>
              <a:rPr dirty="0" sz="100" spc="-5" b="1">
                <a:latin typeface="Arial"/>
                <a:cs typeface="Arial"/>
              </a:rPr>
              <a:t>1</a:t>
            </a:r>
            <a:r>
              <a:rPr dirty="0" sz="100" spc="-5" b="1">
                <a:latin typeface="Arial"/>
                <a:cs typeface="Arial"/>
              </a:rPr>
              <a:t>                 </a:t>
            </a:r>
            <a:r>
              <a:rPr dirty="0" sz="100" spc="-5">
                <a:latin typeface="Arial MT"/>
                <a:cs typeface="Arial MT"/>
              </a:rPr>
              <a:t>2021</a:t>
            </a:r>
            <a:endParaRPr sz="100">
              <a:latin typeface="Arial MT"/>
              <a:cs typeface="Arial MT"/>
            </a:endParaRPr>
          </a:p>
        </p:txBody>
      </p:sp>
      <p:sp>
        <p:nvSpPr>
          <p:cNvPr id="357" name="object 357"/>
          <p:cNvSpPr txBox="1"/>
          <p:nvPr/>
        </p:nvSpPr>
        <p:spPr>
          <a:xfrm>
            <a:off x="27162" y="10832796"/>
            <a:ext cx="82550" cy="4191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pPr>
            <a:r>
              <a:rPr dirty="0" sz="100">
                <a:solidFill>
                  <a:srgbClr val="616161"/>
                </a:solidFill>
                <a:latin typeface="Courier New"/>
                <a:cs typeface="Courier New"/>
              </a:rPr>
              <a:t>In</a:t>
            </a:r>
            <a:r>
              <a:rPr dirty="0" sz="100">
                <a:solidFill>
                  <a:srgbClr val="616161"/>
                </a:solidFill>
                <a:latin typeface="Courier New"/>
                <a:cs typeface="Courier New"/>
              </a:rPr>
              <a:t> </a:t>
            </a:r>
            <a:r>
              <a:rPr dirty="0" sz="100">
                <a:solidFill>
                  <a:srgbClr val="616161"/>
                </a:solidFill>
                <a:latin typeface="Courier New"/>
                <a:cs typeface="Courier New"/>
              </a:rPr>
              <a:t>[5]:</a:t>
            </a:r>
            <a:endParaRPr sz="100">
              <a:latin typeface="Courier New"/>
              <a:cs typeface="Courier New"/>
            </a:endParaRPr>
          </a:p>
        </p:txBody>
      </p:sp>
      <p:sp>
        <p:nvSpPr>
          <p:cNvPr id="358" name="object 358"/>
          <p:cNvSpPr txBox="1"/>
          <p:nvPr/>
        </p:nvSpPr>
        <p:spPr>
          <a:xfrm>
            <a:off x="103315" y="10840823"/>
            <a:ext cx="1199515" cy="113664"/>
          </a:xfrm>
          <a:prstGeom prst="rect">
            <a:avLst/>
          </a:prstGeom>
          <a:solidFill>
            <a:srgbClr val="F5F5F5"/>
          </a:solidFill>
          <a:ln w="3175">
            <a:solidFill>
              <a:srgbClr val="DFDFDF"/>
            </a:solidFill>
          </a:ln>
        </p:spPr>
        <p:txBody>
          <a:bodyPr wrap="square" lIns="0" tIns="3175" rIns="0" bIns="0" rtlCol="0" vert="horz">
            <a:spAutoFit/>
          </a:bodyPr>
          <a:lstStyle/>
          <a:p>
            <a:pPr marL="5715" marR="796290">
              <a:lnSpc>
                <a:spcPct val="109000"/>
              </a:lnSpc>
              <a:spcBef>
                <a:spcPts val="25"/>
              </a:spcBef>
            </a:pPr>
            <a:r>
              <a:rPr dirty="0" sz="100">
                <a:solidFill>
                  <a:srgbClr val="202020"/>
                </a:solidFill>
                <a:latin typeface="Courier New"/>
                <a:cs typeface="Courier New"/>
              </a:rPr>
              <a:t>plt</a:t>
            </a:r>
            <a:r>
              <a:rPr dirty="0" sz="100" b="1">
                <a:solidFill>
                  <a:srgbClr val="AA21FF"/>
                </a:solidFill>
                <a:latin typeface="Courier New"/>
                <a:cs typeface="Courier New"/>
              </a:rPr>
              <a:t>.</a:t>
            </a:r>
            <a:r>
              <a:rPr dirty="0" sz="100">
                <a:solidFill>
                  <a:srgbClr val="202020"/>
                </a:solidFill>
                <a:latin typeface="Courier New"/>
                <a:cs typeface="Courier New"/>
              </a:rPr>
              <a:t>figure</a:t>
            </a:r>
            <a:r>
              <a:rPr dirty="0" sz="100">
                <a:solidFill>
                  <a:srgbClr val="0054AA"/>
                </a:solidFill>
                <a:latin typeface="Courier New"/>
                <a:cs typeface="Courier New"/>
              </a:rPr>
              <a:t>(</a:t>
            </a:r>
            <a:r>
              <a:rPr dirty="0" sz="100">
                <a:solidFill>
                  <a:srgbClr val="202020"/>
                </a:solidFill>
                <a:latin typeface="Courier New"/>
                <a:cs typeface="Courier New"/>
              </a:rPr>
              <a:t>figsize</a:t>
            </a:r>
            <a:r>
              <a:rPr dirty="0" sz="100" b="1">
                <a:solidFill>
                  <a:srgbClr val="AA21FF"/>
                </a:solidFill>
                <a:latin typeface="Courier New"/>
                <a:cs typeface="Courier New"/>
              </a:rPr>
              <a:t>=</a:t>
            </a:r>
            <a:r>
              <a:rPr dirty="0" sz="100">
                <a:solidFill>
                  <a:srgbClr val="0054AA"/>
                </a:solidFill>
                <a:latin typeface="Courier New"/>
                <a:cs typeface="Courier New"/>
              </a:rPr>
              <a:t>(</a:t>
            </a:r>
            <a:r>
              <a:rPr dirty="0" sz="100">
                <a:solidFill>
                  <a:srgbClr val="008700"/>
                </a:solidFill>
                <a:latin typeface="Courier New"/>
                <a:cs typeface="Courier New"/>
              </a:rPr>
              <a:t>15</a:t>
            </a:r>
            <a:r>
              <a:rPr dirty="0" sz="100">
                <a:solidFill>
                  <a:srgbClr val="0054AA"/>
                </a:solidFill>
                <a:latin typeface="Courier New"/>
                <a:cs typeface="Courier New"/>
              </a:rPr>
              <a:t>, </a:t>
            </a:r>
            <a:r>
              <a:rPr dirty="0" sz="100">
                <a:solidFill>
                  <a:srgbClr val="008700"/>
                </a:solidFill>
                <a:latin typeface="Courier New"/>
                <a:cs typeface="Courier New"/>
              </a:rPr>
              <a:t>6</a:t>
            </a:r>
            <a:r>
              <a:rPr dirty="0" sz="100">
                <a:solidFill>
                  <a:srgbClr val="0054AA"/>
                </a:solidFill>
                <a:latin typeface="Courier New"/>
                <a:cs typeface="Courier New"/>
              </a:rPr>
              <a:t>)) </a:t>
            </a:r>
            <a:r>
              <a:rPr dirty="0" sz="100" spc="5">
                <a:solidFill>
                  <a:srgbClr val="0054AA"/>
                </a:solidFill>
                <a:latin typeface="Courier New"/>
                <a:cs typeface="Courier New"/>
              </a:rPr>
              <a:t> </a:t>
            </a:r>
            <a:r>
              <a:rPr dirty="0" sz="100">
                <a:solidFill>
                  <a:srgbClr val="202020"/>
                </a:solidFill>
                <a:latin typeface="Courier New"/>
                <a:cs typeface="Courier New"/>
              </a:rPr>
              <a:t>sns</a:t>
            </a:r>
            <a:r>
              <a:rPr dirty="0" sz="100" b="1">
                <a:solidFill>
                  <a:srgbClr val="AA21FF"/>
                </a:solidFill>
                <a:latin typeface="Courier New"/>
                <a:cs typeface="Courier New"/>
              </a:rPr>
              <a:t>.</a:t>
            </a:r>
            <a:r>
              <a:rPr dirty="0" sz="100">
                <a:solidFill>
                  <a:srgbClr val="202020"/>
                </a:solidFill>
                <a:latin typeface="Courier New"/>
                <a:cs typeface="Courier New"/>
              </a:rPr>
              <a:t>boxplot</a:t>
            </a:r>
            <a:r>
              <a:rPr dirty="0" sz="100">
                <a:solidFill>
                  <a:srgbClr val="0054AA"/>
                </a:solidFill>
                <a:latin typeface="Courier New"/>
                <a:cs typeface="Courier New"/>
              </a:rPr>
              <a:t>(</a:t>
            </a:r>
            <a:r>
              <a:rPr dirty="0" sz="100">
                <a:solidFill>
                  <a:srgbClr val="202020"/>
                </a:solidFill>
                <a:latin typeface="Courier New"/>
                <a:cs typeface="Courier New"/>
              </a:rPr>
              <a:t>x</a:t>
            </a:r>
            <a:r>
              <a:rPr dirty="0" sz="100" b="1">
                <a:solidFill>
                  <a:srgbClr val="AA21FF"/>
                </a:solidFill>
                <a:latin typeface="Courier New"/>
                <a:cs typeface="Courier New"/>
              </a:rPr>
              <a:t>=</a:t>
            </a:r>
            <a:r>
              <a:rPr dirty="0" sz="100">
                <a:solidFill>
                  <a:srgbClr val="B92020"/>
                </a:solidFill>
                <a:latin typeface="Courier New"/>
                <a:cs typeface="Courier New"/>
              </a:rPr>
              <a:t>'release_year'</a:t>
            </a:r>
            <a:r>
              <a:rPr dirty="0" sz="100">
                <a:solidFill>
                  <a:srgbClr val="0054AA"/>
                </a:solidFill>
                <a:latin typeface="Courier New"/>
                <a:cs typeface="Courier New"/>
              </a:rPr>
              <a:t>,</a:t>
            </a:r>
            <a:r>
              <a:rPr dirty="0" sz="100" spc="30">
                <a:solidFill>
                  <a:srgbClr val="0054AA"/>
                </a:solidFill>
                <a:latin typeface="Courier New"/>
                <a:cs typeface="Courier New"/>
              </a:rPr>
              <a:t> </a:t>
            </a:r>
            <a:r>
              <a:rPr dirty="0" sz="100">
                <a:solidFill>
                  <a:srgbClr val="202020"/>
                </a:solidFill>
                <a:latin typeface="Courier New"/>
                <a:cs typeface="Courier New"/>
              </a:rPr>
              <a:t>y</a:t>
            </a:r>
            <a:r>
              <a:rPr dirty="0" sz="100" b="1">
                <a:solidFill>
                  <a:srgbClr val="AA21FF"/>
                </a:solidFill>
                <a:latin typeface="Courier New"/>
                <a:cs typeface="Courier New"/>
              </a:rPr>
              <a:t>=</a:t>
            </a:r>
            <a:r>
              <a:rPr dirty="0" sz="100">
                <a:solidFill>
                  <a:srgbClr val="B92020"/>
                </a:solidFill>
                <a:latin typeface="Courier New"/>
                <a:cs typeface="Courier New"/>
              </a:rPr>
              <a:t>'type'</a:t>
            </a:r>
            <a:r>
              <a:rPr dirty="0" sz="100">
                <a:solidFill>
                  <a:srgbClr val="0054AA"/>
                </a:solidFill>
                <a:latin typeface="Courier New"/>
                <a:cs typeface="Courier New"/>
              </a:rPr>
              <a:t>,</a:t>
            </a:r>
            <a:r>
              <a:rPr dirty="0" sz="100" spc="30">
                <a:solidFill>
                  <a:srgbClr val="0054AA"/>
                </a:solidFill>
                <a:latin typeface="Courier New"/>
                <a:cs typeface="Courier New"/>
              </a:rPr>
              <a:t> </a:t>
            </a:r>
            <a:r>
              <a:rPr dirty="0" sz="100">
                <a:solidFill>
                  <a:srgbClr val="202020"/>
                </a:solidFill>
                <a:latin typeface="Courier New"/>
                <a:cs typeface="Courier New"/>
              </a:rPr>
              <a:t>data</a:t>
            </a:r>
            <a:r>
              <a:rPr dirty="0" sz="100" b="1">
                <a:solidFill>
                  <a:srgbClr val="AA21FF"/>
                </a:solidFill>
                <a:latin typeface="Courier New"/>
                <a:cs typeface="Courier New"/>
              </a:rPr>
              <a:t>=</a:t>
            </a:r>
            <a:r>
              <a:rPr dirty="0" sz="100">
                <a:solidFill>
                  <a:srgbClr val="202020"/>
                </a:solidFill>
                <a:latin typeface="Courier New"/>
                <a:cs typeface="Courier New"/>
              </a:rPr>
              <a:t>df</a:t>
            </a:r>
            <a:r>
              <a:rPr dirty="0" sz="100">
                <a:solidFill>
                  <a:srgbClr val="0054AA"/>
                </a:solidFill>
                <a:latin typeface="Courier New"/>
                <a:cs typeface="Courier New"/>
              </a:rPr>
              <a:t>)</a:t>
            </a:r>
            <a:endParaRPr sz="100">
              <a:latin typeface="Courier New"/>
              <a:cs typeface="Courier New"/>
            </a:endParaRPr>
          </a:p>
          <a:p>
            <a:pPr marL="5715">
              <a:lnSpc>
                <a:spcPct val="100000"/>
              </a:lnSpc>
              <a:spcBef>
                <a:spcPts val="10"/>
              </a:spcBef>
            </a:pPr>
            <a:r>
              <a:rPr dirty="0" sz="100">
                <a:solidFill>
                  <a:srgbClr val="202020"/>
                </a:solidFill>
                <a:latin typeface="Courier New"/>
                <a:cs typeface="Courier New"/>
              </a:rPr>
              <a:t>plt</a:t>
            </a:r>
            <a:r>
              <a:rPr dirty="0" sz="100" b="1">
                <a:solidFill>
                  <a:srgbClr val="AA21FF"/>
                </a:solidFill>
                <a:latin typeface="Courier New"/>
                <a:cs typeface="Courier New"/>
              </a:rPr>
              <a:t>.</a:t>
            </a:r>
            <a:r>
              <a:rPr dirty="0" sz="100">
                <a:solidFill>
                  <a:srgbClr val="202020"/>
                </a:solidFill>
                <a:latin typeface="Courier New"/>
                <a:cs typeface="Courier New"/>
              </a:rPr>
              <a:t>title</a:t>
            </a:r>
            <a:r>
              <a:rPr dirty="0" sz="100">
                <a:solidFill>
                  <a:srgbClr val="0054AA"/>
                </a:solidFill>
                <a:latin typeface="Courier New"/>
                <a:cs typeface="Courier New"/>
              </a:rPr>
              <a:t>(</a:t>
            </a:r>
            <a:r>
              <a:rPr dirty="0" sz="100">
                <a:solidFill>
                  <a:srgbClr val="B92020"/>
                </a:solidFill>
                <a:latin typeface="Courier New"/>
                <a:cs typeface="Courier New"/>
              </a:rPr>
              <a:t>'Boxplot</a:t>
            </a:r>
            <a:r>
              <a:rPr dirty="0" sz="100" spc="20">
                <a:solidFill>
                  <a:srgbClr val="B92020"/>
                </a:solidFill>
                <a:latin typeface="Courier New"/>
                <a:cs typeface="Courier New"/>
              </a:rPr>
              <a:t> </a:t>
            </a:r>
            <a:r>
              <a:rPr dirty="0" sz="100">
                <a:solidFill>
                  <a:srgbClr val="B92020"/>
                </a:solidFill>
                <a:latin typeface="Courier New"/>
                <a:cs typeface="Courier New"/>
              </a:rPr>
              <a:t>of</a:t>
            </a:r>
            <a:r>
              <a:rPr dirty="0" sz="100" spc="25">
                <a:solidFill>
                  <a:srgbClr val="B92020"/>
                </a:solidFill>
                <a:latin typeface="Courier New"/>
                <a:cs typeface="Courier New"/>
              </a:rPr>
              <a:t> </a:t>
            </a:r>
            <a:r>
              <a:rPr dirty="0" sz="100">
                <a:solidFill>
                  <a:srgbClr val="B92020"/>
                </a:solidFill>
                <a:latin typeface="Courier New"/>
                <a:cs typeface="Courier New"/>
              </a:rPr>
              <a:t>release_year</a:t>
            </a:r>
            <a:r>
              <a:rPr dirty="0" sz="100" spc="20">
                <a:solidFill>
                  <a:srgbClr val="B92020"/>
                </a:solidFill>
                <a:latin typeface="Courier New"/>
                <a:cs typeface="Courier New"/>
              </a:rPr>
              <a:t> </a:t>
            </a:r>
            <a:r>
              <a:rPr dirty="0" sz="100">
                <a:solidFill>
                  <a:srgbClr val="B92020"/>
                </a:solidFill>
                <a:latin typeface="Courier New"/>
                <a:cs typeface="Courier New"/>
              </a:rPr>
              <a:t>by</a:t>
            </a:r>
            <a:r>
              <a:rPr dirty="0" sz="100" spc="25">
                <a:solidFill>
                  <a:srgbClr val="B92020"/>
                </a:solidFill>
                <a:latin typeface="Courier New"/>
                <a:cs typeface="Courier New"/>
              </a:rPr>
              <a:t> </a:t>
            </a:r>
            <a:r>
              <a:rPr dirty="0" sz="100">
                <a:solidFill>
                  <a:srgbClr val="B92020"/>
                </a:solidFill>
                <a:latin typeface="Courier New"/>
                <a:cs typeface="Courier New"/>
              </a:rPr>
              <a:t>Type</a:t>
            </a:r>
            <a:r>
              <a:rPr dirty="0" sz="100" spc="20">
                <a:solidFill>
                  <a:srgbClr val="B92020"/>
                </a:solidFill>
                <a:latin typeface="Courier New"/>
                <a:cs typeface="Courier New"/>
              </a:rPr>
              <a:t> </a:t>
            </a:r>
            <a:r>
              <a:rPr dirty="0" sz="100">
                <a:solidFill>
                  <a:srgbClr val="B92020"/>
                </a:solidFill>
                <a:latin typeface="Courier New"/>
                <a:cs typeface="Courier New"/>
              </a:rPr>
              <a:t>(Movie/TV</a:t>
            </a:r>
            <a:r>
              <a:rPr dirty="0" sz="100" spc="25">
                <a:solidFill>
                  <a:srgbClr val="B92020"/>
                </a:solidFill>
                <a:latin typeface="Courier New"/>
                <a:cs typeface="Courier New"/>
              </a:rPr>
              <a:t> </a:t>
            </a:r>
            <a:r>
              <a:rPr dirty="0" sz="100">
                <a:solidFill>
                  <a:srgbClr val="B92020"/>
                </a:solidFill>
                <a:latin typeface="Courier New"/>
                <a:cs typeface="Courier New"/>
              </a:rPr>
              <a:t>Show)'</a:t>
            </a:r>
            <a:r>
              <a:rPr dirty="0" sz="100">
                <a:solidFill>
                  <a:srgbClr val="0054AA"/>
                </a:solidFill>
                <a:latin typeface="Courier New"/>
                <a:cs typeface="Courier New"/>
              </a:rPr>
              <a:t>)</a:t>
            </a:r>
            <a:endParaRPr sz="100">
              <a:latin typeface="Courier New"/>
              <a:cs typeface="Courier New"/>
            </a:endParaRPr>
          </a:p>
          <a:p>
            <a:pPr marL="5715">
              <a:lnSpc>
                <a:spcPct val="100000"/>
              </a:lnSpc>
              <a:spcBef>
                <a:spcPts val="15"/>
              </a:spcBef>
            </a:pPr>
            <a:r>
              <a:rPr dirty="0" sz="100">
                <a:solidFill>
                  <a:srgbClr val="202020"/>
                </a:solidFill>
                <a:latin typeface="Courier New"/>
                <a:cs typeface="Courier New"/>
              </a:rPr>
              <a:t>plt</a:t>
            </a:r>
            <a:r>
              <a:rPr dirty="0" sz="100" b="1">
                <a:solidFill>
                  <a:srgbClr val="AA21FF"/>
                </a:solidFill>
                <a:latin typeface="Courier New"/>
                <a:cs typeface="Courier New"/>
              </a:rPr>
              <a:t>.</a:t>
            </a:r>
            <a:r>
              <a:rPr dirty="0" sz="100">
                <a:solidFill>
                  <a:srgbClr val="202020"/>
                </a:solidFill>
                <a:latin typeface="Courier New"/>
                <a:cs typeface="Courier New"/>
              </a:rPr>
              <a:t>xlabel</a:t>
            </a:r>
            <a:r>
              <a:rPr dirty="0" sz="100">
                <a:solidFill>
                  <a:srgbClr val="0054AA"/>
                </a:solidFill>
                <a:latin typeface="Courier New"/>
                <a:cs typeface="Courier New"/>
              </a:rPr>
              <a:t>(</a:t>
            </a:r>
            <a:r>
              <a:rPr dirty="0" sz="100">
                <a:solidFill>
                  <a:srgbClr val="B92020"/>
                </a:solidFill>
                <a:latin typeface="Courier New"/>
                <a:cs typeface="Courier New"/>
              </a:rPr>
              <a:t>'Type'</a:t>
            </a:r>
            <a:r>
              <a:rPr dirty="0" sz="100">
                <a:solidFill>
                  <a:srgbClr val="0054AA"/>
                </a:solidFill>
                <a:latin typeface="Courier New"/>
                <a:cs typeface="Courier New"/>
              </a:rPr>
              <a:t>)</a:t>
            </a:r>
            <a:endParaRPr sz="100">
              <a:latin typeface="Courier New"/>
              <a:cs typeface="Courier New"/>
            </a:endParaRPr>
          </a:p>
          <a:p>
            <a:pPr marL="5715" marR="836930">
              <a:lnSpc>
                <a:spcPct val="109000"/>
              </a:lnSpc>
            </a:pPr>
            <a:r>
              <a:rPr dirty="0" sz="100">
                <a:solidFill>
                  <a:srgbClr val="202020"/>
                </a:solidFill>
                <a:latin typeface="Courier New"/>
                <a:cs typeface="Courier New"/>
              </a:rPr>
              <a:t>plt</a:t>
            </a:r>
            <a:r>
              <a:rPr dirty="0" sz="100" b="1">
                <a:solidFill>
                  <a:srgbClr val="AA21FF"/>
                </a:solidFill>
                <a:latin typeface="Courier New"/>
                <a:cs typeface="Courier New"/>
              </a:rPr>
              <a:t>.</a:t>
            </a:r>
            <a:r>
              <a:rPr dirty="0" sz="100">
                <a:solidFill>
                  <a:srgbClr val="202020"/>
                </a:solidFill>
                <a:latin typeface="Courier New"/>
                <a:cs typeface="Courier New"/>
              </a:rPr>
              <a:t>ylabel</a:t>
            </a:r>
            <a:r>
              <a:rPr dirty="0" sz="100">
                <a:solidFill>
                  <a:srgbClr val="0054AA"/>
                </a:solidFill>
                <a:latin typeface="Courier New"/>
                <a:cs typeface="Courier New"/>
              </a:rPr>
              <a:t>(</a:t>
            </a:r>
            <a:r>
              <a:rPr dirty="0" sz="100">
                <a:solidFill>
                  <a:srgbClr val="B92020"/>
                </a:solidFill>
                <a:latin typeface="Courier New"/>
                <a:cs typeface="Courier New"/>
              </a:rPr>
              <a:t>'duration</a:t>
            </a:r>
            <a:r>
              <a:rPr dirty="0" sz="100" spc="10">
                <a:solidFill>
                  <a:srgbClr val="B92020"/>
                </a:solidFill>
                <a:latin typeface="Courier New"/>
                <a:cs typeface="Courier New"/>
              </a:rPr>
              <a:t> </a:t>
            </a:r>
            <a:r>
              <a:rPr dirty="0" sz="100">
                <a:solidFill>
                  <a:srgbClr val="B92020"/>
                </a:solidFill>
                <a:latin typeface="Courier New"/>
                <a:cs typeface="Courier New"/>
              </a:rPr>
              <a:t>(minutes</a:t>
            </a:r>
            <a:r>
              <a:rPr dirty="0" sz="100" spc="15">
                <a:solidFill>
                  <a:srgbClr val="B92020"/>
                </a:solidFill>
                <a:latin typeface="Courier New"/>
                <a:cs typeface="Courier New"/>
              </a:rPr>
              <a:t> </a:t>
            </a:r>
            <a:r>
              <a:rPr dirty="0" sz="100">
                <a:solidFill>
                  <a:srgbClr val="B92020"/>
                </a:solidFill>
                <a:latin typeface="Courier New"/>
                <a:cs typeface="Courier New"/>
              </a:rPr>
              <a:t>or</a:t>
            </a:r>
            <a:r>
              <a:rPr dirty="0" sz="100" spc="15">
                <a:solidFill>
                  <a:srgbClr val="B92020"/>
                </a:solidFill>
                <a:latin typeface="Courier New"/>
                <a:cs typeface="Courier New"/>
              </a:rPr>
              <a:t> </a:t>
            </a:r>
            <a:r>
              <a:rPr dirty="0" sz="100">
                <a:solidFill>
                  <a:srgbClr val="B92020"/>
                </a:solidFill>
                <a:latin typeface="Courier New"/>
                <a:cs typeface="Courier New"/>
              </a:rPr>
              <a:t>seasons)'</a:t>
            </a:r>
            <a:r>
              <a:rPr dirty="0" sz="100">
                <a:solidFill>
                  <a:srgbClr val="0054AA"/>
                </a:solidFill>
                <a:latin typeface="Courier New"/>
                <a:cs typeface="Courier New"/>
              </a:rPr>
              <a:t>) </a:t>
            </a:r>
            <a:r>
              <a:rPr dirty="0" sz="100" spc="-45">
                <a:solidFill>
                  <a:srgbClr val="0054AA"/>
                </a:solidFill>
                <a:latin typeface="Courier New"/>
                <a:cs typeface="Courier New"/>
              </a:rPr>
              <a:t> </a:t>
            </a:r>
            <a:r>
              <a:rPr dirty="0" sz="100">
                <a:solidFill>
                  <a:srgbClr val="202020"/>
                </a:solidFill>
                <a:latin typeface="Courier New"/>
                <a:cs typeface="Courier New"/>
              </a:rPr>
              <a:t>plt</a:t>
            </a:r>
            <a:r>
              <a:rPr dirty="0" sz="100" b="1">
                <a:solidFill>
                  <a:srgbClr val="AA21FF"/>
                </a:solidFill>
                <a:latin typeface="Courier New"/>
                <a:cs typeface="Courier New"/>
              </a:rPr>
              <a:t>.</a:t>
            </a:r>
            <a:r>
              <a:rPr dirty="0" sz="100">
                <a:solidFill>
                  <a:srgbClr val="202020"/>
                </a:solidFill>
                <a:latin typeface="Courier New"/>
                <a:cs typeface="Courier New"/>
              </a:rPr>
              <a:t>show</a:t>
            </a:r>
            <a:r>
              <a:rPr dirty="0" sz="100">
                <a:solidFill>
                  <a:srgbClr val="0054AA"/>
                </a:solidFill>
                <a:latin typeface="Courier New"/>
                <a:cs typeface="Courier New"/>
              </a:rPr>
              <a:t>()</a:t>
            </a:r>
            <a:endParaRPr sz="100">
              <a:latin typeface="Courier New"/>
              <a:cs typeface="Courier New"/>
            </a:endParaRPr>
          </a:p>
        </p:txBody>
      </p:sp>
      <p:sp>
        <p:nvSpPr>
          <p:cNvPr id="359" name="object 359"/>
          <p:cNvSpPr txBox="1"/>
          <p:nvPr/>
        </p:nvSpPr>
        <p:spPr>
          <a:xfrm>
            <a:off x="27162" y="11480722"/>
            <a:ext cx="82550" cy="4191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pPr>
            <a:r>
              <a:rPr dirty="0" sz="100">
                <a:solidFill>
                  <a:srgbClr val="616161"/>
                </a:solidFill>
                <a:latin typeface="Courier New"/>
                <a:cs typeface="Courier New"/>
              </a:rPr>
              <a:t>In</a:t>
            </a:r>
            <a:r>
              <a:rPr dirty="0" sz="100">
                <a:solidFill>
                  <a:srgbClr val="616161"/>
                </a:solidFill>
                <a:latin typeface="Courier New"/>
                <a:cs typeface="Courier New"/>
              </a:rPr>
              <a:t> </a:t>
            </a:r>
            <a:r>
              <a:rPr dirty="0" sz="100">
                <a:solidFill>
                  <a:srgbClr val="616161"/>
                </a:solidFill>
                <a:latin typeface="Courier New"/>
                <a:cs typeface="Courier New"/>
              </a:rPr>
              <a:t>[6]:</a:t>
            </a:r>
            <a:endParaRPr sz="100">
              <a:latin typeface="Courier New"/>
              <a:cs typeface="Courier New"/>
            </a:endParaRPr>
          </a:p>
        </p:txBody>
      </p:sp>
      <p:sp>
        <p:nvSpPr>
          <p:cNvPr id="360" name="object 360"/>
          <p:cNvSpPr txBox="1"/>
          <p:nvPr/>
        </p:nvSpPr>
        <p:spPr>
          <a:xfrm>
            <a:off x="103315" y="11488749"/>
            <a:ext cx="1199515" cy="113664"/>
          </a:xfrm>
          <a:prstGeom prst="rect">
            <a:avLst/>
          </a:prstGeom>
          <a:solidFill>
            <a:srgbClr val="F5F5F5"/>
          </a:solidFill>
          <a:ln w="3175">
            <a:solidFill>
              <a:srgbClr val="DFDFDF"/>
            </a:solidFill>
          </a:ln>
        </p:spPr>
        <p:txBody>
          <a:bodyPr wrap="square" lIns="0" tIns="1905" rIns="0" bIns="0" rtlCol="0" vert="horz">
            <a:spAutoFit/>
          </a:bodyPr>
          <a:lstStyle/>
          <a:p>
            <a:pPr marL="5715" marR="780415">
              <a:lnSpc>
                <a:spcPct val="115799"/>
              </a:lnSpc>
              <a:spcBef>
                <a:spcPts val="15"/>
              </a:spcBef>
            </a:pPr>
            <a:r>
              <a:rPr dirty="0" sz="100">
                <a:solidFill>
                  <a:srgbClr val="202020"/>
                </a:solidFill>
                <a:latin typeface="Courier New"/>
                <a:cs typeface="Courier New"/>
              </a:rPr>
              <a:t>plt</a:t>
            </a:r>
            <a:r>
              <a:rPr dirty="0" sz="100" b="1">
                <a:solidFill>
                  <a:srgbClr val="AA21FF"/>
                </a:solidFill>
                <a:latin typeface="Courier New"/>
                <a:cs typeface="Courier New"/>
              </a:rPr>
              <a:t>.</a:t>
            </a:r>
            <a:r>
              <a:rPr dirty="0" sz="100">
                <a:solidFill>
                  <a:srgbClr val="202020"/>
                </a:solidFill>
                <a:latin typeface="Courier New"/>
                <a:cs typeface="Courier New"/>
              </a:rPr>
              <a:t>figure</a:t>
            </a:r>
            <a:r>
              <a:rPr dirty="0" sz="100">
                <a:solidFill>
                  <a:srgbClr val="0054AA"/>
                </a:solidFill>
                <a:latin typeface="Courier New"/>
                <a:cs typeface="Courier New"/>
              </a:rPr>
              <a:t>(</a:t>
            </a:r>
            <a:r>
              <a:rPr dirty="0" sz="100">
                <a:solidFill>
                  <a:srgbClr val="202020"/>
                </a:solidFill>
                <a:latin typeface="Courier New"/>
                <a:cs typeface="Courier New"/>
              </a:rPr>
              <a:t>figsize</a:t>
            </a:r>
            <a:r>
              <a:rPr dirty="0" sz="100" b="1">
                <a:solidFill>
                  <a:srgbClr val="AA21FF"/>
                </a:solidFill>
                <a:latin typeface="Courier New"/>
                <a:cs typeface="Courier New"/>
              </a:rPr>
              <a:t>=</a:t>
            </a:r>
            <a:r>
              <a:rPr dirty="0" sz="100">
                <a:solidFill>
                  <a:srgbClr val="0054AA"/>
                </a:solidFill>
                <a:latin typeface="Courier New"/>
                <a:cs typeface="Courier New"/>
              </a:rPr>
              <a:t>(</a:t>
            </a:r>
            <a:r>
              <a:rPr dirty="0" sz="100">
                <a:solidFill>
                  <a:srgbClr val="008700"/>
                </a:solidFill>
                <a:latin typeface="Courier New"/>
                <a:cs typeface="Courier New"/>
              </a:rPr>
              <a:t>8</a:t>
            </a:r>
            <a:r>
              <a:rPr dirty="0" sz="100">
                <a:solidFill>
                  <a:srgbClr val="0054AA"/>
                </a:solidFill>
                <a:latin typeface="Courier New"/>
                <a:cs typeface="Courier New"/>
              </a:rPr>
              <a:t>, </a:t>
            </a:r>
            <a:r>
              <a:rPr dirty="0" sz="100">
                <a:solidFill>
                  <a:srgbClr val="008700"/>
                </a:solidFill>
                <a:latin typeface="Courier New"/>
                <a:cs typeface="Courier New"/>
              </a:rPr>
              <a:t>6</a:t>
            </a:r>
            <a:r>
              <a:rPr dirty="0" sz="100">
                <a:solidFill>
                  <a:srgbClr val="0054AA"/>
                </a:solidFill>
                <a:latin typeface="Courier New"/>
                <a:cs typeface="Courier New"/>
              </a:rPr>
              <a:t>)) </a:t>
            </a:r>
            <a:r>
              <a:rPr dirty="0" sz="100" spc="5">
                <a:solidFill>
                  <a:srgbClr val="0054AA"/>
                </a:solidFill>
                <a:latin typeface="Courier New"/>
                <a:cs typeface="Courier New"/>
              </a:rPr>
              <a:t> </a:t>
            </a:r>
            <a:r>
              <a:rPr dirty="0" sz="100">
                <a:solidFill>
                  <a:srgbClr val="202020"/>
                </a:solidFill>
                <a:latin typeface="Courier New"/>
                <a:cs typeface="Courier New"/>
              </a:rPr>
              <a:t>sns</a:t>
            </a:r>
            <a:r>
              <a:rPr dirty="0" sz="100" b="1">
                <a:solidFill>
                  <a:srgbClr val="AA21FF"/>
                </a:solidFill>
                <a:latin typeface="Courier New"/>
                <a:cs typeface="Courier New"/>
              </a:rPr>
              <a:t>.</a:t>
            </a:r>
            <a:r>
              <a:rPr dirty="0" sz="100">
                <a:solidFill>
                  <a:srgbClr val="202020"/>
                </a:solidFill>
                <a:latin typeface="Courier New"/>
                <a:cs typeface="Courier New"/>
              </a:rPr>
              <a:t>boxplot</a:t>
            </a:r>
            <a:r>
              <a:rPr dirty="0" sz="100">
                <a:solidFill>
                  <a:srgbClr val="0054AA"/>
                </a:solidFill>
                <a:latin typeface="Courier New"/>
                <a:cs typeface="Courier New"/>
              </a:rPr>
              <a:t>(</a:t>
            </a:r>
            <a:r>
              <a:rPr dirty="0" sz="100">
                <a:solidFill>
                  <a:srgbClr val="202020"/>
                </a:solidFill>
                <a:latin typeface="Courier New"/>
                <a:cs typeface="Courier New"/>
              </a:rPr>
              <a:t>x</a:t>
            </a:r>
            <a:r>
              <a:rPr dirty="0" sz="100" b="1">
                <a:solidFill>
                  <a:srgbClr val="AA21FF"/>
                </a:solidFill>
                <a:latin typeface="Courier New"/>
                <a:cs typeface="Courier New"/>
              </a:rPr>
              <a:t>=</a:t>
            </a:r>
            <a:r>
              <a:rPr dirty="0" sz="100">
                <a:solidFill>
                  <a:srgbClr val="B92020"/>
                </a:solidFill>
                <a:latin typeface="Courier New"/>
                <a:cs typeface="Courier New"/>
              </a:rPr>
              <a:t>'release_year'</a:t>
            </a:r>
            <a:r>
              <a:rPr dirty="0" sz="100">
                <a:solidFill>
                  <a:srgbClr val="0054AA"/>
                </a:solidFill>
                <a:latin typeface="Courier New"/>
                <a:cs typeface="Courier New"/>
              </a:rPr>
              <a:t>,</a:t>
            </a:r>
            <a:r>
              <a:rPr dirty="0" sz="100" spc="30">
                <a:solidFill>
                  <a:srgbClr val="0054AA"/>
                </a:solidFill>
                <a:latin typeface="Courier New"/>
                <a:cs typeface="Courier New"/>
              </a:rPr>
              <a:t> </a:t>
            </a:r>
            <a:r>
              <a:rPr dirty="0" sz="100">
                <a:solidFill>
                  <a:srgbClr val="202020"/>
                </a:solidFill>
                <a:latin typeface="Courier New"/>
                <a:cs typeface="Courier New"/>
              </a:rPr>
              <a:t>y</a:t>
            </a:r>
            <a:r>
              <a:rPr dirty="0" sz="100" b="1">
                <a:solidFill>
                  <a:srgbClr val="AA21FF"/>
                </a:solidFill>
                <a:latin typeface="Courier New"/>
                <a:cs typeface="Courier New"/>
              </a:rPr>
              <a:t>=</a:t>
            </a:r>
            <a:r>
              <a:rPr dirty="0" sz="100">
                <a:solidFill>
                  <a:srgbClr val="B92020"/>
                </a:solidFill>
                <a:latin typeface="Courier New"/>
                <a:cs typeface="Courier New"/>
              </a:rPr>
              <a:t>'rating'</a:t>
            </a:r>
            <a:r>
              <a:rPr dirty="0" sz="100">
                <a:solidFill>
                  <a:srgbClr val="0054AA"/>
                </a:solidFill>
                <a:latin typeface="Courier New"/>
                <a:cs typeface="Courier New"/>
              </a:rPr>
              <a:t>,</a:t>
            </a:r>
            <a:r>
              <a:rPr dirty="0" sz="100" spc="35">
                <a:solidFill>
                  <a:srgbClr val="0054AA"/>
                </a:solidFill>
                <a:latin typeface="Courier New"/>
                <a:cs typeface="Courier New"/>
              </a:rPr>
              <a:t> </a:t>
            </a:r>
            <a:r>
              <a:rPr dirty="0" sz="100">
                <a:solidFill>
                  <a:srgbClr val="202020"/>
                </a:solidFill>
                <a:latin typeface="Courier New"/>
                <a:cs typeface="Courier New"/>
              </a:rPr>
              <a:t>data</a:t>
            </a:r>
            <a:r>
              <a:rPr dirty="0" sz="100" b="1">
                <a:solidFill>
                  <a:srgbClr val="AA21FF"/>
                </a:solidFill>
                <a:latin typeface="Courier New"/>
                <a:cs typeface="Courier New"/>
              </a:rPr>
              <a:t>=</a:t>
            </a:r>
            <a:r>
              <a:rPr dirty="0" sz="100">
                <a:solidFill>
                  <a:srgbClr val="202020"/>
                </a:solidFill>
                <a:latin typeface="Courier New"/>
                <a:cs typeface="Courier New"/>
              </a:rPr>
              <a:t>df</a:t>
            </a:r>
            <a:r>
              <a:rPr dirty="0" sz="100">
                <a:solidFill>
                  <a:srgbClr val="0054AA"/>
                </a:solidFill>
                <a:latin typeface="Courier New"/>
                <a:cs typeface="Courier New"/>
              </a:rPr>
              <a:t>)</a:t>
            </a:r>
            <a:endParaRPr sz="100">
              <a:latin typeface="Courier New"/>
              <a:cs typeface="Courier New"/>
            </a:endParaRPr>
          </a:p>
          <a:p>
            <a:pPr marL="5715" marR="683260">
              <a:lnSpc>
                <a:spcPct val="109000"/>
              </a:lnSpc>
            </a:pPr>
            <a:r>
              <a:rPr dirty="0" sz="100">
                <a:solidFill>
                  <a:srgbClr val="202020"/>
                </a:solidFill>
                <a:latin typeface="Courier New"/>
                <a:cs typeface="Courier New"/>
              </a:rPr>
              <a:t>plt</a:t>
            </a:r>
            <a:r>
              <a:rPr dirty="0" sz="100" b="1">
                <a:solidFill>
                  <a:srgbClr val="AA21FF"/>
                </a:solidFill>
                <a:latin typeface="Courier New"/>
                <a:cs typeface="Courier New"/>
              </a:rPr>
              <a:t>.</a:t>
            </a:r>
            <a:r>
              <a:rPr dirty="0" sz="100">
                <a:solidFill>
                  <a:srgbClr val="202020"/>
                </a:solidFill>
                <a:latin typeface="Courier New"/>
                <a:cs typeface="Courier New"/>
              </a:rPr>
              <a:t>title</a:t>
            </a:r>
            <a:r>
              <a:rPr dirty="0" sz="100">
                <a:solidFill>
                  <a:srgbClr val="0054AA"/>
                </a:solidFill>
                <a:latin typeface="Courier New"/>
                <a:cs typeface="Courier New"/>
              </a:rPr>
              <a:t>(</a:t>
            </a:r>
            <a:r>
              <a:rPr dirty="0" sz="100">
                <a:solidFill>
                  <a:srgbClr val="B92020"/>
                </a:solidFill>
                <a:latin typeface="Courier New"/>
                <a:cs typeface="Courier New"/>
              </a:rPr>
              <a:t>'Boxplot</a:t>
            </a:r>
            <a:r>
              <a:rPr dirty="0" sz="100" spc="15">
                <a:solidFill>
                  <a:srgbClr val="B92020"/>
                </a:solidFill>
                <a:latin typeface="Courier New"/>
                <a:cs typeface="Courier New"/>
              </a:rPr>
              <a:t> </a:t>
            </a:r>
            <a:r>
              <a:rPr dirty="0" sz="100">
                <a:solidFill>
                  <a:srgbClr val="B92020"/>
                </a:solidFill>
                <a:latin typeface="Courier New"/>
                <a:cs typeface="Courier New"/>
              </a:rPr>
              <a:t>of</a:t>
            </a:r>
            <a:r>
              <a:rPr dirty="0" sz="100" spc="15">
                <a:solidFill>
                  <a:srgbClr val="B92020"/>
                </a:solidFill>
                <a:latin typeface="Courier New"/>
                <a:cs typeface="Courier New"/>
              </a:rPr>
              <a:t> </a:t>
            </a:r>
            <a:r>
              <a:rPr dirty="0" sz="100">
                <a:solidFill>
                  <a:srgbClr val="B92020"/>
                </a:solidFill>
                <a:latin typeface="Courier New"/>
                <a:cs typeface="Courier New"/>
              </a:rPr>
              <a:t>release_year</a:t>
            </a:r>
            <a:r>
              <a:rPr dirty="0" sz="100" spc="20">
                <a:solidFill>
                  <a:srgbClr val="B92020"/>
                </a:solidFill>
                <a:latin typeface="Courier New"/>
                <a:cs typeface="Courier New"/>
              </a:rPr>
              <a:t> </a:t>
            </a:r>
            <a:r>
              <a:rPr dirty="0" sz="100">
                <a:solidFill>
                  <a:srgbClr val="B92020"/>
                </a:solidFill>
                <a:latin typeface="Courier New"/>
                <a:cs typeface="Courier New"/>
              </a:rPr>
              <a:t>by</a:t>
            </a:r>
            <a:r>
              <a:rPr dirty="0" sz="100" spc="15">
                <a:solidFill>
                  <a:srgbClr val="B92020"/>
                </a:solidFill>
                <a:latin typeface="Courier New"/>
                <a:cs typeface="Courier New"/>
              </a:rPr>
              <a:t> </a:t>
            </a:r>
            <a:r>
              <a:rPr dirty="0" sz="100">
                <a:solidFill>
                  <a:srgbClr val="B92020"/>
                </a:solidFill>
                <a:latin typeface="Courier New"/>
                <a:cs typeface="Courier New"/>
              </a:rPr>
              <a:t>rating</a:t>
            </a:r>
            <a:r>
              <a:rPr dirty="0" sz="100" spc="15">
                <a:solidFill>
                  <a:srgbClr val="B92020"/>
                </a:solidFill>
                <a:latin typeface="Courier New"/>
                <a:cs typeface="Courier New"/>
              </a:rPr>
              <a:t> </a:t>
            </a:r>
            <a:r>
              <a:rPr dirty="0" sz="100">
                <a:solidFill>
                  <a:srgbClr val="B92020"/>
                </a:solidFill>
                <a:latin typeface="Courier New"/>
                <a:cs typeface="Courier New"/>
              </a:rPr>
              <a:t>(Movie/TV</a:t>
            </a:r>
            <a:r>
              <a:rPr dirty="0" sz="100" spc="20">
                <a:solidFill>
                  <a:srgbClr val="B92020"/>
                </a:solidFill>
                <a:latin typeface="Courier New"/>
                <a:cs typeface="Courier New"/>
              </a:rPr>
              <a:t> </a:t>
            </a:r>
            <a:r>
              <a:rPr dirty="0" sz="100">
                <a:solidFill>
                  <a:srgbClr val="B92020"/>
                </a:solidFill>
                <a:latin typeface="Courier New"/>
                <a:cs typeface="Courier New"/>
              </a:rPr>
              <a:t>Show)'</a:t>
            </a:r>
            <a:r>
              <a:rPr dirty="0" sz="100">
                <a:solidFill>
                  <a:srgbClr val="0054AA"/>
                </a:solidFill>
                <a:latin typeface="Courier New"/>
                <a:cs typeface="Courier New"/>
              </a:rPr>
              <a:t>) </a:t>
            </a:r>
            <a:r>
              <a:rPr dirty="0" sz="100" spc="-45">
                <a:solidFill>
                  <a:srgbClr val="0054AA"/>
                </a:solidFill>
                <a:latin typeface="Courier New"/>
                <a:cs typeface="Courier New"/>
              </a:rPr>
              <a:t> </a:t>
            </a:r>
            <a:r>
              <a:rPr dirty="0" sz="100">
                <a:solidFill>
                  <a:srgbClr val="202020"/>
                </a:solidFill>
                <a:latin typeface="Courier New"/>
                <a:cs typeface="Courier New"/>
              </a:rPr>
              <a:t>plt</a:t>
            </a:r>
            <a:r>
              <a:rPr dirty="0" sz="100" b="1">
                <a:solidFill>
                  <a:srgbClr val="AA21FF"/>
                </a:solidFill>
                <a:latin typeface="Courier New"/>
                <a:cs typeface="Courier New"/>
              </a:rPr>
              <a:t>.</a:t>
            </a:r>
            <a:r>
              <a:rPr dirty="0" sz="100">
                <a:solidFill>
                  <a:srgbClr val="202020"/>
                </a:solidFill>
                <a:latin typeface="Courier New"/>
                <a:cs typeface="Courier New"/>
              </a:rPr>
              <a:t>xlabel</a:t>
            </a:r>
            <a:r>
              <a:rPr dirty="0" sz="100">
                <a:solidFill>
                  <a:srgbClr val="0054AA"/>
                </a:solidFill>
                <a:latin typeface="Courier New"/>
                <a:cs typeface="Courier New"/>
              </a:rPr>
              <a:t>(</a:t>
            </a:r>
            <a:r>
              <a:rPr dirty="0" sz="100">
                <a:solidFill>
                  <a:srgbClr val="B92020"/>
                </a:solidFill>
                <a:latin typeface="Courier New"/>
                <a:cs typeface="Courier New"/>
              </a:rPr>
              <a:t>'release_year'</a:t>
            </a:r>
            <a:r>
              <a:rPr dirty="0" sz="100">
                <a:solidFill>
                  <a:srgbClr val="0054AA"/>
                </a:solidFill>
                <a:latin typeface="Courier New"/>
                <a:cs typeface="Courier New"/>
              </a:rPr>
              <a:t>)</a:t>
            </a:r>
            <a:endParaRPr sz="100">
              <a:latin typeface="Courier New"/>
              <a:cs typeface="Courier New"/>
            </a:endParaRPr>
          </a:p>
          <a:p>
            <a:pPr marL="5715">
              <a:lnSpc>
                <a:spcPct val="100000"/>
              </a:lnSpc>
              <a:spcBef>
                <a:spcPts val="10"/>
              </a:spcBef>
            </a:pPr>
            <a:r>
              <a:rPr dirty="0" sz="100">
                <a:solidFill>
                  <a:srgbClr val="202020"/>
                </a:solidFill>
                <a:latin typeface="Courier New"/>
                <a:cs typeface="Courier New"/>
              </a:rPr>
              <a:t>plt</a:t>
            </a:r>
            <a:r>
              <a:rPr dirty="0" sz="100" b="1">
                <a:solidFill>
                  <a:srgbClr val="AA21FF"/>
                </a:solidFill>
                <a:latin typeface="Courier New"/>
                <a:cs typeface="Courier New"/>
              </a:rPr>
              <a:t>.</a:t>
            </a:r>
            <a:r>
              <a:rPr dirty="0" sz="100">
                <a:solidFill>
                  <a:srgbClr val="202020"/>
                </a:solidFill>
                <a:latin typeface="Courier New"/>
                <a:cs typeface="Courier New"/>
              </a:rPr>
              <a:t>ylabel</a:t>
            </a:r>
            <a:r>
              <a:rPr dirty="0" sz="100">
                <a:solidFill>
                  <a:srgbClr val="0054AA"/>
                </a:solidFill>
                <a:latin typeface="Courier New"/>
                <a:cs typeface="Courier New"/>
              </a:rPr>
              <a:t>(</a:t>
            </a:r>
            <a:r>
              <a:rPr dirty="0" sz="100">
                <a:solidFill>
                  <a:srgbClr val="B92020"/>
                </a:solidFill>
                <a:latin typeface="Courier New"/>
                <a:cs typeface="Courier New"/>
              </a:rPr>
              <a:t>'rating'</a:t>
            </a:r>
            <a:r>
              <a:rPr dirty="0" sz="100">
                <a:solidFill>
                  <a:srgbClr val="0054AA"/>
                </a:solidFill>
                <a:latin typeface="Courier New"/>
                <a:cs typeface="Courier New"/>
              </a:rPr>
              <a:t>)</a:t>
            </a:r>
            <a:endParaRPr sz="100">
              <a:latin typeface="Courier New"/>
              <a:cs typeface="Courier New"/>
            </a:endParaRPr>
          </a:p>
          <a:p>
            <a:pPr marL="5715">
              <a:lnSpc>
                <a:spcPct val="100000"/>
              </a:lnSpc>
              <a:spcBef>
                <a:spcPts val="20"/>
              </a:spcBef>
            </a:pPr>
            <a:r>
              <a:rPr dirty="0" sz="100">
                <a:solidFill>
                  <a:srgbClr val="202020"/>
                </a:solidFill>
                <a:latin typeface="Courier New"/>
                <a:cs typeface="Courier New"/>
              </a:rPr>
              <a:t>plt</a:t>
            </a:r>
            <a:r>
              <a:rPr dirty="0" sz="100" b="1">
                <a:solidFill>
                  <a:srgbClr val="AA21FF"/>
                </a:solidFill>
                <a:latin typeface="Courier New"/>
                <a:cs typeface="Courier New"/>
              </a:rPr>
              <a:t>.</a:t>
            </a:r>
            <a:r>
              <a:rPr dirty="0" sz="100">
                <a:solidFill>
                  <a:srgbClr val="202020"/>
                </a:solidFill>
                <a:latin typeface="Courier New"/>
                <a:cs typeface="Courier New"/>
              </a:rPr>
              <a:t>show</a:t>
            </a:r>
            <a:r>
              <a:rPr dirty="0" sz="100">
                <a:solidFill>
                  <a:srgbClr val="0054AA"/>
                </a:solidFill>
                <a:latin typeface="Courier New"/>
                <a:cs typeface="Courier New"/>
              </a:rPr>
              <a:t>()</a:t>
            </a:r>
            <a:endParaRPr sz="100">
              <a:latin typeface="Courier New"/>
              <a:cs typeface="Courier New"/>
            </a:endParaRPr>
          </a:p>
        </p:txBody>
      </p:sp>
      <p:sp>
        <p:nvSpPr>
          <p:cNvPr id="361" name="object 361"/>
          <p:cNvSpPr txBox="1"/>
          <p:nvPr/>
        </p:nvSpPr>
        <p:spPr>
          <a:xfrm>
            <a:off x="19050" y="12251173"/>
            <a:ext cx="216535" cy="9906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20320">
              <a:lnSpc>
                <a:spcPct val="100000"/>
              </a:lnSpc>
            </a:pPr>
            <a:r>
              <a:rPr dirty="0" sz="100">
                <a:solidFill>
                  <a:srgbClr val="616161"/>
                </a:solidFill>
                <a:latin typeface="Courier New"/>
                <a:cs typeface="Courier New"/>
              </a:rPr>
              <a:t>In</a:t>
            </a:r>
            <a:r>
              <a:rPr dirty="0" sz="100" spc="-15">
                <a:solidFill>
                  <a:srgbClr val="616161"/>
                </a:solidFill>
                <a:latin typeface="Courier New"/>
                <a:cs typeface="Courier New"/>
              </a:rPr>
              <a:t> </a:t>
            </a:r>
            <a:r>
              <a:rPr dirty="0" sz="100">
                <a:solidFill>
                  <a:srgbClr val="616161"/>
                </a:solidFill>
                <a:latin typeface="Courier New"/>
                <a:cs typeface="Courier New"/>
              </a:rPr>
              <a:t>[9]:</a:t>
            </a:r>
            <a:r>
              <a:rPr dirty="0" sz="100" spc="10">
                <a:solidFill>
                  <a:srgbClr val="616161"/>
                </a:solidFill>
                <a:latin typeface="Courier New"/>
                <a:cs typeface="Courier New"/>
              </a:rPr>
              <a:t> </a:t>
            </a:r>
            <a:r>
              <a:rPr dirty="0" sz="100">
                <a:solidFill>
                  <a:srgbClr val="202020"/>
                </a:solidFill>
                <a:latin typeface="Courier New"/>
                <a:cs typeface="Courier New"/>
              </a:rPr>
              <a:t>a</a:t>
            </a:r>
            <a:r>
              <a:rPr dirty="0" sz="100" b="1">
                <a:solidFill>
                  <a:srgbClr val="AA21FF"/>
                </a:solidFill>
                <a:latin typeface="Courier New"/>
                <a:cs typeface="Courier New"/>
              </a:rPr>
              <a:t>=</a:t>
            </a:r>
            <a:r>
              <a:rPr dirty="0" sz="100">
                <a:solidFill>
                  <a:srgbClr val="202020"/>
                </a:solidFill>
                <a:latin typeface="Courier New"/>
                <a:cs typeface="Courier New"/>
              </a:rPr>
              <a:t>df</a:t>
            </a:r>
            <a:r>
              <a:rPr dirty="0" sz="100" b="1">
                <a:solidFill>
                  <a:srgbClr val="AA21FF"/>
                </a:solidFill>
                <a:latin typeface="Courier New"/>
                <a:cs typeface="Courier New"/>
              </a:rPr>
              <a:t>.</a:t>
            </a:r>
            <a:r>
              <a:rPr dirty="0" sz="100">
                <a:solidFill>
                  <a:srgbClr val="202020"/>
                </a:solidFill>
                <a:latin typeface="Courier New"/>
                <a:cs typeface="Courier New"/>
              </a:rPr>
              <a:t>corr</a:t>
            </a:r>
            <a:r>
              <a:rPr dirty="0" sz="100">
                <a:solidFill>
                  <a:srgbClr val="0054AA"/>
                </a:solidFill>
                <a:latin typeface="Courier New"/>
                <a:cs typeface="Courier New"/>
              </a:rPr>
              <a:t>()</a:t>
            </a:r>
            <a:endParaRPr sz="100">
              <a:latin typeface="Courier New"/>
              <a:cs typeface="Courier New"/>
            </a:endParaRPr>
          </a:p>
          <a:p>
            <a:pPr>
              <a:lnSpc>
                <a:spcPct val="100000"/>
              </a:lnSpc>
            </a:pPr>
            <a:endParaRPr sz="100">
              <a:latin typeface="Courier New"/>
              <a:cs typeface="Courier New"/>
            </a:endParaRPr>
          </a:p>
          <a:p>
            <a:pPr marL="90170" marR="5080" indent="-77470">
              <a:lnSpc>
                <a:spcPct val="109000"/>
              </a:lnSpc>
              <a:spcBef>
                <a:spcPts val="65"/>
              </a:spcBef>
            </a:pPr>
            <a:r>
              <a:rPr dirty="0" sz="100">
                <a:solidFill>
                  <a:srgbClr val="616161"/>
                </a:solidFill>
                <a:latin typeface="Courier New"/>
                <a:cs typeface="Courier New"/>
              </a:rPr>
              <a:t>In</a:t>
            </a:r>
            <a:r>
              <a:rPr dirty="0" sz="100" spc="-10">
                <a:solidFill>
                  <a:srgbClr val="616161"/>
                </a:solidFill>
                <a:latin typeface="Courier New"/>
                <a:cs typeface="Courier New"/>
              </a:rPr>
              <a:t> </a:t>
            </a:r>
            <a:r>
              <a:rPr dirty="0" sz="100">
                <a:solidFill>
                  <a:srgbClr val="616161"/>
                </a:solidFill>
                <a:latin typeface="Courier New"/>
                <a:cs typeface="Courier New"/>
              </a:rPr>
              <a:t>[11]:</a:t>
            </a:r>
            <a:r>
              <a:rPr dirty="0" sz="100" spc="25">
                <a:solidFill>
                  <a:srgbClr val="616161"/>
                </a:solidFill>
                <a:latin typeface="Courier New"/>
                <a:cs typeface="Courier New"/>
              </a:rPr>
              <a:t> </a:t>
            </a:r>
            <a:r>
              <a:rPr dirty="0" sz="100">
                <a:solidFill>
                  <a:srgbClr val="202020"/>
                </a:solidFill>
                <a:latin typeface="Courier New"/>
                <a:cs typeface="Courier New"/>
              </a:rPr>
              <a:t>sns</a:t>
            </a:r>
            <a:r>
              <a:rPr dirty="0" sz="100" b="1">
                <a:solidFill>
                  <a:srgbClr val="AA21FF"/>
                </a:solidFill>
                <a:latin typeface="Courier New"/>
                <a:cs typeface="Courier New"/>
              </a:rPr>
              <a:t>.</a:t>
            </a:r>
            <a:r>
              <a:rPr dirty="0" sz="100">
                <a:solidFill>
                  <a:srgbClr val="202020"/>
                </a:solidFill>
                <a:latin typeface="Courier New"/>
                <a:cs typeface="Courier New"/>
              </a:rPr>
              <a:t>heatmap</a:t>
            </a:r>
            <a:r>
              <a:rPr dirty="0" sz="100">
                <a:solidFill>
                  <a:srgbClr val="0054AA"/>
                </a:solidFill>
                <a:latin typeface="Courier New"/>
                <a:cs typeface="Courier New"/>
              </a:rPr>
              <a:t>(</a:t>
            </a:r>
            <a:r>
              <a:rPr dirty="0" sz="100">
                <a:solidFill>
                  <a:srgbClr val="202020"/>
                </a:solidFill>
                <a:latin typeface="Courier New"/>
                <a:cs typeface="Courier New"/>
              </a:rPr>
              <a:t>a</a:t>
            </a:r>
            <a:r>
              <a:rPr dirty="0" sz="100">
                <a:solidFill>
                  <a:srgbClr val="0054AA"/>
                </a:solidFill>
                <a:latin typeface="Courier New"/>
                <a:cs typeface="Courier New"/>
              </a:rPr>
              <a:t>) </a:t>
            </a:r>
            <a:r>
              <a:rPr dirty="0" sz="100" spc="-45">
                <a:solidFill>
                  <a:srgbClr val="0054AA"/>
                </a:solidFill>
                <a:latin typeface="Courier New"/>
                <a:cs typeface="Courier New"/>
              </a:rPr>
              <a:t> </a:t>
            </a:r>
            <a:r>
              <a:rPr dirty="0" sz="100">
                <a:solidFill>
                  <a:srgbClr val="202020"/>
                </a:solidFill>
                <a:latin typeface="Courier New"/>
                <a:cs typeface="Courier New"/>
              </a:rPr>
              <a:t>plt</a:t>
            </a:r>
            <a:r>
              <a:rPr dirty="0" sz="100" b="1">
                <a:solidFill>
                  <a:srgbClr val="AA21FF"/>
                </a:solidFill>
                <a:latin typeface="Courier New"/>
                <a:cs typeface="Courier New"/>
              </a:rPr>
              <a:t>.</a:t>
            </a:r>
            <a:r>
              <a:rPr dirty="0" sz="100">
                <a:solidFill>
                  <a:srgbClr val="202020"/>
                </a:solidFill>
                <a:latin typeface="Courier New"/>
                <a:cs typeface="Courier New"/>
              </a:rPr>
              <a:t>show</a:t>
            </a:r>
            <a:r>
              <a:rPr dirty="0" sz="100">
                <a:solidFill>
                  <a:srgbClr val="0054AA"/>
                </a:solidFill>
                <a:latin typeface="Courier New"/>
                <a:cs typeface="Courier New"/>
              </a:rPr>
              <a:t>()</a:t>
            </a:r>
            <a:endParaRPr sz="100">
              <a:latin typeface="Courier New"/>
              <a:cs typeface="Courier New"/>
            </a:endParaRPr>
          </a:p>
        </p:txBody>
      </p:sp>
      <p:sp>
        <p:nvSpPr>
          <p:cNvPr id="362" name="object 362"/>
          <p:cNvSpPr txBox="1"/>
          <p:nvPr/>
        </p:nvSpPr>
        <p:spPr>
          <a:xfrm>
            <a:off x="17411" y="12916751"/>
            <a:ext cx="90805" cy="4191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pPr>
            <a:r>
              <a:rPr dirty="0" sz="100">
                <a:solidFill>
                  <a:srgbClr val="616161"/>
                </a:solidFill>
                <a:latin typeface="Courier New"/>
                <a:cs typeface="Courier New"/>
              </a:rPr>
              <a:t>In</a:t>
            </a:r>
            <a:r>
              <a:rPr dirty="0" sz="100">
                <a:solidFill>
                  <a:srgbClr val="616161"/>
                </a:solidFill>
                <a:latin typeface="Courier New"/>
                <a:cs typeface="Courier New"/>
              </a:rPr>
              <a:t> </a:t>
            </a:r>
            <a:r>
              <a:rPr dirty="0" sz="100">
                <a:solidFill>
                  <a:srgbClr val="616161"/>
                </a:solidFill>
                <a:latin typeface="Courier New"/>
                <a:cs typeface="Courier New"/>
              </a:rPr>
              <a:t>[255…</a:t>
            </a:r>
            <a:endParaRPr sz="100">
              <a:latin typeface="Courier New"/>
              <a:cs typeface="Courier New"/>
            </a:endParaRPr>
          </a:p>
        </p:txBody>
      </p:sp>
      <p:sp>
        <p:nvSpPr>
          <p:cNvPr id="363" name="object 363"/>
          <p:cNvSpPr txBox="1"/>
          <p:nvPr/>
        </p:nvSpPr>
        <p:spPr>
          <a:xfrm>
            <a:off x="103315" y="12924778"/>
            <a:ext cx="1199515" cy="97155"/>
          </a:xfrm>
          <a:prstGeom prst="rect">
            <a:avLst/>
          </a:prstGeom>
          <a:solidFill>
            <a:srgbClr val="F5F5F5"/>
          </a:solidFill>
          <a:ln w="3175">
            <a:solidFill>
              <a:srgbClr val="DFDFDF"/>
            </a:solidFill>
          </a:ln>
        </p:spPr>
        <p:txBody>
          <a:bodyPr wrap="square" lIns="0" tIns="2540" rIns="0" bIns="0" rtlCol="0" vert="horz">
            <a:spAutoFit/>
          </a:bodyPr>
          <a:lstStyle/>
          <a:p>
            <a:pPr marL="5715" marR="756285">
              <a:lnSpc>
                <a:spcPct val="112400"/>
              </a:lnSpc>
              <a:spcBef>
                <a:spcPts val="20"/>
              </a:spcBef>
            </a:pPr>
            <a:r>
              <a:rPr dirty="0" sz="100">
                <a:solidFill>
                  <a:srgbClr val="202020"/>
                </a:solidFill>
                <a:latin typeface="Courier New"/>
                <a:cs typeface="Courier New"/>
              </a:rPr>
              <a:t>sns</a:t>
            </a:r>
            <a:r>
              <a:rPr dirty="0" sz="100" b="1">
                <a:solidFill>
                  <a:srgbClr val="AA21FF"/>
                </a:solidFill>
                <a:latin typeface="Courier New"/>
                <a:cs typeface="Courier New"/>
              </a:rPr>
              <a:t>.</a:t>
            </a:r>
            <a:r>
              <a:rPr dirty="0" sz="100">
                <a:solidFill>
                  <a:srgbClr val="202020"/>
                </a:solidFill>
                <a:latin typeface="Courier New"/>
                <a:cs typeface="Courier New"/>
              </a:rPr>
              <a:t>histplot</a:t>
            </a:r>
            <a:r>
              <a:rPr dirty="0" sz="100">
                <a:solidFill>
                  <a:srgbClr val="0054AA"/>
                </a:solidFill>
                <a:latin typeface="Courier New"/>
                <a:cs typeface="Courier New"/>
              </a:rPr>
              <a:t>(</a:t>
            </a:r>
            <a:r>
              <a:rPr dirty="0" sz="100">
                <a:solidFill>
                  <a:srgbClr val="202020"/>
                </a:solidFill>
                <a:latin typeface="Courier New"/>
                <a:cs typeface="Courier New"/>
              </a:rPr>
              <a:t>df</a:t>
            </a:r>
            <a:r>
              <a:rPr dirty="0" sz="100">
                <a:solidFill>
                  <a:srgbClr val="0054AA"/>
                </a:solidFill>
                <a:latin typeface="Courier New"/>
                <a:cs typeface="Courier New"/>
              </a:rPr>
              <a:t>[</a:t>
            </a:r>
            <a:r>
              <a:rPr dirty="0" sz="100">
                <a:solidFill>
                  <a:srgbClr val="B92020"/>
                </a:solidFill>
                <a:latin typeface="Courier New"/>
                <a:cs typeface="Courier New"/>
              </a:rPr>
              <a:t>'release_year'</a:t>
            </a:r>
            <a:r>
              <a:rPr dirty="0" sz="100">
                <a:solidFill>
                  <a:srgbClr val="0054AA"/>
                </a:solidFill>
                <a:latin typeface="Courier New"/>
                <a:cs typeface="Courier New"/>
              </a:rPr>
              <a:t>],</a:t>
            </a:r>
            <a:r>
              <a:rPr dirty="0" sz="100">
                <a:solidFill>
                  <a:srgbClr val="202020"/>
                </a:solidFill>
                <a:latin typeface="Courier New"/>
                <a:cs typeface="Courier New"/>
              </a:rPr>
              <a:t>bins</a:t>
            </a:r>
            <a:r>
              <a:rPr dirty="0" sz="100" b="1">
                <a:solidFill>
                  <a:srgbClr val="AA21FF"/>
                </a:solidFill>
                <a:latin typeface="Courier New"/>
                <a:cs typeface="Courier New"/>
              </a:rPr>
              <a:t>=</a:t>
            </a:r>
            <a:r>
              <a:rPr dirty="0" sz="100">
                <a:solidFill>
                  <a:srgbClr val="008700"/>
                </a:solidFill>
                <a:latin typeface="Courier New"/>
                <a:cs typeface="Courier New"/>
              </a:rPr>
              <a:t>20</a:t>
            </a:r>
            <a:r>
              <a:rPr dirty="0" sz="100">
                <a:solidFill>
                  <a:srgbClr val="0054AA"/>
                </a:solidFill>
                <a:latin typeface="Courier New"/>
                <a:cs typeface="Courier New"/>
              </a:rPr>
              <a:t>) </a:t>
            </a:r>
            <a:r>
              <a:rPr dirty="0" sz="100" spc="45">
                <a:solidFill>
                  <a:srgbClr val="0054AA"/>
                </a:solidFill>
                <a:latin typeface="Courier New"/>
                <a:cs typeface="Courier New"/>
              </a:rPr>
              <a:t> </a:t>
            </a:r>
            <a:r>
              <a:rPr dirty="0" sz="100">
                <a:solidFill>
                  <a:srgbClr val="202020"/>
                </a:solidFill>
                <a:latin typeface="Courier New"/>
                <a:cs typeface="Courier New"/>
              </a:rPr>
              <a:t>plt</a:t>
            </a:r>
            <a:r>
              <a:rPr dirty="0" sz="100" b="1">
                <a:solidFill>
                  <a:srgbClr val="AA21FF"/>
                </a:solidFill>
                <a:latin typeface="Courier New"/>
                <a:cs typeface="Courier New"/>
              </a:rPr>
              <a:t>.</a:t>
            </a:r>
            <a:r>
              <a:rPr dirty="0" sz="100">
                <a:solidFill>
                  <a:srgbClr val="202020"/>
                </a:solidFill>
                <a:latin typeface="Courier New"/>
                <a:cs typeface="Courier New"/>
              </a:rPr>
              <a:t>title</a:t>
            </a:r>
            <a:r>
              <a:rPr dirty="0" sz="100">
                <a:solidFill>
                  <a:srgbClr val="0054AA"/>
                </a:solidFill>
                <a:latin typeface="Courier New"/>
                <a:cs typeface="Courier New"/>
              </a:rPr>
              <a:t>(</a:t>
            </a:r>
            <a:r>
              <a:rPr dirty="0" sz="100">
                <a:solidFill>
                  <a:srgbClr val="B92020"/>
                </a:solidFill>
                <a:latin typeface="Courier New"/>
                <a:cs typeface="Courier New"/>
              </a:rPr>
              <a:t>"no.</a:t>
            </a:r>
            <a:r>
              <a:rPr dirty="0" sz="100" spc="5">
                <a:solidFill>
                  <a:srgbClr val="B92020"/>
                </a:solidFill>
                <a:latin typeface="Courier New"/>
                <a:cs typeface="Courier New"/>
              </a:rPr>
              <a:t> </a:t>
            </a:r>
            <a:r>
              <a:rPr dirty="0" sz="100">
                <a:solidFill>
                  <a:srgbClr val="B92020"/>
                </a:solidFill>
                <a:latin typeface="Courier New"/>
                <a:cs typeface="Courier New"/>
              </a:rPr>
              <a:t>of</a:t>
            </a:r>
            <a:r>
              <a:rPr dirty="0" sz="100" spc="10">
                <a:solidFill>
                  <a:srgbClr val="B92020"/>
                </a:solidFill>
                <a:latin typeface="Courier New"/>
                <a:cs typeface="Courier New"/>
              </a:rPr>
              <a:t> </a:t>
            </a:r>
            <a:r>
              <a:rPr dirty="0" sz="100">
                <a:solidFill>
                  <a:srgbClr val="B92020"/>
                </a:solidFill>
                <a:latin typeface="Courier New"/>
                <a:cs typeface="Courier New"/>
              </a:rPr>
              <a:t>movies</a:t>
            </a:r>
            <a:r>
              <a:rPr dirty="0" sz="100" spc="5">
                <a:solidFill>
                  <a:srgbClr val="B92020"/>
                </a:solidFill>
                <a:latin typeface="Courier New"/>
                <a:cs typeface="Courier New"/>
              </a:rPr>
              <a:t> </a:t>
            </a:r>
            <a:r>
              <a:rPr dirty="0" sz="100">
                <a:solidFill>
                  <a:srgbClr val="B92020"/>
                </a:solidFill>
                <a:latin typeface="Courier New"/>
                <a:cs typeface="Courier New"/>
              </a:rPr>
              <a:t>or</a:t>
            </a:r>
            <a:r>
              <a:rPr dirty="0" sz="100" spc="10">
                <a:solidFill>
                  <a:srgbClr val="B92020"/>
                </a:solidFill>
                <a:latin typeface="Courier New"/>
                <a:cs typeface="Courier New"/>
              </a:rPr>
              <a:t> </a:t>
            </a:r>
            <a:r>
              <a:rPr dirty="0" sz="100">
                <a:solidFill>
                  <a:srgbClr val="B92020"/>
                </a:solidFill>
                <a:latin typeface="Courier New"/>
                <a:cs typeface="Courier New"/>
              </a:rPr>
              <a:t>tv</a:t>
            </a:r>
            <a:r>
              <a:rPr dirty="0" sz="100" spc="5">
                <a:solidFill>
                  <a:srgbClr val="B92020"/>
                </a:solidFill>
                <a:latin typeface="Courier New"/>
                <a:cs typeface="Courier New"/>
              </a:rPr>
              <a:t> </a:t>
            </a:r>
            <a:r>
              <a:rPr dirty="0" sz="100">
                <a:solidFill>
                  <a:srgbClr val="B92020"/>
                </a:solidFill>
                <a:latin typeface="Courier New"/>
                <a:cs typeface="Courier New"/>
              </a:rPr>
              <a:t>show</a:t>
            </a:r>
            <a:r>
              <a:rPr dirty="0" sz="100" spc="10">
                <a:solidFill>
                  <a:srgbClr val="B92020"/>
                </a:solidFill>
                <a:latin typeface="Courier New"/>
                <a:cs typeface="Courier New"/>
              </a:rPr>
              <a:t> </a:t>
            </a:r>
            <a:r>
              <a:rPr dirty="0" sz="100">
                <a:solidFill>
                  <a:srgbClr val="B92020"/>
                </a:solidFill>
                <a:latin typeface="Courier New"/>
                <a:cs typeface="Courier New"/>
              </a:rPr>
              <a:t>release</a:t>
            </a:r>
            <a:r>
              <a:rPr dirty="0" sz="100" spc="10">
                <a:solidFill>
                  <a:srgbClr val="B92020"/>
                </a:solidFill>
                <a:latin typeface="Courier New"/>
                <a:cs typeface="Courier New"/>
              </a:rPr>
              <a:t> </a:t>
            </a:r>
            <a:r>
              <a:rPr dirty="0" sz="100">
                <a:solidFill>
                  <a:srgbClr val="B92020"/>
                </a:solidFill>
                <a:latin typeface="Courier New"/>
                <a:cs typeface="Courier New"/>
              </a:rPr>
              <a:t>by</a:t>
            </a:r>
            <a:r>
              <a:rPr dirty="0" sz="100" spc="5">
                <a:solidFill>
                  <a:srgbClr val="B92020"/>
                </a:solidFill>
                <a:latin typeface="Courier New"/>
                <a:cs typeface="Courier New"/>
              </a:rPr>
              <a:t> </a:t>
            </a:r>
            <a:r>
              <a:rPr dirty="0" sz="100">
                <a:solidFill>
                  <a:srgbClr val="B92020"/>
                </a:solidFill>
                <a:latin typeface="Courier New"/>
                <a:cs typeface="Courier New"/>
              </a:rPr>
              <a:t>year"</a:t>
            </a:r>
            <a:r>
              <a:rPr dirty="0" sz="100">
                <a:solidFill>
                  <a:srgbClr val="0054AA"/>
                </a:solidFill>
                <a:latin typeface="Courier New"/>
                <a:cs typeface="Courier New"/>
              </a:rPr>
              <a:t>) </a:t>
            </a:r>
            <a:r>
              <a:rPr dirty="0" sz="100" spc="-45">
                <a:solidFill>
                  <a:srgbClr val="0054AA"/>
                </a:solidFill>
                <a:latin typeface="Courier New"/>
                <a:cs typeface="Courier New"/>
              </a:rPr>
              <a:t> </a:t>
            </a:r>
            <a:r>
              <a:rPr dirty="0" sz="100">
                <a:solidFill>
                  <a:srgbClr val="202020"/>
                </a:solidFill>
                <a:latin typeface="Courier New"/>
                <a:cs typeface="Courier New"/>
              </a:rPr>
              <a:t>plt</a:t>
            </a:r>
            <a:r>
              <a:rPr dirty="0" sz="100" b="1">
                <a:solidFill>
                  <a:srgbClr val="AA21FF"/>
                </a:solidFill>
                <a:latin typeface="Courier New"/>
                <a:cs typeface="Courier New"/>
              </a:rPr>
              <a:t>.</a:t>
            </a:r>
            <a:r>
              <a:rPr dirty="0" sz="100">
                <a:solidFill>
                  <a:srgbClr val="202020"/>
                </a:solidFill>
                <a:latin typeface="Courier New"/>
                <a:cs typeface="Courier New"/>
              </a:rPr>
              <a:t>xlabel</a:t>
            </a:r>
            <a:r>
              <a:rPr dirty="0" sz="100">
                <a:solidFill>
                  <a:srgbClr val="0054AA"/>
                </a:solidFill>
                <a:latin typeface="Courier New"/>
                <a:cs typeface="Courier New"/>
              </a:rPr>
              <a:t>(</a:t>
            </a:r>
            <a:r>
              <a:rPr dirty="0" sz="100">
                <a:solidFill>
                  <a:srgbClr val="B92020"/>
                </a:solidFill>
                <a:latin typeface="Courier New"/>
                <a:cs typeface="Courier New"/>
              </a:rPr>
              <a:t>"release_year"</a:t>
            </a:r>
            <a:r>
              <a:rPr dirty="0" sz="100">
                <a:solidFill>
                  <a:srgbClr val="0054AA"/>
                </a:solidFill>
                <a:latin typeface="Courier New"/>
                <a:cs typeface="Courier New"/>
              </a:rPr>
              <a:t>)</a:t>
            </a:r>
            <a:endParaRPr sz="100">
              <a:latin typeface="Courier New"/>
              <a:cs typeface="Courier New"/>
            </a:endParaRPr>
          </a:p>
          <a:p>
            <a:pPr marL="5715" marR="958850">
              <a:lnSpc>
                <a:spcPct val="109000"/>
              </a:lnSpc>
            </a:pPr>
            <a:r>
              <a:rPr dirty="0" sz="100">
                <a:solidFill>
                  <a:srgbClr val="202020"/>
                </a:solidFill>
                <a:latin typeface="Courier New"/>
                <a:cs typeface="Courier New"/>
              </a:rPr>
              <a:t>plt</a:t>
            </a:r>
            <a:r>
              <a:rPr dirty="0" sz="100" b="1">
                <a:solidFill>
                  <a:srgbClr val="AA21FF"/>
                </a:solidFill>
                <a:latin typeface="Courier New"/>
                <a:cs typeface="Courier New"/>
              </a:rPr>
              <a:t>.</a:t>
            </a:r>
            <a:r>
              <a:rPr dirty="0" sz="100">
                <a:solidFill>
                  <a:srgbClr val="202020"/>
                </a:solidFill>
                <a:latin typeface="Courier New"/>
                <a:cs typeface="Courier New"/>
              </a:rPr>
              <a:t>ylabel</a:t>
            </a:r>
            <a:r>
              <a:rPr dirty="0" sz="100">
                <a:solidFill>
                  <a:srgbClr val="0054AA"/>
                </a:solidFill>
                <a:latin typeface="Courier New"/>
                <a:cs typeface="Courier New"/>
              </a:rPr>
              <a:t>(</a:t>
            </a:r>
            <a:r>
              <a:rPr dirty="0" sz="100">
                <a:solidFill>
                  <a:srgbClr val="B92020"/>
                </a:solidFill>
                <a:latin typeface="Courier New"/>
                <a:cs typeface="Courier New"/>
              </a:rPr>
              <a:t>"no.of releases"</a:t>
            </a:r>
            <a:r>
              <a:rPr dirty="0" sz="100">
                <a:solidFill>
                  <a:srgbClr val="0054AA"/>
                </a:solidFill>
                <a:latin typeface="Courier New"/>
                <a:cs typeface="Courier New"/>
              </a:rPr>
              <a:t>) </a:t>
            </a:r>
            <a:r>
              <a:rPr dirty="0" sz="100" spc="-45">
                <a:solidFill>
                  <a:srgbClr val="0054AA"/>
                </a:solidFill>
                <a:latin typeface="Courier New"/>
                <a:cs typeface="Courier New"/>
              </a:rPr>
              <a:t> </a:t>
            </a:r>
            <a:r>
              <a:rPr dirty="0" sz="100">
                <a:solidFill>
                  <a:srgbClr val="202020"/>
                </a:solidFill>
                <a:latin typeface="Courier New"/>
                <a:cs typeface="Courier New"/>
              </a:rPr>
              <a:t>plt</a:t>
            </a:r>
            <a:r>
              <a:rPr dirty="0" sz="100" b="1">
                <a:solidFill>
                  <a:srgbClr val="AA21FF"/>
                </a:solidFill>
                <a:latin typeface="Courier New"/>
                <a:cs typeface="Courier New"/>
              </a:rPr>
              <a:t>.</a:t>
            </a:r>
            <a:r>
              <a:rPr dirty="0" sz="100">
                <a:solidFill>
                  <a:srgbClr val="202020"/>
                </a:solidFill>
                <a:latin typeface="Courier New"/>
                <a:cs typeface="Courier New"/>
              </a:rPr>
              <a:t>show</a:t>
            </a:r>
            <a:r>
              <a:rPr dirty="0" sz="100">
                <a:solidFill>
                  <a:srgbClr val="0054AA"/>
                </a:solidFill>
                <a:latin typeface="Courier New"/>
                <a:cs typeface="Courier New"/>
              </a:rPr>
              <a:t>()</a:t>
            </a:r>
            <a:endParaRPr sz="100">
              <a:latin typeface="Courier New"/>
              <a:cs typeface="Courier New"/>
            </a:endParaRPr>
          </a:p>
        </p:txBody>
      </p:sp>
      <p:sp>
        <p:nvSpPr>
          <p:cNvPr id="364" name="object 364"/>
          <p:cNvSpPr txBox="1"/>
          <p:nvPr/>
        </p:nvSpPr>
        <p:spPr>
          <a:xfrm>
            <a:off x="17411" y="13575061"/>
            <a:ext cx="90805" cy="4191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pPr>
            <a:r>
              <a:rPr dirty="0" sz="100">
                <a:solidFill>
                  <a:srgbClr val="616161"/>
                </a:solidFill>
                <a:latin typeface="Courier New"/>
                <a:cs typeface="Courier New"/>
              </a:rPr>
              <a:t>In</a:t>
            </a:r>
            <a:r>
              <a:rPr dirty="0" sz="100">
                <a:solidFill>
                  <a:srgbClr val="616161"/>
                </a:solidFill>
                <a:latin typeface="Courier New"/>
                <a:cs typeface="Courier New"/>
              </a:rPr>
              <a:t> </a:t>
            </a:r>
            <a:r>
              <a:rPr dirty="0" sz="100">
                <a:solidFill>
                  <a:srgbClr val="616161"/>
                </a:solidFill>
                <a:latin typeface="Courier New"/>
                <a:cs typeface="Courier New"/>
              </a:rPr>
              <a:t>[256…</a:t>
            </a:r>
            <a:endParaRPr sz="100">
              <a:latin typeface="Courier New"/>
              <a:cs typeface="Courier New"/>
            </a:endParaRPr>
          </a:p>
        </p:txBody>
      </p:sp>
      <p:sp>
        <p:nvSpPr>
          <p:cNvPr id="365" name="object 365"/>
          <p:cNvSpPr txBox="1"/>
          <p:nvPr/>
        </p:nvSpPr>
        <p:spPr>
          <a:xfrm>
            <a:off x="103315" y="13583088"/>
            <a:ext cx="1199515" cy="97155"/>
          </a:xfrm>
          <a:prstGeom prst="rect">
            <a:avLst/>
          </a:prstGeom>
          <a:solidFill>
            <a:srgbClr val="F5F5F5"/>
          </a:solidFill>
          <a:ln w="3175">
            <a:solidFill>
              <a:srgbClr val="DFDFDF"/>
            </a:solidFill>
          </a:ln>
        </p:spPr>
        <p:txBody>
          <a:bodyPr wrap="square" lIns="0" tIns="2540" rIns="0" bIns="0" rtlCol="0" vert="horz">
            <a:spAutoFit/>
          </a:bodyPr>
          <a:lstStyle/>
          <a:p>
            <a:pPr marL="5715" marR="821055">
              <a:lnSpc>
                <a:spcPct val="112400"/>
              </a:lnSpc>
              <a:spcBef>
                <a:spcPts val="20"/>
              </a:spcBef>
            </a:pPr>
            <a:r>
              <a:rPr dirty="0" sz="100">
                <a:solidFill>
                  <a:srgbClr val="202020"/>
                </a:solidFill>
                <a:latin typeface="Courier New"/>
                <a:cs typeface="Courier New"/>
              </a:rPr>
              <a:t>sns</a:t>
            </a:r>
            <a:r>
              <a:rPr dirty="0" sz="100" b="1">
                <a:solidFill>
                  <a:srgbClr val="AA21FF"/>
                </a:solidFill>
                <a:latin typeface="Courier New"/>
                <a:cs typeface="Courier New"/>
              </a:rPr>
              <a:t>.</a:t>
            </a:r>
            <a:r>
              <a:rPr dirty="0" sz="100">
                <a:solidFill>
                  <a:srgbClr val="202020"/>
                </a:solidFill>
                <a:latin typeface="Courier New"/>
                <a:cs typeface="Courier New"/>
              </a:rPr>
              <a:t>histplot</a:t>
            </a:r>
            <a:r>
              <a:rPr dirty="0" sz="100">
                <a:solidFill>
                  <a:srgbClr val="0054AA"/>
                </a:solidFill>
                <a:latin typeface="Courier New"/>
                <a:cs typeface="Courier New"/>
              </a:rPr>
              <a:t>(</a:t>
            </a:r>
            <a:r>
              <a:rPr dirty="0" sz="100">
                <a:solidFill>
                  <a:srgbClr val="202020"/>
                </a:solidFill>
                <a:latin typeface="Courier New"/>
                <a:cs typeface="Courier New"/>
              </a:rPr>
              <a:t>tv_show</a:t>
            </a:r>
            <a:r>
              <a:rPr dirty="0" sz="100">
                <a:solidFill>
                  <a:srgbClr val="0054AA"/>
                </a:solidFill>
                <a:latin typeface="Courier New"/>
                <a:cs typeface="Courier New"/>
              </a:rPr>
              <a:t>[</a:t>
            </a:r>
            <a:r>
              <a:rPr dirty="0" sz="100">
                <a:solidFill>
                  <a:srgbClr val="B92020"/>
                </a:solidFill>
                <a:latin typeface="Courier New"/>
                <a:cs typeface="Courier New"/>
              </a:rPr>
              <a:t>'release_year'</a:t>
            </a:r>
            <a:r>
              <a:rPr dirty="0" sz="100">
                <a:solidFill>
                  <a:srgbClr val="0054AA"/>
                </a:solidFill>
                <a:latin typeface="Courier New"/>
                <a:cs typeface="Courier New"/>
              </a:rPr>
              <a:t>],</a:t>
            </a:r>
            <a:r>
              <a:rPr dirty="0" sz="100">
                <a:solidFill>
                  <a:srgbClr val="202020"/>
                </a:solidFill>
                <a:latin typeface="Courier New"/>
                <a:cs typeface="Courier New"/>
              </a:rPr>
              <a:t>bins</a:t>
            </a:r>
            <a:r>
              <a:rPr dirty="0" sz="100" b="1">
                <a:solidFill>
                  <a:srgbClr val="AA21FF"/>
                </a:solidFill>
                <a:latin typeface="Courier New"/>
                <a:cs typeface="Courier New"/>
              </a:rPr>
              <a:t>=</a:t>
            </a:r>
            <a:r>
              <a:rPr dirty="0" sz="100">
                <a:solidFill>
                  <a:srgbClr val="008700"/>
                </a:solidFill>
                <a:latin typeface="Courier New"/>
                <a:cs typeface="Courier New"/>
              </a:rPr>
              <a:t>20</a:t>
            </a:r>
            <a:r>
              <a:rPr dirty="0" sz="100">
                <a:solidFill>
                  <a:srgbClr val="0054AA"/>
                </a:solidFill>
                <a:latin typeface="Courier New"/>
                <a:cs typeface="Courier New"/>
              </a:rPr>
              <a:t>) </a:t>
            </a:r>
            <a:r>
              <a:rPr dirty="0" sz="100" spc="5">
                <a:solidFill>
                  <a:srgbClr val="0054AA"/>
                </a:solidFill>
                <a:latin typeface="Courier New"/>
                <a:cs typeface="Courier New"/>
              </a:rPr>
              <a:t> </a:t>
            </a:r>
            <a:r>
              <a:rPr dirty="0" sz="100">
                <a:solidFill>
                  <a:srgbClr val="202020"/>
                </a:solidFill>
                <a:latin typeface="Courier New"/>
                <a:cs typeface="Courier New"/>
              </a:rPr>
              <a:t>plt</a:t>
            </a:r>
            <a:r>
              <a:rPr dirty="0" sz="100" b="1">
                <a:solidFill>
                  <a:srgbClr val="AA21FF"/>
                </a:solidFill>
                <a:latin typeface="Courier New"/>
                <a:cs typeface="Courier New"/>
              </a:rPr>
              <a:t>.</a:t>
            </a:r>
            <a:r>
              <a:rPr dirty="0" sz="100">
                <a:solidFill>
                  <a:srgbClr val="202020"/>
                </a:solidFill>
                <a:latin typeface="Courier New"/>
                <a:cs typeface="Courier New"/>
              </a:rPr>
              <a:t>title</a:t>
            </a:r>
            <a:r>
              <a:rPr dirty="0" sz="100">
                <a:solidFill>
                  <a:srgbClr val="0054AA"/>
                </a:solidFill>
                <a:latin typeface="Courier New"/>
                <a:cs typeface="Courier New"/>
              </a:rPr>
              <a:t>(</a:t>
            </a:r>
            <a:r>
              <a:rPr dirty="0" sz="100">
                <a:solidFill>
                  <a:srgbClr val="B92020"/>
                </a:solidFill>
                <a:latin typeface="Courier New"/>
                <a:cs typeface="Courier New"/>
              </a:rPr>
              <a:t>"no. of</a:t>
            </a:r>
            <a:r>
              <a:rPr dirty="0" sz="100" spc="5">
                <a:solidFill>
                  <a:srgbClr val="B92020"/>
                </a:solidFill>
                <a:latin typeface="Courier New"/>
                <a:cs typeface="Courier New"/>
              </a:rPr>
              <a:t> </a:t>
            </a:r>
            <a:r>
              <a:rPr dirty="0" sz="100">
                <a:solidFill>
                  <a:srgbClr val="B92020"/>
                </a:solidFill>
                <a:latin typeface="Courier New"/>
                <a:cs typeface="Courier New"/>
              </a:rPr>
              <a:t>tv</a:t>
            </a:r>
            <a:r>
              <a:rPr dirty="0" sz="100" spc="5">
                <a:solidFill>
                  <a:srgbClr val="B92020"/>
                </a:solidFill>
                <a:latin typeface="Courier New"/>
                <a:cs typeface="Courier New"/>
              </a:rPr>
              <a:t> </a:t>
            </a:r>
            <a:r>
              <a:rPr dirty="0" sz="100">
                <a:solidFill>
                  <a:srgbClr val="B92020"/>
                </a:solidFill>
                <a:latin typeface="Courier New"/>
                <a:cs typeface="Courier New"/>
              </a:rPr>
              <a:t>show</a:t>
            </a:r>
            <a:r>
              <a:rPr dirty="0" sz="100" spc="5">
                <a:solidFill>
                  <a:srgbClr val="B92020"/>
                </a:solidFill>
                <a:latin typeface="Courier New"/>
                <a:cs typeface="Courier New"/>
              </a:rPr>
              <a:t> </a:t>
            </a:r>
            <a:r>
              <a:rPr dirty="0" sz="100">
                <a:solidFill>
                  <a:srgbClr val="B92020"/>
                </a:solidFill>
                <a:latin typeface="Courier New"/>
                <a:cs typeface="Courier New"/>
              </a:rPr>
              <a:t>release</a:t>
            </a:r>
            <a:r>
              <a:rPr dirty="0" sz="100" spc="5">
                <a:solidFill>
                  <a:srgbClr val="B92020"/>
                </a:solidFill>
                <a:latin typeface="Courier New"/>
                <a:cs typeface="Courier New"/>
              </a:rPr>
              <a:t> </a:t>
            </a:r>
            <a:r>
              <a:rPr dirty="0" sz="100">
                <a:solidFill>
                  <a:srgbClr val="B92020"/>
                </a:solidFill>
                <a:latin typeface="Courier New"/>
                <a:cs typeface="Courier New"/>
              </a:rPr>
              <a:t>by</a:t>
            </a:r>
            <a:r>
              <a:rPr dirty="0" sz="100" spc="5">
                <a:solidFill>
                  <a:srgbClr val="B92020"/>
                </a:solidFill>
                <a:latin typeface="Courier New"/>
                <a:cs typeface="Courier New"/>
              </a:rPr>
              <a:t> </a:t>
            </a:r>
            <a:r>
              <a:rPr dirty="0" sz="100">
                <a:solidFill>
                  <a:srgbClr val="B92020"/>
                </a:solidFill>
                <a:latin typeface="Courier New"/>
                <a:cs typeface="Courier New"/>
              </a:rPr>
              <a:t>year"</a:t>
            </a:r>
            <a:r>
              <a:rPr dirty="0" sz="100">
                <a:solidFill>
                  <a:srgbClr val="0054AA"/>
                </a:solidFill>
                <a:latin typeface="Courier New"/>
                <a:cs typeface="Courier New"/>
              </a:rPr>
              <a:t>) </a:t>
            </a:r>
            <a:r>
              <a:rPr dirty="0" sz="100" spc="5">
                <a:solidFill>
                  <a:srgbClr val="0054AA"/>
                </a:solidFill>
                <a:latin typeface="Courier New"/>
                <a:cs typeface="Courier New"/>
              </a:rPr>
              <a:t> </a:t>
            </a:r>
            <a:r>
              <a:rPr dirty="0" sz="100">
                <a:solidFill>
                  <a:srgbClr val="202020"/>
                </a:solidFill>
                <a:latin typeface="Courier New"/>
                <a:cs typeface="Courier New"/>
              </a:rPr>
              <a:t>plt</a:t>
            </a:r>
            <a:r>
              <a:rPr dirty="0" sz="100" b="1">
                <a:solidFill>
                  <a:srgbClr val="AA21FF"/>
                </a:solidFill>
                <a:latin typeface="Courier New"/>
                <a:cs typeface="Courier New"/>
              </a:rPr>
              <a:t>.</a:t>
            </a:r>
            <a:r>
              <a:rPr dirty="0" sz="100">
                <a:solidFill>
                  <a:srgbClr val="202020"/>
                </a:solidFill>
                <a:latin typeface="Courier New"/>
                <a:cs typeface="Courier New"/>
              </a:rPr>
              <a:t>xlabel</a:t>
            </a:r>
            <a:r>
              <a:rPr dirty="0" sz="100">
                <a:solidFill>
                  <a:srgbClr val="0054AA"/>
                </a:solidFill>
                <a:latin typeface="Courier New"/>
                <a:cs typeface="Courier New"/>
              </a:rPr>
              <a:t>(</a:t>
            </a:r>
            <a:r>
              <a:rPr dirty="0" sz="100">
                <a:solidFill>
                  <a:srgbClr val="B92020"/>
                </a:solidFill>
                <a:latin typeface="Courier New"/>
                <a:cs typeface="Courier New"/>
              </a:rPr>
              <a:t>"release_year"</a:t>
            </a:r>
            <a:r>
              <a:rPr dirty="0" sz="100">
                <a:solidFill>
                  <a:srgbClr val="0054AA"/>
                </a:solidFill>
                <a:latin typeface="Courier New"/>
                <a:cs typeface="Courier New"/>
              </a:rPr>
              <a:t>)</a:t>
            </a:r>
            <a:endParaRPr sz="100">
              <a:latin typeface="Courier New"/>
              <a:cs typeface="Courier New"/>
            </a:endParaRPr>
          </a:p>
          <a:p>
            <a:pPr marL="5715" marR="958850">
              <a:lnSpc>
                <a:spcPct val="109000"/>
              </a:lnSpc>
            </a:pPr>
            <a:r>
              <a:rPr dirty="0" sz="100">
                <a:solidFill>
                  <a:srgbClr val="202020"/>
                </a:solidFill>
                <a:latin typeface="Courier New"/>
                <a:cs typeface="Courier New"/>
              </a:rPr>
              <a:t>plt</a:t>
            </a:r>
            <a:r>
              <a:rPr dirty="0" sz="100" b="1">
                <a:solidFill>
                  <a:srgbClr val="AA21FF"/>
                </a:solidFill>
                <a:latin typeface="Courier New"/>
                <a:cs typeface="Courier New"/>
              </a:rPr>
              <a:t>.</a:t>
            </a:r>
            <a:r>
              <a:rPr dirty="0" sz="100">
                <a:solidFill>
                  <a:srgbClr val="202020"/>
                </a:solidFill>
                <a:latin typeface="Courier New"/>
                <a:cs typeface="Courier New"/>
              </a:rPr>
              <a:t>ylabel</a:t>
            </a:r>
            <a:r>
              <a:rPr dirty="0" sz="100">
                <a:solidFill>
                  <a:srgbClr val="0054AA"/>
                </a:solidFill>
                <a:latin typeface="Courier New"/>
                <a:cs typeface="Courier New"/>
              </a:rPr>
              <a:t>(</a:t>
            </a:r>
            <a:r>
              <a:rPr dirty="0" sz="100">
                <a:solidFill>
                  <a:srgbClr val="B92020"/>
                </a:solidFill>
                <a:latin typeface="Courier New"/>
                <a:cs typeface="Courier New"/>
              </a:rPr>
              <a:t>"no. of tv show"</a:t>
            </a:r>
            <a:r>
              <a:rPr dirty="0" sz="100">
                <a:solidFill>
                  <a:srgbClr val="0054AA"/>
                </a:solidFill>
                <a:latin typeface="Courier New"/>
                <a:cs typeface="Courier New"/>
              </a:rPr>
              <a:t>) </a:t>
            </a:r>
            <a:r>
              <a:rPr dirty="0" sz="100" spc="-45">
                <a:solidFill>
                  <a:srgbClr val="0054AA"/>
                </a:solidFill>
                <a:latin typeface="Courier New"/>
                <a:cs typeface="Courier New"/>
              </a:rPr>
              <a:t> </a:t>
            </a:r>
            <a:r>
              <a:rPr dirty="0" sz="100">
                <a:solidFill>
                  <a:srgbClr val="202020"/>
                </a:solidFill>
                <a:latin typeface="Courier New"/>
                <a:cs typeface="Courier New"/>
              </a:rPr>
              <a:t>plt</a:t>
            </a:r>
            <a:r>
              <a:rPr dirty="0" sz="100" b="1">
                <a:solidFill>
                  <a:srgbClr val="AA21FF"/>
                </a:solidFill>
                <a:latin typeface="Courier New"/>
                <a:cs typeface="Courier New"/>
              </a:rPr>
              <a:t>.</a:t>
            </a:r>
            <a:r>
              <a:rPr dirty="0" sz="100">
                <a:solidFill>
                  <a:srgbClr val="202020"/>
                </a:solidFill>
                <a:latin typeface="Courier New"/>
                <a:cs typeface="Courier New"/>
              </a:rPr>
              <a:t>show</a:t>
            </a:r>
            <a:r>
              <a:rPr dirty="0" sz="100">
                <a:solidFill>
                  <a:srgbClr val="0054AA"/>
                </a:solidFill>
                <a:latin typeface="Courier New"/>
                <a:cs typeface="Courier New"/>
              </a:rPr>
              <a:t>()</a:t>
            </a:r>
            <a:endParaRPr sz="100">
              <a:latin typeface="Courier New"/>
              <a:cs typeface="Courier New"/>
            </a:endParaRPr>
          </a:p>
        </p:txBody>
      </p:sp>
      <p:sp>
        <p:nvSpPr>
          <p:cNvPr id="366" name="object 366"/>
          <p:cNvSpPr txBox="1"/>
          <p:nvPr/>
        </p:nvSpPr>
        <p:spPr>
          <a:xfrm>
            <a:off x="17411" y="14233369"/>
            <a:ext cx="90805" cy="4191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pPr>
            <a:r>
              <a:rPr dirty="0" sz="100">
                <a:solidFill>
                  <a:srgbClr val="616161"/>
                </a:solidFill>
                <a:latin typeface="Courier New"/>
                <a:cs typeface="Courier New"/>
              </a:rPr>
              <a:t>In</a:t>
            </a:r>
            <a:r>
              <a:rPr dirty="0" sz="100">
                <a:solidFill>
                  <a:srgbClr val="616161"/>
                </a:solidFill>
                <a:latin typeface="Courier New"/>
                <a:cs typeface="Courier New"/>
              </a:rPr>
              <a:t> </a:t>
            </a:r>
            <a:r>
              <a:rPr dirty="0" sz="100">
                <a:solidFill>
                  <a:srgbClr val="616161"/>
                </a:solidFill>
                <a:latin typeface="Courier New"/>
                <a:cs typeface="Courier New"/>
              </a:rPr>
              <a:t>[257…</a:t>
            </a:r>
            <a:endParaRPr sz="100">
              <a:latin typeface="Courier New"/>
              <a:cs typeface="Courier New"/>
            </a:endParaRPr>
          </a:p>
        </p:txBody>
      </p:sp>
      <p:sp>
        <p:nvSpPr>
          <p:cNvPr id="367" name="object 367"/>
          <p:cNvSpPr txBox="1"/>
          <p:nvPr/>
        </p:nvSpPr>
        <p:spPr>
          <a:xfrm>
            <a:off x="103315" y="14241398"/>
            <a:ext cx="1199515" cy="95885"/>
          </a:xfrm>
          <a:prstGeom prst="rect">
            <a:avLst/>
          </a:prstGeom>
          <a:solidFill>
            <a:srgbClr val="F5F5F5"/>
          </a:solidFill>
          <a:ln w="3175">
            <a:solidFill>
              <a:srgbClr val="DFDFDF"/>
            </a:solidFill>
          </a:ln>
        </p:spPr>
        <p:txBody>
          <a:bodyPr wrap="square" lIns="0" tIns="3175" rIns="0" bIns="0" rtlCol="0" vert="horz">
            <a:spAutoFit/>
          </a:bodyPr>
          <a:lstStyle/>
          <a:p>
            <a:pPr marL="5715" marR="821055">
              <a:lnSpc>
                <a:spcPct val="109000"/>
              </a:lnSpc>
              <a:spcBef>
                <a:spcPts val="25"/>
              </a:spcBef>
            </a:pPr>
            <a:r>
              <a:rPr dirty="0" sz="100">
                <a:solidFill>
                  <a:srgbClr val="202020"/>
                </a:solidFill>
                <a:latin typeface="Courier New"/>
                <a:cs typeface="Courier New"/>
              </a:rPr>
              <a:t>sns</a:t>
            </a:r>
            <a:r>
              <a:rPr dirty="0" sz="100" b="1">
                <a:solidFill>
                  <a:srgbClr val="AA21FF"/>
                </a:solidFill>
                <a:latin typeface="Courier New"/>
                <a:cs typeface="Courier New"/>
              </a:rPr>
              <a:t>.</a:t>
            </a:r>
            <a:r>
              <a:rPr dirty="0" sz="100">
                <a:solidFill>
                  <a:srgbClr val="202020"/>
                </a:solidFill>
                <a:latin typeface="Courier New"/>
                <a:cs typeface="Courier New"/>
              </a:rPr>
              <a:t>histplot</a:t>
            </a:r>
            <a:r>
              <a:rPr dirty="0" sz="100">
                <a:solidFill>
                  <a:srgbClr val="0054AA"/>
                </a:solidFill>
                <a:latin typeface="Courier New"/>
                <a:cs typeface="Courier New"/>
              </a:rPr>
              <a:t>(</a:t>
            </a:r>
            <a:r>
              <a:rPr dirty="0" sz="100">
                <a:solidFill>
                  <a:srgbClr val="202020"/>
                </a:solidFill>
                <a:latin typeface="Courier New"/>
                <a:cs typeface="Courier New"/>
              </a:rPr>
              <a:t>movie_s</a:t>
            </a:r>
            <a:r>
              <a:rPr dirty="0" sz="100">
                <a:solidFill>
                  <a:srgbClr val="0054AA"/>
                </a:solidFill>
                <a:latin typeface="Courier New"/>
                <a:cs typeface="Courier New"/>
              </a:rPr>
              <a:t>[</a:t>
            </a:r>
            <a:r>
              <a:rPr dirty="0" sz="100">
                <a:solidFill>
                  <a:srgbClr val="B92020"/>
                </a:solidFill>
                <a:latin typeface="Courier New"/>
                <a:cs typeface="Courier New"/>
              </a:rPr>
              <a:t>'release_year'</a:t>
            </a:r>
            <a:r>
              <a:rPr dirty="0" sz="100">
                <a:solidFill>
                  <a:srgbClr val="0054AA"/>
                </a:solidFill>
                <a:latin typeface="Courier New"/>
                <a:cs typeface="Courier New"/>
              </a:rPr>
              <a:t>],</a:t>
            </a:r>
            <a:r>
              <a:rPr dirty="0" sz="100">
                <a:solidFill>
                  <a:srgbClr val="202020"/>
                </a:solidFill>
                <a:latin typeface="Courier New"/>
                <a:cs typeface="Courier New"/>
              </a:rPr>
              <a:t>bins</a:t>
            </a:r>
            <a:r>
              <a:rPr dirty="0" sz="100" b="1">
                <a:solidFill>
                  <a:srgbClr val="AA21FF"/>
                </a:solidFill>
                <a:latin typeface="Courier New"/>
                <a:cs typeface="Courier New"/>
              </a:rPr>
              <a:t>=</a:t>
            </a:r>
            <a:r>
              <a:rPr dirty="0" sz="100">
                <a:solidFill>
                  <a:srgbClr val="008700"/>
                </a:solidFill>
                <a:latin typeface="Courier New"/>
                <a:cs typeface="Courier New"/>
              </a:rPr>
              <a:t>20</a:t>
            </a:r>
            <a:r>
              <a:rPr dirty="0" sz="100">
                <a:solidFill>
                  <a:srgbClr val="0054AA"/>
                </a:solidFill>
                <a:latin typeface="Courier New"/>
                <a:cs typeface="Courier New"/>
              </a:rPr>
              <a:t>) </a:t>
            </a:r>
            <a:r>
              <a:rPr dirty="0" sz="100" spc="5">
                <a:solidFill>
                  <a:srgbClr val="0054AA"/>
                </a:solidFill>
                <a:latin typeface="Courier New"/>
                <a:cs typeface="Courier New"/>
              </a:rPr>
              <a:t> </a:t>
            </a:r>
            <a:r>
              <a:rPr dirty="0" sz="100">
                <a:solidFill>
                  <a:srgbClr val="202020"/>
                </a:solidFill>
                <a:latin typeface="Courier New"/>
                <a:cs typeface="Courier New"/>
              </a:rPr>
              <a:t>plt</a:t>
            </a:r>
            <a:r>
              <a:rPr dirty="0" sz="100" b="1">
                <a:solidFill>
                  <a:srgbClr val="AA21FF"/>
                </a:solidFill>
                <a:latin typeface="Courier New"/>
                <a:cs typeface="Courier New"/>
              </a:rPr>
              <a:t>.</a:t>
            </a:r>
            <a:r>
              <a:rPr dirty="0" sz="100">
                <a:solidFill>
                  <a:srgbClr val="202020"/>
                </a:solidFill>
                <a:latin typeface="Courier New"/>
                <a:cs typeface="Courier New"/>
              </a:rPr>
              <a:t>title</a:t>
            </a:r>
            <a:r>
              <a:rPr dirty="0" sz="100">
                <a:solidFill>
                  <a:srgbClr val="0054AA"/>
                </a:solidFill>
                <a:latin typeface="Courier New"/>
                <a:cs typeface="Courier New"/>
              </a:rPr>
              <a:t>(</a:t>
            </a:r>
            <a:r>
              <a:rPr dirty="0" sz="100">
                <a:solidFill>
                  <a:srgbClr val="B92020"/>
                </a:solidFill>
                <a:latin typeface="Courier New"/>
                <a:cs typeface="Courier New"/>
              </a:rPr>
              <a:t>"no. of</a:t>
            </a:r>
            <a:r>
              <a:rPr dirty="0" sz="100" spc="5">
                <a:solidFill>
                  <a:srgbClr val="B92020"/>
                </a:solidFill>
                <a:latin typeface="Courier New"/>
                <a:cs typeface="Courier New"/>
              </a:rPr>
              <a:t> </a:t>
            </a:r>
            <a:r>
              <a:rPr dirty="0" sz="100">
                <a:solidFill>
                  <a:srgbClr val="B92020"/>
                </a:solidFill>
                <a:latin typeface="Courier New"/>
                <a:cs typeface="Courier New"/>
              </a:rPr>
              <a:t>movies</a:t>
            </a:r>
            <a:r>
              <a:rPr dirty="0" sz="100" spc="5">
                <a:solidFill>
                  <a:srgbClr val="B92020"/>
                </a:solidFill>
                <a:latin typeface="Courier New"/>
                <a:cs typeface="Courier New"/>
              </a:rPr>
              <a:t> </a:t>
            </a:r>
            <a:r>
              <a:rPr dirty="0" sz="100">
                <a:solidFill>
                  <a:srgbClr val="B92020"/>
                </a:solidFill>
                <a:latin typeface="Courier New"/>
                <a:cs typeface="Courier New"/>
              </a:rPr>
              <a:t>release</a:t>
            </a:r>
            <a:r>
              <a:rPr dirty="0" sz="100" spc="5">
                <a:solidFill>
                  <a:srgbClr val="B92020"/>
                </a:solidFill>
                <a:latin typeface="Courier New"/>
                <a:cs typeface="Courier New"/>
              </a:rPr>
              <a:t> </a:t>
            </a:r>
            <a:r>
              <a:rPr dirty="0" sz="100">
                <a:solidFill>
                  <a:srgbClr val="B92020"/>
                </a:solidFill>
                <a:latin typeface="Courier New"/>
                <a:cs typeface="Courier New"/>
              </a:rPr>
              <a:t>by</a:t>
            </a:r>
            <a:r>
              <a:rPr dirty="0" sz="100" spc="5">
                <a:solidFill>
                  <a:srgbClr val="B92020"/>
                </a:solidFill>
                <a:latin typeface="Courier New"/>
                <a:cs typeface="Courier New"/>
              </a:rPr>
              <a:t> </a:t>
            </a:r>
            <a:r>
              <a:rPr dirty="0" sz="100">
                <a:solidFill>
                  <a:srgbClr val="B92020"/>
                </a:solidFill>
                <a:latin typeface="Courier New"/>
                <a:cs typeface="Courier New"/>
              </a:rPr>
              <a:t>year"</a:t>
            </a:r>
            <a:r>
              <a:rPr dirty="0" sz="100">
                <a:solidFill>
                  <a:srgbClr val="0054AA"/>
                </a:solidFill>
                <a:latin typeface="Courier New"/>
                <a:cs typeface="Courier New"/>
              </a:rPr>
              <a:t>) </a:t>
            </a:r>
            <a:r>
              <a:rPr dirty="0" sz="100" spc="5">
                <a:solidFill>
                  <a:srgbClr val="0054AA"/>
                </a:solidFill>
                <a:latin typeface="Courier New"/>
                <a:cs typeface="Courier New"/>
              </a:rPr>
              <a:t> </a:t>
            </a:r>
            <a:r>
              <a:rPr dirty="0" sz="100">
                <a:solidFill>
                  <a:srgbClr val="202020"/>
                </a:solidFill>
                <a:latin typeface="Courier New"/>
                <a:cs typeface="Courier New"/>
              </a:rPr>
              <a:t>plt</a:t>
            </a:r>
            <a:r>
              <a:rPr dirty="0" sz="100" b="1">
                <a:solidFill>
                  <a:srgbClr val="AA21FF"/>
                </a:solidFill>
                <a:latin typeface="Courier New"/>
                <a:cs typeface="Courier New"/>
              </a:rPr>
              <a:t>.</a:t>
            </a:r>
            <a:r>
              <a:rPr dirty="0" sz="100">
                <a:solidFill>
                  <a:srgbClr val="202020"/>
                </a:solidFill>
                <a:latin typeface="Courier New"/>
                <a:cs typeface="Courier New"/>
              </a:rPr>
              <a:t>xlabel</a:t>
            </a:r>
            <a:r>
              <a:rPr dirty="0" sz="100">
                <a:solidFill>
                  <a:srgbClr val="0054AA"/>
                </a:solidFill>
                <a:latin typeface="Courier New"/>
                <a:cs typeface="Courier New"/>
              </a:rPr>
              <a:t>(</a:t>
            </a:r>
            <a:r>
              <a:rPr dirty="0" sz="100">
                <a:solidFill>
                  <a:srgbClr val="B92020"/>
                </a:solidFill>
                <a:latin typeface="Courier New"/>
                <a:cs typeface="Courier New"/>
              </a:rPr>
              <a:t>"release_year"</a:t>
            </a:r>
            <a:r>
              <a:rPr dirty="0" sz="100">
                <a:solidFill>
                  <a:srgbClr val="0054AA"/>
                </a:solidFill>
                <a:latin typeface="Courier New"/>
                <a:cs typeface="Courier New"/>
              </a:rPr>
              <a:t>)</a:t>
            </a:r>
            <a:endParaRPr sz="100">
              <a:latin typeface="Courier New"/>
              <a:cs typeface="Courier New"/>
            </a:endParaRPr>
          </a:p>
          <a:p>
            <a:pPr marL="5715">
              <a:lnSpc>
                <a:spcPct val="100000"/>
              </a:lnSpc>
              <a:spcBef>
                <a:spcPts val="10"/>
              </a:spcBef>
            </a:pPr>
            <a:r>
              <a:rPr dirty="0" sz="100">
                <a:solidFill>
                  <a:srgbClr val="202020"/>
                </a:solidFill>
                <a:latin typeface="Courier New"/>
                <a:cs typeface="Courier New"/>
              </a:rPr>
              <a:t>plt</a:t>
            </a:r>
            <a:r>
              <a:rPr dirty="0" sz="100" b="1">
                <a:solidFill>
                  <a:srgbClr val="AA21FF"/>
                </a:solidFill>
                <a:latin typeface="Courier New"/>
                <a:cs typeface="Courier New"/>
              </a:rPr>
              <a:t>.</a:t>
            </a:r>
            <a:r>
              <a:rPr dirty="0" sz="100">
                <a:solidFill>
                  <a:srgbClr val="202020"/>
                </a:solidFill>
                <a:latin typeface="Courier New"/>
                <a:cs typeface="Courier New"/>
              </a:rPr>
              <a:t>ylabel</a:t>
            </a:r>
            <a:r>
              <a:rPr dirty="0" sz="100">
                <a:solidFill>
                  <a:srgbClr val="0054AA"/>
                </a:solidFill>
                <a:latin typeface="Courier New"/>
                <a:cs typeface="Courier New"/>
              </a:rPr>
              <a:t>(</a:t>
            </a:r>
            <a:r>
              <a:rPr dirty="0" sz="100">
                <a:solidFill>
                  <a:srgbClr val="B92020"/>
                </a:solidFill>
                <a:latin typeface="Courier New"/>
                <a:cs typeface="Courier New"/>
              </a:rPr>
              <a:t>"no.</a:t>
            </a:r>
            <a:r>
              <a:rPr dirty="0" sz="100" spc="-5">
                <a:solidFill>
                  <a:srgbClr val="B92020"/>
                </a:solidFill>
                <a:latin typeface="Courier New"/>
                <a:cs typeface="Courier New"/>
              </a:rPr>
              <a:t> </a:t>
            </a:r>
            <a:r>
              <a:rPr dirty="0" sz="100">
                <a:solidFill>
                  <a:srgbClr val="B92020"/>
                </a:solidFill>
                <a:latin typeface="Courier New"/>
                <a:cs typeface="Courier New"/>
              </a:rPr>
              <a:t>of</a:t>
            </a:r>
            <a:r>
              <a:rPr dirty="0" sz="100" spc="-5">
                <a:solidFill>
                  <a:srgbClr val="B92020"/>
                </a:solidFill>
                <a:latin typeface="Courier New"/>
                <a:cs typeface="Courier New"/>
              </a:rPr>
              <a:t> </a:t>
            </a:r>
            <a:r>
              <a:rPr dirty="0" sz="100">
                <a:solidFill>
                  <a:srgbClr val="B92020"/>
                </a:solidFill>
                <a:latin typeface="Courier New"/>
                <a:cs typeface="Courier New"/>
              </a:rPr>
              <a:t>movies"</a:t>
            </a:r>
            <a:r>
              <a:rPr dirty="0" sz="100">
                <a:solidFill>
                  <a:srgbClr val="0054AA"/>
                </a:solidFill>
                <a:latin typeface="Courier New"/>
                <a:cs typeface="Courier New"/>
              </a:rPr>
              <a:t>)</a:t>
            </a:r>
            <a:endParaRPr sz="100">
              <a:latin typeface="Courier New"/>
              <a:cs typeface="Courier New"/>
            </a:endParaRPr>
          </a:p>
          <a:p>
            <a:pPr marL="5715">
              <a:lnSpc>
                <a:spcPct val="100000"/>
              </a:lnSpc>
              <a:spcBef>
                <a:spcPts val="15"/>
              </a:spcBef>
            </a:pPr>
            <a:r>
              <a:rPr dirty="0" sz="100">
                <a:solidFill>
                  <a:srgbClr val="202020"/>
                </a:solidFill>
                <a:latin typeface="Courier New"/>
                <a:cs typeface="Courier New"/>
              </a:rPr>
              <a:t>plt</a:t>
            </a:r>
            <a:r>
              <a:rPr dirty="0" sz="100" b="1">
                <a:solidFill>
                  <a:srgbClr val="AA21FF"/>
                </a:solidFill>
                <a:latin typeface="Courier New"/>
                <a:cs typeface="Courier New"/>
              </a:rPr>
              <a:t>.</a:t>
            </a:r>
            <a:r>
              <a:rPr dirty="0" sz="100">
                <a:solidFill>
                  <a:srgbClr val="202020"/>
                </a:solidFill>
                <a:latin typeface="Courier New"/>
                <a:cs typeface="Courier New"/>
              </a:rPr>
              <a:t>show</a:t>
            </a:r>
            <a:r>
              <a:rPr dirty="0" sz="100">
                <a:solidFill>
                  <a:srgbClr val="0054AA"/>
                </a:solidFill>
                <a:latin typeface="Courier New"/>
                <a:cs typeface="Courier New"/>
              </a:rPr>
              <a:t>()</a:t>
            </a:r>
            <a:endParaRPr sz="100">
              <a:latin typeface="Courier New"/>
              <a:cs typeface="Courier New"/>
            </a:endParaRPr>
          </a:p>
        </p:txBody>
      </p:sp>
      <p:sp>
        <p:nvSpPr>
          <p:cNvPr id="368" name="object 368"/>
          <p:cNvSpPr txBox="1"/>
          <p:nvPr/>
        </p:nvSpPr>
        <p:spPr>
          <a:xfrm>
            <a:off x="27162" y="14820034"/>
            <a:ext cx="82550" cy="4191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pPr>
            <a:r>
              <a:rPr dirty="0" sz="100">
                <a:solidFill>
                  <a:srgbClr val="616161"/>
                </a:solidFill>
                <a:latin typeface="Courier New"/>
                <a:cs typeface="Courier New"/>
              </a:rPr>
              <a:t>In</a:t>
            </a:r>
            <a:r>
              <a:rPr dirty="0" sz="100">
                <a:solidFill>
                  <a:srgbClr val="616161"/>
                </a:solidFill>
                <a:latin typeface="Courier New"/>
                <a:cs typeface="Courier New"/>
              </a:rPr>
              <a:t> </a:t>
            </a:r>
            <a:r>
              <a:rPr dirty="0" sz="100">
                <a:solidFill>
                  <a:srgbClr val="616161"/>
                </a:solidFill>
                <a:latin typeface="Courier New"/>
                <a:cs typeface="Courier New"/>
              </a:rPr>
              <a:t>[</a:t>
            </a:r>
            <a:r>
              <a:rPr dirty="0" sz="100">
                <a:solidFill>
                  <a:srgbClr val="616161"/>
                </a:solidFill>
                <a:latin typeface="Courier New"/>
                <a:cs typeface="Courier New"/>
              </a:rPr>
              <a:t> </a:t>
            </a:r>
            <a:r>
              <a:rPr dirty="0" sz="100">
                <a:solidFill>
                  <a:srgbClr val="616161"/>
                </a:solidFill>
                <a:latin typeface="Courier New"/>
                <a:cs typeface="Courier New"/>
              </a:rPr>
              <a:t>]:</a:t>
            </a:r>
            <a:endParaRPr sz="100">
              <a:latin typeface="Courier New"/>
              <a:cs typeface="Courier New"/>
            </a:endParaRPr>
          </a:p>
        </p:txBody>
      </p:sp>
      <p:sp>
        <p:nvSpPr>
          <p:cNvPr id="369" name="object 369"/>
          <p:cNvSpPr/>
          <p:nvPr/>
        </p:nvSpPr>
        <p:spPr>
          <a:xfrm>
            <a:off x="109026" y="14833773"/>
            <a:ext cx="1188085" cy="17780"/>
          </a:xfrm>
          <a:custGeom>
            <a:avLst/>
            <a:gdLst/>
            <a:ahLst/>
            <a:cxnLst/>
            <a:rect l="l" t="t" r="r" b="b"/>
            <a:pathLst>
              <a:path w="1188085" h="17780">
                <a:moveTo>
                  <a:pt x="1187864" y="17651"/>
                </a:moveTo>
                <a:lnTo>
                  <a:pt x="0" y="17651"/>
                </a:lnTo>
                <a:lnTo>
                  <a:pt x="0" y="0"/>
                </a:lnTo>
                <a:lnTo>
                  <a:pt x="1187864" y="0"/>
                </a:lnTo>
                <a:lnTo>
                  <a:pt x="1187864" y="17651"/>
                </a:lnTo>
                <a:close/>
              </a:path>
            </a:pathLst>
          </a:custGeom>
          <a:solidFill>
            <a:srgbClr val="F5F5F5"/>
          </a:solidFill>
        </p:spPr>
        <p:txBody>
          <a:bodyPr wrap="square" lIns="0" tIns="0" rIns="0" bIns="0" rtlCol="0"/>
          <a:lstStyle/>
          <a:p/>
        </p:txBody>
      </p:sp>
      <p:sp>
        <p:nvSpPr>
          <p:cNvPr id="370" name="object 370"/>
          <p:cNvSpPr txBox="1"/>
          <p:nvPr/>
        </p:nvSpPr>
        <p:spPr>
          <a:xfrm>
            <a:off x="17411" y="14860530"/>
            <a:ext cx="90805" cy="4191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pPr>
            <a:r>
              <a:rPr dirty="0" sz="100">
                <a:solidFill>
                  <a:srgbClr val="616161"/>
                </a:solidFill>
                <a:latin typeface="Courier New"/>
                <a:cs typeface="Courier New"/>
              </a:rPr>
              <a:t>In</a:t>
            </a:r>
            <a:r>
              <a:rPr dirty="0" sz="100">
                <a:solidFill>
                  <a:srgbClr val="616161"/>
                </a:solidFill>
                <a:latin typeface="Courier New"/>
                <a:cs typeface="Courier New"/>
              </a:rPr>
              <a:t> </a:t>
            </a:r>
            <a:r>
              <a:rPr dirty="0" sz="100">
                <a:solidFill>
                  <a:srgbClr val="616161"/>
                </a:solidFill>
                <a:latin typeface="Courier New"/>
                <a:cs typeface="Courier New"/>
              </a:rPr>
              <a:t>[258…</a:t>
            </a:r>
            <a:endParaRPr sz="100">
              <a:latin typeface="Courier New"/>
              <a:cs typeface="Courier New"/>
            </a:endParaRPr>
          </a:p>
        </p:txBody>
      </p:sp>
      <p:sp>
        <p:nvSpPr>
          <p:cNvPr id="371" name="object 371"/>
          <p:cNvSpPr txBox="1"/>
          <p:nvPr/>
        </p:nvSpPr>
        <p:spPr>
          <a:xfrm>
            <a:off x="103315" y="14868557"/>
            <a:ext cx="1199515" cy="80010"/>
          </a:xfrm>
          <a:prstGeom prst="rect">
            <a:avLst/>
          </a:prstGeom>
          <a:solidFill>
            <a:srgbClr val="F5F5F5"/>
          </a:solidFill>
          <a:ln w="3175">
            <a:solidFill>
              <a:srgbClr val="DFDFDF"/>
            </a:solidFill>
          </a:ln>
        </p:spPr>
        <p:txBody>
          <a:bodyPr wrap="square" lIns="0" tIns="2540" rIns="0" bIns="0" rtlCol="0" vert="horz">
            <a:spAutoFit/>
          </a:bodyPr>
          <a:lstStyle/>
          <a:p>
            <a:pPr marL="5715" marR="528955">
              <a:lnSpc>
                <a:spcPct val="112400"/>
              </a:lnSpc>
              <a:spcBef>
                <a:spcPts val="20"/>
              </a:spcBef>
            </a:pPr>
            <a:r>
              <a:rPr dirty="0" sz="100">
                <a:solidFill>
                  <a:srgbClr val="202020"/>
                </a:solidFill>
                <a:latin typeface="Courier New"/>
                <a:cs typeface="Courier New"/>
              </a:rPr>
              <a:t>plt</a:t>
            </a:r>
            <a:r>
              <a:rPr dirty="0" sz="100" b="1">
                <a:solidFill>
                  <a:srgbClr val="AA21FF"/>
                </a:solidFill>
                <a:latin typeface="Courier New"/>
                <a:cs typeface="Courier New"/>
              </a:rPr>
              <a:t>.</a:t>
            </a:r>
            <a:r>
              <a:rPr dirty="0" sz="100">
                <a:solidFill>
                  <a:srgbClr val="202020"/>
                </a:solidFill>
                <a:latin typeface="Courier New"/>
                <a:cs typeface="Courier New"/>
              </a:rPr>
              <a:t>figure</a:t>
            </a:r>
            <a:r>
              <a:rPr dirty="0" sz="100">
                <a:solidFill>
                  <a:srgbClr val="0054AA"/>
                </a:solidFill>
                <a:latin typeface="Courier New"/>
                <a:cs typeface="Courier New"/>
              </a:rPr>
              <a:t>(</a:t>
            </a:r>
            <a:r>
              <a:rPr dirty="0" sz="100">
                <a:solidFill>
                  <a:srgbClr val="202020"/>
                </a:solidFill>
                <a:latin typeface="Courier New"/>
                <a:cs typeface="Courier New"/>
              </a:rPr>
              <a:t>figsize</a:t>
            </a:r>
            <a:r>
              <a:rPr dirty="0" sz="100" b="1">
                <a:solidFill>
                  <a:srgbClr val="AA21FF"/>
                </a:solidFill>
                <a:latin typeface="Courier New"/>
                <a:cs typeface="Courier New"/>
              </a:rPr>
              <a:t>=</a:t>
            </a:r>
            <a:r>
              <a:rPr dirty="0" sz="100">
                <a:solidFill>
                  <a:srgbClr val="0054AA"/>
                </a:solidFill>
                <a:latin typeface="Courier New"/>
                <a:cs typeface="Courier New"/>
              </a:rPr>
              <a:t>(</a:t>
            </a:r>
            <a:r>
              <a:rPr dirty="0" sz="100">
                <a:solidFill>
                  <a:srgbClr val="008700"/>
                </a:solidFill>
                <a:latin typeface="Courier New"/>
                <a:cs typeface="Courier New"/>
              </a:rPr>
              <a:t>12</a:t>
            </a:r>
            <a:r>
              <a:rPr dirty="0" sz="100">
                <a:solidFill>
                  <a:srgbClr val="0054AA"/>
                </a:solidFill>
                <a:latin typeface="Courier New"/>
                <a:cs typeface="Courier New"/>
              </a:rPr>
              <a:t>,</a:t>
            </a:r>
            <a:r>
              <a:rPr dirty="0" sz="100">
                <a:solidFill>
                  <a:srgbClr val="008700"/>
                </a:solidFill>
                <a:latin typeface="Courier New"/>
                <a:cs typeface="Courier New"/>
              </a:rPr>
              <a:t>6</a:t>
            </a:r>
            <a:r>
              <a:rPr dirty="0" sz="100">
                <a:solidFill>
                  <a:srgbClr val="0054AA"/>
                </a:solidFill>
                <a:latin typeface="Courier New"/>
                <a:cs typeface="Courier New"/>
              </a:rPr>
              <a:t>)) </a:t>
            </a:r>
            <a:r>
              <a:rPr dirty="0" sz="100" spc="5">
                <a:solidFill>
                  <a:srgbClr val="0054AA"/>
                </a:solidFill>
                <a:latin typeface="Courier New"/>
                <a:cs typeface="Courier New"/>
              </a:rPr>
              <a:t> </a:t>
            </a:r>
            <a:r>
              <a:rPr dirty="0" sz="100">
                <a:solidFill>
                  <a:srgbClr val="202020"/>
                </a:solidFill>
                <a:latin typeface="Courier New"/>
                <a:cs typeface="Courier New"/>
              </a:rPr>
              <a:t>sns</a:t>
            </a:r>
            <a:r>
              <a:rPr dirty="0" sz="100" b="1">
                <a:solidFill>
                  <a:srgbClr val="AA21FF"/>
                </a:solidFill>
                <a:latin typeface="Courier New"/>
                <a:cs typeface="Courier New"/>
              </a:rPr>
              <a:t>.</a:t>
            </a:r>
            <a:r>
              <a:rPr dirty="0" sz="100">
                <a:solidFill>
                  <a:srgbClr val="202020"/>
                </a:solidFill>
                <a:latin typeface="Courier New"/>
                <a:cs typeface="Courier New"/>
              </a:rPr>
              <a:t>countplot</a:t>
            </a:r>
            <a:r>
              <a:rPr dirty="0" sz="100">
                <a:solidFill>
                  <a:srgbClr val="0054AA"/>
                </a:solidFill>
                <a:latin typeface="Courier New"/>
                <a:cs typeface="Courier New"/>
              </a:rPr>
              <a:t>(</a:t>
            </a:r>
            <a:r>
              <a:rPr dirty="0" sz="100">
                <a:solidFill>
                  <a:srgbClr val="202020"/>
                </a:solidFill>
                <a:latin typeface="Courier New"/>
                <a:cs typeface="Courier New"/>
              </a:rPr>
              <a:t>y</a:t>
            </a:r>
            <a:r>
              <a:rPr dirty="0" sz="100" b="1">
                <a:solidFill>
                  <a:srgbClr val="AA21FF"/>
                </a:solidFill>
                <a:latin typeface="Courier New"/>
                <a:cs typeface="Courier New"/>
              </a:rPr>
              <a:t>=</a:t>
            </a:r>
            <a:r>
              <a:rPr dirty="0" sz="100">
                <a:solidFill>
                  <a:srgbClr val="B92020"/>
                </a:solidFill>
                <a:latin typeface="Courier New"/>
                <a:cs typeface="Courier New"/>
              </a:rPr>
              <a:t>'country'</a:t>
            </a:r>
            <a:r>
              <a:rPr dirty="0" sz="100">
                <a:solidFill>
                  <a:srgbClr val="0054AA"/>
                </a:solidFill>
                <a:latin typeface="Courier New"/>
                <a:cs typeface="Courier New"/>
              </a:rPr>
              <a:t>,</a:t>
            </a:r>
            <a:r>
              <a:rPr dirty="0" sz="100">
                <a:solidFill>
                  <a:srgbClr val="202020"/>
                </a:solidFill>
                <a:latin typeface="Courier New"/>
                <a:cs typeface="Courier New"/>
              </a:rPr>
              <a:t>order</a:t>
            </a:r>
            <a:r>
              <a:rPr dirty="0" sz="100" b="1">
                <a:solidFill>
                  <a:srgbClr val="AA21FF"/>
                </a:solidFill>
                <a:latin typeface="Courier New"/>
                <a:cs typeface="Courier New"/>
              </a:rPr>
              <a:t>=</a:t>
            </a:r>
            <a:r>
              <a:rPr dirty="0" sz="100">
                <a:solidFill>
                  <a:srgbClr val="202020"/>
                </a:solidFill>
                <a:latin typeface="Courier New"/>
                <a:cs typeface="Courier New"/>
              </a:rPr>
              <a:t>df</a:t>
            </a:r>
            <a:r>
              <a:rPr dirty="0" sz="100">
                <a:solidFill>
                  <a:srgbClr val="0054AA"/>
                </a:solidFill>
                <a:latin typeface="Courier New"/>
                <a:cs typeface="Courier New"/>
              </a:rPr>
              <a:t>[</a:t>
            </a:r>
            <a:r>
              <a:rPr dirty="0" sz="100">
                <a:solidFill>
                  <a:srgbClr val="B92020"/>
                </a:solidFill>
                <a:latin typeface="Courier New"/>
                <a:cs typeface="Courier New"/>
              </a:rPr>
              <a:t>'country'</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202020"/>
                </a:solidFill>
                <a:latin typeface="Courier New"/>
                <a:cs typeface="Courier New"/>
              </a:rPr>
              <a:t>value_counts</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202020"/>
                </a:solidFill>
                <a:latin typeface="Courier New"/>
                <a:cs typeface="Courier New"/>
              </a:rPr>
              <a:t>index</a:t>
            </a:r>
            <a:r>
              <a:rPr dirty="0" sz="100">
                <a:solidFill>
                  <a:srgbClr val="0054AA"/>
                </a:solidFill>
                <a:latin typeface="Courier New"/>
                <a:cs typeface="Courier New"/>
              </a:rPr>
              <a:t>[</a:t>
            </a:r>
            <a:r>
              <a:rPr dirty="0" sz="100">
                <a:solidFill>
                  <a:srgbClr val="008700"/>
                </a:solidFill>
                <a:latin typeface="Courier New"/>
                <a:cs typeface="Courier New"/>
              </a:rPr>
              <a:t>0</a:t>
            </a:r>
            <a:r>
              <a:rPr dirty="0" sz="100">
                <a:solidFill>
                  <a:srgbClr val="0054AA"/>
                </a:solidFill>
                <a:latin typeface="Courier New"/>
                <a:cs typeface="Courier New"/>
              </a:rPr>
              <a:t>:</a:t>
            </a:r>
            <a:r>
              <a:rPr dirty="0" sz="100">
                <a:solidFill>
                  <a:srgbClr val="008700"/>
                </a:solidFill>
                <a:latin typeface="Courier New"/>
                <a:cs typeface="Courier New"/>
              </a:rPr>
              <a:t>10</a:t>
            </a:r>
            <a:r>
              <a:rPr dirty="0" sz="100">
                <a:solidFill>
                  <a:srgbClr val="0054AA"/>
                </a:solidFill>
                <a:latin typeface="Courier New"/>
                <a:cs typeface="Courier New"/>
              </a:rPr>
              <a:t>],</a:t>
            </a:r>
            <a:r>
              <a:rPr dirty="0" sz="100">
                <a:solidFill>
                  <a:srgbClr val="202020"/>
                </a:solidFill>
                <a:latin typeface="Courier New"/>
                <a:cs typeface="Courier New"/>
              </a:rPr>
              <a:t>data</a:t>
            </a:r>
            <a:r>
              <a:rPr dirty="0" sz="100" b="1">
                <a:solidFill>
                  <a:srgbClr val="AA21FF"/>
                </a:solidFill>
                <a:latin typeface="Courier New"/>
                <a:cs typeface="Courier New"/>
              </a:rPr>
              <a:t>=</a:t>
            </a:r>
            <a:r>
              <a:rPr dirty="0" sz="100">
                <a:solidFill>
                  <a:srgbClr val="202020"/>
                </a:solidFill>
                <a:latin typeface="Courier New"/>
                <a:cs typeface="Courier New"/>
              </a:rPr>
              <a:t>df</a:t>
            </a:r>
            <a:r>
              <a:rPr dirty="0" sz="100">
                <a:solidFill>
                  <a:srgbClr val="0054AA"/>
                </a:solidFill>
                <a:latin typeface="Courier New"/>
                <a:cs typeface="Courier New"/>
              </a:rPr>
              <a:t>) </a:t>
            </a:r>
            <a:r>
              <a:rPr dirty="0" sz="100" spc="5">
                <a:solidFill>
                  <a:srgbClr val="0054AA"/>
                </a:solidFill>
                <a:latin typeface="Courier New"/>
                <a:cs typeface="Courier New"/>
              </a:rPr>
              <a:t> </a:t>
            </a:r>
            <a:r>
              <a:rPr dirty="0" sz="100">
                <a:solidFill>
                  <a:srgbClr val="202020"/>
                </a:solidFill>
                <a:latin typeface="Courier New"/>
                <a:cs typeface="Courier New"/>
              </a:rPr>
              <a:t>plt</a:t>
            </a:r>
            <a:r>
              <a:rPr dirty="0" sz="100" b="1">
                <a:solidFill>
                  <a:srgbClr val="AA21FF"/>
                </a:solidFill>
                <a:latin typeface="Courier New"/>
                <a:cs typeface="Courier New"/>
              </a:rPr>
              <a:t>.</a:t>
            </a:r>
            <a:r>
              <a:rPr dirty="0" sz="100">
                <a:solidFill>
                  <a:srgbClr val="202020"/>
                </a:solidFill>
                <a:latin typeface="Courier New"/>
                <a:cs typeface="Courier New"/>
              </a:rPr>
              <a:t>title</a:t>
            </a:r>
            <a:r>
              <a:rPr dirty="0" sz="100">
                <a:solidFill>
                  <a:srgbClr val="0054AA"/>
                </a:solidFill>
                <a:latin typeface="Courier New"/>
                <a:cs typeface="Courier New"/>
              </a:rPr>
              <a:t>(</a:t>
            </a:r>
            <a:r>
              <a:rPr dirty="0" sz="100">
                <a:solidFill>
                  <a:srgbClr val="B92020"/>
                </a:solidFill>
                <a:latin typeface="Courier New"/>
                <a:cs typeface="Courier New"/>
              </a:rPr>
              <a:t>"country wise content on netflix"</a:t>
            </a:r>
            <a:r>
              <a:rPr dirty="0" sz="100">
                <a:solidFill>
                  <a:srgbClr val="0054AA"/>
                </a:solidFill>
                <a:latin typeface="Courier New"/>
                <a:cs typeface="Courier New"/>
              </a:rPr>
              <a:t>)</a:t>
            </a:r>
            <a:endParaRPr sz="100">
              <a:latin typeface="Courier New"/>
              <a:cs typeface="Courier New"/>
            </a:endParaRPr>
          </a:p>
          <a:p>
            <a:pPr marL="5715">
              <a:lnSpc>
                <a:spcPct val="100000"/>
              </a:lnSpc>
              <a:spcBef>
                <a:spcPts val="10"/>
              </a:spcBef>
            </a:pPr>
            <a:r>
              <a:rPr dirty="0" sz="100">
                <a:solidFill>
                  <a:srgbClr val="202020"/>
                </a:solidFill>
                <a:latin typeface="Courier New"/>
                <a:cs typeface="Courier New"/>
              </a:rPr>
              <a:t>plt</a:t>
            </a:r>
            <a:r>
              <a:rPr dirty="0" sz="100" b="1">
                <a:solidFill>
                  <a:srgbClr val="AA21FF"/>
                </a:solidFill>
                <a:latin typeface="Courier New"/>
                <a:cs typeface="Courier New"/>
              </a:rPr>
              <a:t>.</a:t>
            </a:r>
            <a:r>
              <a:rPr dirty="0" sz="100">
                <a:solidFill>
                  <a:srgbClr val="202020"/>
                </a:solidFill>
                <a:latin typeface="Courier New"/>
                <a:cs typeface="Courier New"/>
              </a:rPr>
              <a:t>show</a:t>
            </a:r>
            <a:r>
              <a:rPr dirty="0" sz="100">
                <a:solidFill>
                  <a:srgbClr val="0054AA"/>
                </a:solidFill>
                <a:latin typeface="Courier New"/>
                <a:cs typeface="Courier New"/>
              </a:rPr>
              <a:t>()</a:t>
            </a:r>
            <a:endParaRPr sz="100">
              <a:latin typeface="Courier New"/>
              <a:cs typeface="Courier New"/>
            </a:endParaRPr>
          </a:p>
        </p:txBody>
      </p:sp>
      <p:sp>
        <p:nvSpPr>
          <p:cNvPr id="372" name="object 372"/>
          <p:cNvSpPr txBox="1"/>
          <p:nvPr/>
        </p:nvSpPr>
        <p:spPr>
          <a:xfrm>
            <a:off x="17411" y="15527146"/>
            <a:ext cx="90805" cy="4191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pPr>
            <a:r>
              <a:rPr dirty="0" sz="100">
                <a:solidFill>
                  <a:srgbClr val="616161"/>
                </a:solidFill>
                <a:latin typeface="Courier New"/>
                <a:cs typeface="Courier New"/>
              </a:rPr>
              <a:t>In</a:t>
            </a:r>
            <a:r>
              <a:rPr dirty="0" sz="100">
                <a:solidFill>
                  <a:srgbClr val="616161"/>
                </a:solidFill>
                <a:latin typeface="Courier New"/>
                <a:cs typeface="Courier New"/>
              </a:rPr>
              <a:t> </a:t>
            </a:r>
            <a:r>
              <a:rPr dirty="0" sz="100">
                <a:solidFill>
                  <a:srgbClr val="616161"/>
                </a:solidFill>
                <a:latin typeface="Courier New"/>
                <a:cs typeface="Courier New"/>
              </a:rPr>
              <a:t>[272…</a:t>
            </a:r>
            <a:endParaRPr sz="100">
              <a:latin typeface="Courier New"/>
              <a:cs typeface="Courier New"/>
            </a:endParaRPr>
          </a:p>
        </p:txBody>
      </p:sp>
      <p:sp>
        <p:nvSpPr>
          <p:cNvPr id="373" name="object 373"/>
          <p:cNvSpPr txBox="1"/>
          <p:nvPr/>
        </p:nvSpPr>
        <p:spPr>
          <a:xfrm>
            <a:off x="103315" y="15535174"/>
            <a:ext cx="1199515" cy="79375"/>
          </a:xfrm>
          <a:prstGeom prst="rect">
            <a:avLst/>
          </a:prstGeom>
          <a:solidFill>
            <a:srgbClr val="F5F5F5"/>
          </a:solidFill>
          <a:ln w="3175">
            <a:solidFill>
              <a:srgbClr val="DFDFDF"/>
            </a:solidFill>
          </a:ln>
        </p:spPr>
        <p:txBody>
          <a:bodyPr wrap="square" lIns="0" tIns="3175" rIns="0" bIns="0" rtlCol="0" vert="horz">
            <a:spAutoFit/>
          </a:bodyPr>
          <a:lstStyle/>
          <a:p>
            <a:pPr marL="5715" marR="488315">
              <a:lnSpc>
                <a:spcPct val="109000"/>
              </a:lnSpc>
              <a:spcBef>
                <a:spcPts val="25"/>
              </a:spcBef>
            </a:pPr>
            <a:r>
              <a:rPr dirty="0" sz="100">
                <a:solidFill>
                  <a:srgbClr val="202020"/>
                </a:solidFill>
                <a:latin typeface="Courier New"/>
                <a:cs typeface="Courier New"/>
              </a:rPr>
              <a:t>plt</a:t>
            </a:r>
            <a:r>
              <a:rPr dirty="0" sz="100" b="1">
                <a:solidFill>
                  <a:srgbClr val="AA21FF"/>
                </a:solidFill>
                <a:latin typeface="Courier New"/>
                <a:cs typeface="Courier New"/>
              </a:rPr>
              <a:t>.</a:t>
            </a:r>
            <a:r>
              <a:rPr dirty="0" sz="100">
                <a:solidFill>
                  <a:srgbClr val="202020"/>
                </a:solidFill>
                <a:latin typeface="Courier New"/>
                <a:cs typeface="Courier New"/>
              </a:rPr>
              <a:t>figure</a:t>
            </a:r>
            <a:r>
              <a:rPr dirty="0" sz="100">
                <a:solidFill>
                  <a:srgbClr val="0054AA"/>
                </a:solidFill>
                <a:latin typeface="Courier New"/>
                <a:cs typeface="Courier New"/>
              </a:rPr>
              <a:t>(</a:t>
            </a:r>
            <a:r>
              <a:rPr dirty="0" sz="100">
                <a:solidFill>
                  <a:srgbClr val="202020"/>
                </a:solidFill>
                <a:latin typeface="Courier New"/>
                <a:cs typeface="Courier New"/>
              </a:rPr>
              <a:t>figsize</a:t>
            </a:r>
            <a:r>
              <a:rPr dirty="0" sz="100" b="1">
                <a:solidFill>
                  <a:srgbClr val="AA21FF"/>
                </a:solidFill>
                <a:latin typeface="Courier New"/>
                <a:cs typeface="Courier New"/>
              </a:rPr>
              <a:t>=</a:t>
            </a:r>
            <a:r>
              <a:rPr dirty="0" sz="100">
                <a:solidFill>
                  <a:srgbClr val="0054AA"/>
                </a:solidFill>
                <a:latin typeface="Courier New"/>
                <a:cs typeface="Courier New"/>
              </a:rPr>
              <a:t>(</a:t>
            </a:r>
            <a:r>
              <a:rPr dirty="0" sz="100">
                <a:solidFill>
                  <a:srgbClr val="008700"/>
                </a:solidFill>
                <a:latin typeface="Courier New"/>
                <a:cs typeface="Courier New"/>
              </a:rPr>
              <a:t>12</a:t>
            </a:r>
            <a:r>
              <a:rPr dirty="0" sz="100">
                <a:solidFill>
                  <a:srgbClr val="0054AA"/>
                </a:solidFill>
                <a:latin typeface="Courier New"/>
                <a:cs typeface="Courier New"/>
              </a:rPr>
              <a:t>,</a:t>
            </a:r>
            <a:r>
              <a:rPr dirty="0" sz="100">
                <a:solidFill>
                  <a:srgbClr val="008700"/>
                </a:solidFill>
                <a:latin typeface="Courier New"/>
                <a:cs typeface="Courier New"/>
              </a:rPr>
              <a:t>6</a:t>
            </a:r>
            <a:r>
              <a:rPr dirty="0" sz="100">
                <a:solidFill>
                  <a:srgbClr val="0054AA"/>
                </a:solidFill>
                <a:latin typeface="Courier New"/>
                <a:cs typeface="Courier New"/>
              </a:rPr>
              <a:t>)) </a:t>
            </a:r>
            <a:r>
              <a:rPr dirty="0" sz="100" spc="5">
                <a:solidFill>
                  <a:srgbClr val="0054AA"/>
                </a:solidFill>
                <a:latin typeface="Courier New"/>
                <a:cs typeface="Courier New"/>
              </a:rPr>
              <a:t> </a:t>
            </a:r>
            <a:r>
              <a:rPr dirty="0" sz="100">
                <a:solidFill>
                  <a:srgbClr val="202020"/>
                </a:solidFill>
                <a:latin typeface="Courier New"/>
                <a:cs typeface="Courier New"/>
              </a:rPr>
              <a:t>sns</a:t>
            </a:r>
            <a:r>
              <a:rPr dirty="0" sz="100" b="1">
                <a:solidFill>
                  <a:srgbClr val="AA21FF"/>
                </a:solidFill>
                <a:latin typeface="Courier New"/>
                <a:cs typeface="Courier New"/>
              </a:rPr>
              <a:t>.</a:t>
            </a:r>
            <a:r>
              <a:rPr dirty="0" sz="100">
                <a:solidFill>
                  <a:srgbClr val="202020"/>
                </a:solidFill>
                <a:latin typeface="Courier New"/>
                <a:cs typeface="Courier New"/>
              </a:rPr>
              <a:t>countplot</a:t>
            </a:r>
            <a:r>
              <a:rPr dirty="0" sz="100">
                <a:solidFill>
                  <a:srgbClr val="0054AA"/>
                </a:solidFill>
                <a:latin typeface="Courier New"/>
                <a:cs typeface="Courier New"/>
              </a:rPr>
              <a:t>(</a:t>
            </a:r>
            <a:r>
              <a:rPr dirty="0" sz="100">
                <a:solidFill>
                  <a:srgbClr val="202020"/>
                </a:solidFill>
                <a:latin typeface="Courier New"/>
                <a:cs typeface="Courier New"/>
              </a:rPr>
              <a:t>y</a:t>
            </a:r>
            <a:r>
              <a:rPr dirty="0" sz="100" b="1">
                <a:solidFill>
                  <a:srgbClr val="AA21FF"/>
                </a:solidFill>
                <a:latin typeface="Courier New"/>
                <a:cs typeface="Courier New"/>
              </a:rPr>
              <a:t>=</a:t>
            </a:r>
            <a:r>
              <a:rPr dirty="0" sz="100">
                <a:solidFill>
                  <a:srgbClr val="B92020"/>
                </a:solidFill>
                <a:latin typeface="Courier New"/>
                <a:cs typeface="Courier New"/>
              </a:rPr>
              <a:t>'country'</a:t>
            </a:r>
            <a:r>
              <a:rPr dirty="0" sz="100">
                <a:solidFill>
                  <a:srgbClr val="0054AA"/>
                </a:solidFill>
                <a:latin typeface="Courier New"/>
                <a:cs typeface="Courier New"/>
              </a:rPr>
              <a:t>,</a:t>
            </a:r>
            <a:r>
              <a:rPr dirty="0" sz="100">
                <a:solidFill>
                  <a:srgbClr val="202020"/>
                </a:solidFill>
                <a:latin typeface="Courier New"/>
                <a:cs typeface="Courier New"/>
              </a:rPr>
              <a:t>order</a:t>
            </a:r>
            <a:r>
              <a:rPr dirty="0" sz="100" b="1">
                <a:solidFill>
                  <a:srgbClr val="AA21FF"/>
                </a:solidFill>
                <a:latin typeface="Courier New"/>
                <a:cs typeface="Courier New"/>
              </a:rPr>
              <a:t>=</a:t>
            </a:r>
            <a:r>
              <a:rPr dirty="0" sz="100">
                <a:solidFill>
                  <a:srgbClr val="202020"/>
                </a:solidFill>
                <a:latin typeface="Courier New"/>
                <a:cs typeface="Courier New"/>
              </a:rPr>
              <a:t>movie_s</a:t>
            </a:r>
            <a:r>
              <a:rPr dirty="0" sz="100">
                <a:solidFill>
                  <a:srgbClr val="0054AA"/>
                </a:solidFill>
                <a:latin typeface="Courier New"/>
                <a:cs typeface="Courier New"/>
              </a:rPr>
              <a:t>[</a:t>
            </a:r>
            <a:r>
              <a:rPr dirty="0" sz="100">
                <a:solidFill>
                  <a:srgbClr val="B92020"/>
                </a:solidFill>
                <a:latin typeface="Courier New"/>
                <a:cs typeface="Courier New"/>
              </a:rPr>
              <a:t>'country'</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202020"/>
                </a:solidFill>
                <a:latin typeface="Courier New"/>
                <a:cs typeface="Courier New"/>
              </a:rPr>
              <a:t>value_counts</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202020"/>
                </a:solidFill>
                <a:latin typeface="Courier New"/>
                <a:cs typeface="Courier New"/>
              </a:rPr>
              <a:t>index</a:t>
            </a:r>
            <a:r>
              <a:rPr dirty="0" sz="100">
                <a:solidFill>
                  <a:srgbClr val="0054AA"/>
                </a:solidFill>
                <a:latin typeface="Courier New"/>
                <a:cs typeface="Courier New"/>
              </a:rPr>
              <a:t>[</a:t>
            </a:r>
            <a:r>
              <a:rPr dirty="0" sz="100">
                <a:solidFill>
                  <a:srgbClr val="008700"/>
                </a:solidFill>
                <a:latin typeface="Courier New"/>
                <a:cs typeface="Courier New"/>
              </a:rPr>
              <a:t>0</a:t>
            </a:r>
            <a:r>
              <a:rPr dirty="0" sz="100">
                <a:solidFill>
                  <a:srgbClr val="0054AA"/>
                </a:solidFill>
                <a:latin typeface="Courier New"/>
                <a:cs typeface="Courier New"/>
              </a:rPr>
              <a:t>:</a:t>
            </a:r>
            <a:r>
              <a:rPr dirty="0" sz="100">
                <a:solidFill>
                  <a:srgbClr val="008700"/>
                </a:solidFill>
                <a:latin typeface="Courier New"/>
                <a:cs typeface="Courier New"/>
              </a:rPr>
              <a:t>10</a:t>
            </a:r>
            <a:r>
              <a:rPr dirty="0" sz="100">
                <a:solidFill>
                  <a:srgbClr val="0054AA"/>
                </a:solidFill>
                <a:latin typeface="Courier New"/>
                <a:cs typeface="Courier New"/>
              </a:rPr>
              <a:t>],</a:t>
            </a:r>
            <a:r>
              <a:rPr dirty="0" sz="100">
                <a:solidFill>
                  <a:srgbClr val="202020"/>
                </a:solidFill>
                <a:latin typeface="Courier New"/>
                <a:cs typeface="Courier New"/>
              </a:rPr>
              <a:t>data</a:t>
            </a:r>
            <a:r>
              <a:rPr dirty="0" sz="100" b="1">
                <a:solidFill>
                  <a:srgbClr val="AA21FF"/>
                </a:solidFill>
                <a:latin typeface="Courier New"/>
                <a:cs typeface="Courier New"/>
              </a:rPr>
              <a:t>=</a:t>
            </a:r>
            <a:r>
              <a:rPr dirty="0" sz="100">
                <a:solidFill>
                  <a:srgbClr val="202020"/>
                </a:solidFill>
                <a:latin typeface="Courier New"/>
                <a:cs typeface="Courier New"/>
              </a:rPr>
              <a:t>df</a:t>
            </a:r>
            <a:r>
              <a:rPr dirty="0" sz="100">
                <a:solidFill>
                  <a:srgbClr val="0054AA"/>
                </a:solidFill>
                <a:latin typeface="Courier New"/>
                <a:cs typeface="Courier New"/>
              </a:rPr>
              <a:t>) </a:t>
            </a:r>
            <a:r>
              <a:rPr dirty="0" sz="100" spc="5">
                <a:solidFill>
                  <a:srgbClr val="0054AA"/>
                </a:solidFill>
                <a:latin typeface="Courier New"/>
                <a:cs typeface="Courier New"/>
              </a:rPr>
              <a:t> </a:t>
            </a:r>
            <a:r>
              <a:rPr dirty="0" sz="100">
                <a:solidFill>
                  <a:srgbClr val="202020"/>
                </a:solidFill>
                <a:latin typeface="Courier New"/>
                <a:cs typeface="Courier New"/>
              </a:rPr>
              <a:t>plt</a:t>
            </a:r>
            <a:r>
              <a:rPr dirty="0" sz="100" b="1">
                <a:solidFill>
                  <a:srgbClr val="AA21FF"/>
                </a:solidFill>
                <a:latin typeface="Courier New"/>
                <a:cs typeface="Courier New"/>
              </a:rPr>
              <a:t>.</a:t>
            </a:r>
            <a:r>
              <a:rPr dirty="0" sz="100">
                <a:solidFill>
                  <a:srgbClr val="202020"/>
                </a:solidFill>
                <a:latin typeface="Courier New"/>
                <a:cs typeface="Courier New"/>
              </a:rPr>
              <a:t>title</a:t>
            </a:r>
            <a:r>
              <a:rPr dirty="0" sz="100">
                <a:solidFill>
                  <a:srgbClr val="0054AA"/>
                </a:solidFill>
                <a:latin typeface="Courier New"/>
                <a:cs typeface="Courier New"/>
              </a:rPr>
              <a:t>(</a:t>
            </a:r>
            <a:r>
              <a:rPr dirty="0" sz="100">
                <a:solidFill>
                  <a:srgbClr val="B92020"/>
                </a:solidFill>
                <a:latin typeface="Courier New"/>
                <a:cs typeface="Courier New"/>
              </a:rPr>
              <a:t>"country wise movies on netflix"</a:t>
            </a:r>
            <a:r>
              <a:rPr dirty="0" sz="100">
                <a:solidFill>
                  <a:srgbClr val="0054AA"/>
                </a:solidFill>
                <a:latin typeface="Courier New"/>
                <a:cs typeface="Courier New"/>
              </a:rPr>
              <a:t>)</a:t>
            </a:r>
            <a:endParaRPr sz="100">
              <a:latin typeface="Courier New"/>
              <a:cs typeface="Courier New"/>
            </a:endParaRPr>
          </a:p>
          <a:p>
            <a:pPr marL="5715">
              <a:lnSpc>
                <a:spcPct val="100000"/>
              </a:lnSpc>
              <a:spcBef>
                <a:spcPts val="10"/>
              </a:spcBef>
            </a:pPr>
            <a:r>
              <a:rPr dirty="0" sz="100">
                <a:solidFill>
                  <a:srgbClr val="202020"/>
                </a:solidFill>
                <a:latin typeface="Courier New"/>
                <a:cs typeface="Courier New"/>
              </a:rPr>
              <a:t>plt</a:t>
            </a:r>
            <a:r>
              <a:rPr dirty="0" sz="100" b="1">
                <a:solidFill>
                  <a:srgbClr val="AA21FF"/>
                </a:solidFill>
                <a:latin typeface="Courier New"/>
                <a:cs typeface="Courier New"/>
              </a:rPr>
              <a:t>.</a:t>
            </a:r>
            <a:r>
              <a:rPr dirty="0" sz="100">
                <a:solidFill>
                  <a:srgbClr val="202020"/>
                </a:solidFill>
                <a:latin typeface="Courier New"/>
                <a:cs typeface="Courier New"/>
              </a:rPr>
              <a:t>show</a:t>
            </a:r>
            <a:r>
              <a:rPr dirty="0" sz="100">
                <a:solidFill>
                  <a:srgbClr val="0054AA"/>
                </a:solidFill>
                <a:latin typeface="Courier New"/>
                <a:cs typeface="Courier New"/>
              </a:rPr>
              <a:t>()</a:t>
            </a:r>
            <a:endParaRPr sz="100">
              <a:latin typeface="Courier New"/>
              <a:cs typeface="Courier New"/>
            </a:endParaRPr>
          </a:p>
        </p:txBody>
      </p:sp>
      <p:sp>
        <p:nvSpPr>
          <p:cNvPr id="374" name="object 374"/>
          <p:cNvSpPr txBox="1"/>
          <p:nvPr/>
        </p:nvSpPr>
        <p:spPr>
          <a:xfrm>
            <a:off x="17411" y="16192724"/>
            <a:ext cx="90805" cy="4191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pPr>
            <a:r>
              <a:rPr dirty="0" sz="100">
                <a:solidFill>
                  <a:srgbClr val="616161"/>
                </a:solidFill>
                <a:latin typeface="Courier New"/>
                <a:cs typeface="Courier New"/>
              </a:rPr>
              <a:t>In</a:t>
            </a:r>
            <a:r>
              <a:rPr dirty="0" sz="100">
                <a:solidFill>
                  <a:srgbClr val="616161"/>
                </a:solidFill>
                <a:latin typeface="Courier New"/>
                <a:cs typeface="Courier New"/>
              </a:rPr>
              <a:t> </a:t>
            </a:r>
            <a:r>
              <a:rPr dirty="0" sz="100">
                <a:solidFill>
                  <a:srgbClr val="616161"/>
                </a:solidFill>
                <a:latin typeface="Courier New"/>
                <a:cs typeface="Courier New"/>
              </a:rPr>
              <a:t>[273…</a:t>
            </a:r>
            <a:endParaRPr sz="100">
              <a:latin typeface="Courier New"/>
              <a:cs typeface="Courier New"/>
            </a:endParaRPr>
          </a:p>
        </p:txBody>
      </p:sp>
      <p:sp>
        <p:nvSpPr>
          <p:cNvPr id="375" name="object 375"/>
          <p:cNvSpPr txBox="1"/>
          <p:nvPr/>
        </p:nvSpPr>
        <p:spPr>
          <a:xfrm>
            <a:off x="103315" y="16200752"/>
            <a:ext cx="1199515" cy="79375"/>
          </a:xfrm>
          <a:prstGeom prst="rect">
            <a:avLst/>
          </a:prstGeom>
          <a:solidFill>
            <a:srgbClr val="F5F5F5"/>
          </a:solidFill>
          <a:ln w="3175">
            <a:solidFill>
              <a:srgbClr val="DFDFDF"/>
            </a:solidFill>
          </a:ln>
        </p:spPr>
        <p:txBody>
          <a:bodyPr wrap="square" lIns="0" tIns="2540" rIns="0" bIns="0" rtlCol="0" vert="horz">
            <a:spAutoFit/>
          </a:bodyPr>
          <a:lstStyle/>
          <a:p>
            <a:pPr marL="5715" marR="488315">
              <a:lnSpc>
                <a:spcPct val="112400"/>
              </a:lnSpc>
              <a:spcBef>
                <a:spcPts val="20"/>
              </a:spcBef>
            </a:pPr>
            <a:r>
              <a:rPr dirty="0" sz="100">
                <a:solidFill>
                  <a:srgbClr val="202020"/>
                </a:solidFill>
                <a:latin typeface="Courier New"/>
                <a:cs typeface="Courier New"/>
              </a:rPr>
              <a:t>plt</a:t>
            </a:r>
            <a:r>
              <a:rPr dirty="0" sz="100" b="1">
                <a:solidFill>
                  <a:srgbClr val="AA21FF"/>
                </a:solidFill>
                <a:latin typeface="Courier New"/>
                <a:cs typeface="Courier New"/>
              </a:rPr>
              <a:t>.</a:t>
            </a:r>
            <a:r>
              <a:rPr dirty="0" sz="100">
                <a:solidFill>
                  <a:srgbClr val="202020"/>
                </a:solidFill>
                <a:latin typeface="Courier New"/>
                <a:cs typeface="Courier New"/>
              </a:rPr>
              <a:t>figure</a:t>
            </a:r>
            <a:r>
              <a:rPr dirty="0" sz="100">
                <a:solidFill>
                  <a:srgbClr val="0054AA"/>
                </a:solidFill>
                <a:latin typeface="Courier New"/>
                <a:cs typeface="Courier New"/>
              </a:rPr>
              <a:t>(</a:t>
            </a:r>
            <a:r>
              <a:rPr dirty="0" sz="100">
                <a:solidFill>
                  <a:srgbClr val="202020"/>
                </a:solidFill>
                <a:latin typeface="Courier New"/>
                <a:cs typeface="Courier New"/>
              </a:rPr>
              <a:t>figsize</a:t>
            </a:r>
            <a:r>
              <a:rPr dirty="0" sz="100" b="1">
                <a:solidFill>
                  <a:srgbClr val="AA21FF"/>
                </a:solidFill>
                <a:latin typeface="Courier New"/>
                <a:cs typeface="Courier New"/>
              </a:rPr>
              <a:t>=</a:t>
            </a:r>
            <a:r>
              <a:rPr dirty="0" sz="100">
                <a:solidFill>
                  <a:srgbClr val="0054AA"/>
                </a:solidFill>
                <a:latin typeface="Courier New"/>
                <a:cs typeface="Courier New"/>
              </a:rPr>
              <a:t>(</a:t>
            </a:r>
            <a:r>
              <a:rPr dirty="0" sz="100">
                <a:solidFill>
                  <a:srgbClr val="008700"/>
                </a:solidFill>
                <a:latin typeface="Courier New"/>
                <a:cs typeface="Courier New"/>
              </a:rPr>
              <a:t>12</a:t>
            </a:r>
            <a:r>
              <a:rPr dirty="0" sz="100">
                <a:solidFill>
                  <a:srgbClr val="0054AA"/>
                </a:solidFill>
                <a:latin typeface="Courier New"/>
                <a:cs typeface="Courier New"/>
              </a:rPr>
              <a:t>,</a:t>
            </a:r>
            <a:r>
              <a:rPr dirty="0" sz="100">
                <a:solidFill>
                  <a:srgbClr val="008700"/>
                </a:solidFill>
                <a:latin typeface="Courier New"/>
                <a:cs typeface="Courier New"/>
              </a:rPr>
              <a:t>6</a:t>
            </a:r>
            <a:r>
              <a:rPr dirty="0" sz="100">
                <a:solidFill>
                  <a:srgbClr val="0054AA"/>
                </a:solidFill>
                <a:latin typeface="Courier New"/>
                <a:cs typeface="Courier New"/>
              </a:rPr>
              <a:t>)) </a:t>
            </a:r>
            <a:r>
              <a:rPr dirty="0" sz="100" spc="5">
                <a:solidFill>
                  <a:srgbClr val="0054AA"/>
                </a:solidFill>
                <a:latin typeface="Courier New"/>
                <a:cs typeface="Courier New"/>
              </a:rPr>
              <a:t> </a:t>
            </a:r>
            <a:r>
              <a:rPr dirty="0" sz="100">
                <a:solidFill>
                  <a:srgbClr val="202020"/>
                </a:solidFill>
                <a:latin typeface="Courier New"/>
                <a:cs typeface="Courier New"/>
              </a:rPr>
              <a:t>sns</a:t>
            </a:r>
            <a:r>
              <a:rPr dirty="0" sz="100" b="1">
                <a:solidFill>
                  <a:srgbClr val="AA21FF"/>
                </a:solidFill>
                <a:latin typeface="Courier New"/>
                <a:cs typeface="Courier New"/>
              </a:rPr>
              <a:t>.</a:t>
            </a:r>
            <a:r>
              <a:rPr dirty="0" sz="100">
                <a:solidFill>
                  <a:srgbClr val="202020"/>
                </a:solidFill>
                <a:latin typeface="Courier New"/>
                <a:cs typeface="Courier New"/>
              </a:rPr>
              <a:t>countplot</a:t>
            </a:r>
            <a:r>
              <a:rPr dirty="0" sz="100">
                <a:solidFill>
                  <a:srgbClr val="0054AA"/>
                </a:solidFill>
                <a:latin typeface="Courier New"/>
                <a:cs typeface="Courier New"/>
              </a:rPr>
              <a:t>(</a:t>
            </a:r>
            <a:r>
              <a:rPr dirty="0" sz="100">
                <a:solidFill>
                  <a:srgbClr val="202020"/>
                </a:solidFill>
                <a:latin typeface="Courier New"/>
                <a:cs typeface="Courier New"/>
              </a:rPr>
              <a:t>y</a:t>
            </a:r>
            <a:r>
              <a:rPr dirty="0" sz="100" b="1">
                <a:solidFill>
                  <a:srgbClr val="AA21FF"/>
                </a:solidFill>
                <a:latin typeface="Courier New"/>
                <a:cs typeface="Courier New"/>
              </a:rPr>
              <a:t>=</a:t>
            </a:r>
            <a:r>
              <a:rPr dirty="0" sz="100">
                <a:solidFill>
                  <a:srgbClr val="B92020"/>
                </a:solidFill>
                <a:latin typeface="Courier New"/>
                <a:cs typeface="Courier New"/>
              </a:rPr>
              <a:t>'country'</a:t>
            </a:r>
            <a:r>
              <a:rPr dirty="0" sz="100">
                <a:solidFill>
                  <a:srgbClr val="0054AA"/>
                </a:solidFill>
                <a:latin typeface="Courier New"/>
                <a:cs typeface="Courier New"/>
              </a:rPr>
              <a:t>,</a:t>
            </a:r>
            <a:r>
              <a:rPr dirty="0" sz="100">
                <a:solidFill>
                  <a:srgbClr val="202020"/>
                </a:solidFill>
                <a:latin typeface="Courier New"/>
                <a:cs typeface="Courier New"/>
              </a:rPr>
              <a:t>order</a:t>
            </a:r>
            <a:r>
              <a:rPr dirty="0" sz="100" b="1">
                <a:solidFill>
                  <a:srgbClr val="AA21FF"/>
                </a:solidFill>
                <a:latin typeface="Courier New"/>
                <a:cs typeface="Courier New"/>
              </a:rPr>
              <a:t>=</a:t>
            </a:r>
            <a:r>
              <a:rPr dirty="0" sz="100">
                <a:solidFill>
                  <a:srgbClr val="202020"/>
                </a:solidFill>
                <a:latin typeface="Courier New"/>
                <a:cs typeface="Courier New"/>
              </a:rPr>
              <a:t>tv_show</a:t>
            </a:r>
            <a:r>
              <a:rPr dirty="0" sz="100">
                <a:solidFill>
                  <a:srgbClr val="0054AA"/>
                </a:solidFill>
                <a:latin typeface="Courier New"/>
                <a:cs typeface="Courier New"/>
              </a:rPr>
              <a:t>[</a:t>
            </a:r>
            <a:r>
              <a:rPr dirty="0" sz="100">
                <a:solidFill>
                  <a:srgbClr val="B92020"/>
                </a:solidFill>
                <a:latin typeface="Courier New"/>
                <a:cs typeface="Courier New"/>
              </a:rPr>
              <a:t>'country'</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202020"/>
                </a:solidFill>
                <a:latin typeface="Courier New"/>
                <a:cs typeface="Courier New"/>
              </a:rPr>
              <a:t>value_counts</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202020"/>
                </a:solidFill>
                <a:latin typeface="Courier New"/>
                <a:cs typeface="Courier New"/>
              </a:rPr>
              <a:t>index</a:t>
            </a:r>
            <a:r>
              <a:rPr dirty="0" sz="100">
                <a:solidFill>
                  <a:srgbClr val="0054AA"/>
                </a:solidFill>
                <a:latin typeface="Courier New"/>
                <a:cs typeface="Courier New"/>
              </a:rPr>
              <a:t>[</a:t>
            </a:r>
            <a:r>
              <a:rPr dirty="0" sz="100">
                <a:solidFill>
                  <a:srgbClr val="008700"/>
                </a:solidFill>
                <a:latin typeface="Courier New"/>
                <a:cs typeface="Courier New"/>
              </a:rPr>
              <a:t>0</a:t>
            </a:r>
            <a:r>
              <a:rPr dirty="0" sz="100">
                <a:solidFill>
                  <a:srgbClr val="0054AA"/>
                </a:solidFill>
                <a:latin typeface="Courier New"/>
                <a:cs typeface="Courier New"/>
              </a:rPr>
              <a:t>:</a:t>
            </a:r>
            <a:r>
              <a:rPr dirty="0" sz="100">
                <a:solidFill>
                  <a:srgbClr val="008700"/>
                </a:solidFill>
                <a:latin typeface="Courier New"/>
                <a:cs typeface="Courier New"/>
              </a:rPr>
              <a:t>10</a:t>
            </a:r>
            <a:r>
              <a:rPr dirty="0" sz="100">
                <a:solidFill>
                  <a:srgbClr val="0054AA"/>
                </a:solidFill>
                <a:latin typeface="Courier New"/>
                <a:cs typeface="Courier New"/>
              </a:rPr>
              <a:t>],</a:t>
            </a:r>
            <a:r>
              <a:rPr dirty="0" sz="100">
                <a:solidFill>
                  <a:srgbClr val="202020"/>
                </a:solidFill>
                <a:latin typeface="Courier New"/>
                <a:cs typeface="Courier New"/>
              </a:rPr>
              <a:t>data</a:t>
            </a:r>
            <a:r>
              <a:rPr dirty="0" sz="100" b="1">
                <a:solidFill>
                  <a:srgbClr val="AA21FF"/>
                </a:solidFill>
                <a:latin typeface="Courier New"/>
                <a:cs typeface="Courier New"/>
              </a:rPr>
              <a:t>=</a:t>
            </a:r>
            <a:r>
              <a:rPr dirty="0" sz="100">
                <a:solidFill>
                  <a:srgbClr val="202020"/>
                </a:solidFill>
                <a:latin typeface="Courier New"/>
                <a:cs typeface="Courier New"/>
              </a:rPr>
              <a:t>df</a:t>
            </a:r>
            <a:r>
              <a:rPr dirty="0" sz="100">
                <a:solidFill>
                  <a:srgbClr val="0054AA"/>
                </a:solidFill>
                <a:latin typeface="Courier New"/>
                <a:cs typeface="Courier New"/>
              </a:rPr>
              <a:t>) </a:t>
            </a:r>
            <a:r>
              <a:rPr dirty="0" sz="100" spc="5">
                <a:solidFill>
                  <a:srgbClr val="0054AA"/>
                </a:solidFill>
                <a:latin typeface="Courier New"/>
                <a:cs typeface="Courier New"/>
              </a:rPr>
              <a:t> </a:t>
            </a:r>
            <a:r>
              <a:rPr dirty="0" sz="100">
                <a:solidFill>
                  <a:srgbClr val="202020"/>
                </a:solidFill>
                <a:latin typeface="Courier New"/>
                <a:cs typeface="Courier New"/>
              </a:rPr>
              <a:t>plt</a:t>
            </a:r>
            <a:r>
              <a:rPr dirty="0" sz="100" b="1">
                <a:solidFill>
                  <a:srgbClr val="AA21FF"/>
                </a:solidFill>
                <a:latin typeface="Courier New"/>
                <a:cs typeface="Courier New"/>
              </a:rPr>
              <a:t>.</a:t>
            </a:r>
            <a:r>
              <a:rPr dirty="0" sz="100">
                <a:solidFill>
                  <a:srgbClr val="202020"/>
                </a:solidFill>
                <a:latin typeface="Courier New"/>
                <a:cs typeface="Courier New"/>
              </a:rPr>
              <a:t>title</a:t>
            </a:r>
            <a:r>
              <a:rPr dirty="0" sz="100">
                <a:solidFill>
                  <a:srgbClr val="0054AA"/>
                </a:solidFill>
                <a:latin typeface="Courier New"/>
                <a:cs typeface="Courier New"/>
              </a:rPr>
              <a:t>(</a:t>
            </a:r>
            <a:r>
              <a:rPr dirty="0" sz="100">
                <a:solidFill>
                  <a:srgbClr val="B92020"/>
                </a:solidFill>
                <a:latin typeface="Courier New"/>
                <a:cs typeface="Courier New"/>
              </a:rPr>
              <a:t>"country wise tv_show on netflix"</a:t>
            </a:r>
            <a:r>
              <a:rPr dirty="0" sz="100">
                <a:solidFill>
                  <a:srgbClr val="0054AA"/>
                </a:solidFill>
                <a:latin typeface="Courier New"/>
                <a:cs typeface="Courier New"/>
              </a:rPr>
              <a:t>)</a:t>
            </a:r>
            <a:endParaRPr sz="100">
              <a:latin typeface="Courier New"/>
              <a:cs typeface="Courier New"/>
            </a:endParaRPr>
          </a:p>
          <a:p>
            <a:pPr marL="5715">
              <a:lnSpc>
                <a:spcPct val="100000"/>
              </a:lnSpc>
              <a:spcBef>
                <a:spcPts val="10"/>
              </a:spcBef>
            </a:pPr>
            <a:r>
              <a:rPr dirty="0" sz="100">
                <a:solidFill>
                  <a:srgbClr val="202020"/>
                </a:solidFill>
                <a:latin typeface="Courier New"/>
                <a:cs typeface="Courier New"/>
              </a:rPr>
              <a:t>plt</a:t>
            </a:r>
            <a:r>
              <a:rPr dirty="0" sz="100" b="1">
                <a:solidFill>
                  <a:srgbClr val="AA21FF"/>
                </a:solidFill>
                <a:latin typeface="Courier New"/>
                <a:cs typeface="Courier New"/>
              </a:rPr>
              <a:t>.</a:t>
            </a:r>
            <a:r>
              <a:rPr dirty="0" sz="100">
                <a:solidFill>
                  <a:srgbClr val="202020"/>
                </a:solidFill>
                <a:latin typeface="Courier New"/>
                <a:cs typeface="Courier New"/>
              </a:rPr>
              <a:t>show</a:t>
            </a:r>
            <a:r>
              <a:rPr dirty="0" sz="100">
                <a:solidFill>
                  <a:srgbClr val="0054AA"/>
                </a:solidFill>
                <a:latin typeface="Courier New"/>
                <a:cs typeface="Courier New"/>
              </a:rPr>
              <a:t>()</a:t>
            </a:r>
            <a:endParaRPr sz="100">
              <a:latin typeface="Courier New"/>
              <a:cs typeface="Courier New"/>
            </a:endParaRPr>
          </a:p>
        </p:txBody>
      </p:sp>
      <p:sp>
        <p:nvSpPr>
          <p:cNvPr id="376" name="object 376"/>
          <p:cNvSpPr txBox="1"/>
          <p:nvPr/>
        </p:nvSpPr>
        <p:spPr>
          <a:xfrm>
            <a:off x="17411" y="16858302"/>
            <a:ext cx="90805" cy="4191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pPr>
            <a:r>
              <a:rPr dirty="0" sz="100">
                <a:solidFill>
                  <a:srgbClr val="616161"/>
                </a:solidFill>
                <a:latin typeface="Courier New"/>
                <a:cs typeface="Courier New"/>
              </a:rPr>
              <a:t>In</a:t>
            </a:r>
            <a:r>
              <a:rPr dirty="0" sz="100">
                <a:solidFill>
                  <a:srgbClr val="616161"/>
                </a:solidFill>
                <a:latin typeface="Courier New"/>
                <a:cs typeface="Courier New"/>
              </a:rPr>
              <a:t> </a:t>
            </a:r>
            <a:r>
              <a:rPr dirty="0" sz="100">
                <a:solidFill>
                  <a:srgbClr val="616161"/>
                </a:solidFill>
                <a:latin typeface="Courier New"/>
                <a:cs typeface="Courier New"/>
              </a:rPr>
              <a:t>[274…</a:t>
            </a:r>
            <a:endParaRPr sz="100">
              <a:latin typeface="Courier New"/>
              <a:cs typeface="Courier New"/>
            </a:endParaRPr>
          </a:p>
        </p:txBody>
      </p:sp>
      <p:sp>
        <p:nvSpPr>
          <p:cNvPr id="377" name="object 377"/>
          <p:cNvSpPr txBox="1"/>
          <p:nvPr/>
        </p:nvSpPr>
        <p:spPr>
          <a:xfrm>
            <a:off x="103315" y="16866330"/>
            <a:ext cx="1199515" cy="80010"/>
          </a:xfrm>
          <a:prstGeom prst="rect">
            <a:avLst/>
          </a:prstGeom>
          <a:solidFill>
            <a:srgbClr val="F5F5F5"/>
          </a:solidFill>
          <a:ln w="3175">
            <a:solidFill>
              <a:srgbClr val="DFDFDF"/>
            </a:solidFill>
          </a:ln>
        </p:spPr>
        <p:txBody>
          <a:bodyPr wrap="square" lIns="0" tIns="2540" rIns="0" bIns="0" rtlCol="0" vert="horz">
            <a:spAutoFit/>
          </a:bodyPr>
          <a:lstStyle/>
          <a:p>
            <a:pPr marL="5715" marR="513080">
              <a:lnSpc>
                <a:spcPct val="112400"/>
              </a:lnSpc>
              <a:spcBef>
                <a:spcPts val="20"/>
              </a:spcBef>
            </a:pPr>
            <a:r>
              <a:rPr dirty="0" sz="100">
                <a:solidFill>
                  <a:srgbClr val="202020"/>
                </a:solidFill>
                <a:latin typeface="Courier New"/>
                <a:cs typeface="Courier New"/>
              </a:rPr>
              <a:t>plt</a:t>
            </a:r>
            <a:r>
              <a:rPr dirty="0" sz="100" b="1">
                <a:solidFill>
                  <a:srgbClr val="AA21FF"/>
                </a:solidFill>
                <a:latin typeface="Courier New"/>
                <a:cs typeface="Courier New"/>
              </a:rPr>
              <a:t>.</a:t>
            </a:r>
            <a:r>
              <a:rPr dirty="0" sz="100">
                <a:solidFill>
                  <a:srgbClr val="202020"/>
                </a:solidFill>
                <a:latin typeface="Courier New"/>
                <a:cs typeface="Courier New"/>
              </a:rPr>
              <a:t>figure</a:t>
            </a:r>
            <a:r>
              <a:rPr dirty="0" sz="100">
                <a:solidFill>
                  <a:srgbClr val="0054AA"/>
                </a:solidFill>
                <a:latin typeface="Courier New"/>
                <a:cs typeface="Courier New"/>
              </a:rPr>
              <a:t>(</a:t>
            </a:r>
            <a:r>
              <a:rPr dirty="0" sz="100">
                <a:solidFill>
                  <a:srgbClr val="202020"/>
                </a:solidFill>
                <a:latin typeface="Courier New"/>
                <a:cs typeface="Courier New"/>
              </a:rPr>
              <a:t>figsize</a:t>
            </a:r>
            <a:r>
              <a:rPr dirty="0" sz="100" b="1">
                <a:solidFill>
                  <a:srgbClr val="AA21FF"/>
                </a:solidFill>
                <a:latin typeface="Courier New"/>
                <a:cs typeface="Courier New"/>
              </a:rPr>
              <a:t>=</a:t>
            </a:r>
            <a:r>
              <a:rPr dirty="0" sz="100">
                <a:solidFill>
                  <a:srgbClr val="0054AA"/>
                </a:solidFill>
                <a:latin typeface="Courier New"/>
                <a:cs typeface="Courier New"/>
              </a:rPr>
              <a:t>(</a:t>
            </a:r>
            <a:r>
              <a:rPr dirty="0" sz="100">
                <a:solidFill>
                  <a:srgbClr val="008700"/>
                </a:solidFill>
                <a:latin typeface="Courier New"/>
                <a:cs typeface="Courier New"/>
              </a:rPr>
              <a:t>12</a:t>
            </a:r>
            <a:r>
              <a:rPr dirty="0" sz="100">
                <a:solidFill>
                  <a:srgbClr val="0054AA"/>
                </a:solidFill>
                <a:latin typeface="Courier New"/>
                <a:cs typeface="Courier New"/>
              </a:rPr>
              <a:t>,</a:t>
            </a:r>
            <a:r>
              <a:rPr dirty="0" sz="100">
                <a:solidFill>
                  <a:srgbClr val="008700"/>
                </a:solidFill>
                <a:latin typeface="Courier New"/>
                <a:cs typeface="Courier New"/>
              </a:rPr>
              <a:t>6</a:t>
            </a:r>
            <a:r>
              <a:rPr dirty="0" sz="100">
                <a:solidFill>
                  <a:srgbClr val="0054AA"/>
                </a:solidFill>
                <a:latin typeface="Courier New"/>
                <a:cs typeface="Courier New"/>
              </a:rPr>
              <a:t>)) </a:t>
            </a:r>
            <a:r>
              <a:rPr dirty="0" sz="100" spc="5">
                <a:solidFill>
                  <a:srgbClr val="0054AA"/>
                </a:solidFill>
                <a:latin typeface="Courier New"/>
                <a:cs typeface="Courier New"/>
              </a:rPr>
              <a:t> </a:t>
            </a:r>
            <a:r>
              <a:rPr dirty="0" sz="100">
                <a:solidFill>
                  <a:srgbClr val="202020"/>
                </a:solidFill>
                <a:latin typeface="Courier New"/>
                <a:cs typeface="Courier New"/>
              </a:rPr>
              <a:t>sns</a:t>
            </a:r>
            <a:r>
              <a:rPr dirty="0" sz="100" b="1">
                <a:solidFill>
                  <a:srgbClr val="AA21FF"/>
                </a:solidFill>
                <a:latin typeface="Courier New"/>
                <a:cs typeface="Courier New"/>
              </a:rPr>
              <a:t>.</a:t>
            </a:r>
            <a:r>
              <a:rPr dirty="0" sz="100">
                <a:solidFill>
                  <a:srgbClr val="202020"/>
                </a:solidFill>
                <a:latin typeface="Courier New"/>
                <a:cs typeface="Courier New"/>
              </a:rPr>
              <a:t>countplot</a:t>
            </a:r>
            <a:r>
              <a:rPr dirty="0" sz="100">
                <a:solidFill>
                  <a:srgbClr val="0054AA"/>
                </a:solidFill>
                <a:latin typeface="Courier New"/>
                <a:cs typeface="Courier New"/>
              </a:rPr>
              <a:t>(</a:t>
            </a:r>
            <a:r>
              <a:rPr dirty="0" sz="100">
                <a:solidFill>
                  <a:srgbClr val="202020"/>
                </a:solidFill>
                <a:latin typeface="Courier New"/>
                <a:cs typeface="Courier New"/>
              </a:rPr>
              <a:t>y</a:t>
            </a:r>
            <a:r>
              <a:rPr dirty="0" sz="100" b="1">
                <a:solidFill>
                  <a:srgbClr val="AA21FF"/>
                </a:solidFill>
                <a:latin typeface="Courier New"/>
                <a:cs typeface="Courier New"/>
              </a:rPr>
              <a:t>=</a:t>
            </a:r>
            <a:r>
              <a:rPr dirty="0" sz="100">
                <a:solidFill>
                  <a:srgbClr val="B92020"/>
                </a:solidFill>
                <a:latin typeface="Courier New"/>
                <a:cs typeface="Courier New"/>
              </a:rPr>
              <a:t>'director'</a:t>
            </a:r>
            <a:r>
              <a:rPr dirty="0" sz="100">
                <a:solidFill>
                  <a:srgbClr val="0054AA"/>
                </a:solidFill>
                <a:latin typeface="Courier New"/>
                <a:cs typeface="Courier New"/>
              </a:rPr>
              <a:t>,</a:t>
            </a:r>
            <a:r>
              <a:rPr dirty="0" sz="100">
                <a:solidFill>
                  <a:srgbClr val="202020"/>
                </a:solidFill>
                <a:latin typeface="Courier New"/>
                <a:cs typeface="Courier New"/>
              </a:rPr>
              <a:t>order</a:t>
            </a:r>
            <a:r>
              <a:rPr dirty="0" sz="100" b="1">
                <a:solidFill>
                  <a:srgbClr val="AA21FF"/>
                </a:solidFill>
                <a:latin typeface="Courier New"/>
                <a:cs typeface="Courier New"/>
              </a:rPr>
              <a:t>=</a:t>
            </a:r>
            <a:r>
              <a:rPr dirty="0" sz="100">
                <a:solidFill>
                  <a:srgbClr val="202020"/>
                </a:solidFill>
                <a:latin typeface="Courier New"/>
                <a:cs typeface="Courier New"/>
              </a:rPr>
              <a:t>df</a:t>
            </a:r>
            <a:r>
              <a:rPr dirty="0" sz="100">
                <a:solidFill>
                  <a:srgbClr val="0054AA"/>
                </a:solidFill>
                <a:latin typeface="Courier New"/>
                <a:cs typeface="Courier New"/>
              </a:rPr>
              <a:t>[</a:t>
            </a:r>
            <a:r>
              <a:rPr dirty="0" sz="100">
                <a:solidFill>
                  <a:srgbClr val="B92020"/>
                </a:solidFill>
                <a:latin typeface="Courier New"/>
                <a:cs typeface="Courier New"/>
              </a:rPr>
              <a:t>'director'</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202020"/>
                </a:solidFill>
                <a:latin typeface="Courier New"/>
                <a:cs typeface="Courier New"/>
              </a:rPr>
              <a:t>value_counts</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202020"/>
                </a:solidFill>
                <a:latin typeface="Courier New"/>
                <a:cs typeface="Courier New"/>
              </a:rPr>
              <a:t>index</a:t>
            </a:r>
            <a:r>
              <a:rPr dirty="0" sz="100">
                <a:solidFill>
                  <a:srgbClr val="0054AA"/>
                </a:solidFill>
                <a:latin typeface="Courier New"/>
                <a:cs typeface="Courier New"/>
              </a:rPr>
              <a:t>[</a:t>
            </a:r>
            <a:r>
              <a:rPr dirty="0" sz="100">
                <a:solidFill>
                  <a:srgbClr val="008700"/>
                </a:solidFill>
                <a:latin typeface="Courier New"/>
                <a:cs typeface="Courier New"/>
              </a:rPr>
              <a:t>0</a:t>
            </a:r>
            <a:r>
              <a:rPr dirty="0" sz="100">
                <a:solidFill>
                  <a:srgbClr val="0054AA"/>
                </a:solidFill>
                <a:latin typeface="Courier New"/>
                <a:cs typeface="Courier New"/>
              </a:rPr>
              <a:t>:</a:t>
            </a:r>
            <a:r>
              <a:rPr dirty="0" sz="100">
                <a:solidFill>
                  <a:srgbClr val="008700"/>
                </a:solidFill>
                <a:latin typeface="Courier New"/>
                <a:cs typeface="Courier New"/>
              </a:rPr>
              <a:t>10</a:t>
            </a:r>
            <a:r>
              <a:rPr dirty="0" sz="100">
                <a:solidFill>
                  <a:srgbClr val="0054AA"/>
                </a:solidFill>
                <a:latin typeface="Courier New"/>
                <a:cs typeface="Courier New"/>
              </a:rPr>
              <a:t>],</a:t>
            </a:r>
            <a:r>
              <a:rPr dirty="0" sz="100">
                <a:solidFill>
                  <a:srgbClr val="202020"/>
                </a:solidFill>
                <a:latin typeface="Courier New"/>
                <a:cs typeface="Courier New"/>
              </a:rPr>
              <a:t>data</a:t>
            </a:r>
            <a:r>
              <a:rPr dirty="0" sz="100" b="1">
                <a:solidFill>
                  <a:srgbClr val="AA21FF"/>
                </a:solidFill>
                <a:latin typeface="Courier New"/>
                <a:cs typeface="Courier New"/>
              </a:rPr>
              <a:t>=</a:t>
            </a:r>
            <a:r>
              <a:rPr dirty="0" sz="100">
                <a:solidFill>
                  <a:srgbClr val="202020"/>
                </a:solidFill>
                <a:latin typeface="Courier New"/>
                <a:cs typeface="Courier New"/>
              </a:rPr>
              <a:t>df</a:t>
            </a:r>
            <a:r>
              <a:rPr dirty="0" sz="100">
                <a:solidFill>
                  <a:srgbClr val="0054AA"/>
                </a:solidFill>
                <a:latin typeface="Courier New"/>
                <a:cs typeface="Courier New"/>
              </a:rPr>
              <a:t>) </a:t>
            </a:r>
            <a:r>
              <a:rPr dirty="0" sz="100" spc="5">
                <a:solidFill>
                  <a:srgbClr val="0054AA"/>
                </a:solidFill>
                <a:latin typeface="Courier New"/>
                <a:cs typeface="Courier New"/>
              </a:rPr>
              <a:t> </a:t>
            </a:r>
            <a:r>
              <a:rPr dirty="0" sz="100">
                <a:solidFill>
                  <a:srgbClr val="202020"/>
                </a:solidFill>
                <a:latin typeface="Courier New"/>
                <a:cs typeface="Courier New"/>
              </a:rPr>
              <a:t>plt</a:t>
            </a:r>
            <a:r>
              <a:rPr dirty="0" sz="100" b="1">
                <a:solidFill>
                  <a:srgbClr val="AA21FF"/>
                </a:solidFill>
                <a:latin typeface="Courier New"/>
                <a:cs typeface="Courier New"/>
              </a:rPr>
              <a:t>.</a:t>
            </a:r>
            <a:r>
              <a:rPr dirty="0" sz="100">
                <a:solidFill>
                  <a:srgbClr val="202020"/>
                </a:solidFill>
                <a:latin typeface="Courier New"/>
                <a:cs typeface="Courier New"/>
              </a:rPr>
              <a:t>title</a:t>
            </a:r>
            <a:r>
              <a:rPr dirty="0" sz="100">
                <a:solidFill>
                  <a:srgbClr val="0054AA"/>
                </a:solidFill>
                <a:latin typeface="Courier New"/>
                <a:cs typeface="Courier New"/>
              </a:rPr>
              <a:t>(</a:t>
            </a:r>
            <a:r>
              <a:rPr dirty="0" sz="100">
                <a:solidFill>
                  <a:srgbClr val="B92020"/>
                </a:solidFill>
                <a:latin typeface="Courier New"/>
                <a:cs typeface="Courier New"/>
              </a:rPr>
              <a:t>"top 10 directors"</a:t>
            </a:r>
            <a:r>
              <a:rPr dirty="0" sz="100">
                <a:solidFill>
                  <a:srgbClr val="0054AA"/>
                </a:solidFill>
                <a:latin typeface="Courier New"/>
                <a:cs typeface="Courier New"/>
              </a:rPr>
              <a:t>)</a:t>
            </a:r>
            <a:endParaRPr sz="100">
              <a:latin typeface="Courier New"/>
              <a:cs typeface="Courier New"/>
            </a:endParaRPr>
          </a:p>
          <a:p>
            <a:pPr marL="5715">
              <a:lnSpc>
                <a:spcPct val="100000"/>
              </a:lnSpc>
              <a:spcBef>
                <a:spcPts val="10"/>
              </a:spcBef>
            </a:pPr>
            <a:r>
              <a:rPr dirty="0" sz="100">
                <a:solidFill>
                  <a:srgbClr val="202020"/>
                </a:solidFill>
                <a:latin typeface="Courier New"/>
                <a:cs typeface="Courier New"/>
              </a:rPr>
              <a:t>plt</a:t>
            </a:r>
            <a:r>
              <a:rPr dirty="0" sz="100" b="1">
                <a:solidFill>
                  <a:srgbClr val="AA21FF"/>
                </a:solidFill>
                <a:latin typeface="Courier New"/>
                <a:cs typeface="Courier New"/>
              </a:rPr>
              <a:t>.</a:t>
            </a:r>
            <a:r>
              <a:rPr dirty="0" sz="100">
                <a:solidFill>
                  <a:srgbClr val="202020"/>
                </a:solidFill>
                <a:latin typeface="Courier New"/>
                <a:cs typeface="Courier New"/>
              </a:rPr>
              <a:t>show</a:t>
            </a:r>
            <a:r>
              <a:rPr dirty="0" sz="100">
                <a:solidFill>
                  <a:srgbClr val="0054AA"/>
                </a:solidFill>
                <a:latin typeface="Courier New"/>
                <a:cs typeface="Courier New"/>
              </a:rPr>
              <a:t>()</a:t>
            </a:r>
            <a:endParaRPr sz="100">
              <a:latin typeface="Courier New"/>
              <a:cs typeface="Courier New"/>
            </a:endParaRPr>
          </a:p>
        </p:txBody>
      </p:sp>
      <p:sp>
        <p:nvSpPr>
          <p:cNvPr id="378" name="object 378"/>
          <p:cNvSpPr txBox="1"/>
          <p:nvPr/>
        </p:nvSpPr>
        <p:spPr>
          <a:xfrm>
            <a:off x="17411" y="17524919"/>
            <a:ext cx="90805" cy="41910"/>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12700">
              <a:lnSpc>
                <a:spcPct val="100000"/>
              </a:lnSpc>
            </a:pPr>
            <a:r>
              <a:rPr dirty="0" sz="100">
                <a:solidFill>
                  <a:srgbClr val="616161"/>
                </a:solidFill>
                <a:latin typeface="Courier New"/>
                <a:cs typeface="Courier New"/>
              </a:rPr>
              <a:t>In</a:t>
            </a:r>
            <a:r>
              <a:rPr dirty="0" sz="100">
                <a:solidFill>
                  <a:srgbClr val="616161"/>
                </a:solidFill>
                <a:latin typeface="Courier New"/>
                <a:cs typeface="Courier New"/>
              </a:rPr>
              <a:t> </a:t>
            </a:r>
            <a:r>
              <a:rPr dirty="0" sz="100">
                <a:solidFill>
                  <a:srgbClr val="616161"/>
                </a:solidFill>
                <a:latin typeface="Courier New"/>
                <a:cs typeface="Courier New"/>
              </a:rPr>
              <a:t>[262…</a:t>
            </a:r>
            <a:endParaRPr sz="100">
              <a:latin typeface="Courier New"/>
              <a:cs typeface="Courier New"/>
            </a:endParaRPr>
          </a:p>
        </p:txBody>
      </p:sp>
      <p:sp>
        <p:nvSpPr>
          <p:cNvPr id="379" name="object 379"/>
          <p:cNvSpPr txBox="1"/>
          <p:nvPr/>
        </p:nvSpPr>
        <p:spPr>
          <a:xfrm>
            <a:off x="103315" y="17532946"/>
            <a:ext cx="1199515" cy="79375"/>
          </a:xfrm>
          <a:prstGeom prst="rect">
            <a:avLst/>
          </a:prstGeom>
          <a:solidFill>
            <a:srgbClr val="F5F5F5"/>
          </a:solidFill>
          <a:ln w="3175">
            <a:solidFill>
              <a:srgbClr val="DFDFDF"/>
            </a:solidFill>
          </a:ln>
        </p:spPr>
        <p:txBody>
          <a:bodyPr wrap="square" lIns="0" tIns="3175" rIns="0" bIns="0" rtlCol="0" vert="horz">
            <a:spAutoFit/>
          </a:bodyPr>
          <a:lstStyle/>
          <a:p>
            <a:pPr marL="5715" marR="577850">
              <a:lnSpc>
                <a:spcPct val="109000"/>
              </a:lnSpc>
              <a:spcBef>
                <a:spcPts val="25"/>
              </a:spcBef>
            </a:pPr>
            <a:r>
              <a:rPr dirty="0" sz="100">
                <a:solidFill>
                  <a:srgbClr val="202020"/>
                </a:solidFill>
                <a:latin typeface="Courier New"/>
                <a:cs typeface="Courier New"/>
              </a:rPr>
              <a:t>plt</a:t>
            </a:r>
            <a:r>
              <a:rPr dirty="0" sz="100" b="1">
                <a:solidFill>
                  <a:srgbClr val="AA21FF"/>
                </a:solidFill>
                <a:latin typeface="Courier New"/>
                <a:cs typeface="Courier New"/>
              </a:rPr>
              <a:t>.</a:t>
            </a:r>
            <a:r>
              <a:rPr dirty="0" sz="100">
                <a:solidFill>
                  <a:srgbClr val="202020"/>
                </a:solidFill>
                <a:latin typeface="Courier New"/>
                <a:cs typeface="Courier New"/>
              </a:rPr>
              <a:t>figure</a:t>
            </a:r>
            <a:r>
              <a:rPr dirty="0" sz="100">
                <a:solidFill>
                  <a:srgbClr val="0054AA"/>
                </a:solidFill>
                <a:latin typeface="Courier New"/>
                <a:cs typeface="Courier New"/>
              </a:rPr>
              <a:t>(</a:t>
            </a:r>
            <a:r>
              <a:rPr dirty="0" sz="100">
                <a:solidFill>
                  <a:srgbClr val="202020"/>
                </a:solidFill>
                <a:latin typeface="Courier New"/>
                <a:cs typeface="Courier New"/>
              </a:rPr>
              <a:t>figsize</a:t>
            </a:r>
            <a:r>
              <a:rPr dirty="0" sz="100" b="1">
                <a:solidFill>
                  <a:srgbClr val="AA21FF"/>
                </a:solidFill>
                <a:latin typeface="Courier New"/>
                <a:cs typeface="Courier New"/>
              </a:rPr>
              <a:t>=</a:t>
            </a:r>
            <a:r>
              <a:rPr dirty="0" sz="100">
                <a:solidFill>
                  <a:srgbClr val="0054AA"/>
                </a:solidFill>
                <a:latin typeface="Courier New"/>
                <a:cs typeface="Courier New"/>
              </a:rPr>
              <a:t>(</a:t>
            </a:r>
            <a:r>
              <a:rPr dirty="0" sz="100">
                <a:solidFill>
                  <a:srgbClr val="008700"/>
                </a:solidFill>
                <a:latin typeface="Courier New"/>
                <a:cs typeface="Courier New"/>
              </a:rPr>
              <a:t>12</a:t>
            </a:r>
            <a:r>
              <a:rPr dirty="0" sz="100">
                <a:solidFill>
                  <a:srgbClr val="0054AA"/>
                </a:solidFill>
                <a:latin typeface="Courier New"/>
                <a:cs typeface="Courier New"/>
              </a:rPr>
              <a:t>,</a:t>
            </a:r>
            <a:r>
              <a:rPr dirty="0" sz="100">
                <a:solidFill>
                  <a:srgbClr val="008700"/>
                </a:solidFill>
                <a:latin typeface="Courier New"/>
                <a:cs typeface="Courier New"/>
              </a:rPr>
              <a:t>6</a:t>
            </a:r>
            <a:r>
              <a:rPr dirty="0" sz="100">
                <a:solidFill>
                  <a:srgbClr val="0054AA"/>
                </a:solidFill>
                <a:latin typeface="Courier New"/>
                <a:cs typeface="Courier New"/>
              </a:rPr>
              <a:t>)) </a:t>
            </a:r>
            <a:r>
              <a:rPr dirty="0" sz="100" spc="5">
                <a:solidFill>
                  <a:srgbClr val="0054AA"/>
                </a:solidFill>
                <a:latin typeface="Courier New"/>
                <a:cs typeface="Courier New"/>
              </a:rPr>
              <a:t> </a:t>
            </a:r>
            <a:r>
              <a:rPr dirty="0" sz="100">
                <a:solidFill>
                  <a:srgbClr val="202020"/>
                </a:solidFill>
                <a:latin typeface="Courier New"/>
                <a:cs typeface="Courier New"/>
              </a:rPr>
              <a:t>sns</a:t>
            </a:r>
            <a:r>
              <a:rPr dirty="0" sz="100" b="1">
                <a:solidFill>
                  <a:srgbClr val="AA21FF"/>
                </a:solidFill>
                <a:latin typeface="Courier New"/>
                <a:cs typeface="Courier New"/>
              </a:rPr>
              <a:t>.</a:t>
            </a:r>
            <a:r>
              <a:rPr dirty="0" sz="100">
                <a:solidFill>
                  <a:srgbClr val="202020"/>
                </a:solidFill>
                <a:latin typeface="Courier New"/>
                <a:cs typeface="Courier New"/>
              </a:rPr>
              <a:t>countplot</a:t>
            </a:r>
            <a:r>
              <a:rPr dirty="0" sz="100">
                <a:solidFill>
                  <a:srgbClr val="0054AA"/>
                </a:solidFill>
                <a:latin typeface="Courier New"/>
                <a:cs typeface="Courier New"/>
              </a:rPr>
              <a:t>(</a:t>
            </a:r>
            <a:r>
              <a:rPr dirty="0" sz="100">
                <a:solidFill>
                  <a:srgbClr val="202020"/>
                </a:solidFill>
                <a:latin typeface="Courier New"/>
                <a:cs typeface="Courier New"/>
              </a:rPr>
              <a:t>y</a:t>
            </a:r>
            <a:r>
              <a:rPr dirty="0" sz="100" b="1">
                <a:solidFill>
                  <a:srgbClr val="AA21FF"/>
                </a:solidFill>
                <a:latin typeface="Courier New"/>
                <a:cs typeface="Courier New"/>
              </a:rPr>
              <a:t>=</a:t>
            </a:r>
            <a:r>
              <a:rPr dirty="0" sz="100">
                <a:solidFill>
                  <a:srgbClr val="B92020"/>
                </a:solidFill>
                <a:latin typeface="Courier New"/>
                <a:cs typeface="Courier New"/>
              </a:rPr>
              <a:t>'cast'</a:t>
            </a:r>
            <a:r>
              <a:rPr dirty="0" sz="100">
                <a:solidFill>
                  <a:srgbClr val="0054AA"/>
                </a:solidFill>
                <a:latin typeface="Courier New"/>
                <a:cs typeface="Courier New"/>
              </a:rPr>
              <a:t>,</a:t>
            </a:r>
            <a:r>
              <a:rPr dirty="0" sz="100">
                <a:solidFill>
                  <a:srgbClr val="202020"/>
                </a:solidFill>
                <a:latin typeface="Courier New"/>
                <a:cs typeface="Courier New"/>
              </a:rPr>
              <a:t>order</a:t>
            </a:r>
            <a:r>
              <a:rPr dirty="0" sz="100" b="1">
                <a:solidFill>
                  <a:srgbClr val="AA21FF"/>
                </a:solidFill>
                <a:latin typeface="Courier New"/>
                <a:cs typeface="Courier New"/>
              </a:rPr>
              <a:t>=</a:t>
            </a:r>
            <a:r>
              <a:rPr dirty="0" sz="100">
                <a:solidFill>
                  <a:srgbClr val="202020"/>
                </a:solidFill>
                <a:latin typeface="Courier New"/>
                <a:cs typeface="Courier New"/>
              </a:rPr>
              <a:t>df</a:t>
            </a:r>
            <a:r>
              <a:rPr dirty="0" sz="100">
                <a:solidFill>
                  <a:srgbClr val="0054AA"/>
                </a:solidFill>
                <a:latin typeface="Courier New"/>
                <a:cs typeface="Courier New"/>
              </a:rPr>
              <a:t>[</a:t>
            </a:r>
            <a:r>
              <a:rPr dirty="0" sz="100">
                <a:solidFill>
                  <a:srgbClr val="B92020"/>
                </a:solidFill>
                <a:latin typeface="Courier New"/>
                <a:cs typeface="Courier New"/>
              </a:rPr>
              <a:t>'cast'</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202020"/>
                </a:solidFill>
                <a:latin typeface="Courier New"/>
                <a:cs typeface="Courier New"/>
              </a:rPr>
              <a:t>value_counts</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202020"/>
                </a:solidFill>
                <a:latin typeface="Courier New"/>
                <a:cs typeface="Courier New"/>
              </a:rPr>
              <a:t>index</a:t>
            </a:r>
            <a:r>
              <a:rPr dirty="0" sz="100">
                <a:solidFill>
                  <a:srgbClr val="0054AA"/>
                </a:solidFill>
                <a:latin typeface="Courier New"/>
                <a:cs typeface="Courier New"/>
              </a:rPr>
              <a:t>[</a:t>
            </a:r>
            <a:r>
              <a:rPr dirty="0" sz="100">
                <a:solidFill>
                  <a:srgbClr val="008700"/>
                </a:solidFill>
                <a:latin typeface="Courier New"/>
                <a:cs typeface="Courier New"/>
              </a:rPr>
              <a:t>0</a:t>
            </a:r>
            <a:r>
              <a:rPr dirty="0" sz="100">
                <a:solidFill>
                  <a:srgbClr val="0054AA"/>
                </a:solidFill>
                <a:latin typeface="Courier New"/>
                <a:cs typeface="Courier New"/>
              </a:rPr>
              <a:t>:</a:t>
            </a:r>
            <a:r>
              <a:rPr dirty="0" sz="100">
                <a:solidFill>
                  <a:srgbClr val="008700"/>
                </a:solidFill>
                <a:latin typeface="Courier New"/>
                <a:cs typeface="Courier New"/>
              </a:rPr>
              <a:t>10</a:t>
            </a:r>
            <a:r>
              <a:rPr dirty="0" sz="100">
                <a:solidFill>
                  <a:srgbClr val="0054AA"/>
                </a:solidFill>
                <a:latin typeface="Courier New"/>
                <a:cs typeface="Courier New"/>
              </a:rPr>
              <a:t>],</a:t>
            </a:r>
            <a:r>
              <a:rPr dirty="0" sz="100">
                <a:solidFill>
                  <a:srgbClr val="202020"/>
                </a:solidFill>
                <a:latin typeface="Courier New"/>
                <a:cs typeface="Courier New"/>
              </a:rPr>
              <a:t>data</a:t>
            </a:r>
            <a:r>
              <a:rPr dirty="0" sz="100" b="1">
                <a:solidFill>
                  <a:srgbClr val="AA21FF"/>
                </a:solidFill>
                <a:latin typeface="Courier New"/>
                <a:cs typeface="Courier New"/>
              </a:rPr>
              <a:t>=</a:t>
            </a:r>
            <a:r>
              <a:rPr dirty="0" sz="100">
                <a:solidFill>
                  <a:srgbClr val="202020"/>
                </a:solidFill>
                <a:latin typeface="Courier New"/>
                <a:cs typeface="Courier New"/>
              </a:rPr>
              <a:t>df</a:t>
            </a:r>
            <a:r>
              <a:rPr dirty="0" sz="100">
                <a:solidFill>
                  <a:srgbClr val="0054AA"/>
                </a:solidFill>
                <a:latin typeface="Courier New"/>
                <a:cs typeface="Courier New"/>
              </a:rPr>
              <a:t>) </a:t>
            </a:r>
            <a:r>
              <a:rPr dirty="0" sz="100" spc="5">
                <a:solidFill>
                  <a:srgbClr val="0054AA"/>
                </a:solidFill>
                <a:latin typeface="Courier New"/>
                <a:cs typeface="Courier New"/>
              </a:rPr>
              <a:t> </a:t>
            </a:r>
            <a:r>
              <a:rPr dirty="0" sz="100">
                <a:solidFill>
                  <a:srgbClr val="202020"/>
                </a:solidFill>
                <a:latin typeface="Courier New"/>
                <a:cs typeface="Courier New"/>
              </a:rPr>
              <a:t>plt</a:t>
            </a:r>
            <a:r>
              <a:rPr dirty="0" sz="100" b="1">
                <a:solidFill>
                  <a:srgbClr val="AA21FF"/>
                </a:solidFill>
                <a:latin typeface="Courier New"/>
                <a:cs typeface="Courier New"/>
              </a:rPr>
              <a:t>.</a:t>
            </a:r>
            <a:r>
              <a:rPr dirty="0" sz="100">
                <a:solidFill>
                  <a:srgbClr val="202020"/>
                </a:solidFill>
                <a:latin typeface="Courier New"/>
                <a:cs typeface="Courier New"/>
              </a:rPr>
              <a:t>title</a:t>
            </a:r>
            <a:r>
              <a:rPr dirty="0" sz="100">
                <a:solidFill>
                  <a:srgbClr val="0054AA"/>
                </a:solidFill>
                <a:latin typeface="Courier New"/>
                <a:cs typeface="Courier New"/>
              </a:rPr>
              <a:t>(</a:t>
            </a:r>
            <a:r>
              <a:rPr dirty="0" sz="100">
                <a:solidFill>
                  <a:srgbClr val="B92020"/>
                </a:solidFill>
                <a:latin typeface="Courier New"/>
                <a:cs typeface="Courier New"/>
              </a:rPr>
              <a:t>"top</a:t>
            </a:r>
            <a:r>
              <a:rPr dirty="0" sz="100" spc="-5">
                <a:solidFill>
                  <a:srgbClr val="B92020"/>
                </a:solidFill>
                <a:latin typeface="Courier New"/>
                <a:cs typeface="Courier New"/>
              </a:rPr>
              <a:t> </a:t>
            </a:r>
            <a:r>
              <a:rPr dirty="0" sz="100">
                <a:solidFill>
                  <a:srgbClr val="B92020"/>
                </a:solidFill>
                <a:latin typeface="Courier New"/>
                <a:cs typeface="Courier New"/>
              </a:rPr>
              <a:t>10 actor"</a:t>
            </a:r>
            <a:r>
              <a:rPr dirty="0" sz="100">
                <a:solidFill>
                  <a:srgbClr val="0054AA"/>
                </a:solidFill>
                <a:latin typeface="Courier New"/>
                <a:cs typeface="Courier New"/>
              </a:rPr>
              <a:t>)</a:t>
            </a:r>
            <a:endParaRPr sz="100">
              <a:latin typeface="Courier New"/>
              <a:cs typeface="Courier New"/>
            </a:endParaRPr>
          </a:p>
          <a:p>
            <a:pPr marL="5715">
              <a:lnSpc>
                <a:spcPct val="100000"/>
              </a:lnSpc>
              <a:spcBef>
                <a:spcPts val="15"/>
              </a:spcBef>
            </a:pPr>
            <a:r>
              <a:rPr dirty="0" sz="100">
                <a:solidFill>
                  <a:srgbClr val="202020"/>
                </a:solidFill>
                <a:latin typeface="Courier New"/>
                <a:cs typeface="Courier New"/>
              </a:rPr>
              <a:t>plt</a:t>
            </a:r>
            <a:r>
              <a:rPr dirty="0" sz="100" b="1">
                <a:solidFill>
                  <a:srgbClr val="AA21FF"/>
                </a:solidFill>
                <a:latin typeface="Courier New"/>
                <a:cs typeface="Courier New"/>
              </a:rPr>
              <a:t>.</a:t>
            </a:r>
            <a:r>
              <a:rPr dirty="0" sz="100">
                <a:solidFill>
                  <a:srgbClr val="202020"/>
                </a:solidFill>
                <a:latin typeface="Courier New"/>
                <a:cs typeface="Courier New"/>
              </a:rPr>
              <a:t>show</a:t>
            </a:r>
            <a:r>
              <a:rPr dirty="0" sz="100">
                <a:solidFill>
                  <a:srgbClr val="0054AA"/>
                </a:solidFill>
                <a:latin typeface="Courier New"/>
                <a:cs typeface="Courier New"/>
              </a:rPr>
              <a:t>()</a:t>
            </a:r>
            <a:endParaRPr sz="100">
              <a:latin typeface="Courier New"/>
              <a:cs typeface="Courier New"/>
            </a:endParaRPr>
          </a:p>
        </p:txBody>
      </p:sp>
      <p:sp>
        <p:nvSpPr>
          <p:cNvPr id="380" name="object 380"/>
          <p:cNvSpPr txBox="1"/>
          <p:nvPr/>
        </p:nvSpPr>
        <p:spPr>
          <a:xfrm>
            <a:off x="17411" y="17985944"/>
            <a:ext cx="234315" cy="57785"/>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91440" marR="5080" indent="-79375">
              <a:lnSpc>
                <a:spcPct val="100000"/>
              </a:lnSpc>
            </a:pPr>
            <a:r>
              <a:rPr dirty="0" sz="100">
                <a:solidFill>
                  <a:srgbClr val="616161"/>
                </a:solidFill>
                <a:latin typeface="Courier New"/>
                <a:cs typeface="Courier New"/>
              </a:rPr>
              <a:t>In</a:t>
            </a:r>
            <a:r>
              <a:rPr dirty="0" sz="100" spc="-5">
                <a:solidFill>
                  <a:srgbClr val="616161"/>
                </a:solidFill>
                <a:latin typeface="Courier New"/>
                <a:cs typeface="Courier New"/>
              </a:rPr>
              <a:t> </a:t>
            </a:r>
            <a:r>
              <a:rPr dirty="0" sz="100">
                <a:solidFill>
                  <a:srgbClr val="616161"/>
                </a:solidFill>
                <a:latin typeface="Courier New"/>
                <a:cs typeface="Courier New"/>
              </a:rPr>
              <a:t>[269…</a:t>
            </a:r>
            <a:r>
              <a:rPr dirty="0" sz="100" spc="40">
                <a:solidFill>
                  <a:srgbClr val="616161"/>
                </a:solidFill>
                <a:latin typeface="Courier New"/>
                <a:cs typeface="Courier New"/>
              </a:rPr>
              <a:t> </a:t>
            </a:r>
            <a:r>
              <a:rPr dirty="0" sz="100">
                <a:solidFill>
                  <a:srgbClr val="202020"/>
                </a:solidFill>
                <a:latin typeface="Courier New"/>
                <a:cs typeface="Courier New"/>
              </a:rPr>
              <a:t>sns</a:t>
            </a:r>
            <a:r>
              <a:rPr dirty="0" sz="100" b="1">
                <a:solidFill>
                  <a:srgbClr val="AA21FF"/>
                </a:solidFill>
                <a:latin typeface="Courier New"/>
                <a:cs typeface="Courier New"/>
              </a:rPr>
              <a:t>.</a:t>
            </a:r>
            <a:r>
              <a:rPr dirty="0" sz="100">
                <a:solidFill>
                  <a:srgbClr val="202020"/>
                </a:solidFill>
                <a:latin typeface="Courier New"/>
                <a:cs typeface="Courier New"/>
              </a:rPr>
              <a:t>pairplot</a:t>
            </a:r>
            <a:r>
              <a:rPr dirty="0" sz="100">
                <a:solidFill>
                  <a:srgbClr val="0054AA"/>
                </a:solidFill>
                <a:latin typeface="Courier New"/>
                <a:cs typeface="Courier New"/>
              </a:rPr>
              <a:t>(</a:t>
            </a:r>
            <a:r>
              <a:rPr dirty="0" sz="100">
                <a:solidFill>
                  <a:srgbClr val="202020"/>
                </a:solidFill>
                <a:latin typeface="Courier New"/>
                <a:cs typeface="Courier New"/>
              </a:rPr>
              <a:t>df</a:t>
            </a:r>
            <a:r>
              <a:rPr dirty="0" sz="100">
                <a:solidFill>
                  <a:srgbClr val="0054AA"/>
                </a:solidFill>
                <a:latin typeface="Courier New"/>
                <a:cs typeface="Courier New"/>
              </a:rPr>
              <a:t>) </a:t>
            </a:r>
            <a:r>
              <a:rPr dirty="0" sz="100" spc="-45">
                <a:solidFill>
                  <a:srgbClr val="0054AA"/>
                </a:solidFill>
                <a:latin typeface="Courier New"/>
                <a:cs typeface="Courier New"/>
              </a:rPr>
              <a:t> </a:t>
            </a:r>
            <a:r>
              <a:rPr dirty="0" sz="100">
                <a:solidFill>
                  <a:srgbClr val="202020"/>
                </a:solidFill>
                <a:latin typeface="Courier New"/>
                <a:cs typeface="Courier New"/>
              </a:rPr>
              <a:t>plt</a:t>
            </a:r>
            <a:r>
              <a:rPr dirty="0" sz="100" b="1">
                <a:solidFill>
                  <a:srgbClr val="AA21FF"/>
                </a:solidFill>
                <a:latin typeface="Courier New"/>
                <a:cs typeface="Courier New"/>
              </a:rPr>
              <a:t>.</a:t>
            </a:r>
            <a:r>
              <a:rPr dirty="0" sz="100">
                <a:solidFill>
                  <a:srgbClr val="202020"/>
                </a:solidFill>
                <a:latin typeface="Courier New"/>
                <a:cs typeface="Courier New"/>
              </a:rPr>
              <a:t>show</a:t>
            </a:r>
            <a:r>
              <a:rPr dirty="0" sz="100">
                <a:solidFill>
                  <a:srgbClr val="0054AA"/>
                </a:solidFill>
                <a:latin typeface="Courier New"/>
                <a:cs typeface="Courier New"/>
              </a:rPr>
              <a:t>()</a:t>
            </a:r>
            <a:endParaRPr sz="100">
              <a:latin typeface="Courier New"/>
              <a:cs typeface="Courier New"/>
            </a:endParaRPr>
          </a:p>
        </p:txBody>
      </p:sp>
      <p:sp>
        <p:nvSpPr>
          <p:cNvPr id="381" name="object 381"/>
          <p:cNvSpPr/>
          <p:nvPr/>
        </p:nvSpPr>
        <p:spPr>
          <a:xfrm>
            <a:off x="109026" y="18729636"/>
            <a:ext cx="1188085" cy="17145"/>
          </a:xfrm>
          <a:custGeom>
            <a:avLst/>
            <a:gdLst/>
            <a:ahLst/>
            <a:cxnLst/>
            <a:rect l="l" t="t" r="r" b="b"/>
            <a:pathLst>
              <a:path w="1188085" h="17144">
                <a:moveTo>
                  <a:pt x="1187864" y="16613"/>
                </a:moveTo>
                <a:lnTo>
                  <a:pt x="0" y="16613"/>
                </a:lnTo>
                <a:lnTo>
                  <a:pt x="0" y="0"/>
                </a:lnTo>
                <a:lnTo>
                  <a:pt x="1187864" y="0"/>
                </a:lnTo>
                <a:lnTo>
                  <a:pt x="1187864" y="16613"/>
                </a:lnTo>
                <a:close/>
              </a:path>
            </a:pathLst>
          </a:custGeom>
          <a:solidFill>
            <a:srgbClr val="F5F5F5"/>
          </a:solidFill>
        </p:spPr>
        <p:txBody>
          <a:bodyPr wrap="square" lIns="0" tIns="0" rIns="0" bIns="0" rtlCol="0"/>
          <a:lstStyle/>
          <a:p/>
        </p:txBody>
      </p:sp>
      <p:grpSp>
        <p:nvGrpSpPr>
          <p:cNvPr id="382" name="object 382"/>
          <p:cNvGrpSpPr/>
          <p:nvPr/>
        </p:nvGrpSpPr>
        <p:grpSpPr>
          <a:xfrm>
            <a:off x="102795" y="19004798"/>
            <a:ext cx="1200785" cy="87630"/>
            <a:chOff x="102795" y="19004798"/>
            <a:chExt cx="1200785" cy="87630"/>
          </a:xfrm>
        </p:grpSpPr>
        <p:sp>
          <p:nvSpPr>
            <p:cNvPr id="383" name="object 383"/>
            <p:cNvSpPr/>
            <p:nvPr/>
          </p:nvSpPr>
          <p:spPr>
            <a:xfrm>
              <a:off x="102795" y="19004798"/>
              <a:ext cx="1200785" cy="46990"/>
            </a:xfrm>
            <a:custGeom>
              <a:avLst/>
              <a:gdLst/>
              <a:ahLst/>
              <a:cxnLst/>
              <a:rect l="l" t="t" r="r" b="b"/>
              <a:pathLst>
                <a:path w="1200785" h="46990">
                  <a:moveTo>
                    <a:pt x="1200324" y="46725"/>
                  </a:moveTo>
                  <a:lnTo>
                    <a:pt x="0" y="46725"/>
                  </a:lnTo>
                  <a:lnTo>
                    <a:pt x="0" y="0"/>
                  </a:lnTo>
                  <a:lnTo>
                    <a:pt x="1200324" y="0"/>
                  </a:lnTo>
                  <a:lnTo>
                    <a:pt x="1200324" y="46725"/>
                  </a:lnTo>
                  <a:close/>
                </a:path>
              </a:pathLst>
            </a:custGeom>
            <a:solidFill>
              <a:srgbClr val="F5F5F5"/>
            </a:solidFill>
          </p:spPr>
          <p:txBody>
            <a:bodyPr wrap="square" lIns="0" tIns="0" rIns="0" bIns="0" rtlCol="0"/>
            <a:lstStyle/>
            <a:p/>
          </p:txBody>
        </p:sp>
        <p:sp>
          <p:nvSpPr>
            <p:cNvPr id="384" name="object 384"/>
            <p:cNvSpPr/>
            <p:nvPr/>
          </p:nvSpPr>
          <p:spPr>
            <a:xfrm>
              <a:off x="103315" y="19005317"/>
              <a:ext cx="1199515" cy="45720"/>
            </a:xfrm>
            <a:custGeom>
              <a:avLst/>
              <a:gdLst/>
              <a:ahLst/>
              <a:cxnLst/>
              <a:rect l="l" t="t" r="r" b="b"/>
              <a:pathLst>
                <a:path w="1199515" h="45719">
                  <a:moveTo>
                    <a:pt x="0" y="0"/>
                  </a:moveTo>
                  <a:lnTo>
                    <a:pt x="1199286" y="0"/>
                  </a:lnTo>
                  <a:lnTo>
                    <a:pt x="1199286" y="45687"/>
                  </a:lnTo>
                  <a:lnTo>
                    <a:pt x="0" y="45687"/>
                  </a:lnTo>
                  <a:lnTo>
                    <a:pt x="0" y="0"/>
                  </a:lnTo>
                  <a:close/>
                </a:path>
              </a:pathLst>
            </a:custGeom>
            <a:ln w="3175">
              <a:solidFill>
                <a:srgbClr val="DFDFDF"/>
              </a:solidFill>
            </a:ln>
          </p:spPr>
          <p:txBody>
            <a:bodyPr wrap="square" lIns="0" tIns="0" rIns="0" bIns="0" rtlCol="0"/>
            <a:lstStyle/>
            <a:p/>
          </p:txBody>
        </p:sp>
        <p:sp>
          <p:nvSpPr>
            <p:cNvPr id="385" name="object 385"/>
            <p:cNvSpPr/>
            <p:nvPr/>
          </p:nvSpPr>
          <p:spPr>
            <a:xfrm>
              <a:off x="102795" y="19061906"/>
              <a:ext cx="1200785" cy="30480"/>
            </a:xfrm>
            <a:custGeom>
              <a:avLst/>
              <a:gdLst/>
              <a:ahLst/>
              <a:cxnLst/>
              <a:rect l="l" t="t" r="r" b="b"/>
              <a:pathLst>
                <a:path w="1200785" h="30480">
                  <a:moveTo>
                    <a:pt x="1200324" y="30111"/>
                  </a:moveTo>
                  <a:lnTo>
                    <a:pt x="0" y="30111"/>
                  </a:lnTo>
                  <a:lnTo>
                    <a:pt x="0" y="0"/>
                  </a:lnTo>
                  <a:lnTo>
                    <a:pt x="1200324" y="0"/>
                  </a:lnTo>
                  <a:lnTo>
                    <a:pt x="1200324" y="30111"/>
                  </a:lnTo>
                  <a:close/>
                </a:path>
              </a:pathLst>
            </a:custGeom>
            <a:solidFill>
              <a:srgbClr val="F5F5F5"/>
            </a:solidFill>
          </p:spPr>
          <p:txBody>
            <a:bodyPr wrap="square" lIns="0" tIns="0" rIns="0" bIns="0" rtlCol="0"/>
            <a:lstStyle/>
            <a:p/>
          </p:txBody>
        </p:sp>
        <p:sp>
          <p:nvSpPr>
            <p:cNvPr id="386" name="object 386"/>
            <p:cNvSpPr/>
            <p:nvPr/>
          </p:nvSpPr>
          <p:spPr>
            <a:xfrm>
              <a:off x="103315" y="19062426"/>
              <a:ext cx="1199515" cy="29209"/>
            </a:xfrm>
            <a:custGeom>
              <a:avLst/>
              <a:gdLst/>
              <a:ahLst/>
              <a:cxnLst/>
              <a:rect l="l" t="t" r="r" b="b"/>
              <a:pathLst>
                <a:path w="1199515" h="29209">
                  <a:moveTo>
                    <a:pt x="0" y="0"/>
                  </a:moveTo>
                  <a:lnTo>
                    <a:pt x="1199286" y="0"/>
                  </a:lnTo>
                  <a:lnTo>
                    <a:pt x="1199286" y="29073"/>
                  </a:lnTo>
                  <a:lnTo>
                    <a:pt x="0" y="29073"/>
                  </a:lnTo>
                  <a:lnTo>
                    <a:pt x="0" y="0"/>
                  </a:lnTo>
                  <a:close/>
                </a:path>
              </a:pathLst>
            </a:custGeom>
            <a:ln w="3175">
              <a:solidFill>
                <a:srgbClr val="DFDFDF"/>
              </a:solidFill>
            </a:ln>
          </p:spPr>
          <p:txBody>
            <a:bodyPr wrap="square" lIns="0" tIns="0" rIns="0" bIns="0" rtlCol="0"/>
            <a:lstStyle/>
            <a:p/>
          </p:txBody>
        </p:sp>
        <p:sp>
          <p:nvSpPr>
            <p:cNvPr id="387" name="object 387"/>
            <p:cNvSpPr/>
            <p:nvPr/>
          </p:nvSpPr>
          <p:spPr>
            <a:xfrm>
              <a:off x="109016" y="19011036"/>
              <a:ext cx="1188085" cy="74295"/>
            </a:xfrm>
            <a:custGeom>
              <a:avLst/>
              <a:gdLst/>
              <a:ahLst/>
              <a:cxnLst/>
              <a:rect l="l" t="t" r="r" b="b"/>
              <a:pathLst>
                <a:path w="1188085" h="74294">
                  <a:moveTo>
                    <a:pt x="1187869" y="57111"/>
                  </a:moveTo>
                  <a:lnTo>
                    <a:pt x="0" y="57111"/>
                  </a:lnTo>
                  <a:lnTo>
                    <a:pt x="0" y="73723"/>
                  </a:lnTo>
                  <a:lnTo>
                    <a:pt x="1187869" y="73723"/>
                  </a:lnTo>
                  <a:lnTo>
                    <a:pt x="1187869" y="57111"/>
                  </a:lnTo>
                  <a:close/>
                </a:path>
                <a:path w="1188085" h="74294">
                  <a:moveTo>
                    <a:pt x="1187869" y="0"/>
                  </a:moveTo>
                  <a:lnTo>
                    <a:pt x="0" y="0"/>
                  </a:lnTo>
                  <a:lnTo>
                    <a:pt x="0" y="34264"/>
                  </a:lnTo>
                  <a:lnTo>
                    <a:pt x="1187869" y="34264"/>
                  </a:lnTo>
                  <a:lnTo>
                    <a:pt x="1187869" y="0"/>
                  </a:lnTo>
                  <a:close/>
                </a:path>
              </a:pathLst>
            </a:custGeom>
            <a:solidFill>
              <a:srgbClr val="F5F5F5"/>
            </a:solidFill>
          </p:spPr>
          <p:txBody>
            <a:bodyPr wrap="square" lIns="0" tIns="0" rIns="0" bIns="0" rtlCol="0"/>
            <a:lstStyle/>
            <a:p/>
          </p:txBody>
        </p:sp>
      </p:grpSp>
      <p:grpSp>
        <p:nvGrpSpPr>
          <p:cNvPr id="388" name="object 388"/>
          <p:cNvGrpSpPr/>
          <p:nvPr/>
        </p:nvGrpSpPr>
        <p:grpSpPr>
          <a:xfrm>
            <a:off x="102795" y="19137706"/>
            <a:ext cx="1200785" cy="161290"/>
            <a:chOff x="102795" y="19137706"/>
            <a:chExt cx="1200785" cy="161290"/>
          </a:xfrm>
        </p:grpSpPr>
        <p:sp>
          <p:nvSpPr>
            <p:cNvPr id="389" name="object 389"/>
            <p:cNvSpPr/>
            <p:nvPr/>
          </p:nvSpPr>
          <p:spPr>
            <a:xfrm>
              <a:off x="102795" y="19137706"/>
              <a:ext cx="1200785" cy="46990"/>
            </a:xfrm>
            <a:custGeom>
              <a:avLst/>
              <a:gdLst/>
              <a:ahLst/>
              <a:cxnLst/>
              <a:rect l="l" t="t" r="r" b="b"/>
              <a:pathLst>
                <a:path w="1200785" h="46990">
                  <a:moveTo>
                    <a:pt x="1200324" y="46725"/>
                  </a:moveTo>
                  <a:lnTo>
                    <a:pt x="0" y="46725"/>
                  </a:lnTo>
                  <a:lnTo>
                    <a:pt x="0" y="0"/>
                  </a:lnTo>
                  <a:lnTo>
                    <a:pt x="1200324" y="0"/>
                  </a:lnTo>
                  <a:lnTo>
                    <a:pt x="1200324" y="46725"/>
                  </a:lnTo>
                  <a:close/>
                </a:path>
              </a:pathLst>
            </a:custGeom>
            <a:solidFill>
              <a:srgbClr val="F5F5F5"/>
            </a:solidFill>
          </p:spPr>
          <p:txBody>
            <a:bodyPr wrap="square" lIns="0" tIns="0" rIns="0" bIns="0" rtlCol="0"/>
            <a:lstStyle/>
            <a:p/>
          </p:txBody>
        </p:sp>
        <p:sp>
          <p:nvSpPr>
            <p:cNvPr id="390" name="object 390"/>
            <p:cNvSpPr/>
            <p:nvPr/>
          </p:nvSpPr>
          <p:spPr>
            <a:xfrm>
              <a:off x="103315" y="19138225"/>
              <a:ext cx="1199515" cy="45720"/>
            </a:xfrm>
            <a:custGeom>
              <a:avLst/>
              <a:gdLst/>
              <a:ahLst/>
              <a:cxnLst/>
              <a:rect l="l" t="t" r="r" b="b"/>
              <a:pathLst>
                <a:path w="1199515" h="45719">
                  <a:moveTo>
                    <a:pt x="0" y="0"/>
                  </a:moveTo>
                  <a:lnTo>
                    <a:pt x="1199286" y="0"/>
                  </a:lnTo>
                  <a:lnTo>
                    <a:pt x="1199286" y="45687"/>
                  </a:lnTo>
                  <a:lnTo>
                    <a:pt x="0" y="45687"/>
                  </a:lnTo>
                  <a:lnTo>
                    <a:pt x="0" y="0"/>
                  </a:lnTo>
                  <a:close/>
                </a:path>
              </a:pathLst>
            </a:custGeom>
            <a:ln w="3175">
              <a:solidFill>
                <a:srgbClr val="DFDFDF"/>
              </a:solidFill>
            </a:ln>
          </p:spPr>
          <p:txBody>
            <a:bodyPr wrap="square" lIns="0" tIns="0" rIns="0" bIns="0" rtlCol="0"/>
            <a:lstStyle/>
            <a:p/>
          </p:txBody>
        </p:sp>
        <p:sp>
          <p:nvSpPr>
            <p:cNvPr id="391" name="object 391"/>
            <p:cNvSpPr/>
            <p:nvPr/>
          </p:nvSpPr>
          <p:spPr>
            <a:xfrm>
              <a:off x="102795" y="19194815"/>
              <a:ext cx="1200785" cy="46990"/>
            </a:xfrm>
            <a:custGeom>
              <a:avLst/>
              <a:gdLst/>
              <a:ahLst/>
              <a:cxnLst/>
              <a:rect l="l" t="t" r="r" b="b"/>
              <a:pathLst>
                <a:path w="1200785" h="46990">
                  <a:moveTo>
                    <a:pt x="1200324" y="46725"/>
                  </a:moveTo>
                  <a:lnTo>
                    <a:pt x="0" y="46725"/>
                  </a:lnTo>
                  <a:lnTo>
                    <a:pt x="0" y="0"/>
                  </a:lnTo>
                  <a:lnTo>
                    <a:pt x="1200324" y="0"/>
                  </a:lnTo>
                  <a:lnTo>
                    <a:pt x="1200324" y="46725"/>
                  </a:lnTo>
                  <a:close/>
                </a:path>
              </a:pathLst>
            </a:custGeom>
            <a:solidFill>
              <a:srgbClr val="F5F5F5"/>
            </a:solidFill>
          </p:spPr>
          <p:txBody>
            <a:bodyPr wrap="square" lIns="0" tIns="0" rIns="0" bIns="0" rtlCol="0"/>
            <a:lstStyle/>
            <a:p/>
          </p:txBody>
        </p:sp>
        <p:sp>
          <p:nvSpPr>
            <p:cNvPr id="392" name="object 392"/>
            <p:cNvSpPr/>
            <p:nvPr/>
          </p:nvSpPr>
          <p:spPr>
            <a:xfrm>
              <a:off x="103315" y="19195334"/>
              <a:ext cx="1199515" cy="45720"/>
            </a:xfrm>
            <a:custGeom>
              <a:avLst/>
              <a:gdLst/>
              <a:ahLst/>
              <a:cxnLst/>
              <a:rect l="l" t="t" r="r" b="b"/>
              <a:pathLst>
                <a:path w="1199515" h="45719">
                  <a:moveTo>
                    <a:pt x="0" y="0"/>
                  </a:moveTo>
                  <a:lnTo>
                    <a:pt x="1199286" y="0"/>
                  </a:lnTo>
                  <a:lnTo>
                    <a:pt x="1199286" y="45687"/>
                  </a:lnTo>
                  <a:lnTo>
                    <a:pt x="0" y="45687"/>
                  </a:lnTo>
                  <a:lnTo>
                    <a:pt x="0" y="0"/>
                  </a:lnTo>
                  <a:close/>
                </a:path>
              </a:pathLst>
            </a:custGeom>
            <a:ln w="3175">
              <a:solidFill>
                <a:srgbClr val="DFDFDF"/>
              </a:solidFill>
            </a:ln>
          </p:spPr>
          <p:txBody>
            <a:bodyPr wrap="square" lIns="0" tIns="0" rIns="0" bIns="0" rtlCol="0"/>
            <a:lstStyle/>
            <a:p/>
          </p:txBody>
        </p:sp>
        <p:sp>
          <p:nvSpPr>
            <p:cNvPr id="393" name="object 393"/>
            <p:cNvSpPr/>
            <p:nvPr/>
          </p:nvSpPr>
          <p:spPr>
            <a:xfrm>
              <a:off x="102795" y="19251924"/>
              <a:ext cx="1200785" cy="46990"/>
            </a:xfrm>
            <a:custGeom>
              <a:avLst/>
              <a:gdLst/>
              <a:ahLst/>
              <a:cxnLst/>
              <a:rect l="l" t="t" r="r" b="b"/>
              <a:pathLst>
                <a:path w="1200785" h="46990">
                  <a:moveTo>
                    <a:pt x="1200324" y="46725"/>
                  </a:moveTo>
                  <a:lnTo>
                    <a:pt x="0" y="46725"/>
                  </a:lnTo>
                  <a:lnTo>
                    <a:pt x="0" y="0"/>
                  </a:lnTo>
                  <a:lnTo>
                    <a:pt x="1200324" y="0"/>
                  </a:lnTo>
                  <a:lnTo>
                    <a:pt x="1200324" y="46725"/>
                  </a:lnTo>
                  <a:close/>
                </a:path>
              </a:pathLst>
            </a:custGeom>
            <a:solidFill>
              <a:srgbClr val="F5F5F5"/>
            </a:solidFill>
          </p:spPr>
          <p:txBody>
            <a:bodyPr wrap="square" lIns="0" tIns="0" rIns="0" bIns="0" rtlCol="0"/>
            <a:lstStyle/>
            <a:p/>
          </p:txBody>
        </p:sp>
        <p:sp>
          <p:nvSpPr>
            <p:cNvPr id="394" name="object 394"/>
            <p:cNvSpPr/>
            <p:nvPr/>
          </p:nvSpPr>
          <p:spPr>
            <a:xfrm>
              <a:off x="103315" y="19252443"/>
              <a:ext cx="1199515" cy="45720"/>
            </a:xfrm>
            <a:custGeom>
              <a:avLst/>
              <a:gdLst/>
              <a:ahLst/>
              <a:cxnLst/>
              <a:rect l="l" t="t" r="r" b="b"/>
              <a:pathLst>
                <a:path w="1199515" h="45719">
                  <a:moveTo>
                    <a:pt x="0" y="0"/>
                  </a:moveTo>
                  <a:lnTo>
                    <a:pt x="1199286" y="0"/>
                  </a:lnTo>
                  <a:lnTo>
                    <a:pt x="1199286" y="45687"/>
                  </a:lnTo>
                  <a:lnTo>
                    <a:pt x="0" y="45687"/>
                  </a:lnTo>
                  <a:lnTo>
                    <a:pt x="0" y="0"/>
                  </a:lnTo>
                  <a:close/>
                </a:path>
              </a:pathLst>
            </a:custGeom>
            <a:ln w="3175">
              <a:solidFill>
                <a:srgbClr val="DFDFDF"/>
              </a:solidFill>
            </a:ln>
          </p:spPr>
          <p:txBody>
            <a:bodyPr wrap="square" lIns="0" tIns="0" rIns="0" bIns="0" rtlCol="0"/>
            <a:lstStyle/>
            <a:p/>
          </p:txBody>
        </p:sp>
        <p:sp>
          <p:nvSpPr>
            <p:cNvPr id="395" name="object 395"/>
            <p:cNvSpPr/>
            <p:nvPr/>
          </p:nvSpPr>
          <p:spPr>
            <a:xfrm>
              <a:off x="109016" y="19143941"/>
              <a:ext cx="1188085" cy="147955"/>
            </a:xfrm>
            <a:custGeom>
              <a:avLst/>
              <a:gdLst/>
              <a:ahLst/>
              <a:cxnLst/>
              <a:rect l="l" t="t" r="r" b="b"/>
              <a:pathLst>
                <a:path w="1188085" h="147955">
                  <a:moveTo>
                    <a:pt x="1187869" y="114223"/>
                  </a:moveTo>
                  <a:lnTo>
                    <a:pt x="0" y="114223"/>
                  </a:lnTo>
                  <a:lnTo>
                    <a:pt x="0" y="147447"/>
                  </a:lnTo>
                  <a:lnTo>
                    <a:pt x="1187869" y="147447"/>
                  </a:lnTo>
                  <a:lnTo>
                    <a:pt x="1187869" y="114223"/>
                  </a:lnTo>
                  <a:close/>
                </a:path>
                <a:path w="1188085" h="147955">
                  <a:moveTo>
                    <a:pt x="1187869" y="57111"/>
                  </a:moveTo>
                  <a:lnTo>
                    <a:pt x="0" y="57111"/>
                  </a:lnTo>
                  <a:lnTo>
                    <a:pt x="0" y="90335"/>
                  </a:lnTo>
                  <a:lnTo>
                    <a:pt x="1187869" y="90335"/>
                  </a:lnTo>
                  <a:lnTo>
                    <a:pt x="1187869" y="57111"/>
                  </a:lnTo>
                  <a:close/>
                </a:path>
                <a:path w="1188085" h="147955">
                  <a:moveTo>
                    <a:pt x="1187869" y="0"/>
                  </a:moveTo>
                  <a:lnTo>
                    <a:pt x="0" y="0"/>
                  </a:lnTo>
                  <a:lnTo>
                    <a:pt x="0" y="34264"/>
                  </a:lnTo>
                  <a:lnTo>
                    <a:pt x="1187869" y="34264"/>
                  </a:lnTo>
                  <a:lnTo>
                    <a:pt x="1187869" y="0"/>
                  </a:lnTo>
                  <a:close/>
                </a:path>
              </a:pathLst>
            </a:custGeom>
            <a:solidFill>
              <a:srgbClr val="F5F5F5"/>
            </a:solidFill>
          </p:spPr>
          <p:txBody>
            <a:bodyPr wrap="square" lIns="0" tIns="0" rIns="0" bIns="0" rtlCol="0"/>
            <a:lstStyle/>
            <a:p/>
          </p:txBody>
        </p:sp>
      </p:grpSp>
      <p:sp>
        <p:nvSpPr>
          <p:cNvPr id="396" name="object 396"/>
          <p:cNvSpPr txBox="1"/>
          <p:nvPr/>
        </p:nvSpPr>
        <p:spPr>
          <a:xfrm>
            <a:off x="-58788" y="18383629"/>
            <a:ext cx="781685" cy="374015"/>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88900">
              <a:lnSpc>
                <a:spcPct val="100000"/>
              </a:lnSpc>
            </a:pPr>
            <a:r>
              <a:rPr dirty="0" sz="100">
                <a:solidFill>
                  <a:srgbClr val="616161"/>
                </a:solidFill>
                <a:latin typeface="Courier New"/>
                <a:cs typeface="Courier New"/>
              </a:rPr>
              <a:t>In</a:t>
            </a:r>
            <a:r>
              <a:rPr dirty="0" sz="100" spc="5">
                <a:solidFill>
                  <a:srgbClr val="616161"/>
                </a:solidFill>
                <a:latin typeface="Courier New"/>
                <a:cs typeface="Courier New"/>
              </a:rPr>
              <a:t> </a:t>
            </a:r>
            <a:r>
              <a:rPr dirty="0" sz="100">
                <a:solidFill>
                  <a:srgbClr val="616161"/>
                </a:solidFill>
                <a:latin typeface="Courier New"/>
                <a:cs typeface="Courier New"/>
              </a:rPr>
              <a:t>[261…</a:t>
            </a:r>
            <a:r>
              <a:rPr dirty="0" sz="100" spc="60">
                <a:solidFill>
                  <a:srgbClr val="616161"/>
                </a:solidFill>
                <a:latin typeface="Courier New"/>
                <a:cs typeface="Courier New"/>
              </a:rPr>
              <a:t> </a:t>
            </a:r>
            <a:r>
              <a:rPr dirty="0" sz="100" i="1">
                <a:solidFill>
                  <a:srgbClr val="408080"/>
                </a:solidFill>
                <a:latin typeface="Courier New"/>
                <a:cs typeface="Courier New"/>
              </a:rPr>
              <a:t>#</a:t>
            </a:r>
            <a:r>
              <a:rPr dirty="0" sz="100" spc="10" i="1">
                <a:solidFill>
                  <a:srgbClr val="408080"/>
                </a:solidFill>
                <a:latin typeface="Courier New"/>
                <a:cs typeface="Courier New"/>
              </a:rPr>
              <a:t> </a:t>
            </a:r>
            <a:r>
              <a:rPr dirty="0" sz="100" i="1">
                <a:solidFill>
                  <a:srgbClr val="408080"/>
                </a:solidFill>
                <a:latin typeface="Courier New"/>
                <a:cs typeface="Courier New"/>
              </a:rPr>
              <a:t>checking</a:t>
            </a:r>
            <a:r>
              <a:rPr dirty="0" sz="100" spc="10" i="1">
                <a:solidFill>
                  <a:srgbClr val="408080"/>
                </a:solidFill>
                <a:latin typeface="Courier New"/>
                <a:cs typeface="Courier New"/>
              </a:rPr>
              <a:t> </a:t>
            </a:r>
            <a:r>
              <a:rPr dirty="0" sz="100" i="1">
                <a:solidFill>
                  <a:srgbClr val="408080"/>
                </a:solidFill>
                <a:latin typeface="Courier New"/>
                <a:cs typeface="Courier New"/>
              </a:rPr>
              <a:t>missing</a:t>
            </a:r>
            <a:r>
              <a:rPr dirty="0" sz="100" spc="5" i="1">
                <a:solidFill>
                  <a:srgbClr val="408080"/>
                </a:solidFill>
                <a:latin typeface="Courier New"/>
                <a:cs typeface="Courier New"/>
              </a:rPr>
              <a:t> </a:t>
            </a:r>
            <a:r>
              <a:rPr dirty="0" sz="100" i="1">
                <a:solidFill>
                  <a:srgbClr val="408080"/>
                </a:solidFill>
                <a:latin typeface="Courier New"/>
                <a:cs typeface="Courier New"/>
              </a:rPr>
              <a:t>value</a:t>
            </a:r>
            <a:r>
              <a:rPr dirty="0" sz="100" spc="10" i="1">
                <a:solidFill>
                  <a:srgbClr val="408080"/>
                </a:solidFill>
                <a:latin typeface="Courier New"/>
                <a:cs typeface="Courier New"/>
              </a:rPr>
              <a:t> </a:t>
            </a:r>
            <a:r>
              <a:rPr dirty="0" sz="100" i="1">
                <a:solidFill>
                  <a:srgbClr val="408080"/>
                </a:solidFill>
                <a:latin typeface="Courier New"/>
                <a:cs typeface="Courier New"/>
              </a:rPr>
              <a:t>in</a:t>
            </a:r>
            <a:r>
              <a:rPr dirty="0" sz="100" spc="10" i="1">
                <a:solidFill>
                  <a:srgbClr val="408080"/>
                </a:solidFill>
                <a:latin typeface="Courier New"/>
                <a:cs typeface="Courier New"/>
              </a:rPr>
              <a:t> </a:t>
            </a:r>
            <a:r>
              <a:rPr dirty="0" sz="100" i="1">
                <a:solidFill>
                  <a:srgbClr val="408080"/>
                </a:solidFill>
                <a:latin typeface="Courier New"/>
                <a:cs typeface="Courier New"/>
              </a:rPr>
              <a:t>%</a:t>
            </a:r>
            <a:r>
              <a:rPr dirty="0" sz="100" spc="5" i="1">
                <a:solidFill>
                  <a:srgbClr val="408080"/>
                </a:solidFill>
                <a:latin typeface="Courier New"/>
                <a:cs typeface="Courier New"/>
              </a:rPr>
              <a:t> </a:t>
            </a:r>
            <a:r>
              <a:rPr dirty="0" sz="100" i="1">
                <a:solidFill>
                  <a:srgbClr val="408080"/>
                </a:solidFill>
                <a:latin typeface="Courier New"/>
                <a:cs typeface="Courier New"/>
              </a:rPr>
              <a:t>terms</a:t>
            </a:r>
            <a:endParaRPr sz="100">
              <a:latin typeface="Courier New"/>
              <a:cs typeface="Courier New"/>
            </a:endParaRPr>
          </a:p>
          <a:p>
            <a:pPr marL="167640">
              <a:lnSpc>
                <a:spcPct val="100000"/>
              </a:lnSpc>
            </a:pPr>
            <a:r>
              <a:rPr dirty="0" sz="100">
                <a:solidFill>
                  <a:srgbClr val="202020"/>
                </a:solidFill>
                <a:latin typeface="Courier New"/>
                <a:cs typeface="Courier New"/>
              </a:rPr>
              <a:t>round</a:t>
            </a:r>
            <a:r>
              <a:rPr dirty="0" sz="100">
                <a:solidFill>
                  <a:srgbClr val="0054AA"/>
                </a:solidFill>
                <a:latin typeface="Courier New"/>
                <a:cs typeface="Courier New"/>
              </a:rPr>
              <a:t>(</a:t>
            </a:r>
            <a:r>
              <a:rPr dirty="0" sz="100">
                <a:solidFill>
                  <a:srgbClr val="202020"/>
                </a:solidFill>
                <a:latin typeface="Courier New"/>
                <a:cs typeface="Courier New"/>
              </a:rPr>
              <a:t>df</a:t>
            </a:r>
            <a:r>
              <a:rPr dirty="0" sz="100" b="1">
                <a:solidFill>
                  <a:srgbClr val="AA21FF"/>
                </a:solidFill>
                <a:latin typeface="Courier New"/>
                <a:cs typeface="Courier New"/>
              </a:rPr>
              <a:t>.</a:t>
            </a:r>
            <a:r>
              <a:rPr dirty="0" sz="100">
                <a:solidFill>
                  <a:srgbClr val="202020"/>
                </a:solidFill>
                <a:latin typeface="Courier New"/>
                <a:cs typeface="Courier New"/>
              </a:rPr>
              <a:t>isnull</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202020"/>
                </a:solidFill>
                <a:latin typeface="Courier New"/>
                <a:cs typeface="Courier New"/>
              </a:rPr>
              <a:t>sum</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202020"/>
                </a:solidFill>
                <a:latin typeface="Courier New"/>
                <a:cs typeface="Courier New"/>
              </a:rPr>
              <a:t>df</a:t>
            </a:r>
            <a:r>
              <a:rPr dirty="0" sz="100" b="1">
                <a:solidFill>
                  <a:srgbClr val="AA21FF"/>
                </a:solidFill>
                <a:latin typeface="Courier New"/>
                <a:cs typeface="Courier New"/>
              </a:rPr>
              <a:t>.</a:t>
            </a:r>
            <a:r>
              <a:rPr dirty="0" sz="100">
                <a:solidFill>
                  <a:srgbClr val="202020"/>
                </a:solidFill>
                <a:latin typeface="Courier New"/>
                <a:cs typeface="Courier New"/>
              </a:rPr>
              <a:t>shape</a:t>
            </a:r>
            <a:r>
              <a:rPr dirty="0" sz="100">
                <a:solidFill>
                  <a:srgbClr val="0054AA"/>
                </a:solidFill>
                <a:latin typeface="Courier New"/>
                <a:cs typeface="Courier New"/>
              </a:rPr>
              <a:t>[</a:t>
            </a:r>
            <a:r>
              <a:rPr dirty="0" sz="100">
                <a:solidFill>
                  <a:srgbClr val="008700"/>
                </a:solidFill>
                <a:latin typeface="Courier New"/>
                <a:cs typeface="Courier New"/>
              </a:rPr>
              <a:t>0</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008700"/>
                </a:solidFill>
                <a:latin typeface="Courier New"/>
                <a:cs typeface="Courier New"/>
              </a:rPr>
              <a:t>100</a:t>
            </a:r>
            <a:r>
              <a:rPr dirty="0" sz="100">
                <a:solidFill>
                  <a:srgbClr val="0054AA"/>
                </a:solidFill>
                <a:latin typeface="Courier New"/>
                <a:cs typeface="Courier New"/>
              </a:rPr>
              <a:t>,</a:t>
            </a:r>
            <a:r>
              <a:rPr dirty="0" sz="100">
                <a:solidFill>
                  <a:srgbClr val="008700"/>
                </a:solidFill>
                <a:latin typeface="Courier New"/>
                <a:cs typeface="Courier New"/>
              </a:rPr>
              <a:t>2</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202020"/>
                </a:solidFill>
                <a:latin typeface="Courier New"/>
                <a:cs typeface="Courier New"/>
              </a:rPr>
              <a:t>sort_values</a:t>
            </a:r>
            <a:r>
              <a:rPr dirty="0" sz="100">
                <a:solidFill>
                  <a:srgbClr val="0054AA"/>
                </a:solidFill>
                <a:latin typeface="Courier New"/>
                <a:cs typeface="Courier New"/>
              </a:rPr>
              <a:t>(</a:t>
            </a:r>
            <a:r>
              <a:rPr dirty="0" sz="100">
                <a:solidFill>
                  <a:srgbClr val="202020"/>
                </a:solidFill>
                <a:latin typeface="Courier New"/>
                <a:cs typeface="Courier New"/>
              </a:rPr>
              <a:t>ascending</a:t>
            </a:r>
            <a:r>
              <a:rPr dirty="0" sz="100" b="1">
                <a:solidFill>
                  <a:srgbClr val="AA21FF"/>
                </a:solidFill>
                <a:latin typeface="Courier New"/>
                <a:cs typeface="Courier New"/>
              </a:rPr>
              <a:t>=</a:t>
            </a:r>
            <a:r>
              <a:rPr dirty="0" sz="100" b="1">
                <a:solidFill>
                  <a:srgbClr val="008000"/>
                </a:solidFill>
                <a:latin typeface="Courier New"/>
                <a:cs typeface="Courier New"/>
              </a:rPr>
              <a:t>False</a:t>
            </a:r>
            <a:r>
              <a:rPr dirty="0" sz="100">
                <a:solidFill>
                  <a:srgbClr val="0054AA"/>
                </a:solidFill>
                <a:latin typeface="Courier New"/>
                <a:cs typeface="Courier New"/>
              </a:rPr>
              <a:t>)</a:t>
            </a:r>
            <a:endParaRPr sz="100">
              <a:latin typeface="Courier New"/>
              <a:cs typeface="Courier New"/>
            </a:endParaRPr>
          </a:p>
          <a:p>
            <a:pPr>
              <a:lnSpc>
                <a:spcPct val="100000"/>
              </a:lnSpc>
              <a:spcBef>
                <a:spcPts val="45"/>
              </a:spcBef>
            </a:pPr>
            <a:endParaRPr sz="100">
              <a:latin typeface="Courier New"/>
              <a:cs typeface="Courier New"/>
            </a:endParaRPr>
          </a:p>
          <a:p>
            <a:pPr marL="88900">
              <a:lnSpc>
                <a:spcPts val="95"/>
              </a:lnSpc>
            </a:pPr>
            <a:r>
              <a:rPr dirty="0" sz="100">
                <a:solidFill>
                  <a:srgbClr val="616161"/>
                </a:solidFill>
                <a:latin typeface="Courier New"/>
                <a:cs typeface="Courier New"/>
              </a:rPr>
              <a:t>Out[261]:</a:t>
            </a:r>
            <a:r>
              <a:rPr dirty="0" sz="100" spc="90">
                <a:solidFill>
                  <a:srgbClr val="616161"/>
                </a:solidFill>
                <a:latin typeface="Courier New"/>
                <a:cs typeface="Courier New"/>
              </a:rPr>
              <a:t> </a:t>
            </a:r>
            <a:r>
              <a:rPr dirty="0" baseline="27777" sz="150">
                <a:latin typeface="Courier New"/>
                <a:cs typeface="Courier New"/>
              </a:rPr>
              <a:t>director       </a:t>
            </a:r>
            <a:r>
              <a:rPr dirty="0" baseline="27777" sz="150" spc="44">
                <a:latin typeface="Courier New"/>
                <a:cs typeface="Courier New"/>
              </a:rPr>
              <a:t> </a:t>
            </a:r>
            <a:r>
              <a:rPr dirty="0" baseline="27777" sz="150">
                <a:latin typeface="Courier New"/>
                <a:cs typeface="Courier New"/>
              </a:rPr>
              <a:t>29.91</a:t>
            </a:r>
            <a:endParaRPr baseline="27777" sz="150">
              <a:latin typeface="Courier New"/>
              <a:cs typeface="Courier New"/>
            </a:endParaRPr>
          </a:p>
          <a:p>
            <a:pPr marL="172720">
              <a:lnSpc>
                <a:spcPts val="95"/>
              </a:lnSpc>
            </a:pPr>
            <a:r>
              <a:rPr dirty="0" sz="100">
                <a:latin typeface="Courier New"/>
                <a:cs typeface="Courier New"/>
              </a:rPr>
              <a:t>country           9.44</a:t>
            </a:r>
            <a:endParaRPr sz="100">
              <a:latin typeface="Courier New"/>
              <a:cs typeface="Courier New"/>
            </a:endParaRPr>
          </a:p>
          <a:p>
            <a:pPr marL="172720">
              <a:lnSpc>
                <a:spcPct val="100000"/>
              </a:lnSpc>
              <a:spcBef>
                <a:spcPts val="10"/>
              </a:spcBef>
            </a:pPr>
            <a:r>
              <a:rPr dirty="0" sz="100">
                <a:latin typeface="Courier New"/>
                <a:cs typeface="Courier New"/>
              </a:rPr>
              <a:t>cast              9.37</a:t>
            </a:r>
            <a:endParaRPr sz="100">
              <a:latin typeface="Courier New"/>
              <a:cs typeface="Courier New"/>
            </a:endParaRPr>
          </a:p>
          <a:p>
            <a:pPr marL="172720">
              <a:lnSpc>
                <a:spcPct val="100000"/>
              </a:lnSpc>
              <a:spcBef>
                <a:spcPts val="10"/>
              </a:spcBef>
            </a:pPr>
            <a:r>
              <a:rPr dirty="0" sz="100">
                <a:latin typeface="Courier New"/>
                <a:cs typeface="Courier New"/>
              </a:rPr>
              <a:t>date_added        0.11</a:t>
            </a:r>
            <a:endParaRPr sz="100">
              <a:latin typeface="Courier New"/>
              <a:cs typeface="Courier New"/>
            </a:endParaRPr>
          </a:p>
          <a:p>
            <a:pPr marL="172720">
              <a:lnSpc>
                <a:spcPct val="100000"/>
              </a:lnSpc>
              <a:spcBef>
                <a:spcPts val="20"/>
              </a:spcBef>
            </a:pPr>
            <a:r>
              <a:rPr dirty="0" sz="100">
                <a:latin typeface="Courier New"/>
                <a:cs typeface="Courier New"/>
              </a:rPr>
              <a:t>date_n            0.11</a:t>
            </a:r>
            <a:endParaRPr sz="100">
              <a:latin typeface="Courier New"/>
              <a:cs typeface="Courier New"/>
            </a:endParaRPr>
          </a:p>
          <a:p>
            <a:pPr marL="172720">
              <a:lnSpc>
                <a:spcPct val="100000"/>
              </a:lnSpc>
              <a:spcBef>
                <a:spcPts val="10"/>
              </a:spcBef>
            </a:pPr>
            <a:r>
              <a:rPr dirty="0" sz="100">
                <a:latin typeface="Courier New"/>
                <a:cs typeface="Courier New"/>
              </a:rPr>
              <a:t>rating            0.05</a:t>
            </a:r>
            <a:endParaRPr sz="100">
              <a:latin typeface="Courier New"/>
              <a:cs typeface="Courier New"/>
            </a:endParaRPr>
          </a:p>
          <a:p>
            <a:pPr marL="172720">
              <a:lnSpc>
                <a:spcPct val="100000"/>
              </a:lnSpc>
              <a:spcBef>
                <a:spcPts val="15"/>
              </a:spcBef>
            </a:pPr>
            <a:r>
              <a:rPr dirty="0" sz="100">
                <a:latin typeface="Courier New"/>
                <a:cs typeface="Courier New"/>
              </a:rPr>
              <a:t>duration          0.03</a:t>
            </a:r>
            <a:endParaRPr sz="100">
              <a:latin typeface="Courier New"/>
              <a:cs typeface="Courier New"/>
            </a:endParaRPr>
          </a:p>
          <a:p>
            <a:pPr marL="172720">
              <a:lnSpc>
                <a:spcPct val="100000"/>
              </a:lnSpc>
              <a:spcBef>
                <a:spcPts val="10"/>
              </a:spcBef>
            </a:pPr>
            <a:r>
              <a:rPr dirty="0" sz="100">
                <a:latin typeface="Courier New"/>
                <a:cs typeface="Courier New"/>
              </a:rPr>
              <a:t>minutes           0.03</a:t>
            </a:r>
            <a:endParaRPr sz="100">
              <a:latin typeface="Courier New"/>
              <a:cs typeface="Courier New"/>
            </a:endParaRPr>
          </a:p>
          <a:p>
            <a:pPr marL="172720">
              <a:lnSpc>
                <a:spcPct val="100000"/>
              </a:lnSpc>
              <a:spcBef>
                <a:spcPts val="15"/>
              </a:spcBef>
            </a:pPr>
            <a:r>
              <a:rPr dirty="0" sz="100">
                <a:latin typeface="Courier New"/>
                <a:cs typeface="Courier New"/>
              </a:rPr>
              <a:t>unit              0.03</a:t>
            </a:r>
            <a:endParaRPr sz="100">
              <a:latin typeface="Courier New"/>
              <a:cs typeface="Courier New"/>
            </a:endParaRPr>
          </a:p>
          <a:p>
            <a:pPr marL="172720">
              <a:lnSpc>
                <a:spcPct val="100000"/>
              </a:lnSpc>
              <a:spcBef>
                <a:spcPts val="15"/>
              </a:spcBef>
            </a:pPr>
            <a:r>
              <a:rPr dirty="0" sz="100">
                <a:latin typeface="Courier New"/>
                <a:cs typeface="Courier New"/>
              </a:rPr>
              <a:t>show_id           0.00</a:t>
            </a:r>
            <a:endParaRPr sz="100">
              <a:latin typeface="Courier New"/>
              <a:cs typeface="Courier New"/>
            </a:endParaRPr>
          </a:p>
          <a:p>
            <a:pPr marL="172720">
              <a:lnSpc>
                <a:spcPct val="100000"/>
              </a:lnSpc>
              <a:spcBef>
                <a:spcPts val="10"/>
              </a:spcBef>
            </a:pPr>
            <a:r>
              <a:rPr dirty="0" sz="100">
                <a:latin typeface="Courier New"/>
                <a:cs typeface="Courier New"/>
              </a:rPr>
              <a:t>type              0.00</a:t>
            </a:r>
            <a:endParaRPr sz="100">
              <a:latin typeface="Courier New"/>
              <a:cs typeface="Courier New"/>
            </a:endParaRPr>
          </a:p>
          <a:p>
            <a:pPr marL="172720">
              <a:lnSpc>
                <a:spcPct val="100000"/>
              </a:lnSpc>
              <a:spcBef>
                <a:spcPts val="10"/>
              </a:spcBef>
            </a:pPr>
            <a:r>
              <a:rPr dirty="0" sz="100">
                <a:latin typeface="Courier New"/>
                <a:cs typeface="Courier New"/>
              </a:rPr>
              <a:t>title             0.00</a:t>
            </a:r>
            <a:endParaRPr sz="100">
              <a:latin typeface="Courier New"/>
              <a:cs typeface="Courier New"/>
            </a:endParaRPr>
          </a:p>
          <a:p>
            <a:pPr marL="172720">
              <a:lnSpc>
                <a:spcPct val="100000"/>
              </a:lnSpc>
              <a:spcBef>
                <a:spcPts val="20"/>
              </a:spcBef>
            </a:pPr>
            <a:r>
              <a:rPr dirty="0" sz="100">
                <a:latin typeface="Courier New"/>
                <a:cs typeface="Courier New"/>
              </a:rPr>
              <a:t>release_year      0.00</a:t>
            </a:r>
            <a:endParaRPr sz="100">
              <a:latin typeface="Courier New"/>
              <a:cs typeface="Courier New"/>
            </a:endParaRPr>
          </a:p>
          <a:p>
            <a:pPr marL="172720">
              <a:lnSpc>
                <a:spcPct val="100000"/>
              </a:lnSpc>
              <a:spcBef>
                <a:spcPts val="10"/>
              </a:spcBef>
            </a:pPr>
            <a:r>
              <a:rPr dirty="0" sz="100">
                <a:latin typeface="Courier New"/>
                <a:cs typeface="Courier New"/>
              </a:rPr>
              <a:t>listed_in         0.00</a:t>
            </a:r>
            <a:endParaRPr sz="100">
              <a:latin typeface="Courier New"/>
              <a:cs typeface="Courier New"/>
            </a:endParaRPr>
          </a:p>
          <a:p>
            <a:pPr marL="172720" marR="430530">
              <a:lnSpc>
                <a:spcPct val="109000"/>
              </a:lnSpc>
            </a:pPr>
            <a:r>
              <a:rPr dirty="0" sz="100">
                <a:latin typeface="Courier New"/>
                <a:cs typeface="Courier New"/>
              </a:rPr>
              <a:t>description</a:t>
            </a:r>
            <a:r>
              <a:rPr dirty="0" sz="100">
                <a:latin typeface="Courier New"/>
                <a:cs typeface="Courier New"/>
              </a:rPr>
              <a:t>     </a:t>
            </a:r>
            <a:r>
              <a:rPr dirty="0" sz="100" spc="20">
                <a:latin typeface="Courier New"/>
                <a:cs typeface="Courier New"/>
              </a:rPr>
              <a:t> </a:t>
            </a:r>
            <a:r>
              <a:rPr dirty="0" sz="100">
                <a:latin typeface="Courier New"/>
                <a:cs typeface="Courier New"/>
              </a:rPr>
              <a:t>0.00  </a:t>
            </a:r>
            <a:r>
              <a:rPr dirty="0" sz="100">
                <a:latin typeface="Courier New"/>
                <a:cs typeface="Courier New"/>
              </a:rPr>
              <a:t>dtype:</a:t>
            </a:r>
            <a:r>
              <a:rPr dirty="0" sz="100" spc="-10">
                <a:latin typeface="Courier New"/>
                <a:cs typeface="Courier New"/>
              </a:rPr>
              <a:t> </a:t>
            </a:r>
            <a:r>
              <a:rPr dirty="0" sz="100">
                <a:latin typeface="Courier New"/>
                <a:cs typeface="Courier New"/>
              </a:rPr>
              <a:t>float64</a:t>
            </a:r>
            <a:endParaRPr sz="100">
              <a:latin typeface="Courier New"/>
              <a:cs typeface="Courier New"/>
            </a:endParaRPr>
          </a:p>
          <a:p>
            <a:pPr>
              <a:lnSpc>
                <a:spcPct val="100000"/>
              </a:lnSpc>
              <a:spcBef>
                <a:spcPts val="45"/>
              </a:spcBef>
            </a:pPr>
            <a:endParaRPr sz="100">
              <a:latin typeface="Courier New"/>
              <a:cs typeface="Courier New"/>
            </a:endParaRPr>
          </a:p>
          <a:p>
            <a:pPr marL="90170">
              <a:lnSpc>
                <a:spcPct val="100000"/>
              </a:lnSpc>
            </a:pPr>
            <a:r>
              <a:rPr dirty="0" sz="100">
                <a:solidFill>
                  <a:srgbClr val="616161"/>
                </a:solidFill>
                <a:latin typeface="Courier New"/>
                <a:cs typeface="Courier New"/>
              </a:rPr>
              <a:t>In</a:t>
            </a:r>
            <a:r>
              <a:rPr dirty="0" sz="100" spc="20">
                <a:solidFill>
                  <a:srgbClr val="616161"/>
                </a:solidFill>
                <a:latin typeface="Courier New"/>
                <a:cs typeface="Courier New"/>
              </a:rPr>
              <a:t> </a:t>
            </a:r>
            <a:r>
              <a:rPr dirty="0" sz="100">
                <a:solidFill>
                  <a:srgbClr val="616161"/>
                </a:solidFill>
                <a:latin typeface="Courier New"/>
                <a:cs typeface="Courier New"/>
              </a:rPr>
              <a:t>[49]:</a:t>
            </a:r>
            <a:r>
              <a:rPr dirty="0" sz="100" spc="65">
                <a:solidFill>
                  <a:srgbClr val="616161"/>
                </a:solidFill>
                <a:latin typeface="Courier New"/>
                <a:cs typeface="Courier New"/>
              </a:rPr>
              <a:t> </a:t>
            </a:r>
            <a:r>
              <a:rPr dirty="0" sz="100">
                <a:solidFill>
                  <a:srgbClr val="202020"/>
                </a:solidFill>
                <a:latin typeface="Courier New"/>
                <a:cs typeface="Courier New"/>
              </a:rPr>
              <a:t>round</a:t>
            </a:r>
            <a:r>
              <a:rPr dirty="0" sz="100">
                <a:solidFill>
                  <a:srgbClr val="0054AA"/>
                </a:solidFill>
                <a:latin typeface="Courier New"/>
                <a:cs typeface="Courier New"/>
              </a:rPr>
              <a:t>(</a:t>
            </a:r>
            <a:r>
              <a:rPr dirty="0" sz="100">
                <a:solidFill>
                  <a:srgbClr val="202020"/>
                </a:solidFill>
                <a:latin typeface="Courier New"/>
                <a:cs typeface="Courier New"/>
              </a:rPr>
              <a:t>df</a:t>
            </a:r>
            <a:r>
              <a:rPr dirty="0" sz="100" b="1">
                <a:solidFill>
                  <a:srgbClr val="AA21FF"/>
                </a:solidFill>
                <a:latin typeface="Courier New"/>
                <a:cs typeface="Courier New"/>
              </a:rPr>
              <a:t>.</a:t>
            </a:r>
            <a:r>
              <a:rPr dirty="0" sz="100">
                <a:solidFill>
                  <a:srgbClr val="202020"/>
                </a:solidFill>
                <a:latin typeface="Courier New"/>
                <a:cs typeface="Courier New"/>
              </a:rPr>
              <a:t>isnull</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202020"/>
                </a:solidFill>
                <a:latin typeface="Courier New"/>
                <a:cs typeface="Courier New"/>
              </a:rPr>
              <a:t>sum</a:t>
            </a:r>
            <a:r>
              <a:rPr dirty="0" sz="100">
                <a:solidFill>
                  <a:srgbClr val="0054AA"/>
                </a:solidFill>
                <a:latin typeface="Courier New"/>
                <a:cs typeface="Courier New"/>
              </a:rPr>
              <a:t>())</a:t>
            </a:r>
            <a:endParaRPr sz="100">
              <a:latin typeface="Courier New"/>
              <a:cs typeface="Courier New"/>
            </a:endParaRPr>
          </a:p>
        </p:txBody>
      </p:sp>
      <p:sp>
        <p:nvSpPr>
          <p:cNvPr id="397" name="object 397"/>
          <p:cNvSpPr txBox="1"/>
          <p:nvPr/>
        </p:nvSpPr>
        <p:spPr>
          <a:xfrm>
            <a:off x="-19049" y="18751202"/>
            <a:ext cx="234950" cy="51435"/>
          </a:xfrm>
          <a:prstGeom prst="rect">
            <a:avLst/>
          </a:prstGeom>
        </p:spPr>
        <p:txBody>
          <a:bodyPr wrap="square" lIns="0" tIns="4445" rIns="0" bIns="0" rtlCol="0" vert="horz">
            <a:spAutoFit/>
          </a:bodyPr>
          <a:lstStyle/>
          <a:p>
            <a:pPr>
              <a:lnSpc>
                <a:spcPct val="100000"/>
              </a:lnSpc>
              <a:spcBef>
                <a:spcPts val="35"/>
              </a:spcBef>
            </a:pPr>
            <a:endParaRPr sz="100">
              <a:latin typeface="Times New Roman"/>
              <a:cs typeface="Times New Roman"/>
            </a:endParaRPr>
          </a:p>
          <a:p>
            <a:pPr marL="127000" marR="43180" indent="-76835">
              <a:lnSpc>
                <a:spcPct val="61300"/>
              </a:lnSpc>
            </a:pPr>
            <a:r>
              <a:rPr dirty="0" sz="100">
                <a:solidFill>
                  <a:srgbClr val="616161"/>
                </a:solidFill>
                <a:latin typeface="Courier New"/>
                <a:cs typeface="Courier New"/>
              </a:rPr>
              <a:t>Out[49]:</a:t>
            </a:r>
            <a:r>
              <a:rPr dirty="0" sz="100">
                <a:solidFill>
                  <a:srgbClr val="616161"/>
                </a:solidFill>
                <a:latin typeface="Courier New"/>
                <a:cs typeface="Courier New"/>
              </a:rPr>
              <a:t> </a:t>
            </a:r>
            <a:r>
              <a:rPr dirty="0" sz="100" spc="-30">
                <a:solidFill>
                  <a:srgbClr val="616161"/>
                </a:solidFill>
                <a:latin typeface="Courier New"/>
                <a:cs typeface="Courier New"/>
              </a:rPr>
              <a:t> </a:t>
            </a:r>
            <a:r>
              <a:rPr dirty="0" baseline="27777" sz="150">
                <a:latin typeface="Courier New"/>
                <a:cs typeface="Courier New"/>
              </a:rPr>
              <a:t>show_id  </a:t>
            </a:r>
            <a:r>
              <a:rPr dirty="0" sz="100">
                <a:latin typeface="Courier New"/>
                <a:cs typeface="Courier New"/>
              </a:rPr>
              <a:t>type</a:t>
            </a:r>
            <a:endParaRPr sz="100">
              <a:latin typeface="Courier New"/>
              <a:cs typeface="Courier New"/>
            </a:endParaRPr>
          </a:p>
        </p:txBody>
      </p:sp>
      <p:sp>
        <p:nvSpPr>
          <p:cNvPr id="398" name="object 398"/>
          <p:cNvSpPr txBox="1"/>
          <p:nvPr/>
        </p:nvSpPr>
        <p:spPr>
          <a:xfrm>
            <a:off x="-146049" y="18777160"/>
            <a:ext cx="1513205" cy="1280795"/>
          </a:xfrm>
          <a:prstGeom prst="rect">
            <a:avLst/>
          </a:prstGeom>
        </p:spPr>
        <p:txBody>
          <a:bodyPr wrap="square" lIns="0" tIns="0" rIns="0" bIns="0" rtlCol="0" vert="horz">
            <a:spAutoFit/>
          </a:bodyPr>
          <a:lstStyle/>
          <a:p>
            <a:pPr>
              <a:lnSpc>
                <a:spcPct val="100000"/>
              </a:lnSpc>
            </a:pPr>
            <a:endParaRPr sz="100">
              <a:latin typeface="Times New Roman"/>
              <a:cs typeface="Times New Roman"/>
            </a:endParaRPr>
          </a:p>
          <a:p>
            <a:pPr marL="254000">
              <a:lnSpc>
                <a:spcPct val="100000"/>
              </a:lnSpc>
            </a:pPr>
            <a:r>
              <a:rPr dirty="0" sz="100">
                <a:latin typeface="Courier New"/>
                <a:cs typeface="Courier New"/>
              </a:rPr>
              <a:t>title              </a:t>
            </a:r>
            <a:r>
              <a:rPr dirty="0" sz="100" spc="5">
                <a:latin typeface="Courier New"/>
                <a:cs typeface="Courier New"/>
              </a:rPr>
              <a:t> </a:t>
            </a:r>
            <a:r>
              <a:rPr dirty="0" sz="100">
                <a:latin typeface="Courier New"/>
                <a:cs typeface="Courier New"/>
              </a:rPr>
              <a:t>0</a:t>
            </a:r>
            <a:endParaRPr sz="100">
              <a:latin typeface="Courier New"/>
              <a:cs typeface="Courier New"/>
            </a:endParaRPr>
          </a:p>
          <a:p>
            <a:pPr marL="254000">
              <a:lnSpc>
                <a:spcPct val="100000"/>
              </a:lnSpc>
            </a:pPr>
            <a:r>
              <a:rPr dirty="0" sz="100">
                <a:latin typeface="Courier New"/>
                <a:cs typeface="Courier New"/>
              </a:rPr>
              <a:t>director         2634</a:t>
            </a:r>
            <a:endParaRPr sz="100">
              <a:latin typeface="Courier New"/>
              <a:cs typeface="Courier New"/>
            </a:endParaRPr>
          </a:p>
          <a:p>
            <a:pPr marL="254000">
              <a:lnSpc>
                <a:spcPct val="100000"/>
              </a:lnSpc>
              <a:spcBef>
                <a:spcPts val="20"/>
              </a:spcBef>
            </a:pPr>
            <a:r>
              <a:rPr dirty="0" sz="100">
                <a:latin typeface="Courier New"/>
                <a:cs typeface="Courier New"/>
              </a:rPr>
              <a:t>cast              825</a:t>
            </a:r>
            <a:endParaRPr sz="100">
              <a:latin typeface="Courier New"/>
              <a:cs typeface="Courier New"/>
            </a:endParaRPr>
          </a:p>
          <a:p>
            <a:pPr marL="254000">
              <a:lnSpc>
                <a:spcPct val="100000"/>
              </a:lnSpc>
              <a:spcBef>
                <a:spcPts val="10"/>
              </a:spcBef>
            </a:pPr>
            <a:r>
              <a:rPr dirty="0" sz="100">
                <a:latin typeface="Courier New"/>
                <a:cs typeface="Courier New"/>
              </a:rPr>
              <a:t>country           831</a:t>
            </a:r>
            <a:endParaRPr sz="100">
              <a:latin typeface="Courier New"/>
              <a:cs typeface="Courier New"/>
            </a:endParaRPr>
          </a:p>
          <a:p>
            <a:pPr marL="254000">
              <a:lnSpc>
                <a:spcPct val="100000"/>
              </a:lnSpc>
              <a:spcBef>
                <a:spcPts val="10"/>
              </a:spcBef>
            </a:pPr>
            <a:r>
              <a:rPr dirty="0" sz="100">
                <a:latin typeface="Courier New"/>
                <a:cs typeface="Courier New"/>
              </a:rPr>
              <a:t>date_added        </a:t>
            </a:r>
            <a:r>
              <a:rPr dirty="0" sz="100" spc="5">
                <a:latin typeface="Courier New"/>
                <a:cs typeface="Courier New"/>
              </a:rPr>
              <a:t> </a:t>
            </a:r>
            <a:r>
              <a:rPr dirty="0" sz="100">
                <a:latin typeface="Courier New"/>
                <a:cs typeface="Courier New"/>
              </a:rPr>
              <a:t>10</a:t>
            </a:r>
            <a:endParaRPr sz="100">
              <a:latin typeface="Courier New"/>
              <a:cs typeface="Courier New"/>
            </a:endParaRPr>
          </a:p>
          <a:p>
            <a:pPr marL="254000">
              <a:lnSpc>
                <a:spcPct val="100000"/>
              </a:lnSpc>
              <a:spcBef>
                <a:spcPts val="10"/>
              </a:spcBef>
            </a:pPr>
            <a:r>
              <a:rPr dirty="0" sz="100">
                <a:latin typeface="Courier New"/>
                <a:cs typeface="Courier New"/>
              </a:rPr>
              <a:t>release_year       </a:t>
            </a:r>
            <a:r>
              <a:rPr dirty="0" sz="100" spc="10">
                <a:latin typeface="Courier New"/>
                <a:cs typeface="Courier New"/>
              </a:rPr>
              <a:t> </a:t>
            </a:r>
            <a:r>
              <a:rPr dirty="0" sz="100">
                <a:latin typeface="Courier New"/>
                <a:cs typeface="Courier New"/>
              </a:rPr>
              <a:t>0</a:t>
            </a:r>
            <a:endParaRPr sz="100">
              <a:latin typeface="Courier New"/>
              <a:cs typeface="Courier New"/>
            </a:endParaRPr>
          </a:p>
          <a:p>
            <a:pPr marL="254000">
              <a:lnSpc>
                <a:spcPct val="100000"/>
              </a:lnSpc>
              <a:spcBef>
                <a:spcPts val="20"/>
              </a:spcBef>
            </a:pPr>
            <a:r>
              <a:rPr dirty="0" sz="100">
                <a:latin typeface="Courier New"/>
                <a:cs typeface="Courier New"/>
              </a:rPr>
              <a:t>rating             </a:t>
            </a:r>
            <a:r>
              <a:rPr dirty="0" sz="100" spc="5">
                <a:latin typeface="Courier New"/>
                <a:cs typeface="Courier New"/>
              </a:rPr>
              <a:t> </a:t>
            </a:r>
            <a:r>
              <a:rPr dirty="0" sz="100">
                <a:latin typeface="Courier New"/>
                <a:cs typeface="Courier New"/>
              </a:rPr>
              <a:t>4</a:t>
            </a:r>
            <a:endParaRPr sz="100">
              <a:latin typeface="Courier New"/>
              <a:cs typeface="Courier New"/>
            </a:endParaRPr>
          </a:p>
          <a:p>
            <a:pPr marL="254000">
              <a:lnSpc>
                <a:spcPct val="100000"/>
              </a:lnSpc>
              <a:spcBef>
                <a:spcPts val="10"/>
              </a:spcBef>
            </a:pPr>
            <a:r>
              <a:rPr dirty="0" sz="100">
                <a:latin typeface="Courier New"/>
                <a:cs typeface="Courier New"/>
              </a:rPr>
              <a:t>duration           </a:t>
            </a:r>
            <a:r>
              <a:rPr dirty="0" sz="100" spc="10">
                <a:latin typeface="Courier New"/>
                <a:cs typeface="Courier New"/>
              </a:rPr>
              <a:t> </a:t>
            </a:r>
            <a:r>
              <a:rPr dirty="0" sz="100">
                <a:latin typeface="Courier New"/>
                <a:cs typeface="Courier New"/>
              </a:rPr>
              <a:t>3</a:t>
            </a:r>
            <a:endParaRPr sz="100">
              <a:latin typeface="Courier New"/>
              <a:cs typeface="Courier New"/>
            </a:endParaRPr>
          </a:p>
          <a:p>
            <a:pPr marL="254000">
              <a:lnSpc>
                <a:spcPct val="100000"/>
              </a:lnSpc>
              <a:spcBef>
                <a:spcPts val="15"/>
              </a:spcBef>
            </a:pPr>
            <a:r>
              <a:rPr dirty="0" sz="100">
                <a:latin typeface="Courier New"/>
                <a:cs typeface="Courier New"/>
              </a:rPr>
              <a:t>listed_in          </a:t>
            </a:r>
            <a:r>
              <a:rPr dirty="0" sz="100" spc="5">
                <a:latin typeface="Courier New"/>
                <a:cs typeface="Courier New"/>
              </a:rPr>
              <a:t> </a:t>
            </a:r>
            <a:r>
              <a:rPr dirty="0" sz="100">
                <a:latin typeface="Courier New"/>
                <a:cs typeface="Courier New"/>
              </a:rPr>
              <a:t>0</a:t>
            </a:r>
            <a:endParaRPr sz="100">
              <a:latin typeface="Courier New"/>
              <a:cs typeface="Courier New"/>
            </a:endParaRPr>
          </a:p>
          <a:p>
            <a:pPr marL="254000">
              <a:lnSpc>
                <a:spcPct val="100000"/>
              </a:lnSpc>
              <a:spcBef>
                <a:spcPts val="10"/>
              </a:spcBef>
            </a:pPr>
            <a:r>
              <a:rPr dirty="0" sz="100">
                <a:latin typeface="Courier New"/>
                <a:cs typeface="Courier New"/>
              </a:rPr>
              <a:t>description        </a:t>
            </a:r>
            <a:r>
              <a:rPr dirty="0" sz="100" spc="10">
                <a:latin typeface="Courier New"/>
                <a:cs typeface="Courier New"/>
              </a:rPr>
              <a:t> </a:t>
            </a:r>
            <a:r>
              <a:rPr dirty="0" sz="100">
                <a:latin typeface="Courier New"/>
                <a:cs typeface="Courier New"/>
              </a:rPr>
              <a:t>0</a:t>
            </a:r>
            <a:endParaRPr sz="100">
              <a:latin typeface="Courier New"/>
              <a:cs typeface="Courier New"/>
            </a:endParaRPr>
          </a:p>
          <a:p>
            <a:pPr marL="254000">
              <a:lnSpc>
                <a:spcPct val="100000"/>
              </a:lnSpc>
              <a:spcBef>
                <a:spcPts val="15"/>
              </a:spcBef>
            </a:pPr>
            <a:r>
              <a:rPr dirty="0" sz="100">
                <a:latin typeface="Courier New"/>
                <a:cs typeface="Courier New"/>
              </a:rPr>
              <a:t>date_n            </a:t>
            </a:r>
            <a:r>
              <a:rPr dirty="0" sz="100" spc="5">
                <a:latin typeface="Courier New"/>
                <a:cs typeface="Courier New"/>
              </a:rPr>
              <a:t> </a:t>
            </a:r>
            <a:r>
              <a:rPr dirty="0" sz="100">
                <a:latin typeface="Courier New"/>
                <a:cs typeface="Courier New"/>
              </a:rPr>
              <a:t>10</a:t>
            </a:r>
            <a:endParaRPr sz="100">
              <a:latin typeface="Courier New"/>
              <a:cs typeface="Courier New"/>
            </a:endParaRPr>
          </a:p>
          <a:p>
            <a:pPr marL="254000">
              <a:lnSpc>
                <a:spcPct val="100000"/>
              </a:lnSpc>
              <a:spcBef>
                <a:spcPts val="15"/>
              </a:spcBef>
            </a:pPr>
            <a:r>
              <a:rPr dirty="0" sz="100">
                <a:latin typeface="Courier New"/>
                <a:cs typeface="Courier New"/>
              </a:rPr>
              <a:t>dtype:</a:t>
            </a:r>
            <a:r>
              <a:rPr dirty="0" sz="100">
                <a:latin typeface="Courier New"/>
                <a:cs typeface="Courier New"/>
              </a:rPr>
              <a:t> </a:t>
            </a:r>
            <a:r>
              <a:rPr dirty="0" sz="100">
                <a:latin typeface="Courier New"/>
                <a:cs typeface="Courier New"/>
              </a:rPr>
              <a:t>int64</a:t>
            </a:r>
            <a:endParaRPr sz="100">
              <a:latin typeface="Courier New"/>
              <a:cs typeface="Courier New"/>
            </a:endParaRPr>
          </a:p>
          <a:p>
            <a:pPr>
              <a:lnSpc>
                <a:spcPct val="100000"/>
              </a:lnSpc>
              <a:spcBef>
                <a:spcPts val="35"/>
              </a:spcBef>
            </a:pPr>
            <a:endParaRPr sz="100">
              <a:latin typeface="Courier New"/>
              <a:cs typeface="Courier New"/>
            </a:endParaRPr>
          </a:p>
          <a:p>
            <a:pPr marL="177800">
              <a:lnSpc>
                <a:spcPct val="100000"/>
              </a:lnSpc>
            </a:pPr>
            <a:r>
              <a:rPr dirty="0" sz="100">
                <a:solidFill>
                  <a:srgbClr val="616161"/>
                </a:solidFill>
                <a:latin typeface="Courier New"/>
                <a:cs typeface="Courier New"/>
              </a:rPr>
              <a:t>In</a:t>
            </a:r>
            <a:r>
              <a:rPr dirty="0" sz="100" spc="5">
                <a:solidFill>
                  <a:srgbClr val="616161"/>
                </a:solidFill>
                <a:latin typeface="Courier New"/>
                <a:cs typeface="Courier New"/>
              </a:rPr>
              <a:t> </a:t>
            </a:r>
            <a:r>
              <a:rPr dirty="0" sz="100">
                <a:solidFill>
                  <a:srgbClr val="616161"/>
                </a:solidFill>
                <a:latin typeface="Courier New"/>
                <a:cs typeface="Courier New"/>
              </a:rPr>
              <a:t>[50]:</a:t>
            </a:r>
            <a:r>
              <a:rPr dirty="0" sz="100" spc="45">
                <a:solidFill>
                  <a:srgbClr val="616161"/>
                </a:solidFill>
                <a:latin typeface="Courier New"/>
                <a:cs typeface="Courier New"/>
              </a:rPr>
              <a:t> </a:t>
            </a:r>
            <a:r>
              <a:rPr dirty="0" sz="100" i="1">
                <a:solidFill>
                  <a:srgbClr val="408080"/>
                </a:solidFill>
                <a:latin typeface="Courier New"/>
                <a:cs typeface="Courier New"/>
              </a:rPr>
              <a:t>#dropping</a:t>
            </a:r>
            <a:r>
              <a:rPr dirty="0" sz="100" spc="10" i="1">
                <a:solidFill>
                  <a:srgbClr val="408080"/>
                </a:solidFill>
                <a:latin typeface="Courier New"/>
                <a:cs typeface="Courier New"/>
              </a:rPr>
              <a:t> </a:t>
            </a:r>
            <a:r>
              <a:rPr dirty="0" sz="100" i="1">
                <a:solidFill>
                  <a:srgbClr val="408080"/>
                </a:solidFill>
                <a:latin typeface="Courier New"/>
                <a:cs typeface="Courier New"/>
              </a:rPr>
              <a:t>rows</a:t>
            </a:r>
            <a:r>
              <a:rPr dirty="0" sz="100" spc="5" i="1">
                <a:solidFill>
                  <a:srgbClr val="408080"/>
                </a:solidFill>
                <a:latin typeface="Courier New"/>
                <a:cs typeface="Courier New"/>
              </a:rPr>
              <a:t> </a:t>
            </a:r>
            <a:r>
              <a:rPr dirty="0" sz="100" i="1">
                <a:solidFill>
                  <a:srgbClr val="408080"/>
                </a:solidFill>
                <a:latin typeface="Courier New"/>
                <a:cs typeface="Courier New"/>
              </a:rPr>
              <a:t>for</a:t>
            </a:r>
            <a:r>
              <a:rPr dirty="0" sz="100" spc="10" i="1">
                <a:solidFill>
                  <a:srgbClr val="408080"/>
                </a:solidFill>
                <a:latin typeface="Courier New"/>
                <a:cs typeface="Courier New"/>
              </a:rPr>
              <a:t> </a:t>
            </a:r>
            <a:r>
              <a:rPr dirty="0" sz="100" i="1">
                <a:solidFill>
                  <a:srgbClr val="408080"/>
                </a:solidFill>
                <a:latin typeface="Courier New"/>
                <a:cs typeface="Courier New"/>
              </a:rPr>
              <a:t>small</a:t>
            </a:r>
            <a:r>
              <a:rPr dirty="0" sz="100" spc="5" i="1">
                <a:solidFill>
                  <a:srgbClr val="408080"/>
                </a:solidFill>
                <a:latin typeface="Courier New"/>
                <a:cs typeface="Courier New"/>
              </a:rPr>
              <a:t> </a:t>
            </a:r>
            <a:r>
              <a:rPr dirty="0" sz="100" i="1">
                <a:solidFill>
                  <a:srgbClr val="408080"/>
                </a:solidFill>
                <a:latin typeface="Courier New"/>
                <a:cs typeface="Courier New"/>
              </a:rPr>
              <a:t>%</a:t>
            </a:r>
            <a:r>
              <a:rPr dirty="0" sz="100" spc="10" i="1">
                <a:solidFill>
                  <a:srgbClr val="408080"/>
                </a:solidFill>
                <a:latin typeface="Courier New"/>
                <a:cs typeface="Courier New"/>
              </a:rPr>
              <a:t> </a:t>
            </a:r>
            <a:r>
              <a:rPr dirty="0" sz="100" i="1">
                <a:solidFill>
                  <a:srgbClr val="408080"/>
                </a:solidFill>
                <a:latin typeface="Courier New"/>
                <a:cs typeface="Courier New"/>
              </a:rPr>
              <a:t>of</a:t>
            </a:r>
            <a:r>
              <a:rPr dirty="0" sz="100" spc="10" i="1">
                <a:solidFill>
                  <a:srgbClr val="408080"/>
                </a:solidFill>
                <a:latin typeface="Courier New"/>
                <a:cs typeface="Courier New"/>
              </a:rPr>
              <a:t> </a:t>
            </a:r>
            <a:r>
              <a:rPr dirty="0" sz="100" i="1">
                <a:solidFill>
                  <a:srgbClr val="408080"/>
                </a:solidFill>
                <a:latin typeface="Courier New"/>
                <a:cs typeface="Courier New"/>
              </a:rPr>
              <a:t>null</a:t>
            </a:r>
            <a:endParaRPr sz="100">
              <a:latin typeface="Courier New"/>
              <a:cs typeface="Courier New"/>
            </a:endParaRPr>
          </a:p>
          <a:p>
            <a:pPr marL="255270">
              <a:lnSpc>
                <a:spcPct val="100000"/>
              </a:lnSpc>
            </a:pPr>
            <a:r>
              <a:rPr dirty="0" sz="100">
                <a:solidFill>
                  <a:srgbClr val="202020"/>
                </a:solidFill>
                <a:latin typeface="Courier New"/>
                <a:cs typeface="Courier New"/>
              </a:rPr>
              <a:t>df</a:t>
            </a:r>
            <a:r>
              <a:rPr dirty="0" sz="100" b="1">
                <a:solidFill>
                  <a:srgbClr val="AA21FF"/>
                </a:solidFill>
                <a:latin typeface="Courier New"/>
                <a:cs typeface="Courier New"/>
              </a:rPr>
              <a:t>.</a:t>
            </a:r>
            <a:r>
              <a:rPr dirty="0" sz="100">
                <a:solidFill>
                  <a:srgbClr val="202020"/>
                </a:solidFill>
                <a:latin typeface="Courier New"/>
                <a:cs typeface="Courier New"/>
              </a:rPr>
              <a:t>dropna</a:t>
            </a:r>
            <a:r>
              <a:rPr dirty="0" sz="100">
                <a:solidFill>
                  <a:srgbClr val="0054AA"/>
                </a:solidFill>
                <a:latin typeface="Courier New"/>
                <a:cs typeface="Courier New"/>
              </a:rPr>
              <a:t>(</a:t>
            </a:r>
            <a:r>
              <a:rPr dirty="0" sz="100">
                <a:solidFill>
                  <a:srgbClr val="202020"/>
                </a:solidFill>
                <a:latin typeface="Courier New"/>
                <a:cs typeface="Courier New"/>
              </a:rPr>
              <a:t>subset</a:t>
            </a:r>
            <a:r>
              <a:rPr dirty="0" sz="100" b="1">
                <a:solidFill>
                  <a:srgbClr val="AA21FF"/>
                </a:solidFill>
                <a:latin typeface="Courier New"/>
                <a:cs typeface="Courier New"/>
              </a:rPr>
              <a:t>=</a:t>
            </a:r>
            <a:r>
              <a:rPr dirty="0" sz="100">
                <a:solidFill>
                  <a:srgbClr val="0054AA"/>
                </a:solidFill>
                <a:latin typeface="Courier New"/>
                <a:cs typeface="Courier New"/>
              </a:rPr>
              <a:t>[</a:t>
            </a:r>
            <a:r>
              <a:rPr dirty="0" sz="100">
                <a:solidFill>
                  <a:srgbClr val="B92020"/>
                </a:solidFill>
                <a:latin typeface="Courier New"/>
                <a:cs typeface="Courier New"/>
              </a:rPr>
              <a:t>'rating'</a:t>
            </a:r>
            <a:r>
              <a:rPr dirty="0" sz="100">
                <a:solidFill>
                  <a:srgbClr val="0054AA"/>
                </a:solidFill>
                <a:latin typeface="Courier New"/>
                <a:cs typeface="Courier New"/>
              </a:rPr>
              <a:t>,</a:t>
            </a:r>
            <a:r>
              <a:rPr dirty="0" sz="100">
                <a:solidFill>
                  <a:srgbClr val="B92020"/>
                </a:solidFill>
                <a:latin typeface="Courier New"/>
                <a:cs typeface="Courier New"/>
              </a:rPr>
              <a:t>'duration'</a:t>
            </a:r>
            <a:r>
              <a:rPr dirty="0" sz="100">
                <a:solidFill>
                  <a:srgbClr val="0054AA"/>
                </a:solidFill>
                <a:latin typeface="Courier New"/>
                <a:cs typeface="Courier New"/>
              </a:rPr>
              <a:t>],</a:t>
            </a:r>
            <a:r>
              <a:rPr dirty="0" sz="100">
                <a:solidFill>
                  <a:srgbClr val="202020"/>
                </a:solidFill>
                <a:latin typeface="Courier New"/>
                <a:cs typeface="Courier New"/>
              </a:rPr>
              <a:t>axis</a:t>
            </a:r>
            <a:r>
              <a:rPr dirty="0" sz="100" b="1">
                <a:solidFill>
                  <a:srgbClr val="AA21FF"/>
                </a:solidFill>
                <a:latin typeface="Courier New"/>
                <a:cs typeface="Courier New"/>
              </a:rPr>
              <a:t>=</a:t>
            </a:r>
            <a:r>
              <a:rPr dirty="0" sz="100">
                <a:solidFill>
                  <a:srgbClr val="008700"/>
                </a:solidFill>
                <a:latin typeface="Courier New"/>
                <a:cs typeface="Courier New"/>
              </a:rPr>
              <a:t>0</a:t>
            </a:r>
            <a:r>
              <a:rPr dirty="0" sz="100">
                <a:solidFill>
                  <a:srgbClr val="0054AA"/>
                </a:solidFill>
                <a:latin typeface="Courier New"/>
                <a:cs typeface="Courier New"/>
              </a:rPr>
              <a:t>,</a:t>
            </a:r>
            <a:r>
              <a:rPr dirty="0" sz="100">
                <a:solidFill>
                  <a:srgbClr val="202020"/>
                </a:solidFill>
                <a:latin typeface="Courier New"/>
                <a:cs typeface="Courier New"/>
              </a:rPr>
              <a:t>inplace</a:t>
            </a:r>
            <a:r>
              <a:rPr dirty="0" sz="100" b="1">
                <a:solidFill>
                  <a:srgbClr val="AA21FF"/>
                </a:solidFill>
                <a:latin typeface="Courier New"/>
                <a:cs typeface="Courier New"/>
              </a:rPr>
              <a:t>=</a:t>
            </a:r>
            <a:r>
              <a:rPr dirty="0" sz="100" b="1">
                <a:solidFill>
                  <a:srgbClr val="008000"/>
                </a:solidFill>
                <a:latin typeface="Courier New"/>
                <a:cs typeface="Courier New"/>
              </a:rPr>
              <a:t>True</a:t>
            </a:r>
            <a:r>
              <a:rPr dirty="0" sz="100">
                <a:solidFill>
                  <a:srgbClr val="0054AA"/>
                </a:solidFill>
                <a:latin typeface="Courier New"/>
                <a:cs typeface="Courier New"/>
              </a:rPr>
              <a:t>)</a:t>
            </a:r>
            <a:endParaRPr sz="100">
              <a:latin typeface="Courier New"/>
              <a:cs typeface="Courier New"/>
            </a:endParaRPr>
          </a:p>
          <a:p>
            <a:pPr>
              <a:lnSpc>
                <a:spcPct val="100000"/>
              </a:lnSpc>
            </a:pPr>
            <a:endParaRPr sz="100">
              <a:latin typeface="Courier New"/>
              <a:cs typeface="Courier New"/>
            </a:endParaRPr>
          </a:p>
          <a:p>
            <a:pPr>
              <a:lnSpc>
                <a:spcPct val="100000"/>
              </a:lnSpc>
            </a:pPr>
            <a:endParaRPr sz="100">
              <a:latin typeface="Courier New"/>
              <a:cs typeface="Courier New"/>
            </a:endParaRPr>
          </a:p>
          <a:p>
            <a:pPr marL="177800">
              <a:lnSpc>
                <a:spcPct val="100000"/>
              </a:lnSpc>
            </a:pPr>
            <a:r>
              <a:rPr dirty="0" sz="100">
                <a:solidFill>
                  <a:srgbClr val="616161"/>
                </a:solidFill>
                <a:latin typeface="Courier New"/>
                <a:cs typeface="Courier New"/>
              </a:rPr>
              <a:t>In</a:t>
            </a:r>
            <a:r>
              <a:rPr dirty="0" sz="100">
                <a:solidFill>
                  <a:srgbClr val="616161"/>
                </a:solidFill>
                <a:latin typeface="Courier New"/>
                <a:cs typeface="Courier New"/>
              </a:rPr>
              <a:t> </a:t>
            </a:r>
            <a:r>
              <a:rPr dirty="0" sz="100">
                <a:solidFill>
                  <a:srgbClr val="616161"/>
                </a:solidFill>
                <a:latin typeface="Courier New"/>
                <a:cs typeface="Courier New"/>
              </a:rPr>
              <a:t>[51]:</a:t>
            </a:r>
            <a:r>
              <a:rPr dirty="0" sz="100">
                <a:solidFill>
                  <a:srgbClr val="616161"/>
                </a:solidFill>
                <a:latin typeface="Courier New"/>
                <a:cs typeface="Courier New"/>
              </a:rPr>
              <a:t> </a:t>
            </a:r>
            <a:r>
              <a:rPr dirty="0" sz="100" spc="-25">
                <a:solidFill>
                  <a:srgbClr val="616161"/>
                </a:solidFill>
                <a:latin typeface="Courier New"/>
                <a:cs typeface="Courier New"/>
              </a:rPr>
              <a:t> </a:t>
            </a:r>
            <a:r>
              <a:rPr dirty="0" sz="100">
                <a:solidFill>
                  <a:srgbClr val="202020"/>
                </a:solidFill>
                <a:latin typeface="Courier New"/>
                <a:cs typeface="Courier New"/>
              </a:rPr>
              <a:t>df</a:t>
            </a:r>
            <a:r>
              <a:rPr dirty="0" sz="100" b="1">
                <a:solidFill>
                  <a:srgbClr val="AA21FF"/>
                </a:solidFill>
                <a:latin typeface="Courier New"/>
                <a:cs typeface="Courier New"/>
              </a:rPr>
              <a:t>.</a:t>
            </a:r>
            <a:r>
              <a:rPr dirty="0" sz="100">
                <a:solidFill>
                  <a:srgbClr val="202020"/>
                </a:solidFill>
                <a:latin typeface="Courier New"/>
                <a:cs typeface="Courier New"/>
              </a:rPr>
              <a:t>shape</a:t>
            </a:r>
            <a:endParaRPr sz="100">
              <a:latin typeface="Courier New"/>
              <a:cs typeface="Courier New"/>
            </a:endParaRPr>
          </a:p>
          <a:p>
            <a:pPr>
              <a:lnSpc>
                <a:spcPct val="100000"/>
              </a:lnSpc>
              <a:spcBef>
                <a:spcPts val="25"/>
              </a:spcBef>
            </a:pPr>
            <a:endParaRPr sz="100">
              <a:latin typeface="Courier New"/>
              <a:cs typeface="Courier New"/>
            </a:endParaRPr>
          </a:p>
          <a:p>
            <a:pPr marL="177800">
              <a:lnSpc>
                <a:spcPct val="100000"/>
              </a:lnSpc>
              <a:spcBef>
                <a:spcPts val="5"/>
              </a:spcBef>
            </a:pPr>
            <a:r>
              <a:rPr dirty="0" sz="100">
                <a:solidFill>
                  <a:srgbClr val="616161"/>
                </a:solidFill>
                <a:latin typeface="Courier New"/>
                <a:cs typeface="Courier New"/>
              </a:rPr>
              <a:t>Out[51]:</a:t>
            </a:r>
            <a:r>
              <a:rPr dirty="0" sz="100" spc="5">
                <a:solidFill>
                  <a:srgbClr val="616161"/>
                </a:solidFill>
                <a:latin typeface="Courier New"/>
                <a:cs typeface="Courier New"/>
              </a:rPr>
              <a:t> </a:t>
            </a:r>
            <a:r>
              <a:rPr dirty="0" baseline="27777" sz="150">
                <a:latin typeface="Courier New"/>
                <a:cs typeface="Courier New"/>
              </a:rPr>
              <a:t>(8800,</a:t>
            </a:r>
            <a:r>
              <a:rPr dirty="0" baseline="27777" sz="150" spc="-22">
                <a:latin typeface="Courier New"/>
                <a:cs typeface="Courier New"/>
              </a:rPr>
              <a:t> </a:t>
            </a:r>
            <a:r>
              <a:rPr dirty="0" baseline="27777" sz="150">
                <a:latin typeface="Courier New"/>
                <a:cs typeface="Courier New"/>
              </a:rPr>
              <a:t>13)</a:t>
            </a:r>
            <a:endParaRPr baseline="27777" sz="150">
              <a:latin typeface="Courier New"/>
              <a:cs typeface="Courier New"/>
            </a:endParaRPr>
          </a:p>
          <a:p>
            <a:pPr>
              <a:lnSpc>
                <a:spcPct val="100000"/>
              </a:lnSpc>
              <a:spcBef>
                <a:spcPts val="25"/>
              </a:spcBef>
            </a:pPr>
            <a:endParaRPr sz="150">
              <a:latin typeface="Courier New"/>
              <a:cs typeface="Courier New"/>
            </a:endParaRPr>
          </a:p>
          <a:p>
            <a:pPr algn="r" marR="868680">
              <a:lnSpc>
                <a:spcPct val="100000"/>
              </a:lnSpc>
            </a:pPr>
            <a:r>
              <a:rPr dirty="0" sz="100">
                <a:solidFill>
                  <a:srgbClr val="616161"/>
                </a:solidFill>
                <a:latin typeface="Courier New"/>
                <a:cs typeface="Courier New"/>
              </a:rPr>
              <a:t>In</a:t>
            </a:r>
            <a:r>
              <a:rPr dirty="0" sz="100" spc="10">
                <a:solidFill>
                  <a:srgbClr val="616161"/>
                </a:solidFill>
                <a:latin typeface="Courier New"/>
                <a:cs typeface="Courier New"/>
              </a:rPr>
              <a:t> </a:t>
            </a:r>
            <a:r>
              <a:rPr dirty="0" sz="100">
                <a:solidFill>
                  <a:srgbClr val="616161"/>
                </a:solidFill>
                <a:latin typeface="Courier New"/>
                <a:cs typeface="Courier New"/>
              </a:rPr>
              <a:t>[52]:</a:t>
            </a:r>
            <a:r>
              <a:rPr dirty="0" sz="100" spc="55">
                <a:solidFill>
                  <a:srgbClr val="616161"/>
                </a:solidFill>
                <a:latin typeface="Courier New"/>
                <a:cs typeface="Courier New"/>
              </a:rPr>
              <a:t> </a:t>
            </a:r>
            <a:r>
              <a:rPr dirty="0" sz="100" i="1">
                <a:solidFill>
                  <a:srgbClr val="408080"/>
                </a:solidFill>
                <a:latin typeface="Courier New"/>
                <a:cs typeface="Courier New"/>
              </a:rPr>
              <a:t>#replace</a:t>
            </a:r>
            <a:r>
              <a:rPr dirty="0" sz="100" spc="15" i="1">
                <a:solidFill>
                  <a:srgbClr val="408080"/>
                </a:solidFill>
                <a:latin typeface="Courier New"/>
                <a:cs typeface="Courier New"/>
              </a:rPr>
              <a:t> </a:t>
            </a:r>
            <a:r>
              <a:rPr dirty="0" sz="100" i="1">
                <a:solidFill>
                  <a:srgbClr val="408080"/>
                </a:solidFill>
                <a:latin typeface="Courier New"/>
                <a:cs typeface="Courier New"/>
              </a:rPr>
              <a:t>missing</a:t>
            </a:r>
            <a:r>
              <a:rPr dirty="0" sz="100" spc="10" i="1">
                <a:solidFill>
                  <a:srgbClr val="408080"/>
                </a:solidFill>
                <a:latin typeface="Courier New"/>
                <a:cs typeface="Courier New"/>
              </a:rPr>
              <a:t> </a:t>
            </a:r>
            <a:r>
              <a:rPr dirty="0" sz="100" i="1">
                <a:solidFill>
                  <a:srgbClr val="408080"/>
                </a:solidFill>
                <a:latin typeface="Courier New"/>
                <a:cs typeface="Courier New"/>
              </a:rPr>
              <a:t>values</a:t>
            </a:r>
            <a:r>
              <a:rPr dirty="0" sz="100" spc="15" i="1">
                <a:solidFill>
                  <a:srgbClr val="408080"/>
                </a:solidFill>
                <a:latin typeface="Courier New"/>
                <a:cs typeface="Courier New"/>
              </a:rPr>
              <a:t> </a:t>
            </a:r>
            <a:r>
              <a:rPr dirty="0" sz="100" i="1">
                <a:solidFill>
                  <a:srgbClr val="408080"/>
                </a:solidFill>
                <a:latin typeface="Courier New"/>
                <a:cs typeface="Courier New"/>
              </a:rPr>
              <a:t>in</a:t>
            </a:r>
            <a:r>
              <a:rPr dirty="0" sz="100" spc="15" i="1">
                <a:solidFill>
                  <a:srgbClr val="408080"/>
                </a:solidFill>
                <a:latin typeface="Courier New"/>
                <a:cs typeface="Courier New"/>
              </a:rPr>
              <a:t> </a:t>
            </a:r>
            <a:r>
              <a:rPr dirty="0" sz="100" i="1">
                <a:solidFill>
                  <a:srgbClr val="408080"/>
                </a:solidFill>
                <a:latin typeface="Courier New"/>
                <a:cs typeface="Courier New"/>
              </a:rPr>
              <a:t>country</a:t>
            </a:r>
            <a:r>
              <a:rPr dirty="0" sz="100" spc="15" i="1">
                <a:solidFill>
                  <a:srgbClr val="408080"/>
                </a:solidFill>
                <a:latin typeface="Courier New"/>
                <a:cs typeface="Courier New"/>
              </a:rPr>
              <a:t> </a:t>
            </a:r>
            <a:r>
              <a:rPr dirty="0" sz="100" i="1">
                <a:solidFill>
                  <a:srgbClr val="408080"/>
                </a:solidFill>
                <a:latin typeface="Courier New"/>
                <a:cs typeface="Courier New"/>
              </a:rPr>
              <a:t>with</a:t>
            </a:r>
            <a:r>
              <a:rPr dirty="0" sz="100" spc="10" i="1">
                <a:solidFill>
                  <a:srgbClr val="408080"/>
                </a:solidFill>
                <a:latin typeface="Courier New"/>
                <a:cs typeface="Courier New"/>
              </a:rPr>
              <a:t> </a:t>
            </a:r>
            <a:r>
              <a:rPr dirty="0" sz="100" i="1">
                <a:solidFill>
                  <a:srgbClr val="408080"/>
                </a:solidFill>
                <a:latin typeface="Courier New"/>
                <a:cs typeface="Courier New"/>
              </a:rPr>
              <a:t>unknown</a:t>
            </a:r>
            <a:endParaRPr sz="100">
              <a:latin typeface="Courier New"/>
              <a:cs typeface="Courier New"/>
            </a:endParaRPr>
          </a:p>
          <a:p>
            <a:pPr algn="r" marR="828040">
              <a:lnSpc>
                <a:spcPct val="100000"/>
              </a:lnSpc>
              <a:spcBef>
                <a:spcPts val="5"/>
              </a:spcBef>
            </a:pPr>
            <a:r>
              <a:rPr dirty="0" sz="100">
                <a:solidFill>
                  <a:srgbClr val="202020"/>
                </a:solidFill>
                <a:latin typeface="Courier New"/>
                <a:cs typeface="Courier New"/>
              </a:rPr>
              <a:t>df</a:t>
            </a:r>
            <a:r>
              <a:rPr dirty="0" sz="100">
                <a:solidFill>
                  <a:srgbClr val="0054AA"/>
                </a:solidFill>
                <a:latin typeface="Courier New"/>
                <a:cs typeface="Courier New"/>
              </a:rPr>
              <a:t>[</a:t>
            </a:r>
            <a:r>
              <a:rPr dirty="0" sz="100">
                <a:solidFill>
                  <a:srgbClr val="B92020"/>
                </a:solidFill>
                <a:latin typeface="Courier New"/>
                <a:cs typeface="Courier New"/>
              </a:rPr>
              <a:t>'country'</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202020"/>
                </a:solidFill>
                <a:latin typeface="Courier New"/>
                <a:cs typeface="Courier New"/>
              </a:rPr>
              <a:t>replace</a:t>
            </a:r>
            <a:r>
              <a:rPr dirty="0" sz="100">
                <a:solidFill>
                  <a:srgbClr val="0054AA"/>
                </a:solidFill>
                <a:latin typeface="Courier New"/>
                <a:cs typeface="Courier New"/>
              </a:rPr>
              <a:t>(</a:t>
            </a:r>
            <a:r>
              <a:rPr dirty="0" sz="100">
                <a:solidFill>
                  <a:srgbClr val="202020"/>
                </a:solidFill>
                <a:latin typeface="Courier New"/>
                <a:cs typeface="Courier New"/>
              </a:rPr>
              <a:t>np</a:t>
            </a:r>
            <a:r>
              <a:rPr dirty="0" sz="100" b="1">
                <a:solidFill>
                  <a:srgbClr val="AA21FF"/>
                </a:solidFill>
                <a:latin typeface="Courier New"/>
                <a:cs typeface="Courier New"/>
              </a:rPr>
              <a:t>.</a:t>
            </a:r>
            <a:r>
              <a:rPr dirty="0" sz="100">
                <a:solidFill>
                  <a:srgbClr val="202020"/>
                </a:solidFill>
                <a:latin typeface="Courier New"/>
                <a:cs typeface="Courier New"/>
              </a:rPr>
              <a:t>nan</a:t>
            </a:r>
            <a:r>
              <a:rPr dirty="0" sz="100">
                <a:solidFill>
                  <a:srgbClr val="0054AA"/>
                </a:solidFill>
                <a:latin typeface="Courier New"/>
                <a:cs typeface="Courier New"/>
              </a:rPr>
              <a:t>,</a:t>
            </a:r>
            <a:r>
              <a:rPr dirty="0" sz="100">
                <a:solidFill>
                  <a:srgbClr val="B92020"/>
                </a:solidFill>
                <a:latin typeface="Courier New"/>
                <a:cs typeface="Courier New"/>
              </a:rPr>
              <a:t>'unknown'</a:t>
            </a:r>
            <a:r>
              <a:rPr dirty="0" sz="100">
                <a:solidFill>
                  <a:srgbClr val="0054AA"/>
                </a:solidFill>
                <a:latin typeface="Courier New"/>
                <a:cs typeface="Courier New"/>
              </a:rPr>
              <a:t>,</a:t>
            </a:r>
            <a:r>
              <a:rPr dirty="0" sz="100">
                <a:solidFill>
                  <a:srgbClr val="202020"/>
                </a:solidFill>
                <a:latin typeface="Courier New"/>
                <a:cs typeface="Courier New"/>
              </a:rPr>
              <a:t>inplace</a:t>
            </a:r>
            <a:r>
              <a:rPr dirty="0" sz="100" b="1">
                <a:solidFill>
                  <a:srgbClr val="AA21FF"/>
                </a:solidFill>
                <a:latin typeface="Courier New"/>
                <a:cs typeface="Courier New"/>
              </a:rPr>
              <a:t>=</a:t>
            </a:r>
            <a:r>
              <a:rPr dirty="0" sz="100" b="1">
                <a:solidFill>
                  <a:srgbClr val="008000"/>
                </a:solidFill>
                <a:latin typeface="Courier New"/>
                <a:cs typeface="Courier New"/>
              </a:rPr>
              <a:t>True</a:t>
            </a:r>
            <a:r>
              <a:rPr dirty="0" sz="100">
                <a:solidFill>
                  <a:srgbClr val="0054AA"/>
                </a:solidFill>
                <a:latin typeface="Courier New"/>
                <a:cs typeface="Courier New"/>
              </a:rPr>
              <a:t>)</a:t>
            </a:r>
            <a:endParaRPr sz="100">
              <a:latin typeface="Courier New"/>
              <a:cs typeface="Courier New"/>
            </a:endParaRPr>
          </a:p>
          <a:p>
            <a:pPr>
              <a:lnSpc>
                <a:spcPct val="100000"/>
              </a:lnSpc>
            </a:pPr>
            <a:endParaRPr sz="100">
              <a:latin typeface="Courier New"/>
              <a:cs typeface="Courier New"/>
            </a:endParaRPr>
          </a:p>
          <a:p>
            <a:pPr>
              <a:lnSpc>
                <a:spcPct val="100000"/>
              </a:lnSpc>
            </a:pPr>
            <a:endParaRPr sz="100">
              <a:latin typeface="Courier New"/>
              <a:cs typeface="Courier New"/>
            </a:endParaRPr>
          </a:p>
          <a:p>
            <a:pPr algn="r" marR="901065">
              <a:lnSpc>
                <a:spcPct val="100000"/>
              </a:lnSpc>
            </a:pPr>
            <a:r>
              <a:rPr dirty="0" sz="100">
                <a:solidFill>
                  <a:srgbClr val="616161"/>
                </a:solidFill>
                <a:latin typeface="Courier New"/>
                <a:cs typeface="Courier New"/>
              </a:rPr>
              <a:t>In</a:t>
            </a:r>
            <a:r>
              <a:rPr dirty="0" sz="100" spc="10">
                <a:solidFill>
                  <a:srgbClr val="616161"/>
                </a:solidFill>
                <a:latin typeface="Courier New"/>
                <a:cs typeface="Courier New"/>
              </a:rPr>
              <a:t> </a:t>
            </a:r>
            <a:r>
              <a:rPr dirty="0" sz="100">
                <a:solidFill>
                  <a:srgbClr val="616161"/>
                </a:solidFill>
                <a:latin typeface="Courier New"/>
                <a:cs typeface="Courier New"/>
              </a:rPr>
              <a:t>[53]:</a:t>
            </a:r>
            <a:r>
              <a:rPr dirty="0" sz="100" spc="50">
                <a:solidFill>
                  <a:srgbClr val="616161"/>
                </a:solidFill>
                <a:latin typeface="Courier New"/>
                <a:cs typeface="Courier New"/>
              </a:rPr>
              <a:t> </a:t>
            </a:r>
            <a:r>
              <a:rPr dirty="0" sz="100" i="1">
                <a:solidFill>
                  <a:srgbClr val="408080"/>
                </a:solidFill>
                <a:latin typeface="Courier New"/>
                <a:cs typeface="Courier New"/>
              </a:rPr>
              <a:t>#replace</a:t>
            </a:r>
            <a:r>
              <a:rPr dirty="0" sz="100" spc="10" i="1">
                <a:solidFill>
                  <a:srgbClr val="408080"/>
                </a:solidFill>
                <a:latin typeface="Courier New"/>
                <a:cs typeface="Courier New"/>
              </a:rPr>
              <a:t> </a:t>
            </a:r>
            <a:r>
              <a:rPr dirty="0" sz="100" i="1">
                <a:solidFill>
                  <a:srgbClr val="408080"/>
                </a:solidFill>
                <a:latin typeface="Courier New"/>
                <a:cs typeface="Courier New"/>
              </a:rPr>
              <a:t>missing</a:t>
            </a:r>
            <a:r>
              <a:rPr dirty="0" sz="100" spc="15" i="1">
                <a:solidFill>
                  <a:srgbClr val="408080"/>
                </a:solidFill>
                <a:latin typeface="Courier New"/>
                <a:cs typeface="Courier New"/>
              </a:rPr>
              <a:t> </a:t>
            </a:r>
            <a:r>
              <a:rPr dirty="0" sz="100" i="1">
                <a:solidFill>
                  <a:srgbClr val="408080"/>
                </a:solidFill>
                <a:latin typeface="Courier New"/>
                <a:cs typeface="Courier New"/>
              </a:rPr>
              <a:t>values</a:t>
            </a:r>
            <a:r>
              <a:rPr dirty="0" sz="100" spc="10" i="1">
                <a:solidFill>
                  <a:srgbClr val="408080"/>
                </a:solidFill>
                <a:latin typeface="Courier New"/>
                <a:cs typeface="Courier New"/>
              </a:rPr>
              <a:t> </a:t>
            </a:r>
            <a:r>
              <a:rPr dirty="0" sz="100" i="1">
                <a:solidFill>
                  <a:srgbClr val="408080"/>
                </a:solidFill>
                <a:latin typeface="Courier New"/>
                <a:cs typeface="Courier New"/>
              </a:rPr>
              <a:t>in</a:t>
            </a:r>
            <a:r>
              <a:rPr dirty="0" sz="100" spc="15" i="1">
                <a:solidFill>
                  <a:srgbClr val="408080"/>
                </a:solidFill>
                <a:latin typeface="Courier New"/>
                <a:cs typeface="Courier New"/>
              </a:rPr>
              <a:t> </a:t>
            </a:r>
            <a:r>
              <a:rPr dirty="0" sz="100" i="1">
                <a:solidFill>
                  <a:srgbClr val="408080"/>
                </a:solidFill>
                <a:latin typeface="Courier New"/>
                <a:cs typeface="Courier New"/>
              </a:rPr>
              <a:t>cast</a:t>
            </a:r>
            <a:r>
              <a:rPr dirty="0" sz="100" spc="10" i="1">
                <a:solidFill>
                  <a:srgbClr val="408080"/>
                </a:solidFill>
                <a:latin typeface="Courier New"/>
                <a:cs typeface="Courier New"/>
              </a:rPr>
              <a:t> </a:t>
            </a:r>
            <a:r>
              <a:rPr dirty="0" sz="100" i="1">
                <a:solidFill>
                  <a:srgbClr val="408080"/>
                </a:solidFill>
                <a:latin typeface="Courier New"/>
                <a:cs typeface="Courier New"/>
              </a:rPr>
              <a:t>with</a:t>
            </a:r>
            <a:r>
              <a:rPr dirty="0" sz="100" spc="10" i="1">
                <a:solidFill>
                  <a:srgbClr val="408080"/>
                </a:solidFill>
                <a:latin typeface="Courier New"/>
                <a:cs typeface="Courier New"/>
              </a:rPr>
              <a:t> </a:t>
            </a:r>
            <a:r>
              <a:rPr dirty="0" sz="100" i="1">
                <a:solidFill>
                  <a:srgbClr val="408080"/>
                </a:solidFill>
                <a:latin typeface="Courier New"/>
                <a:cs typeface="Courier New"/>
              </a:rPr>
              <a:t>nocast</a:t>
            </a:r>
            <a:endParaRPr sz="100">
              <a:latin typeface="Courier New"/>
              <a:cs typeface="Courier New"/>
            </a:endParaRPr>
          </a:p>
          <a:p>
            <a:pPr algn="r" marR="860425">
              <a:lnSpc>
                <a:spcPct val="100000"/>
              </a:lnSpc>
            </a:pPr>
            <a:r>
              <a:rPr dirty="0" sz="100">
                <a:solidFill>
                  <a:srgbClr val="202020"/>
                </a:solidFill>
                <a:latin typeface="Courier New"/>
                <a:cs typeface="Courier New"/>
              </a:rPr>
              <a:t>df</a:t>
            </a:r>
            <a:r>
              <a:rPr dirty="0" sz="100">
                <a:solidFill>
                  <a:srgbClr val="0054AA"/>
                </a:solidFill>
                <a:latin typeface="Courier New"/>
                <a:cs typeface="Courier New"/>
              </a:rPr>
              <a:t>[</a:t>
            </a:r>
            <a:r>
              <a:rPr dirty="0" sz="100">
                <a:solidFill>
                  <a:srgbClr val="B92020"/>
                </a:solidFill>
                <a:latin typeface="Courier New"/>
                <a:cs typeface="Courier New"/>
              </a:rPr>
              <a:t>'cast'</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202020"/>
                </a:solidFill>
                <a:latin typeface="Courier New"/>
                <a:cs typeface="Courier New"/>
              </a:rPr>
              <a:t>replace</a:t>
            </a:r>
            <a:r>
              <a:rPr dirty="0" sz="100">
                <a:solidFill>
                  <a:srgbClr val="0054AA"/>
                </a:solidFill>
                <a:latin typeface="Courier New"/>
                <a:cs typeface="Courier New"/>
              </a:rPr>
              <a:t>(</a:t>
            </a:r>
            <a:r>
              <a:rPr dirty="0" sz="100">
                <a:solidFill>
                  <a:srgbClr val="202020"/>
                </a:solidFill>
                <a:latin typeface="Courier New"/>
                <a:cs typeface="Courier New"/>
              </a:rPr>
              <a:t>np</a:t>
            </a:r>
            <a:r>
              <a:rPr dirty="0" sz="100" b="1">
                <a:solidFill>
                  <a:srgbClr val="AA21FF"/>
                </a:solidFill>
                <a:latin typeface="Courier New"/>
                <a:cs typeface="Courier New"/>
              </a:rPr>
              <a:t>.</a:t>
            </a:r>
            <a:r>
              <a:rPr dirty="0" sz="100">
                <a:solidFill>
                  <a:srgbClr val="202020"/>
                </a:solidFill>
                <a:latin typeface="Courier New"/>
                <a:cs typeface="Courier New"/>
              </a:rPr>
              <a:t>nan</a:t>
            </a:r>
            <a:r>
              <a:rPr dirty="0" sz="100">
                <a:solidFill>
                  <a:srgbClr val="0054AA"/>
                </a:solidFill>
                <a:latin typeface="Courier New"/>
                <a:cs typeface="Courier New"/>
              </a:rPr>
              <a:t>,</a:t>
            </a:r>
            <a:r>
              <a:rPr dirty="0" sz="100">
                <a:solidFill>
                  <a:srgbClr val="B92020"/>
                </a:solidFill>
                <a:latin typeface="Courier New"/>
                <a:cs typeface="Courier New"/>
              </a:rPr>
              <a:t>'nocast'</a:t>
            </a:r>
            <a:r>
              <a:rPr dirty="0" sz="100">
                <a:solidFill>
                  <a:srgbClr val="0054AA"/>
                </a:solidFill>
                <a:latin typeface="Courier New"/>
                <a:cs typeface="Courier New"/>
              </a:rPr>
              <a:t>,</a:t>
            </a:r>
            <a:r>
              <a:rPr dirty="0" sz="100">
                <a:solidFill>
                  <a:srgbClr val="202020"/>
                </a:solidFill>
                <a:latin typeface="Courier New"/>
                <a:cs typeface="Courier New"/>
              </a:rPr>
              <a:t>inplace</a:t>
            </a:r>
            <a:r>
              <a:rPr dirty="0" sz="100" b="1">
                <a:solidFill>
                  <a:srgbClr val="AA21FF"/>
                </a:solidFill>
                <a:latin typeface="Courier New"/>
                <a:cs typeface="Courier New"/>
              </a:rPr>
              <a:t>=</a:t>
            </a:r>
            <a:r>
              <a:rPr dirty="0" sz="100" b="1">
                <a:solidFill>
                  <a:srgbClr val="008000"/>
                </a:solidFill>
                <a:latin typeface="Courier New"/>
                <a:cs typeface="Courier New"/>
              </a:rPr>
              <a:t>True</a:t>
            </a:r>
            <a:r>
              <a:rPr dirty="0" sz="100">
                <a:solidFill>
                  <a:srgbClr val="0054AA"/>
                </a:solidFill>
                <a:latin typeface="Courier New"/>
                <a:cs typeface="Courier New"/>
              </a:rPr>
              <a:t>)</a:t>
            </a:r>
            <a:endParaRPr sz="100">
              <a:latin typeface="Courier New"/>
              <a:cs typeface="Courier New"/>
            </a:endParaRPr>
          </a:p>
          <a:p>
            <a:pPr>
              <a:lnSpc>
                <a:spcPct val="100000"/>
              </a:lnSpc>
            </a:pPr>
            <a:endParaRPr sz="100">
              <a:latin typeface="Courier New"/>
              <a:cs typeface="Courier New"/>
            </a:endParaRPr>
          </a:p>
          <a:p>
            <a:pPr algn="r" marR="828675">
              <a:lnSpc>
                <a:spcPct val="100000"/>
              </a:lnSpc>
              <a:spcBef>
                <a:spcPts val="75"/>
              </a:spcBef>
            </a:pPr>
            <a:r>
              <a:rPr dirty="0" sz="100">
                <a:solidFill>
                  <a:srgbClr val="616161"/>
                </a:solidFill>
                <a:latin typeface="Courier New"/>
                <a:cs typeface="Courier New"/>
              </a:rPr>
              <a:t>In</a:t>
            </a:r>
            <a:r>
              <a:rPr dirty="0" sz="100" spc="10">
                <a:solidFill>
                  <a:srgbClr val="616161"/>
                </a:solidFill>
                <a:latin typeface="Courier New"/>
                <a:cs typeface="Courier New"/>
              </a:rPr>
              <a:t> </a:t>
            </a:r>
            <a:r>
              <a:rPr dirty="0" sz="100">
                <a:solidFill>
                  <a:srgbClr val="616161"/>
                </a:solidFill>
                <a:latin typeface="Courier New"/>
                <a:cs typeface="Courier New"/>
              </a:rPr>
              <a:t>[54]:</a:t>
            </a:r>
            <a:r>
              <a:rPr dirty="0" sz="100" spc="55">
                <a:solidFill>
                  <a:srgbClr val="616161"/>
                </a:solidFill>
                <a:latin typeface="Courier New"/>
                <a:cs typeface="Courier New"/>
              </a:rPr>
              <a:t> </a:t>
            </a:r>
            <a:r>
              <a:rPr dirty="0" sz="100" i="1">
                <a:solidFill>
                  <a:srgbClr val="408080"/>
                </a:solidFill>
                <a:latin typeface="Courier New"/>
                <a:cs typeface="Courier New"/>
              </a:rPr>
              <a:t>#replace</a:t>
            </a:r>
            <a:r>
              <a:rPr dirty="0" sz="100" spc="15" i="1">
                <a:solidFill>
                  <a:srgbClr val="408080"/>
                </a:solidFill>
                <a:latin typeface="Courier New"/>
                <a:cs typeface="Courier New"/>
              </a:rPr>
              <a:t> </a:t>
            </a:r>
            <a:r>
              <a:rPr dirty="0" sz="100" i="1">
                <a:solidFill>
                  <a:srgbClr val="408080"/>
                </a:solidFill>
                <a:latin typeface="Courier New"/>
                <a:cs typeface="Courier New"/>
              </a:rPr>
              <a:t>missing</a:t>
            </a:r>
            <a:r>
              <a:rPr dirty="0" sz="100" spc="15" i="1">
                <a:solidFill>
                  <a:srgbClr val="408080"/>
                </a:solidFill>
                <a:latin typeface="Courier New"/>
                <a:cs typeface="Courier New"/>
              </a:rPr>
              <a:t> </a:t>
            </a:r>
            <a:r>
              <a:rPr dirty="0" sz="100" i="1">
                <a:solidFill>
                  <a:srgbClr val="408080"/>
                </a:solidFill>
                <a:latin typeface="Courier New"/>
                <a:cs typeface="Courier New"/>
              </a:rPr>
              <a:t>values</a:t>
            </a:r>
            <a:r>
              <a:rPr dirty="0" sz="100" spc="10" i="1">
                <a:solidFill>
                  <a:srgbClr val="408080"/>
                </a:solidFill>
                <a:latin typeface="Courier New"/>
                <a:cs typeface="Courier New"/>
              </a:rPr>
              <a:t> </a:t>
            </a:r>
            <a:r>
              <a:rPr dirty="0" sz="100" i="1">
                <a:solidFill>
                  <a:srgbClr val="408080"/>
                </a:solidFill>
                <a:latin typeface="Courier New"/>
                <a:cs typeface="Courier New"/>
              </a:rPr>
              <a:t>in</a:t>
            </a:r>
            <a:r>
              <a:rPr dirty="0" sz="100" spc="15" i="1">
                <a:solidFill>
                  <a:srgbClr val="408080"/>
                </a:solidFill>
                <a:latin typeface="Courier New"/>
                <a:cs typeface="Courier New"/>
              </a:rPr>
              <a:t> </a:t>
            </a:r>
            <a:r>
              <a:rPr dirty="0" sz="100" i="1">
                <a:solidFill>
                  <a:srgbClr val="408080"/>
                </a:solidFill>
                <a:latin typeface="Courier New"/>
                <a:cs typeface="Courier New"/>
              </a:rPr>
              <a:t>director</a:t>
            </a:r>
            <a:r>
              <a:rPr dirty="0" sz="100" spc="15" i="1">
                <a:solidFill>
                  <a:srgbClr val="408080"/>
                </a:solidFill>
                <a:latin typeface="Courier New"/>
                <a:cs typeface="Courier New"/>
              </a:rPr>
              <a:t> </a:t>
            </a:r>
            <a:r>
              <a:rPr dirty="0" sz="100" i="1">
                <a:solidFill>
                  <a:srgbClr val="408080"/>
                </a:solidFill>
                <a:latin typeface="Courier New"/>
                <a:cs typeface="Courier New"/>
              </a:rPr>
              <a:t>with</a:t>
            </a:r>
            <a:r>
              <a:rPr dirty="0" sz="100" spc="15" i="1">
                <a:solidFill>
                  <a:srgbClr val="408080"/>
                </a:solidFill>
                <a:latin typeface="Courier New"/>
                <a:cs typeface="Courier New"/>
              </a:rPr>
              <a:t> </a:t>
            </a:r>
            <a:r>
              <a:rPr dirty="0" sz="100" i="1">
                <a:solidFill>
                  <a:srgbClr val="408080"/>
                </a:solidFill>
                <a:latin typeface="Courier New"/>
                <a:cs typeface="Courier New"/>
              </a:rPr>
              <a:t>no</a:t>
            </a:r>
            <a:r>
              <a:rPr dirty="0" sz="100" spc="10" i="1">
                <a:solidFill>
                  <a:srgbClr val="408080"/>
                </a:solidFill>
                <a:latin typeface="Courier New"/>
                <a:cs typeface="Courier New"/>
              </a:rPr>
              <a:t> </a:t>
            </a:r>
            <a:r>
              <a:rPr dirty="0" sz="100" i="1">
                <a:solidFill>
                  <a:srgbClr val="408080"/>
                </a:solidFill>
                <a:latin typeface="Courier New"/>
                <a:cs typeface="Courier New"/>
              </a:rPr>
              <a:t>director</a:t>
            </a:r>
            <a:endParaRPr sz="100">
              <a:latin typeface="Courier New"/>
              <a:cs typeface="Courier New"/>
            </a:endParaRPr>
          </a:p>
          <a:p>
            <a:pPr algn="r" marR="788035">
              <a:lnSpc>
                <a:spcPct val="100000"/>
              </a:lnSpc>
              <a:spcBef>
                <a:spcPts val="5"/>
              </a:spcBef>
            </a:pPr>
            <a:r>
              <a:rPr dirty="0" sz="100">
                <a:solidFill>
                  <a:srgbClr val="202020"/>
                </a:solidFill>
                <a:latin typeface="Courier New"/>
                <a:cs typeface="Courier New"/>
              </a:rPr>
              <a:t>df</a:t>
            </a:r>
            <a:r>
              <a:rPr dirty="0" sz="100">
                <a:solidFill>
                  <a:srgbClr val="0054AA"/>
                </a:solidFill>
                <a:latin typeface="Courier New"/>
                <a:cs typeface="Courier New"/>
              </a:rPr>
              <a:t>[</a:t>
            </a:r>
            <a:r>
              <a:rPr dirty="0" sz="100">
                <a:solidFill>
                  <a:srgbClr val="B92020"/>
                </a:solidFill>
                <a:latin typeface="Courier New"/>
                <a:cs typeface="Courier New"/>
              </a:rPr>
              <a:t>'director'</a:t>
            </a:r>
            <a:r>
              <a:rPr dirty="0" sz="100">
                <a:solidFill>
                  <a:srgbClr val="0054AA"/>
                </a:solidFill>
                <a:latin typeface="Courier New"/>
                <a:cs typeface="Courier New"/>
              </a:rPr>
              <a:t>]</a:t>
            </a:r>
            <a:r>
              <a:rPr dirty="0" sz="100" b="1">
                <a:solidFill>
                  <a:srgbClr val="AA21FF"/>
                </a:solidFill>
                <a:latin typeface="Courier New"/>
                <a:cs typeface="Courier New"/>
              </a:rPr>
              <a:t>.</a:t>
            </a:r>
            <a:r>
              <a:rPr dirty="0" sz="100">
                <a:solidFill>
                  <a:srgbClr val="202020"/>
                </a:solidFill>
                <a:latin typeface="Courier New"/>
                <a:cs typeface="Courier New"/>
              </a:rPr>
              <a:t>replace</a:t>
            </a:r>
            <a:r>
              <a:rPr dirty="0" sz="100">
                <a:solidFill>
                  <a:srgbClr val="0054AA"/>
                </a:solidFill>
                <a:latin typeface="Courier New"/>
                <a:cs typeface="Courier New"/>
              </a:rPr>
              <a:t>(</a:t>
            </a:r>
            <a:r>
              <a:rPr dirty="0" sz="100">
                <a:solidFill>
                  <a:srgbClr val="202020"/>
                </a:solidFill>
                <a:latin typeface="Courier New"/>
                <a:cs typeface="Courier New"/>
              </a:rPr>
              <a:t>np</a:t>
            </a:r>
            <a:r>
              <a:rPr dirty="0" sz="100" b="1">
                <a:solidFill>
                  <a:srgbClr val="AA21FF"/>
                </a:solidFill>
                <a:latin typeface="Courier New"/>
                <a:cs typeface="Courier New"/>
              </a:rPr>
              <a:t>.</a:t>
            </a:r>
            <a:r>
              <a:rPr dirty="0" sz="100">
                <a:solidFill>
                  <a:srgbClr val="202020"/>
                </a:solidFill>
                <a:latin typeface="Courier New"/>
                <a:cs typeface="Courier New"/>
              </a:rPr>
              <a:t>nan</a:t>
            </a:r>
            <a:r>
              <a:rPr dirty="0" sz="100">
                <a:solidFill>
                  <a:srgbClr val="0054AA"/>
                </a:solidFill>
                <a:latin typeface="Courier New"/>
                <a:cs typeface="Courier New"/>
              </a:rPr>
              <a:t>,</a:t>
            </a:r>
            <a:r>
              <a:rPr dirty="0" sz="100">
                <a:solidFill>
                  <a:srgbClr val="B92020"/>
                </a:solidFill>
                <a:latin typeface="Courier New"/>
                <a:cs typeface="Courier New"/>
              </a:rPr>
              <a:t>'no  </a:t>
            </a:r>
            <a:r>
              <a:rPr dirty="0" sz="100" spc="20">
                <a:solidFill>
                  <a:srgbClr val="B92020"/>
                </a:solidFill>
                <a:latin typeface="Courier New"/>
                <a:cs typeface="Courier New"/>
              </a:rPr>
              <a:t> </a:t>
            </a:r>
            <a:r>
              <a:rPr dirty="0" sz="100">
                <a:solidFill>
                  <a:srgbClr val="B92020"/>
                </a:solidFill>
                <a:latin typeface="Courier New"/>
                <a:cs typeface="Courier New"/>
              </a:rPr>
              <a:t>director'</a:t>
            </a:r>
            <a:r>
              <a:rPr dirty="0" sz="100">
                <a:solidFill>
                  <a:srgbClr val="0054AA"/>
                </a:solidFill>
                <a:latin typeface="Courier New"/>
                <a:cs typeface="Courier New"/>
              </a:rPr>
              <a:t>,</a:t>
            </a:r>
            <a:r>
              <a:rPr dirty="0" sz="100">
                <a:solidFill>
                  <a:srgbClr val="202020"/>
                </a:solidFill>
                <a:latin typeface="Courier New"/>
                <a:cs typeface="Courier New"/>
              </a:rPr>
              <a:t>inplace</a:t>
            </a:r>
            <a:r>
              <a:rPr dirty="0" sz="100" b="1">
                <a:solidFill>
                  <a:srgbClr val="AA21FF"/>
                </a:solidFill>
                <a:latin typeface="Courier New"/>
                <a:cs typeface="Courier New"/>
              </a:rPr>
              <a:t>=</a:t>
            </a:r>
            <a:r>
              <a:rPr dirty="0" sz="100" b="1">
                <a:solidFill>
                  <a:srgbClr val="008000"/>
                </a:solidFill>
                <a:latin typeface="Courier New"/>
                <a:cs typeface="Courier New"/>
              </a:rPr>
              <a:t>True</a:t>
            </a:r>
            <a:r>
              <a:rPr dirty="0" sz="100">
                <a:solidFill>
                  <a:srgbClr val="0054AA"/>
                </a:solidFill>
                <a:latin typeface="Courier New"/>
                <a:cs typeface="Courier New"/>
              </a:rPr>
              <a:t>)</a:t>
            </a:r>
            <a:endParaRPr sz="100">
              <a:latin typeface="Courier New"/>
              <a:cs typeface="Courier New"/>
            </a:endParaRPr>
          </a:p>
          <a:p>
            <a:pPr>
              <a:lnSpc>
                <a:spcPct val="100000"/>
              </a:lnSpc>
            </a:pPr>
            <a:endParaRPr sz="100">
              <a:latin typeface="Courier New"/>
              <a:cs typeface="Courier New"/>
            </a:endParaRPr>
          </a:p>
          <a:p>
            <a:pPr>
              <a:lnSpc>
                <a:spcPct val="100000"/>
              </a:lnSpc>
            </a:pPr>
            <a:endParaRPr sz="100">
              <a:latin typeface="Courier New"/>
              <a:cs typeface="Courier New"/>
            </a:endParaRPr>
          </a:p>
          <a:p>
            <a:pPr marL="254000">
              <a:lnSpc>
                <a:spcPct val="100000"/>
              </a:lnSpc>
              <a:spcBef>
                <a:spcPts val="65"/>
              </a:spcBef>
            </a:pPr>
            <a:r>
              <a:rPr dirty="0" sz="200" spc="10">
                <a:latin typeface="Arial MT"/>
                <a:cs typeface="Arial MT"/>
              </a:rPr>
              <a:t>insight</a:t>
            </a:r>
            <a:r>
              <a:rPr dirty="0" sz="200" spc="20">
                <a:latin typeface="Arial MT"/>
                <a:cs typeface="Arial MT"/>
              </a:rPr>
              <a:t> </a:t>
            </a:r>
            <a:r>
              <a:rPr dirty="0" sz="200" spc="15">
                <a:latin typeface="Arial MT"/>
                <a:cs typeface="Arial MT"/>
              </a:rPr>
              <a:t>based</a:t>
            </a:r>
            <a:r>
              <a:rPr dirty="0" sz="200" spc="20">
                <a:latin typeface="Arial MT"/>
                <a:cs typeface="Arial MT"/>
              </a:rPr>
              <a:t> </a:t>
            </a:r>
            <a:r>
              <a:rPr dirty="0" sz="200" spc="15">
                <a:latin typeface="Arial MT"/>
                <a:cs typeface="Arial MT"/>
              </a:rPr>
              <a:t>on</a:t>
            </a:r>
            <a:r>
              <a:rPr dirty="0" sz="200" spc="25">
                <a:latin typeface="Arial MT"/>
                <a:cs typeface="Arial MT"/>
              </a:rPr>
              <a:t> </a:t>
            </a:r>
            <a:r>
              <a:rPr dirty="0" sz="200" spc="10">
                <a:latin typeface="Arial MT"/>
                <a:cs typeface="Arial MT"/>
              </a:rPr>
              <a:t>non_graphical</a:t>
            </a:r>
            <a:r>
              <a:rPr dirty="0" sz="200" spc="20">
                <a:latin typeface="Arial MT"/>
                <a:cs typeface="Arial MT"/>
              </a:rPr>
              <a:t> </a:t>
            </a:r>
            <a:r>
              <a:rPr dirty="0" sz="200" spc="15">
                <a:latin typeface="Arial MT"/>
                <a:cs typeface="Arial MT"/>
              </a:rPr>
              <a:t>and</a:t>
            </a:r>
            <a:r>
              <a:rPr dirty="0" sz="200" spc="25">
                <a:latin typeface="Arial MT"/>
                <a:cs typeface="Arial MT"/>
              </a:rPr>
              <a:t> </a:t>
            </a:r>
            <a:r>
              <a:rPr dirty="0" sz="200" spc="10">
                <a:latin typeface="Arial MT"/>
                <a:cs typeface="Arial MT"/>
              </a:rPr>
              <a:t>visual</a:t>
            </a:r>
            <a:r>
              <a:rPr dirty="0" sz="200" spc="20">
                <a:latin typeface="Arial MT"/>
                <a:cs typeface="Arial MT"/>
              </a:rPr>
              <a:t> </a:t>
            </a:r>
            <a:r>
              <a:rPr dirty="0" sz="200" spc="10">
                <a:latin typeface="Arial MT"/>
                <a:cs typeface="Arial MT"/>
              </a:rPr>
              <a:t>analysis</a:t>
            </a:r>
            <a:endParaRPr sz="200">
              <a:latin typeface="Arial MT"/>
              <a:cs typeface="Arial MT"/>
            </a:endParaRPr>
          </a:p>
          <a:p>
            <a:pPr>
              <a:lnSpc>
                <a:spcPct val="100000"/>
              </a:lnSpc>
              <a:spcBef>
                <a:spcPts val="40"/>
              </a:spcBef>
            </a:pPr>
            <a:endParaRPr sz="150">
              <a:latin typeface="Arial MT"/>
              <a:cs typeface="Arial MT"/>
            </a:endParaRPr>
          </a:p>
          <a:p>
            <a:pPr marL="254000">
              <a:lnSpc>
                <a:spcPct val="100000"/>
              </a:lnSpc>
            </a:pPr>
            <a:r>
              <a:rPr dirty="0" sz="100" spc="5" b="1">
                <a:latin typeface="Arial"/>
                <a:cs typeface="Arial"/>
              </a:rPr>
              <a:t>comments</a:t>
            </a:r>
            <a:r>
              <a:rPr dirty="0" sz="100" b="1">
                <a:latin typeface="Arial"/>
                <a:cs typeface="Arial"/>
              </a:rPr>
              <a:t> </a:t>
            </a:r>
            <a:r>
              <a:rPr dirty="0" sz="100" spc="5" b="1">
                <a:latin typeface="Arial"/>
                <a:cs typeface="Arial"/>
              </a:rPr>
              <a:t>on</a:t>
            </a:r>
            <a:r>
              <a:rPr dirty="0" sz="100" b="1">
                <a:latin typeface="Arial"/>
                <a:cs typeface="Arial"/>
              </a:rPr>
              <a:t> </a:t>
            </a:r>
            <a:r>
              <a:rPr dirty="0" sz="100" spc="5" b="1">
                <a:latin typeface="Arial"/>
                <a:cs typeface="Arial"/>
              </a:rPr>
              <a:t>range of</a:t>
            </a:r>
            <a:r>
              <a:rPr dirty="0" sz="100" b="1">
                <a:latin typeface="Arial"/>
                <a:cs typeface="Arial"/>
              </a:rPr>
              <a:t> </a:t>
            </a:r>
            <a:r>
              <a:rPr dirty="0" sz="100" spc="5" b="1">
                <a:latin typeface="Arial"/>
                <a:cs typeface="Arial"/>
              </a:rPr>
              <a:t>attributes</a:t>
            </a:r>
            <a:endParaRPr sz="100">
              <a:latin typeface="Arial"/>
              <a:cs typeface="Arial"/>
            </a:endParaRPr>
          </a:p>
          <a:p>
            <a:pPr>
              <a:lnSpc>
                <a:spcPct val="100000"/>
              </a:lnSpc>
            </a:pPr>
            <a:endParaRPr sz="100">
              <a:latin typeface="Arial"/>
              <a:cs typeface="Arial"/>
            </a:endParaRPr>
          </a:p>
          <a:p>
            <a:pPr marL="164465" marR="81915">
              <a:lnSpc>
                <a:spcPct val="122600"/>
              </a:lnSpc>
            </a:pPr>
            <a:r>
              <a:rPr dirty="0" sz="100" spc="5">
                <a:latin typeface="Arial MT"/>
                <a:cs typeface="Arial MT"/>
              </a:rPr>
              <a:t>Overall, the range of attributes in the dataset showcases the diversity and variety of content available on Netflix, covering different types (movies and TV shows),</a:t>
            </a:r>
            <a:r>
              <a:rPr dirty="0" sz="100" spc="10">
                <a:latin typeface="Arial MT"/>
                <a:cs typeface="Arial MT"/>
              </a:rPr>
              <a:t> </a:t>
            </a:r>
            <a:r>
              <a:rPr dirty="0" sz="100" spc="5">
                <a:latin typeface="Arial MT"/>
                <a:cs typeface="Arial MT"/>
              </a:rPr>
              <a:t>genres, release years, countries of </a:t>
            </a:r>
            <a:r>
              <a:rPr dirty="0" sz="100" spc="10">
                <a:latin typeface="Arial MT"/>
                <a:cs typeface="Arial MT"/>
              </a:rPr>
              <a:t> </a:t>
            </a:r>
            <a:r>
              <a:rPr dirty="0" sz="100" spc="5">
                <a:latin typeface="Arial MT"/>
                <a:cs typeface="Arial MT"/>
              </a:rPr>
              <a:t>origin,</a:t>
            </a:r>
            <a:r>
              <a:rPr dirty="0" sz="100">
                <a:latin typeface="Arial MT"/>
                <a:cs typeface="Arial MT"/>
              </a:rPr>
              <a:t> </a:t>
            </a:r>
            <a:r>
              <a:rPr dirty="0" sz="100" spc="5">
                <a:latin typeface="Arial MT"/>
                <a:cs typeface="Arial MT"/>
              </a:rPr>
              <a:t>and</a:t>
            </a:r>
            <a:r>
              <a:rPr dirty="0" sz="100">
                <a:latin typeface="Arial MT"/>
                <a:cs typeface="Arial MT"/>
              </a:rPr>
              <a:t> </a:t>
            </a:r>
            <a:r>
              <a:rPr dirty="0" sz="100" spc="5">
                <a:latin typeface="Arial MT"/>
                <a:cs typeface="Arial MT"/>
              </a:rPr>
              <a:t>TV ratings.</a:t>
            </a:r>
            <a:r>
              <a:rPr dirty="0" sz="100" spc="-5">
                <a:latin typeface="Arial MT"/>
                <a:cs typeface="Arial MT"/>
              </a:rPr>
              <a:t> </a:t>
            </a:r>
            <a:r>
              <a:rPr dirty="0" sz="100" spc="5">
                <a:latin typeface="Arial MT"/>
                <a:cs typeface="Arial MT"/>
              </a:rPr>
              <a:t>Analyzing</a:t>
            </a:r>
            <a:r>
              <a:rPr dirty="0" sz="100">
                <a:latin typeface="Arial MT"/>
                <a:cs typeface="Arial MT"/>
              </a:rPr>
              <a:t> </a:t>
            </a:r>
            <a:r>
              <a:rPr dirty="0" sz="100" spc="5">
                <a:latin typeface="Arial MT"/>
                <a:cs typeface="Arial MT"/>
              </a:rPr>
              <a:t>the range</a:t>
            </a:r>
            <a:r>
              <a:rPr dirty="0" sz="100">
                <a:latin typeface="Arial MT"/>
                <a:cs typeface="Arial MT"/>
              </a:rPr>
              <a:t> </a:t>
            </a:r>
            <a:r>
              <a:rPr dirty="0" sz="100" spc="5">
                <a:latin typeface="Arial MT"/>
                <a:cs typeface="Arial MT"/>
              </a:rPr>
              <a:t>of</a:t>
            </a:r>
            <a:r>
              <a:rPr dirty="0" sz="100">
                <a:latin typeface="Arial MT"/>
                <a:cs typeface="Arial MT"/>
              </a:rPr>
              <a:t> </a:t>
            </a:r>
            <a:r>
              <a:rPr dirty="0" sz="100" spc="5">
                <a:latin typeface="Arial MT"/>
                <a:cs typeface="Arial MT"/>
              </a:rPr>
              <a:t>attributes can</a:t>
            </a:r>
            <a:r>
              <a:rPr dirty="0" sz="100">
                <a:latin typeface="Arial MT"/>
                <a:cs typeface="Arial MT"/>
              </a:rPr>
              <a:t> </a:t>
            </a:r>
            <a:r>
              <a:rPr dirty="0" sz="100" spc="5">
                <a:latin typeface="Arial MT"/>
                <a:cs typeface="Arial MT"/>
              </a:rPr>
              <a:t>help</a:t>
            </a:r>
            <a:r>
              <a:rPr dirty="0" sz="100">
                <a:latin typeface="Arial MT"/>
                <a:cs typeface="Arial MT"/>
              </a:rPr>
              <a:t> </a:t>
            </a:r>
            <a:r>
              <a:rPr dirty="0" sz="100" spc="5">
                <a:latin typeface="Arial MT"/>
                <a:cs typeface="Arial MT"/>
              </a:rPr>
              <a:t>identify patterns</a:t>
            </a:r>
            <a:r>
              <a:rPr dirty="0" sz="100">
                <a:latin typeface="Arial MT"/>
                <a:cs typeface="Arial MT"/>
              </a:rPr>
              <a:t> </a:t>
            </a:r>
            <a:r>
              <a:rPr dirty="0" sz="100" spc="5">
                <a:latin typeface="Arial MT"/>
                <a:cs typeface="Arial MT"/>
              </a:rPr>
              <a:t>and</a:t>
            </a:r>
            <a:r>
              <a:rPr dirty="0" sz="100">
                <a:latin typeface="Arial MT"/>
                <a:cs typeface="Arial MT"/>
              </a:rPr>
              <a:t> </a:t>
            </a:r>
            <a:r>
              <a:rPr dirty="0" sz="100" spc="5">
                <a:latin typeface="Arial MT"/>
                <a:cs typeface="Arial MT"/>
              </a:rPr>
              <a:t>trends within</a:t>
            </a:r>
            <a:r>
              <a:rPr dirty="0" sz="100">
                <a:latin typeface="Arial MT"/>
                <a:cs typeface="Arial MT"/>
              </a:rPr>
              <a:t> </a:t>
            </a:r>
            <a:r>
              <a:rPr dirty="0" sz="100" spc="5">
                <a:latin typeface="Arial MT"/>
                <a:cs typeface="Arial MT"/>
              </a:rPr>
              <a:t>the</a:t>
            </a:r>
            <a:r>
              <a:rPr dirty="0" sz="100">
                <a:latin typeface="Arial MT"/>
                <a:cs typeface="Arial MT"/>
              </a:rPr>
              <a:t> </a:t>
            </a:r>
            <a:r>
              <a:rPr dirty="0" sz="100" spc="5">
                <a:latin typeface="Arial MT"/>
                <a:cs typeface="Arial MT"/>
              </a:rPr>
              <a:t>data, enabling</a:t>
            </a:r>
            <a:r>
              <a:rPr dirty="0" sz="100">
                <a:latin typeface="Arial MT"/>
                <a:cs typeface="Arial MT"/>
              </a:rPr>
              <a:t> </a:t>
            </a:r>
            <a:r>
              <a:rPr dirty="0" sz="100" spc="5">
                <a:latin typeface="Arial MT"/>
                <a:cs typeface="Arial MT"/>
              </a:rPr>
              <a:t>data-driven</a:t>
            </a:r>
            <a:r>
              <a:rPr dirty="0" sz="100">
                <a:latin typeface="Arial MT"/>
                <a:cs typeface="Arial MT"/>
              </a:rPr>
              <a:t> </a:t>
            </a:r>
            <a:r>
              <a:rPr dirty="0" sz="100" spc="5">
                <a:latin typeface="Arial MT"/>
                <a:cs typeface="Arial MT"/>
              </a:rPr>
              <a:t>insights for</a:t>
            </a:r>
            <a:r>
              <a:rPr dirty="0" sz="100">
                <a:latin typeface="Arial MT"/>
                <a:cs typeface="Arial MT"/>
              </a:rPr>
              <a:t> </a:t>
            </a:r>
            <a:r>
              <a:rPr dirty="0" sz="100" spc="5">
                <a:latin typeface="Arial MT"/>
                <a:cs typeface="Arial MT"/>
              </a:rPr>
              <a:t>business decision-making.</a:t>
            </a:r>
            <a:endParaRPr sz="100">
              <a:latin typeface="Arial MT"/>
              <a:cs typeface="Arial MT"/>
            </a:endParaRPr>
          </a:p>
          <a:p>
            <a:pPr marL="254000">
              <a:lnSpc>
                <a:spcPct val="100000"/>
              </a:lnSpc>
              <a:spcBef>
                <a:spcPts val="85"/>
              </a:spcBef>
            </a:pPr>
            <a:r>
              <a:rPr dirty="0" sz="100" spc="5" b="1">
                <a:latin typeface="Arial"/>
                <a:cs typeface="Arial"/>
              </a:rPr>
              <a:t>Comments</a:t>
            </a:r>
            <a:r>
              <a:rPr dirty="0" sz="100" spc="10" b="1">
                <a:latin typeface="Arial"/>
                <a:cs typeface="Arial"/>
              </a:rPr>
              <a:t> </a:t>
            </a:r>
            <a:r>
              <a:rPr dirty="0" sz="100" spc="5" b="1">
                <a:latin typeface="Arial"/>
                <a:cs typeface="Arial"/>
              </a:rPr>
              <a:t>on</a:t>
            </a:r>
            <a:r>
              <a:rPr dirty="0" sz="100" spc="10" b="1">
                <a:latin typeface="Arial"/>
                <a:cs typeface="Arial"/>
              </a:rPr>
              <a:t> </a:t>
            </a:r>
            <a:r>
              <a:rPr dirty="0" sz="100" spc="5" b="1">
                <a:latin typeface="Arial"/>
                <a:cs typeface="Arial"/>
              </a:rPr>
              <a:t>the</a:t>
            </a:r>
            <a:r>
              <a:rPr dirty="0" sz="100" spc="10" b="1">
                <a:latin typeface="Arial"/>
                <a:cs typeface="Arial"/>
              </a:rPr>
              <a:t> </a:t>
            </a:r>
            <a:r>
              <a:rPr dirty="0" sz="100" spc="5" b="1">
                <a:latin typeface="Arial"/>
                <a:cs typeface="Arial"/>
              </a:rPr>
              <a:t>distribution</a:t>
            </a:r>
            <a:r>
              <a:rPr dirty="0" sz="100" spc="10" b="1">
                <a:latin typeface="Arial"/>
                <a:cs typeface="Arial"/>
              </a:rPr>
              <a:t> </a:t>
            </a:r>
            <a:r>
              <a:rPr dirty="0" sz="100" spc="5" b="1">
                <a:latin typeface="Arial"/>
                <a:cs typeface="Arial"/>
              </a:rPr>
              <a:t>of</a:t>
            </a:r>
            <a:r>
              <a:rPr dirty="0" sz="100" spc="10" b="1">
                <a:latin typeface="Arial"/>
                <a:cs typeface="Arial"/>
              </a:rPr>
              <a:t> </a:t>
            </a:r>
            <a:r>
              <a:rPr dirty="0" sz="100" spc="5" b="1">
                <a:latin typeface="Arial"/>
                <a:cs typeface="Arial"/>
              </a:rPr>
              <a:t>the</a:t>
            </a:r>
            <a:r>
              <a:rPr dirty="0" sz="100" spc="10" b="1">
                <a:latin typeface="Arial"/>
                <a:cs typeface="Arial"/>
              </a:rPr>
              <a:t> </a:t>
            </a:r>
            <a:r>
              <a:rPr dirty="0" sz="100" spc="5" b="1">
                <a:latin typeface="Arial"/>
                <a:cs typeface="Arial"/>
              </a:rPr>
              <a:t>variables</a:t>
            </a:r>
            <a:r>
              <a:rPr dirty="0" sz="100" spc="10" b="1">
                <a:latin typeface="Arial"/>
                <a:cs typeface="Arial"/>
              </a:rPr>
              <a:t> </a:t>
            </a:r>
            <a:r>
              <a:rPr dirty="0" sz="100" spc="5" b="1">
                <a:latin typeface="Arial"/>
                <a:cs typeface="Arial"/>
              </a:rPr>
              <a:t>and</a:t>
            </a:r>
            <a:r>
              <a:rPr dirty="0" sz="100" spc="10" b="1">
                <a:latin typeface="Arial"/>
                <a:cs typeface="Arial"/>
              </a:rPr>
              <a:t> </a:t>
            </a:r>
            <a:r>
              <a:rPr dirty="0" sz="100" spc="5" b="1">
                <a:latin typeface="Arial"/>
                <a:cs typeface="Arial"/>
              </a:rPr>
              <a:t>relationship</a:t>
            </a:r>
            <a:r>
              <a:rPr dirty="0" sz="100" spc="10" b="1">
                <a:latin typeface="Arial"/>
                <a:cs typeface="Arial"/>
              </a:rPr>
              <a:t> </a:t>
            </a:r>
            <a:r>
              <a:rPr dirty="0" sz="100" spc="5" b="1">
                <a:latin typeface="Arial"/>
                <a:cs typeface="Arial"/>
              </a:rPr>
              <a:t>between</a:t>
            </a:r>
            <a:r>
              <a:rPr dirty="0" sz="100" spc="10" b="1">
                <a:latin typeface="Arial"/>
                <a:cs typeface="Arial"/>
              </a:rPr>
              <a:t> </a:t>
            </a:r>
            <a:r>
              <a:rPr dirty="0" sz="100" spc="5" b="1">
                <a:latin typeface="Arial"/>
                <a:cs typeface="Arial"/>
              </a:rPr>
              <a:t>them</a:t>
            </a:r>
            <a:endParaRPr sz="100">
              <a:latin typeface="Arial"/>
              <a:cs typeface="Arial"/>
            </a:endParaRPr>
          </a:p>
          <a:p>
            <a:pPr>
              <a:lnSpc>
                <a:spcPct val="100000"/>
              </a:lnSpc>
            </a:pPr>
            <a:endParaRPr sz="100">
              <a:latin typeface="Arial"/>
              <a:cs typeface="Arial"/>
            </a:endParaRPr>
          </a:p>
          <a:p>
            <a:pPr marL="164465" marR="68580">
              <a:lnSpc>
                <a:spcPct val="122600"/>
              </a:lnSpc>
            </a:pPr>
            <a:r>
              <a:rPr dirty="0" sz="100" spc="5">
                <a:latin typeface="Arial MT"/>
                <a:cs typeface="Arial MT"/>
              </a:rPr>
              <a:t>movies</a:t>
            </a:r>
            <a:r>
              <a:rPr dirty="0" sz="100" spc="10">
                <a:latin typeface="Arial MT"/>
                <a:cs typeface="Arial MT"/>
              </a:rPr>
              <a:t> </a:t>
            </a:r>
            <a:r>
              <a:rPr dirty="0" sz="100" spc="5">
                <a:latin typeface="Arial MT"/>
                <a:cs typeface="Arial MT"/>
              </a:rPr>
              <a:t>duration</a:t>
            </a:r>
            <a:r>
              <a:rPr dirty="0" sz="100" spc="10">
                <a:latin typeface="Arial MT"/>
                <a:cs typeface="Arial MT"/>
              </a:rPr>
              <a:t> </a:t>
            </a:r>
            <a:r>
              <a:rPr dirty="0" sz="100" spc="5">
                <a:latin typeface="Arial MT"/>
                <a:cs typeface="Arial MT"/>
              </a:rPr>
              <a:t>are</a:t>
            </a:r>
            <a:r>
              <a:rPr dirty="0" sz="100" spc="10">
                <a:latin typeface="Arial MT"/>
                <a:cs typeface="Arial MT"/>
              </a:rPr>
              <a:t> </a:t>
            </a:r>
            <a:r>
              <a:rPr dirty="0" sz="100" spc="5">
                <a:latin typeface="Arial MT"/>
                <a:cs typeface="Arial MT"/>
              </a:rPr>
              <a:t>in</a:t>
            </a:r>
            <a:r>
              <a:rPr dirty="0" sz="100" spc="10">
                <a:latin typeface="Arial MT"/>
                <a:cs typeface="Arial MT"/>
              </a:rPr>
              <a:t> </a:t>
            </a:r>
            <a:r>
              <a:rPr dirty="0" sz="100" spc="5">
                <a:latin typeface="Arial MT"/>
                <a:cs typeface="Arial MT"/>
              </a:rPr>
              <a:t>minutes</a:t>
            </a:r>
            <a:r>
              <a:rPr dirty="0" sz="100" spc="10">
                <a:latin typeface="Arial MT"/>
                <a:cs typeface="Arial MT"/>
              </a:rPr>
              <a:t> </a:t>
            </a:r>
            <a:r>
              <a:rPr dirty="0" sz="100" spc="5">
                <a:latin typeface="Arial MT"/>
                <a:cs typeface="Arial MT"/>
              </a:rPr>
              <a:t>tv_show</a:t>
            </a:r>
            <a:r>
              <a:rPr dirty="0" sz="100" spc="10">
                <a:latin typeface="Arial MT"/>
                <a:cs typeface="Arial MT"/>
              </a:rPr>
              <a:t> </a:t>
            </a:r>
            <a:r>
              <a:rPr dirty="0" sz="100" spc="5">
                <a:latin typeface="Arial MT"/>
                <a:cs typeface="Arial MT"/>
              </a:rPr>
              <a:t>duration</a:t>
            </a:r>
            <a:r>
              <a:rPr dirty="0" sz="100" spc="15">
                <a:latin typeface="Arial MT"/>
                <a:cs typeface="Arial MT"/>
              </a:rPr>
              <a:t> </a:t>
            </a:r>
            <a:r>
              <a:rPr dirty="0" sz="100" spc="5">
                <a:latin typeface="Arial MT"/>
                <a:cs typeface="Arial MT"/>
              </a:rPr>
              <a:t>are</a:t>
            </a:r>
            <a:r>
              <a:rPr dirty="0" sz="100" spc="10">
                <a:latin typeface="Arial MT"/>
                <a:cs typeface="Arial MT"/>
              </a:rPr>
              <a:t> </a:t>
            </a:r>
            <a:r>
              <a:rPr dirty="0" sz="100" spc="5">
                <a:latin typeface="Arial MT"/>
                <a:cs typeface="Arial MT"/>
              </a:rPr>
              <a:t>in</a:t>
            </a:r>
            <a:r>
              <a:rPr dirty="0" sz="100" spc="10">
                <a:latin typeface="Arial MT"/>
                <a:cs typeface="Arial MT"/>
              </a:rPr>
              <a:t> </a:t>
            </a:r>
            <a:r>
              <a:rPr dirty="0" sz="100" spc="5">
                <a:latin typeface="Arial MT"/>
                <a:cs typeface="Arial MT"/>
              </a:rPr>
              <a:t>season</a:t>
            </a:r>
            <a:r>
              <a:rPr dirty="0" sz="100" spc="10">
                <a:latin typeface="Arial MT"/>
                <a:cs typeface="Arial MT"/>
              </a:rPr>
              <a:t> </a:t>
            </a:r>
            <a:r>
              <a:rPr dirty="0" sz="100" spc="5">
                <a:latin typeface="Arial MT"/>
                <a:cs typeface="Arial MT"/>
              </a:rPr>
              <a:t>The</a:t>
            </a:r>
            <a:r>
              <a:rPr dirty="0" sz="100" spc="10">
                <a:latin typeface="Arial MT"/>
                <a:cs typeface="Arial MT"/>
              </a:rPr>
              <a:t> </a:t>
            </a:r>
            <a:r>
              <a:rPr dirty="0" sz="100" spc="5">
                <a:latin typeface="Arial MT"/>
                <a:cs typeface="Arial MT"/>
              </a:rPr>
              <a:t>relationship</a:t>
            </a:r>
            <a:r>
              <a:rPr dirty="0" sz="100" spc="10">
                <a:latin typeface="Arial MT"/>
                <a:cs typeface="Arial MT"/>
              </a:rPr>
              <a:t> </a:t>
            </a:r>
            <a:r>
              <a:rPr dirty="0" sz="100" spc="5">
                <a:latin typeface="Arial MT"/>
                <a:cs typeface="Arial MT"/>
              </a:rPr>
              <a:t>between</a:t>
            </a:r>
            <a:r>
              <a:rPr dirty="0" sz="100" spc="10">
                <a:latin typeface="Arial MT"/>
                <a:cs typeface="Arial MT"/>
              </a:rPr>
              <a:t> </a:t>
            </a:r>
            <a:r>
              <a:rPr dirty="0" sz="100" spc="5">
                <a:latin typeface="Arial MT"/>
                <a:cs typeface="Arial MT"/>
              </a:rPr>
              <a:t>'Country'</a:t>
            </a:r>
            <a:r>
              <a:rPr dirty="0" sz="100" spc="15">
                <a:latin typeface="Arial MT"/>
                <a:cs typeface="Arial MT"/>
              </a:rPr>
              <a:t> </a:t>
            </a:r>
            <a:r>
              <a:rPr dirty="0" sz="100" spc="5">
                <a:latin typeface="Arial MT"/>
                <a:cs typeface="Arial MT"/>
              </a:rPr>
              <a:t>and</a:t>
            </a:r>
            <a:r>
              <a:rPr dirty="0" sz="100" spc="10">
                <a:latin typeface="Arial MT"/>
                <a:cs typeface="Arial MT"/>
              </a:rPr>
              <a:t> </a:t>
            </a:r>
            <a:r>
              <a:rPr dirty="0" sz="100">
                <a:latin typeface="Arial MT"/>
                <a:cs typeface="Arial MT"/>
              </a:rPr>
              <a:t>'Type'</a:t>
            </a:r>
            <a:r>
              <a:rPr dirty="0" sz="100" spc="10">
                <a:latin typeface="Arial MT"/>
                <a:cs typeface="Arial MT"/>
              </a:rPr>
              <a:t> </a:t>
            </a:r>
            <a:r>
              <a:rPr dirty="0" sz="100" spc="5">
                <a:latin typeface="Arial MT"/>
                <a:cs typeface="Arial MT"/>
              </a:rPr>
              <a:t>can</a:t>
            </a:r>
            <a:r>
              <a:rPr dirty="0" sz="100" spc="10">
                <a:latin typeface="Arial MT"/>
                <a:cs typeface="Arial MT"/>
              </a:rPr>
              <a:t> </a:t>
            </a:r>
            <a:r>
              <a:rPr dirty="0" sz="100" spc="5">
                <a:latin typeface="Arial MT"/>
                <a:cs typeface="Arial MT"/>
              </a:rPr>
              <a:t>help</a:t>
            </a:r>
            <a:r>
              <a:rPr dirty="0" sz="100" spc="10">
                <a:latin typeface="Arial MT"/>
                <a:cs typeface="Arial MT"/>
              </a:rPr>
              <a:t> </a:t>
            </a:r>
            <a:r>
              <a:rPr dirty="0" sz="100" spc="5">
                <a:latin typeface="Arial MT"/>
                <a:cs typeface="Arial MT"/>
              </a:rPr>
              <a:t>identify</a:t>
            </a:r>
            <a:r>
              <a:rPr dirty="0" sz="100" spc="10">
                <a:latin typeface="Arial MT"/>
                <a:cs typeface="Arial MT"/>
              </a:rPr>
              <a:t> </a:t>
            </a:r>
            <a:r>
              <a:rPr dirty="0" sz="100" spc="5">
                <a:latin typeface="Arial MT"/>
                <a:cs typeface="Arial MT"/>
              </a:rPr>
              <a:t>which</a:t>
            </a:r>
            <a:r>
              <a:rPr dirty="0" sz="100" spc="15">
                <a:latin typeface="Arial MT"/>
                <a:cs typeface="Arial MT"/>
              </a:rPr>
              <a:t> </a:t>
            </a:r>
            <a:r>
              <a:rPr dirty="0" sz="100" spc="5">
                <a:latin typeface="Arial MT"/>
                <a:cs typeface="Arial MT"/>
              </a:rPr>
              <a:t>countries</a:t>
            </a:r>
            <a:r>
              <a:rPr dirty="0" sz="100" spc="10">
                <a:latin typeface="Arial MT"/>
                <a:cs typeface="Arial MT"/>
              </a:rPr>
              <a:t> </a:t>
            </a:r>
            <a:r>
              <a:rPr dirty="0" sz="100" spc="5">
                <a:latin typeface="Arial MT"/>
                <a:cs typeface="Arial MT"/>
              </a:rPr>
              <a:t>produce</a:t>
            </a:r>
            <a:r>
              <a:rPr dirty="0" sz="100" spc="10">
                <a:latin typeface="Arial MT"/>
                <a:cs typeface="Arial MT"/>
              </a:rPr>
              <a:t> </a:t>
            </a:r>
            <a:r>
              <a:rPr dirty="0" sz="100" spc="5">
                <a:latin typeface="Arial MT"/>
                <a:cs typeface="Arial MT"/>
              </a:rPr>
              <a:t>more</a:t>
            </a:r>
            <a:r>
              <a:rPr dirty="0" sz="100" spc="10">
                <a:latin typeface="Arial MT"/>
                <a:cs typeface="Arial MT"/>
              </a:rPr>
              <a:t> </a:t>
            </a:r>
            <a:r>
              <a:rPr dirty="0" sz="100" spc="5">
                <a:latin typeface="Arial MT"/>
                <a:cs typeface="Arial MT"/>
              </a:rPr>
              <a:t>movies</a:t>
            </a:r>
            <a:r>
              <a:rPr dirty="0" sz="100" spc="10">
                <a:latin typeface="Arial MT"/>
                <a:cs typeface="Arial MT"/>
              </a:rPr>
              <a:t> </a:t>
            </a:r>
            <a:r>
              <a:rPr dirty="0" sz="100" spc="5">
                <a:latin typeface="Arial MT"/>
                <a:cs typeface="Arial MT"/>
              </a:rPr>
              <a:t>or</a:t>
            </a:r>
            <a:r>
              <a:rPr dirty="0" sz="100" spc="10">
                <a:latin typeface="Arial MT"/>
                <a:cs typeface="Arial MT"/>
              </a:rPr>
              <a:t> </a:t>
            </a:r>
            <a:r>
              <a:rPr dirty="0" sz="100" spc="5">
                <a:latin typeface="Arial MT"/>
                <a:cs typeface="Arial MT"/>
              </a:rPr>
              <a:t>TV</a:t>
            </a:r>
            <a:r>
              <a:rPr dirty="0" sz="100" spc="10">
                <a:latin typeface="Arial MT"/>
                <a:cs typeface="Arial MT"/>
              </a:rPr>
              <a:t> </a:t>
            </a:r>
            <a:r>
              <a:rPr dirty="0" sz="100" spc="5">
                <a:latin typeface="Arial MT"/>
                <a:cs typeface="Arial MT"/>
              </a:rPr>
              <a:t>shows</a:t>
            </a:r>
            <a:r>
              <a:rPr dirty="0" sz="100" spc="15">
                <a:latin typeface="Arial MT"/>
                <a:cs typeface="Arial MT"/>
              </a:rPr>
              <a:t> </a:t>
            </a:r>
            <a:r>
              <a:rPr dirty="0" sz="100" spc="5">
                <a:latin typeface="Arial MT"/>
                <a:cs typeface="Arial MT"/>
              </a:rPr>
              <a:t>on</a:t>
            </a:r>
            <a:r>
              <a:rPr dirty="0" sz="100" spc="10">
                <a:latin typeface="Arial MT"/>
                <a:cs typeface="Arial MT"/>
              </a:rPr>
              <a:t> </a:t>
            </a:r>
            <a:r>
              <a:rPr dirty="0" sz="100" spc="5">
                <a:latin typeface="Arial MT"/>
                <a:cs typeface="Arial MT"/>
              </a:rPr>
              <a:t>Netflix.</a:t>
            </a:r>
            <a:r>
              <a:rPr dirty="0" sz="100" spc="10">
                <a:latin typeface="Arial MT"/>
                <a:cs typeface="Arial MT"/>
              </a:rPr>
              <a:t> </a:t>
            </a:r>
            <a:r>
              <a:rPr dirty="0" sz="100" spc="5">
                <a:latin typeface="Arial MT"/>
                <a:cs typeface="Arial MT"/>
              </a:rPr>
              <a:t>usa,india </a:t>
            </a:r>
            <a:r>
              <a:rPr dirty="0" sz="100" spc="10">
                <a:latin typeface="Arial MT"/>
                <a:cs typeface="Arial MT"/>
              </a:rPr>
              <a:t> </a:t>
            </a:r>
            <a:r>
              <a:rPr dirty="0" sz="100" spc="5">
                <a:latin typeface="Arial MT"/>
                <a:cs typeface="Arial MT"/>
              </a:rPr>
              <a:t>top</a:t>
            </a:r>
            <a:r>
              <a:rPr dirty="0" sz="100">
                <a:latin typeface="Arial MT"/>
                <a:cs typeface="Arial MT"/>
              </a:rPr>
              <a:t> </a:t>
            </a:r>
            <a:r>
              <a:rPr dirty="0" sz="100" spc="5">
                <a:latin typeface="Arial MT"/>
                <a:cs typeface="Arial MT"/>
              </a:rPr>
              <a:t>movie</a:t>
            </a:r>
            <a:r>
              <a:rPr dirty="0" sz="100">
                <a:latin typeface="Arial MT"/>
                <a:cs typeface="Arial MT"/>
              </a:rPr>
              <a:t> </a:t>
            </a:r>
            <a:r>
              <a:rPr dirty="0" sz="100" spc="5">
                <a:latin typeface="Arial MT"/>
                <a:cs typeface="Arial MT"/>
              </a:rPr>
              <a:t>producing</a:t>
            </a:r>
            <a:r>
              <a:rPr dirty="0" sz="100">
                <a:latin typeface="Arial MT"/>
                <a:cs typeface="Arial MT"/>
              </a:rPr>
              <a:t> </a:t>
            </a:r>
            <a:r>
              <a:rPr dirty="0" sz="100" spc="5">
                <a:latin typeface="Arial MT"/>
                <a:cs typeface="Arial MT"/>
              </a:rPr>
              <a:t>country. usa,uk</a:t>
            </a:r>
            <a:r>
              <a:rPr dirty="0" sz="100">
                <a:latin typeface="Arial MT"/>
                <a:cs typeface="Arial MT"/>
              </a:rPr>
              <a:t> </a:t>
            </a:r>
            <a:r>
              <a:rPr dirty="0" sz="100" spc="5">
                <a:latin typeface="Arial MT"/>
                <a:cs typeface="Arial MT"/>
              </a:rPr>
              <a:t>top</a:t>
            </a:r>
            <a:r>
              <a:rPr dirty="0" sz="100">
                <a:latin typeface="Arial MT"/>
                <a:cs typeface="Arial MT"/>
              </a:rPr>
              <a:t> </a:t>
            </a:r>
            <a:r>
              <a:rPr dirty="0" sz="100" spc="5">
                <a:latin typeface="Arial MT"/>
                <a:cs typeface="Arial MT"/>
              </a:rPr>
              <a:t>tv show</a:t>
            </a:r>
            <a:r>
              <a:rPr dirty="0" sz="100">
                <a:latin typeface="Arial MT"/>
                <a:cs typeface="Arial MT"/>
              </a:rPr>
              <a:t> </a:t>
            </a:r>
            <a:r>
              <a:rPr dirty="0" sz="100" spc="5">
                <a:latin typeface="Arial MT"/>
                <a:cs typeface="Arial MT"/>
              </a:rPr>
              <a:t>producing</a:t>
            </a:r>
            <a:r>
              <a:rPr dirty="0" sz="100">
                <a:latin typeface="Arial MT"/>
                <a:cs typeface="Arial MT"/>
              </a:rPr>
              <a:t> </a:t>
            </a:r>
            <a:r>
              <a:rPr dirty="0" sz="100" spc="5">
                <a:latin typeface="Arial MT"/>
                <a:cs typeface="Arial MT"/>
              </a:rPr>
              <a:t>country. top</a:t>
            </a:r>
            <a:r>
              <a:rPr dirty="0" sz="100">
                <a:latin typeface="Arial MT"/>
                <a:cs typeface="Arial MT"/>
              </a:rPr>
              <a:t> </a:t>
            </a:r>
            <a:r>
              <a:rPr dirty="0" sz="100" spc="5">
                <a:latin typeface="Arial MT"/>
                <a:cs typeface="Arial MT"/>
              </a:rPr>
              <a:t>gener</a:t>
            </a:r>
            <a:r>
              <a:rPr dirty="0" sz="100">
                <a:latin typeface="Arial MT"/>
                <a:cs typeface="Arial MT"/>
              </a:rPr>
              <a:t> </a:t>
            </a:r>
            <a:r>
              <a:rPr dirty="0" sz="100" spc="5">
                <a:latin typeface="Arial MT"/>
                <a:cs typeface="Arial MT"/>
              </a:rPr>
              <a:t>of tv</a:t>
            </a:r>
            <a:r>
              <a:rPr dirty="0" sz="100">
                <a:latin typeface="Arial MT"/>
                <a:cs typeface="Arial MT"/>
              </a:rPr>
              <a:t> </a:t>
            </a:r>
            <a:r>
              <a:rPr dirty="0" sz="100" spc="5">
                <a:latin typeface="Arial MT"/>
                <a:cs typeface="Arial MT"/>
              </a:rPr>
              <a:t>show</a:t>
            </a:r>
            <a:r>
              <a:rPr dirty="0" sz="100">
                <a:latin typeface="Arial MT"/>
                <a:cs typeface="Arial MT"/>
              </a:rPr>
              <a:t> </a:t>
            </a:r>
            <a:r>
              <a:rPr dirty="0" sz="100" spc="5">
                <a:latin typeface="Arial MT"/>
                <a:cs typeface="Arial MT"/>
              </a:rPr>
              <a:t>is kids</a:t>
            </a:r>
            <a:r>
              <a:rPr dirty="0" sz="100">
                <a:latin typeface="Arial MT"/>
                <a:cs typeface="Arial MT"/>
              </a:rPr>
              <a:t> tv. </a:t>
            </a:r>
            <a:r>
              <a:rPr dirty="0" sz="100" spc="5">
                <a:latin typeface="Arial MT"/>
                <a:cs typeface="Arial MT"/>
              </a:rPr>
              <a:t>whereas top</a:t>
            </a:r>
            <a:r>
              <a:rPr dirty="0" sz="100">
                <a:latin typeface="Arial MT"/>
                <a:cs typeface="Arial MT"/>
              </a:rPr>
              <a:t> </a:t>
            </a:r>
            <a:r>
              <a:rPr dirty="0" sz="100" spc="5">
                <a:latin typeface="Arial MT"/>
                <a:cs typeface="Arial MT"/>
              </a:rPr>
              <a:t>genere</a:t>
            </a:r>
            <a:r>
              <a:rPr dirty="0" sz="100">
                <a:latin typeface="Arial MT"/>
                <a:cs typeface="Arial MT"/>
              </a:rPr>
              <a:t> </a:t>
            </a:r>
            <a:r>
              <a:rPr dirty="0" sz="100" spc="5">
                <a:latin typeface="Arial MT"/>
                <a:cs typeface="Arial MT"/>
              </a:rPr>
              <a:t>of movies</a:t>
            </a:r>
            <a:r>
              <a:rPr dirty="0" sz="100">
                <a:latin typeface="Arial MT"/>
                <a:cs typeface="Arial MT"/>
              </a:rPr>
              <a:t> </a:t>
            </a:r>
            <a:r>
              <a:rPr dirty="0" sz="100" spc="5">
                <a:latin typeface="Arial MT"/>
                <a:cs typeface="Arial MT"/>
              </a:rPr>
              <a:t>is</a:t>
            </a:r>
            <a:r>
              <a:rPr dirty="0" sz="100">
                <a:latin typeface="Arial MT"/>
                <a:cs typeface="Arial MT"/>
              </a:rPr>
              <a:t> </a:t>
            </a:r>
            <a:r>
              <a:rPr dirty="0" sz="100" spc="5">
                <a:latin typeface="Arial MT"/>
                <a:cs typeface="Arial MT"/>
              </a:rPr>
              <a:t>drama</a:t>
            </a:r>
            <a:r>
              <a:rPr dirty="0" sz="100">
                <a:latin typeface="Arial MT"/>
                <a:cs typeface="Arial MT"/>
              </a:rPr>
              <a:t> </a:t>
            </a:r>
            <a:r>
              <a:rPr dirty="0" sz="100" spc="5">
                <a:latin typeface="Arial MT"/>
                <a:cs typeface="Arial MT"/>
              </a:rPr>
              <a:t>and international</a:t>
            </a:r>
            <a:r>
              <a:rPr dirty="0" sz="100">
                <a:latin typeface="Arial MT"/>
                <a:cs typeface="Arial MT"/>
              </a:rPr>
              <a:t> </a:t>
            </a:r>
            <a:r>
              <a:rPr dirty="0" sz="100" spc="5">
                <a:latin typeface="Arial MT"/>
                <a:cs typeface="Arial MT"/>
              </a:rPr>
              <a:t>movies.</a:t>
            </a:r>
            <a:endParaRPr sz="100">
              <a:latin typeface="Arial MT"/>
              <a:cs typeface="Arial MT"/>
            </a:endParaRPr>
          </a:p>
          <a:p>
            <a:pPr marL="254000">
              <a:lnSpc>
                <a:spcPct val="100000"/>
              </a:lnSpc>
              <a:spcBef>
                <a:spcPts val="85"/>
              </a:spcBef>
            </a:pPr>
            <a:r>
              <a:rPr dirty="0" sz="100" spc="5" b="1">
                <a:latin typeface="Arial"/>
                <a:cs typeface="Arial"/>
              </a:rPr>
              <a:t>comments on each univariate and</a:t>
            </a:r>
            <a:r>
              <a:rPr dirty="0" sz="100" spc="10" b="1">
                <a:latin typeface="Arial"/>
                <a:cs typeface="Arial"/>
              </a:rPr>
              <a:t> </a:t>
            </a:r>
            <a:r>
              <a:rPr dirty="0" sz="100" spc="5" b="1">
                <a:latin typeface="Arial"/>
                <a:cs typeface="Arial"/>
              </a:rPr>
              <a:t>bivariate plot</a:t>
            </a:r>
            <a:endParaRPr sz="100">
              <a:latin typeface="Arial"/>
              <a:cs typeface="Arial"/>
            </a:endParaRPr>
          </a:p>
          <a:p>
            <a:pPr>
              <a:lnSpc>
                <a:spcPct val="100000"/>
              </a:lnSpc>
              <a:spcBef>
                <a:spcPts val="25"/>
              </a:spcBef>
            </a:pPr>
            <a:endParaRPr sz="100">
              <a:latin typeface="Arial"/>
              <a:cs typeface="Arial"/>
            </a:endParaRPr>
          </a:p>
          <a:p>
            <a:pPr marL="254000" marR="90805">
              <a:lnSpc>
                <a:spcPct val="153300"/>
              </a:lnSpc>
            </a:pPr>
            <a:r>
              <a:rPr dirty="0" sz="100" spc="5">
                <a:latin typeface="Arial MT"/>
                <a:cs typeface="Arial MT"/>
              </a:rPr>
              <a:t>usa,india,uk japan,s</a:t>
            </a:r>
            <a:r>
              <a:rPr dirty="0" sz="100" spc="10">
                <a:latin typeface="Arial MT"/>
                <a:cs typeface="Arial MT"/>
              </a:rPr>
              <a:t> </a:t>
            </a:r>
            <a:r>
              <a:rPr dirty="0" sz="100" spc="5">
                <a:latin typeface="Arial MT"/>
                <a:cs typeface="Arial MT"/>
              </a:rPr>
              <a:t>kore,canada</a:t>
            </a:r>
            <a:r>
              <a:rPr dirty="0" sz="100" spc="10">
                <a:latin typeface="Arial MT"/>
                <a:cs typeface="Arial MT"/>
              </a:rPr>
              <a:t> </a:t>
            </a:r>
            <a:r>
              <a:rPr dirty="0" sz="100" spc="5">
                <a:latin typeface="Arial MT"/>
                <a:cs typeface="Arial MT"/>
              </a:rPr>
              <a:t>is</a:t>
            </a:r>
            <a:r>
              <a:rPr dirty="0" sz="100" spc="10">
                <a:latin typeface="Arial MT"/>
                <a:cs typeface="Arial MT"/>
              </a:rPr>
              <a:t> </a:t>
            </a:r>
            <a:r>
              <a:rPr dirty="0" sz="100" spc="5">
                <a:latin typeface="Arial MT"/>
                <a:cs typeface="Arial MT"/>
              </a:rPr>
              <a:t>the</a:t>
            </a:r>
            <a:r>
              <a:rPr dirty="0" sz="100" spc="10">
                <a:latin typeface="Arial MT"/>
                <a:cs typeface="Arial MT"/>
              </a:rPr>
              <a:t> </a:t>
            </a:r>
            <a:r>
              <a:rPr dirty="0" sz="100" spc="5">
                <a:latin typeface="Arial MT"/>
                <a:cs typeface="Arial MT"/>
              </a:rPr>
              <a:t>highest</a:t>
            </a:r>
            <a:r>
              <a:rPr dirty="0" sz="100" spc="10">
                <a:latin typeface="Arial MT"/>
                <a:cs typeface="Arial MT"/>
              </a:rPr>
              <a:t> </a:t>
            </a:r>
            <a:r>
              <a:rPr dirty="0" sz="100" spc="5">
                <a:latin typeface="Arial MT"/>
                <a:cs typeface="Arial MT"/>
              </a:rPr>
              <a:t>content</a:t>
            </a:r>
            <a:r>
              <a:rPr dirty="0" sz="100" spc="10">
                <a:latin typeface="Arial MT"/>
                <a:cs typeface="Arial MT"/>
              </a:rPr>
              <a:t> </a:t>
            </a:r>
            <a:r>
              <a:rPr dirty="0" sz="100" spc="5">
                <a:latin typeface="Arial MT"/>
                <a:cs typeface="Arial MT"/>
              </a:rPr>
              <a:t>consuming</a:t>
            </a:r>
            <a:r>
              <a:rPr dirty="0" sz="100" spc="10">
                <a:latin typeface="Arial MT"/>
                <a:cs typeface="Arial MT"/>
              </a:rPr>
              <a:t> </a:t>
            </a:r>
            <a:r>
              <a:rPr dirty="0" sz="100" spc="5">
                <a:latin typeface="Arial MT"/>
                <a:cs typeface="Arial MT"/>
              </a:rPr>
              <a:t>country.</a:t>
            </a:r>
            <a:r>
              <a:rPr dirty="0" sz="100" spc="10">
                <a:latin typeface="Arial MT"/>
                <a:cs typeface="Arial MT"/>
              </a:rPr>
              <a:t> </a:t>
            </a:r>
            <a:r>
              <a:rPr dirty="0" sz="100" spc="5">
                <a:latin typeface="Arial MT"/>
                <a:cs typeface="Arial MT"/>
              </a:rPr>
              <a:t>rajiv</a:t>
            </a:r>
            <a:r>
              <a:rPr dirty="0" sz="100" spc="10">
                <a:latin typeface="Arial MT"/>
                <a:cs typeface="Arial MT"/>
              </a:rPr>
              <a:t> </a:t>
            </a:r>
            <a:r>
              <a:rPr dirty="0" sz="100" spc="5">
                <a:latin typeface="Arial MT"/>
                <a:cs typeface="Arial MT"/>
              </a:rPr>
              <a:t>chika</a:t>
            </a:r>
            <a:r>
              <a:rPr dirty="0" sz="100" spc="10">
                <a:latin typeface="Arial MT"/>
                <a:cs typeface="Arial MT"/>
              </a:rPr>
              <a:t> </a:t>
            </a:r>
            <a:r>
              <a:rPr dirty="0" sz="100" spc="5">
                <a:latin typeface="Arial MT"/>
                <a:cs typeface="Arial MT"/>
              </a:rPr>
              <a:t>is</a:t>
            </a:r>
            <a:r>
              <a:rPr dirty="0" sz="100" spc="10">
                <a:latin typeface="Arial MT"/>
                <a:cs typeface="Arial MT"/>
              </a:rPr>
              <a:t> </a:t>
            </a:r>
            <a:r>
              <a:rPr dirty="0" sz="100" spc="5">
                <a:latin typeface="Arial MT"/>
                <a:cs typeface="Arial MT"/>
              </a:rPr>
              <a:t>the</a:t>
            </a:r>
            <a:r>
              <a:rPr dirty="0" sz="100" spc="10">
                <a:latin typeface="Arial MT"/>
                <a:cs typeface="Arial MT"/>
              </a:rPr>
              <a:t> </a:t>
            </a:r>
            <a:r>
              <a:rPr dirty="0" sz="100" spc="5">
                <a:latin typeface="Arial MT"/>
                <a:cs typeface="Arial MT"/>
              </a:rPr>
              <a:t>top</a:t>
            </a:r>
            <a:r>
              <a:rPr dirty="0" sz="100" spc="10">
                <a:latin typeface="Arial MT"/>
                <a:cs typeface="Arial MT"/>
              </a:rPr>
              <a:t> </a:t>
            </a:r>
            <a:r>
              <a:rPr dirty="0" sz="100">
                <a:latin typeface="Arial MT"/>
                <a:cs typeface="Arial MT"/>
              </a:rPr>
              <a:t>director.</a:t>
            </a:r>
            <a:r>
              <a:rPr dirty="0" sz="100" spc="10">
                <a:latin typeface="Arial MT"/>
                <a:cs typeface="Arial MT"/>
              </a:rPr>
              <a:t> </a:t>
            </a:r>
            <a:r>
              <a:rPr dirty="0" sz="100" spc="5">
                <a:latin typeface="Arial MT"/>
                <a:cs typeface="Arial MT"/>
              </a:rPr>
              <a:t>David</a:t>
            </a:r>
            <a:r>
              <a:rPr dirty="0" sz="100" spc="10">
                <a:latin typeface="Arial MT"/>
                <a:cs typeface="Arial MT"/>
              </a:rPr>
              <a:t> </a:t>
            </a:r>
            <a:r>
              <a:rPr dirty="0" sz="100" spc="5">
                <a:latin typeface="Arial MT"/>
                <a:cs typeface="Arial MT"/>
              </a:rPr>
              <a:t>attenbourg</a:t>
            </a:r>
            <a:r>
              <a:rPr dirty="0" sz="100" spc="10">
                <a:latin typeface="Arial MT"/>
                <a:cs typeface="Arial MT"/>
              </a:rPr>
              <a:t> </a:t>
            </a:r>
            <a:r>
              <a:rPr dirty="0" sz="100" spc="5">
                <a:latin typeface="Arial MT"/>
                <a:cs typeface="Arial MT"/>
              </a:rPr>
              <a:t>is</a:t>
            </a:r>
            <a:r>
              <a:rPr dirty="0" sz="100" spc="10">
                <a:latin typeface="Arial MT"/>
                <a:cs typeface="Arial MT"/>
              </a:rPr>
              <a:t> </a:t>
            </a:r>
            <a:r>
              <a:rPr dirty="0" sz="100" spc="5">
                <a:latin typeface="Arial MT"/>
                <a:cs typeface="Arial MT"/>
              </a:rPr>
              <a:t>the</a:t>
            </a:r>
            <a:r>
              <a:rPr dirty="0" sz="100" spc="10">
                <a:latin typeface="Arial MT"/>
                <a:cs typeface="Arial MT"/>
              </a:rPr>
              <a:t> </a:t>
            </a:r>
            <a:r>
              <a:rPr dirty="0" sz="100" spc="5">
                <a:latin typeface="Arial MT"/>
                <a:cs typeface="Arial MT"/>
              </a:rPr>
              <a:t>top</a:t>
            </a:r>
            <a:r>
              <a:rPr dirty="0" sz="100" spc="10">
                <a:latin typeface="Arial MT"/>
                <a:cs typeface="Arial MT"/>
              </a:rPr>
              <a:t> </a:t>
            </a:r>
            <a:r>
              <a:rPr dirty="0" sz="100">
                <a:latin typeface="Arial MT"/>
                <a:cs typeface="Arial MT"/>
              </a:rPr>
              <a:t>actor.</a:t>
            </a:r>
            <a:r>
              <a:rPr dirty="0" sz="100" spc="10">
                <a:latin typeface="Arial MT"/>
                <a:cs typeface="Arial MT"/>
              </a:rPr>
              <a:t> </a:t>
            </a:r>
            <a:r>
              <a:rPr dirty="0" sz="100" spc="5">
                <a:latin typeface="Arial MT"/>
                <a:cs typeface="Arial MT"/>
              </a:rPr>
              <a:t>2018</a:t>
            </a:r>
            <a:r>
              <a:rPr dirty="0" sz="100" spc="10">
                <a:latin typeface="Arial MT"/>
                <a:cs typeface="Arial MT"/>
              </a:rPr>
              <a:t> </a:t>
            </a:r>
            <a:r>
              <a:rPr dirty="0" sz="100" spc="5">
                <a:latin typeface="Arial MT"/>
                <a:cs typeface="Arial MT"/>
              </a:rPr>
              <a:t>is</a:t>
            </a:r>
            <a:r>
              <a:rPr dirty="0" sz="100" spc="10">
                <a:latin typeface="Arial MT"/>
                <a:cs typeface="Arial MT"/>
              </a:rPr>
              <a:t> </a:t>
            </a:r>
            <a:r>
              <a:rPr dirty="0" sz="100" spc="5">
                <a:latin typeface="Arial MT"/>
                <a:cs typeface="Arial MT"/>
              </a:rPr>
              <a:t>the</a:t>
            </a:r>
            <a:r>
              <a:rPr dirty="0" sz="100" spc="10">
                <a:latin typeface="Arial MT"/>
                <a:cs typeface="Arial MT"/>
              </a:rPr>
              <a:t> </a:t>
            </a:r>
            <a:r>
              <a:rPr dirty="0" sz="100" spc="5">
                <a:latin typeface="Arial MT"/>
                <a:cs typeface="Arial MT"/>
              </a:rPr>
              <a:t>highest</a:t>
            </a:r>
            <a:r>
              <a:rPr dirty="0" sz="100" spc="10">
                <a:latin typeface="Arial MT"/>
                <a:cs typeface="Arial MT"/>
              </a:rPr>
              <a:t> </a:t>
            </a:r>
            <a:r>
              <a:rPr dirty="0" sz="100" spc="5">
                <a:latin typeface="Arial MT"/>
                <a:cs typeface="Arial MT"/>
              </a:rPr>
              <a:t>no.</a:t>
            </a:r>
            <a:r>
              <a:rPr dirty="0" sz="100" spc="10">
                <a:latin typeface="Arial MT"/>
                <a:cs typeface="Arial MT"/>
              </a:rPr>
              <a:t> </a:t>
            </a:r>
            <a:r>
              <a:rPr dirty="0" sz="100" spc="5">
                <a:latin typeface="Arial MT"/>
                <a:cs typeface="Arial MT"/>
              </a:rPr>
              <a:t>of</a:t>
            </a:r>
            <a:r>
              <a:rPr dirty="0" sz="100" spc="10">
                <a:latin typeface="Arial MT"/>
                <a:cs typeface="Arial MT"/>
              </a:rPr>
              <a:t> </a:t>
            </a:r>
            <a:r>
              <a:rPr dirty="0" sz="100" spc="5">
                <a:latin typeface="Arial MT"/>
                <a:cs typeface="Arial MT"/>
              </a:rPr>
              <a:t>release</a:t>
            </a:r>
            <a:r>
              <a:rPr dirty="0" sz="100" spc="10">
                <a:latin typeface="Arial MT"/>
                <a:cs typeface="Arial MT"/>
              </a:rPr>
              <a:t> </a:t>
            </a:r>
            <a:r>
              <a:rPr dirty="0" sz="100" spc="5">
                <a:latin typeface="Arial MT"/>
                <a:cs typeface="Arial MT"/>
              </a:rPr>
              <a:t>of</a:t>
            </a:r>
            <a:r>
              <a:rPr dirty="0" sz="100" spc="10">
                <a:latin typeface="Arial MT"/>
                <a:cs typeface="Arial MT"/>
              </a:rPr>
              <a:t> </a:t>
            </a:r>
            <a:r>
              <a:rPr dirty="0" sz="100" spc="5">
                <a:latin typeface="Arial MT"/>
                <a:cs typeface="Arial MT"/>
              </a:rPr>
              <a:t>tv </a:t>
            </a:r>
            <a:r>
              <a:rPr dirty="0" sz="100" spc="10">
                <a:latin typeface="Arial MT"/>
                <a:cs typeface="Arial MT"/>
              </a:rPr>
              <a:t> </a:t>
            </a:r>
            <a:r>
              <a:rPr dirty="0" sz="100" spc="5">
                <a:latin typeface="Arial MT"/>
                <a:cs typeface="Arial MT"/>
              </a:rPr>
              <a:t>shows or</a:t>
            </a:r>
            <a:r>
              <a:rPr dirty="0" sz="100" spc="10">
                <a:latin typeface="Arial MT"/>
                <a:cs typeface="Arial MT"/>
              </a:rPr>
              <a:t> </a:t>
            </a:r>
            <a:r>
              <a:rPr dirty="0" sz="100" spc="5">
                <a:latin typeface="Arial MT"/>
                <a:cs typeface="Arial MT"/>
              </a:rPr>
              <a:t>movie.</a:t>
            </a:r>
            <a:r>
              <a:rPr dirty="0" sz="100" spc="10">
                <a:latin typeface="Arial MT"/>
                <a:cs typeface="Arial MT"/>
              </a:rPr>
              <a:t> </a:t>
            </a:r>
            <a:r>
              <a:rPr dirty="0" sz="100" spc="5">
                <a:latin typeface="Arial MT"/>
                <a:cs typeface="Arial MT"/>
              </a:rPr>
              <a:t>united</a:t>
            </a:r>
            <a:r>
              <a:rPr dirty="0" sz="100" spc="10">
                <a:latin typeface="Arial MT"/>
                <a:cs typeface="Arial MT"/>
              </a:rPr>
              <a:t> </a:t>
            </a:r>
            <a:r>
              <a:rPr dirty="0" sz="100" spc="5">
                <a:latin typeface="Arial MT"/>
                <a:cs typeface="Arial MT"/>
              </a:rPr>
              <a:t>states</a:t>
            </a:r>
            <a:r>
              <a:rPr dirty="0" sz="100" spc="10">
                <a:latin typeface="Arial MT"/>
                <a:cs typeface="Arial MT"/>
              </a:rPr>
              <a:t> </a:t>
            </a:r>
            <a:r>
              <a:rPr dirty="0" sz="100" spc="5">
                <a:latin typeface="Arial MT"/>
                <a:cs typeface="Arial MT"/>
              </a:rPr>
              <a:t>and</a:t>
            </a:r>
            <a:r>
              <a:rPr dirty="0" sz="100" spc="10">
                <a:latin typeface="Arial MT"/>
                <a:cs typeface="Arial MT"/>
              </a:rPr>
              <a:t> </a:t>
            </a:r>
            <a:r>
              <a:rPr dirty="0" sz="100" spc="5">
                <a:latin typeface="Arial MT"/>
                <a:cs typeface="Arial MT"/>
              </a:rPr>
              <a:t>india</a:t>
            </a:r>
            <a:r>
              <a:rPr dirty="0" sz="100" spc="10">
                <a:latin typeface="Arial MT"/>
                <a:cs typeface="Arial MT"/>
              </a:rPr>
              <a:t> </a:t>
            </a:r>
            <a:r>
              <a:rPr dirty="0" sz="100" spc="5">
                <a:latin typeface="Arial MT"/>
                <a:cs typeface="Arial MT"/>
              </a:rPr>
              <a:t>is</a:t>
            </a:r>
            <a:r>
              <a:rPr dirty="0" sz="100" spc="10">
                <a:latin typeface="Arial MT"/>
                <a:cs typeface="Arial MT"/>
              </a:rPr>
              <a:t> </a:t>
            </a:r>
            <a:r>
              <a:rPr dirty="0" sz="100" spc="5">
                <a:latin typeface="Arial MT"/>
                <a:cs typeface="Arial MT"/>
              </a:rPr>
              <a:t>the</a:t>
            </a:r>
            <a:r>
              <a:rPr dirty="0" sz="100" spc="10">
                <a:latin typeface="Arial MT"/>
                <a:cs typeface="Arial MT"/>
              </a:rPr>
              <a:t> </a:t>
            </a:r>
            <a:r>
              <a:rPr dirty="0" sz="100" spc="5">
                <a:latin typeface="Arial MT"/>
                <a:cs typeface="Arial MT"/>
              </a:rPr>
              <a:t>top</a:t>
            </a:r>
            <a:r>
              <a:rPr dirty="0" sz="100" spc="10">
                <a:latin typeface="Arial MT"/>
                <a:cs typeface="Arial MT"/>
              </a:rPr>
              <a:t> </a:t>
            </a:r>
            <a:r>
              <a:rPr dirty="0" sz="100" spc="5">
                <a:latin typeface="Arial MT"/>
                <a:cs typeface="Arial MT"/>
              </a:rPr>
              <a:t>2</a:t>
            </a:r>
            <a:r>
              <a:rPr dirty="0" sz="100" spc="10">
                <a:latin typeface="Arial MT"/>
                <a:cs typeface="Arial MT"/>
              </a:rPr>
              <a:t> </a:t>
            </a:r>
            <a:r>
              <a:rPr dirty="0" sz="100" spc="5">
                <a:latin typeface="Arial MT"/>
                <a:cs typeface="Arial MT"/>
              </a:rPr>
              <a:t>country</a:t>
            </a:r>
            <a:r>
              <a:rPr dirty="0" sz="100" spc="10">
                <a:latin typeface="Arial MT"/>
                <a:cs typeface="Arial MT"/>
              </a:rPr>
              <a:t> </a:t>
            </a:r>
            <a:r>
              <a:rPr dirty="0" sz="100" spc="5">
                <a:latin typeface="Arial MT"/>
                <a:cs typeface="Arial MT"/>
              </a:rPr>
              <a:t>with</a:t>
            </a:r>
            <a:r>
              <a:rPr dirty="0" sz="100" spc="10">
                <a:latin typeface="Arial MT"/>
                <a:cs typeface="Arial MT"/>
              </a:rPr>
              <a:t> </a:t>
            </a:r>
            <a:r>
              <a:rPr dirty="0" sz="100" spc="5">
                <a:latin typeface="Arial MT"/>
                <a:cs typeface="Arial MT"/>
              </a:rPr>
              <a:t>highest</a:t>
            </a:r>
            <a:r>
              <a:rPr dirty="0" sz="100" spc="10">
                <a:latin typeface="Arial MT"/>
                <a:cs typeface="Arial MT"/>
              </a:rPr>
              <a:t> </a:t>
            </a:r>
            <a:r>
              <a:rPr dirty="0" sz="100" spc="5">
                <a:latin typeface="Arial MT"/>
                <a:cs typeface="Arial MT"/>
              </a:rPr>
              <a:t>content</a:t>
            </a:r>
            <a:r>
              <a:rPr dirty="0" sz="100" spc="10">
                <a:latin typeface="Arial MT"/>
                <a:cs typeface="Arial MT"/>
              </a:rPr>
              <a:t> </a:t>
            </a:r>
            <a:r>
              <a:rPr dirty="0" sz="100" spc="5">
                <a:latin typeface="Arial MT"/>
                <a:cs typeface="Arial MT"/>
              </a:rPr>
              <a:t>on</a:t>
            </a:r>
            <a:r>
              <a:rPr dirty="0" sz="100" spc="10">
                <a:latin typeface="Arial MT"/>
                <a:cs typeface="Arial MT"/>
              </a:rPr>
              <a:t> </a:t>
            </a:r>
            <a:r>
              <a:rPr dirty="0" sz="100" spc="5">
                <a:latin typeface="Arial MT"/>
                <a:cs typeface="Arial MT"/>
              </a:rPr>
              <a:t>netflix.</a:t>
            </a:r>
            <a:r>
              <a:rPr dirty="0" sz="100" spc="10">
                <a:latin typeface="Arial MT"/>
                <a:cs typeface="Arial MT"/>
              </a:rPr>
              <a:t> </a:t>
            </a:r>
            <a:r>
              <a:rPr dirty="0" sz="100" spc="5">
                <a:latin typeface="Arial MT"/>
                <a:cs typeface="Arial MT"/>
              </a:rPr>
              <a:t>drama,international</a:t>
            </a:r>
            <a:r>
              <a:rPr dirty="0" sz="100" spc="10">
                <a:latin typeface="Arial MT"/>
                <a:cs typeface="Arial MT"/>
              </a:rPr>
              <a:t> </a:t>
            </a:r>
            <a:r>
              <a:rPr dirty="0" sz="100" spc="5">
                <a:latin typeface="Arial MT"/>
                <a:cs typeface="Arial MT"/>
              </a:rPr>
              <a:t>movies</a:t>
            </a:r>
            <a:r>
              <a:rPr dirty="0" sz="100" spc="10">
                <a:latin typeface="Arial MT"/>
                <a:cs typeface="Arial MT"/>
              </a:rPr>
              <a:t> </a:t>
            </a:r>
            <a:r>
              <a:rPr dirty="0" sz="100" spc="5">
                <a:latin typeface="Arial MT"/>
                <a:cs typeface="Arial MT"/>
              </a:rPr>
              <a:t>are</a:t>
            </a:r>
            <a:r>
              <a:rPr dirty="0" sz="100" spc="10">
                <a:latin typeface="Arial MT"/>
                <a:cs typeface="Arial MT"/>
              </a:rPr>
              <a:t> </a:t>
            </a:r>
            <a:r>
              <a:rPr dirty="0" sz="100" spc="5">
                <a:latin typeface="Arial MT"/>
                <a:cs typeface="Arial MT"/>
              </a:rPr>
              <a:t>the</a:t>
            </a:r>
            <a:r>
              <a:rPr dirty="0" sz="100" spc="10">
                <a:latin typeface="Arial MT"/>
                <a:cs typeface="Arial MT"/>
              </a:rPr>
              <a:t> </a:t>
            </a:r>
            <a:r>
              <a:rPr dirty="0" sz="100" spc="5">
                <a:latin typeface="Arial MT"/>
                <a:cs typeface="Arial MT"/>
              </a:rPr>
              <a:t>most</a:t>
            </a:r>
            <a:r>
              <a:rPr dirty="0" sz="100" spc="10">
                <a:latin typeface="Arial MT"/>
                <a:cs typeface="Arial MT"/>
              </a:rPr>
              <a:t> </a:t>
            </a:r>
            <a:r>
              <a:rPr dirty="0" sz="100" spc="5">
                <a:latin typeface="Arial MT"/>
                <a:cs typeface="Arial MT"/>
              </a:rPr>
              <a:t>popular</a:t>
            </a:r>
            <a:r>
              <a:rPr dirty="0" sz="100" spc="10">
                <a:latin typeface="Arial MT"/>
                <a:cs typeface="Arial MT"/>
              </a:rPr>
              <a:t> </a:t>
            </a:r>
            <a:r>
              <a:rPr dirty="0" sz="100" spc="5">
                <a:latin typeface="Arial MT"/>
                <a:cs typeface="Arial MT"/>
              </a:rPr>
              <a:t>genere.</a:t>
            </a:r>
            <a:r>
              <a:rPr dirty="0" sz="100" spc="10">
                <a:latin typeface="Arial MT"/>
                <a:cs typeface="Arial MT"/>
              </a:rPr>
              <a:t> </a:t>
            </a:r>
            <a:r>
              <a:rPr dirty="0" sz="100" spc="5">
                <a:latin typeface="Arial MT"/>
                <a:cs typeface="Arial MT"/>
              </a:rPr>
              <a:t>usa</a:t>
            </a:r>
            <a:r>
              <a:rPr dirty="0" sz="100" spc="10">
                <a:latin typeface="Arial MT"/>
                <a:cs typeface="Arial MT"/>
              </a:rPr>
              <a:t> </a:t>
            </a:r>
            <a:r>
              <a:rPr dirty="0" sz="100" spc="5">
                <a:latin typeface="Arial MT"/>
                <a:cs typeface="Arial MT"/>
              </a:rPr>
              <a:t>is</a:t>
            </a:r>
            <a:r>
              <a:rPr dirty="0" sz="100" spc="10">
                <a:latin typeface="Arial MT"/>
                <a:cs typeface="Arial MT"/>
              </a:rPr>
              <a:t> </a:t>
            </a:r>
            <a:r>
              <a:rPr dirty="0" sz="100" spc="5">
                <a:latin typeface="Arial MT"/>
                <a:cs typeface="Arial MT"/>
              </a:rPr>
              <a:t>the</a:t>
            </a:r>
            <a:r>
              <a:rPr dirty="0" sz="100" spc="10">
                <a:latin typeface="Arial MT"/>
                <a:cs typeface="Arial MT"/>
              </a:rPr>
              <a:t> </a:t>
            </a:r>
            <a:r>
              <a:rPr dirty="0" sz="100" spc="5">
                <a:latin typeface="Arial MT"/>
                <a:cs typeface="Arial MT"/>
              </a:rPr>
              <a:t>top</a:t>
            </a:r>
            <a:r>
              <a:rPr dirty="0" sz="100" spc="10">
                <a:latin typeface="Arial MT"/>
                <a:cs typeface="Arial MT"/>
              </a:rPr>
              <a:t> </a:t>
            </a:r>
            <a:r>
              <a:rPr dirty="0" sz="100" spc="5">
                <a:latin typeface="Arial MT"/>
                <a:cs typeface="Arial MT"/>
              </a:rPr>
              <a:t>contributer</a:t>
            </a:r>
            <a:r>
              <a:rPr dirty="0" sz="100" spc="10">
                <a:latin typeface="Arial MT"/>
                <a:cs typeface="Arial MT"/>
              </a:rPr>
              <a:t> </a:t>
            </a:r>
            <a:r>
              <a:rPr dirty="0" sz="100" spc="5">
                <a:latin typeface="Arial MT"/>
                <a:cs typeface="Arial MT"/>
              </a:rPr>
              <a:t>in</a:t>
            </a:r>
            <a:r>
              <a:rPr dirty="0" sz="100" spc="10">
                <a:latin typeface="Arial MT"/>
                <a:cs typeface="Arial MT"/>
              </a:rPr>
              <a:t> </a:t>
            </a:r>
            <a:r>
              <a:rPr dirty="0" sz="100" spc="5">
                <a:latin typeface="Arial MT"/>
                <a:cs typeface="Arial MT"/>
              </a:rPr>
              <a:t>both </a:t>
            </a:r>
            <a:r>
              <a:rPr dirty="0" sz="100">
                <a:latin typeface="Arial MT"/>
                <a:cs typeface="Arial MT"/>
              </a:rPr>
              <a:t>  </a:t>
            </a:r>
            <a:r>
              <a:rPr dirty="0" sz="100" spc="5">
                <a:latin typeface="Arial MT"/>
                <a:cs typeface="Arial MT"/>
              </a:rPr>
              <a:t>tv</a:t>
            </a:r>
            <a:r>
              <a:rPr dirty="0" sz="100" spc="-5">
                <a:latin typeface="Arial MT"/>
                <a:cs typeface="Arial MT"/>
              </a:rPr>
              <a:t> </a:t>
            </a:r>
            <a:r>
              <a:rPr dirty="0" sz="100" spc="5">
                <a:latin typeface="Arial MT"/>
                <a:cs typeface="Arial MT"/>
              </a:rPr>
              <a:t>show</a:t>
            </a:r>
            <a:r>
              <a:rPr dirty="0" sz="100">
                <a:latin typeface="Arial MT"/>
                <a:cs typeface="Arial MT"/>
              </a:rPr>
              <a:t> </a:t>
            </a:r>
            <a:r>
              <a:rPr dirty="0" sz="100" spc="5">
                <a:latin typeface="Arial MT"/>
                <a:cs typeface="Arial MT"/>
              </a:rPr>
              <a:t>or</a:t>
            </a:r>
            <a:r>
              <a:rPr dirty="0" sz="100">
                <a:latin typeface="Arial MT"/>
                <a:cs typeface="Arial MT"/>
              </a:rPr>
              <a:t> </a:t>
            </a:r>
            <a:r>
              <a:rPr dirty="0" sz="100" spc="5">
                <a:latin typeface="Arial MT"/>
                <a:cs typeface="Arial MT"/>
              </a:rPr>
              <a:t>movie.</a:t>
            </a:r>
            <a:endParaRPr sz="100">
              <a:latin typeface="Arial MT"/>
              <a:cs typeface="Arial MT"/>
            </a:endParaRPr>
          </a:p>
          <a:p>
            <a:pPr>
              <a:lnSpc>
                <a:spcPct val="100000"/>
              </a:lnSpc>
            </a:pPr>
            <a:endParaRPr sz="100">
              <a:latin typeface="Arial MT"/>
              <a:cs typeface="Arial MT"/>
            </a:endParaRPr>
          </a:p>
          <a:p>
            <a:pPr>
              <a:lnSpc>
                <a:spcPct val="100000"/>
              </a:lnSpc>
            </a:pPr>
            <a:endParaRPr sz="100">
              <a:latin typeface="Arial MT"/>
              <a:cs typeface="Arial MT"/>
            </a:endParaRPr>
          </a:p>
          <a:p>
            <a:pPr marL="254000">
              <a:lnSpc>
                <a:spcPct val="100000"/>
              </a:lnSpc>
              <a:spcBef>
                <a:spcPts val="75"/>
              </a:spcBef>
            </a:pPr>
            <a:r>
              <a:rPr dirty="0" sz="200" spc="10">
                <a:latin typeface="Arial MT"/>
                <a:cs typeface="Arial MT"/>
              </a:rPr>
              <a:t>business</a:t>
            </a:r>
            <a:r>
              <a:rPr dirty="0" sz="200" spc="5">
                <a:latin typeface="Arial MT"/>
                <a:cs typeface="Arial MT"/>
              </a:rPr>
              <a:t> </a:t>
            </a:r>
            <a:r>
              <a:rPr dirty="0" sz="200" spc="10">
                <a:latin typeface="Arial MT"/>
                <a:cs typeface="Arial MT"/>
              </a:rPr>
              <a:t>insights</a:t>
            </a:r>
            <a:endParaRPr sz="200">
              <a:latin typeface="Arial MT"/>
              <a:cs typeface="Arial MT"/>
            </a:endParaRPr>
          </a:p>
          <a:p>
            <a:pPr marL="164465" marR="102870">
              <a:lnSpc>
                <a:spcPct val="122600"/>
              </a:lnSpc>
              <a:spcBef>
                <a:spcPts val="130"/>
              </a:spcBef>
            </a:pPr>
            <a:r>
              <a:rPr dirty="0" sz="100" spc="5">
                <a:latin typeface="Arial MT"/>
                <a:cs typeface="Arial MT"/>
              </a:rPr>
              <a:t>1.netflix started gaining ground from 2015 and this has</a:t>
            </a:r>
            <a:r>
              <a:rPr dirty="0" sz="100" spc="10">
                <a:latin typeface="Arial MT"/>
                <a:cs typeface="Arial MT"/>
              </a:rPr>
              <a:t> </a:t>
            </a:r>
            <a:r>
              <a:rPr dirty="0" sz="100" spc="5">
                <a:latin typeface="Arial MT"/>
                <a:cs typeface="Arial MT"/>
              </a:rPr>
              <a:t>been significant growth in the business 2.Most of the</a:t>
            </a:r>
            <a:r>
              <a:rPr dirty="0" sz="100" spc="10">
                <a:latin typeface="Arial MT"/>
                <a:cs typeface="Arial MT"/>
              </a:rPr>
              <a:t> </a:t>
            </a:r>
            <a:r>
              <a:rPr dirty="0" sz="100" spc="5">
                <a:latin typeface="Arial MT"/>
                <a:cs typeface="Arial MT"/>
              </a:rPr>
              <a:t>content types available on Netflix are Movies 3. Most</a:t>
            </a:r>
            <a:r>
              <a:rPr dirty="0" sz="100" spc="10">
                <a:latin typeface="Arial MT"/>
                <a:cs typeface="Arial MT"/>
              </a:rPr>
              <a:t> </a:t>
            </a:r>
            <a:r>
              <a:rPr dirty="0" sz="100" spc="5">
                <a:latin typeface="Arial MT"/>
                <a:cs typeface="Arial MT"/>
              </a:rPr>
              <a:t>Netflix content genre </a:t>
            </a:r>
            <a:r>
              <a:rPr dirty="0" sz="100">
                <a:latin typeface="Arial MT"/>
                <a:cs typeface="Arial MT"/>
              </a:rPr>
              <a:t>fall</a:t>
            </a:r>
            <a:r>
              <a:rPr dirty="0" sz="100" spc="5">
                <a:latin typeface="Arial MT"/>
                <a:cs typeface="Arial MT"/>
              </a:rPr>
              <a:t> under </a:t>
            </a:r>
            <a:r>
              <a:rPr dirty="0" sz="100" spc="10">
                <a:latin typeface="Arial MT"/>
                <a:cs typeface="Arial MT"/>
              </a:rPr>
              <a:t> </a:t>
            </a:r>
            <a:r>
              <a:rPr dirty="0" sz="100" spc="5">
                <a:latin typeface="Arial MT"/>
                <a:cs typeface="Arial MT"/>
              </a:rPr>
              <a:t>Dramas,international</a:t>
            </a:r>
            <a:r>
              <a:rPr dirty="0" sz="100">
                <a:latin typeface="Arial MT"/>
                <a:cs typeface="Arial MT"/>
              </a:rPr>
              <a:t> </a:t>
            </a:r>
            <a:r>
              <a:rPr dirty="0" sz="100" spc="5">
                <a:latin typeface="Arial MT"/>
                <a:cs typeface="Arial MT"/>
              </a:rPr>
              <a:t>movies.</a:t>
            </a:r>
            <a:r>
              <a:rPr dirty="0" sz="100">
                <a:latin typeface="Arial MT"/>
                <a:cs typeface="Arial MT"/>
              </a:rPr>
              <a:t> 4.· </a:t>
            </a:r>
            <a:r>
              <a:rPr dirty="0" sz="100" spc="5">
                <a:latin typeface="Arial MT"/>
                <a:cs typeface="Arial MT"/>
              </a:rPr>
              <a:t>The</a:t>
            </a:r>
            <a:r>
              <a:rPr dirty="0" sz="100">
                <a:latin typeface="Arial MT"/>
                <a:cs typeface="Arial MT"/>
              </a:rPr>
              <a:t> </a:t>
            </a:r>
            <a:r>
              <a:rPr dirty="0" sz="100" spc="5">
                <a:latin typeface="Arial MT"/>
                <a:cs typeface="Arial MT"/>
              </a:rPr>
              <a:t>largest count</a:t>
            </a:r>
            <a:r>
              <a:rPr dirty="0" sz="100">
                <a:latin typeface="Arial MT"/>
                <a:cs typeface="Arial MT"/>
              </a:rPr>
              <a:t> </a:t>
            </a:r>
            <a:r>
              <a:rPr dirty="0" sz="100" spc="5">
                <a:latin typeface="Arial MT"/>
                <a:cs typeface="Arial MT"/>
              </a:rPr>
              <a:t>of</a:t>
            </a:r>
            <a:r>
              <a:rPr dirty="0" sz="100">
                <a:latin typeface="Arial MT"/>
                <a:cs typeface="Arial MT"/>
              </a:rPr>
              <a:t> </a:t>
            </a:r>
            <a:r>
              <a:rPr dirty="0" sz="100" spc="5">
                <a:latin typeface="Arial MT"/>
                <a:cs typeface="Arial MT"/>
              </a:rPr>
              <a:t>Netflix</a:t>
            </a:r>
            <a:r>
              <a:rPr dirty="0" sz="100">
                <a:latin typeface="Arial MT"/>
                <a:cs typeface="Arial MT"/>
              </a:rPr>
              <a:t> </a:t>
            </a:r>
            <a:r>
              <a:rPr dirty="0" sz="100" spc="5">
                <a:latin typeface="Arial MT"/>
                <a:cs typeface="Arial MT"/>
              </a:rPr>
              <a:t>content</a:t>
            </a:r>
            <a:r>
              <a:rPr dirty="0" sz="100">
                <a:latin typeface="Arial MT"/>
                <a:cs typeface="Arial MT"/>
              </a:rPr>
              <a:t> </a:t>
            </a:r>
            <a:r>
              <a:rPr dirty="0" sz="100" spc="5">
                <a:latin typeface="Arial MT"/>
                <a:cs typeface="Arial MT"/>
              </a:rPr>
              <a:t>is under</a:t>
            </a:r>
            <a:r>
              <a:rPr dirty="0" sz="100">
                <a:latin typeface="Arial MT"/>
                <a:cs typeface="Arial MT"/>
              </a:rPr>
              <a:t> </a:t>
            </a:r>
            <a:r>
              <a:rPr dirty="0" sz="100" spc="5">
                <a:latin typeface="Arial MT"/>
                <a:cs typeface="Arial MT"/>
              </a:rPr>
              <a:t>the</a:t>
            </a:r>
            <a:r>
              <a:rPr dirty="0" sz="100">
                <a:latin typeface="Arial MT"/>
                <a:cs typeface="Arial MT"/>
              </a:rPr>
              <a:t> </a:t>
            </a:r>
            <a:r>
              <a:rPr dirty="0" sz="100" spc="5">
                <a:latin typeface="Arial MT"/>
                <a:cs typeface="Arial MT"/>
              </a:rPr>
              <a:t>TV-MA</a:t>
            </a:r>
            <a:r>
              <a:rPr dirty="0" sz="100" spc="-5">
                <a:latin typeface="Arial MT"/>
                <a:cs typeface="Arial MT"/>
              </a:rPr>
              <a:t> </a:t>
            </a:r>
            <a:r>
              <a:rPr dirty="0" sz="100" spc="5">
                <a:latin typeface="Arial MT"/>
                <a:cs typeface="Arial MT"/>
              </a:rPr>
              <a:t>rating.</a:t>
            </a:r>
            <a:r>
              <a:rPr dirty="0" sz="100">
                <a:latin typeface="Arial MT"/>
                <a:cs typeface="Arial MT"/>
              </a:rPr>
              <a:t> </a:t>
            </a:r>
            <a:r>
              <a:rPr dirty="0" sz="100" spc="5">
                <a:latin typeface="Arial MT"/>
                <a:cs typeface="Arial MT"/>
              </a:rPr>
              <a:t>5. In</a:t>
            </a:r>
            <a:r>
              <a:rPr dirty="0" sz="100">
                <a:latin typeface="Arial MT"/>
                <a:cs typeface="Arial MT"/>
              </a:rPr>
              <a:t> </a:t>
            </a:r>
            <a:r>
              <a:rPr dirty="0" sz="100" spc="5">
                <a:latin typeface="Arial MT"/>
                <a:cs typeface="Arial MT"/>
              </a:rPr>
              <a:t>december</a:t>
            </a:r>
            <a:r>
              <a:rPr dirty="0" sz="100">
                <a:latin typeface="Arial MT"/>
                <a:cs typeface="Arial MT"/>
              </a:rPr>
              <a:t> </a:t>
            </a:r>
            <a:r>
              <a:rPr dirty="0" sz="100" spc="5">
                <a:latin typeface="Arial MT"/>
                <a:cs typeface="Arial MT"/>
              </a:rPr>
              <a:t>and</a:t>
            </a:r>
            <a:r>
              <a:rPr dirty="0" sz="100">
                <a:latin typeface="Arial MT"/>
                <a:cs typeface="Arial MT"/>
              </a:rPr>
              <a:t> </a:t>
            </a:r>
            <a:r>
              <a:rPr dirty="0" sz="100" spc="5">
                <a:latin typeface="Arial MT"/>
                <a:cs typeface="Arial MT"/>
              </a:rPr>
              <a:t>july most</a:t>
            </a:r>
            <a:r>
              <a:rPr dirty="0" sz="100">
                <a:latin typeface="Arial MT"/>
                <a:cs typeface="Arial MT"/>
              </a:rPr>
              <a:t> </a:t>
            </a:r>
            <a:r>
              <a:rPr dirty="0" sz="100" spc="5">
                <a:latin typeface="Arial MT"/>
                <a:cs typeface="Arial MT"/>
              </a:rPr>
              <a:t>content</a:t>
            </a:r>
            <a:r>
              <a:rPr dirty="0" sz="100">
                <a:latin typeface="Arial MT"/>
                <a:cs typeface="Arial MT"/>
              </a:rPr>
              <a:t> </a:t>
            </a:r>
            <a:r>
              <a:rPr dirty="0" sz="100" spc="5">
                <a:latin typeface="Arial MT"/>
                <a:cs typeface="Arial MT"/>
              </a:rPr>
              <a:t>are</a:t>
            </a:r>
            <a:r>
              <a:rPr dirty="0" sz="100">
                <a:latin typeface="Arial MT"/>
                <a:cs typeface="Arial MT"/>
              </a:rPr>
              <a:t> </a:t>
            </a:r>
            <a:r>
              <a:rPr dirty="0" sz="100" spc="5">
                <a:latin typeface="Arial MT"/>
                <a:cs typeface="Arial MT"/>
              </a:rPr>
              <a:t>added.</a:t>
            </a:r>
            <a:endParaRPr sz="100">
              <a:latin typeface="Arial MT"/>
              <a:cs typeface="Arial MT"/>
            </a:endParaRPr>
          </a:p>
          <a:p>
            <a:pPr>
              <a:lnSpc>
                <a:spcPct val="100000"/>
              </a:lnSpc>
            </a:pPr>
            <a:endParaRPr sz="100">
              <a:latin typeface="Arial MT"/>
              <a:cs typeface="Arial MT"/>
            </a:endParaRPr>
          </a:p>
          <a:p>
            <a:pPr marL="254000">
              <a:lnSpc>
                <a:spcPct val="100000"/>
              </a:lnSpc>
              <a:spcBef>
                <a:spcPts val="70"/>
              </a:spcBef>
            </a:pPr>
            <a:r>
              <a:rPr dirty="0" sz="200" spc="15">
                <a:latin typeface="Arial MT"/>
                <a:cs typeface="Arial MT"/>
              </a:rPr>
              <a:t>recommendation</a:t>
            </a:r>
            <a:endParaRPr sz="200">
              <a:latin typeface="Arial MT"/>
              <a:cs typeface="Arial MT"/>
            </a:endParaRPr>
          </a:p>
          <a:p>
            <a:pPr marL="254000" marR="85725">
              <a:lnSpc>
                <a:spcPct val="153300"/>
              </a:lnSpc>
              <a:spcBef>
                <a:spcPts val="150"/>
              </a:spcBef>
            </a:pPr>
            <a:r>
              <a:rPr dirty="0" sz="100" spc="5">
                <a:latin typeface="Arial MT"/>
                <a:cs typeface="Arial MT"/>
              </a:rPr>
              <a:t>based on our analysis ,we observed the number of tv show is increasing in recent years but the number of movie releses is declining.to attract a wider audience we must diversify the </a:t>
            </a:r>
            <a:r>
              <a:rPr dirty="0" sz="100" spc="10">
                <a:latin typeface="Arial MT"/>
                <a:cs typeface="Arial MT"/>
              </a:rPr>
              <a:t> </a:t>
            </a:r>
            <a:r>
              <a:rPr dirty="0" sz="100" spc="5">
                <a:latin typeface="Arial MT"/>
                <a:cs typeface="Arial MT"/>
              </a:rPr>
              <a:t>content library,we recommend focussing on producing more high quality movie in addition to tv show to sustain growth.By investing in captivating movie titles and collaborating with </a:t>
            </a:r>
            <a:r>
              <a:rPr dirty="0" sz="100" spc="10">
                <a:latin typeface="Arial MT"/>
                <a:cs typeface="Arial MT"/>
              </a:rPr>
              <a:t> </a:t>
            </a:r>
            <a:r>
              <a:rPr dirty="0" sz="100" spc="5">
                <a:latin typeface="Arial MT"/>
                <a:cs typeface="Arial MT"/>
              </a:rPr>
              <a:t>renowned directors</a:t>
            </a:r>
            <a:r>
              <a:rPr dirty="0" sz="100" spc="10">
                <a:latin typeface="Arial MT"/>
                <a:cs typeface="Arial MT"/>
              </a:rPr>
              <a:t> </a:t>
            </a:r>
            <a:r>
              <a:rPr dirty="0" sz="100" spc="5">
                <a:latin typeface="Arial MT"/>
                <a:cs typeface="Arial MT"/>
              </a:rPr>
              <a:t>and actors,</a:t>
            </a:r>
            <a:r>
              <a:rPr dirty="0" sz="100" spc="10">
                <a:latin typeface="Arial MT"/>
                <a:cs typeface="Arial MT"/>
              </a:rPr>
              <a:t> </a:t>
            </a:r>
            <a:r>
              <a:rPr dirty="0" sz="100" spc="5">
                <a:latin typeface="Arial MT"/>
                <a:cs typeface="Arial MT"/>
              </a:rPr>
              <a:t>Netflix</a:t>
            </a:r>
            <a:r>
              <a:rPr dirty="0" sz="100" spc="10">
                <a:latin typeface="Arial MT"/>
                <a:cs typeface="Arial MT"/>
              </a:rPr>
              <a:t> </a:t>
            </a:r>
            <a:r>
              <a:rPr dirty="0" sz="100" spc="5">
                <a:latin typeface="Arial MT"/>
                <a:cs typeface="Arial MT"/>
              </a:rPr>
              <a:t>can appeal</a:t>
            </a:r>
            <a:r>
              <a:rPr dirty="0" sz="100" spc="10">
                <a:latin typeface="Arial MT"/>
                <a:cs typeface="Arial MT"/>
              </a:rPr>
              <a:t> </a:t>
            </a:r>
            <a:r>
              <a:rPr dirty="0" sz="100" spc="5">
                <a:latin typeface="Arial MT"/>
                <a:cs typeface="Arial MT"/>
              </a:rPr>
              <a:t>to</a:t>
            </a:r>
            <a:r>
              <a:rPr dirty="0" sz="100" spc="10">
                <a:latin typeface="Arial MT"/>
                <a:cs typeface="Arial MT"/>
              </a:rPr>
              <a:t> </a:t>
            </a:r>
            <a:r>
              <a:rPr dirty="0" sz="100" spc="5">
                <a:latin typeface="Arial MT"/>
                <a:cs typeface="Arial MT"/>
              </a:rPr>
              <a:t>both movie</a:t>
            </a:r>
            <a:r>
              <a:rPr dirty="0" sz="100" spc="10">
                <a:latin typeface="Arial MT"/>
                <a:cs typeface="Arial MT"/>
              </a:rPr>
              <a:t> </a:t>
            </a:r>
            <a:r>
              <a:rPr dirty="0" sz="100" spc="5">
                <a:latin typeface="Arial MT"/>
                <a:cs typeface="Arial MT"/>
              </a:rPr>
              <a:t>enthusiasts</a:t>
            </a:r>
            <a:r>
              <a:rPr dirty="0" sz="100" spc="10">
                <a:latin typeface="Arial MT"/>
                <a:cs typeface="Arial MT"/>
              </a:rPr>
              <a:t> </a:t>
            </a:r>
            <a:r>
              <a:rPr dirty="0" sz="100" spc="5">
                <a:latin typeface="Arial MT"/>
                <a:cs typeface="Arial MT"/>
              </a:rPr>
              <a:t>and TV</a:t>
            </a:r>
            <a:r>
              <a:rPr dirty="0" sz="100" spc="10">
                <a:latin typeface="Arial MT"/>
                <a:cs typeface="Arial MT"/>
              </a:rPr>
              <a:t> </a:t>
            </a:r>
            <a:r>
              <a:rPr dirty="0" sz="100" spc="5">
                <a:latin typeface="Arial MT"/>
                <a:cs typeface="Arial MT"/>
              </a:rPr>
              <a:t>show</a:t>
            </a:r>
            <a:r>
              <a:rPr dirty="0" sz="100" spc="10">
                <a:latin typeface="Arial MT"/>
                <a:cs typeface="Arial MT"/>
              </a:rPr>
              <a:t> </a:t>
            </a:r>
            <a:r>
              <a:rPr dirty="0" sz="100" spc="5">
                <a:latin typeface="Arial MT"/>
                <a:cs typeface="Arial MT"/>
              </a:rPr>
              <a:t>viewers, leading</a:t>
            </a:r>
            <a:r>
              <a:rPr dirty="0" sz="100" spc="10">
                <a:latin typeface="Arial MT"/>
                <a:cs typeface="Arial MT"/>
              </a:rPr>
              <a:t> </a:t>
            </a:r>
            <a:r>
              <a:rPr dirty="0" sz="100" spc="5">
                <a:latin typeface="Arial MT"/>
                <a:cs typeface="Arial MT"/>
              </a:rPr>
              <a:t>to</a:t>
            </a:r>
            <a:r>
              <a:rPr dirty="0" sz="100" spc="10">
                <a:latin typeface="Arial MT"/>
                <a:cs typeface="Arial MT"/>
              </a:rPr>
              <a:t> </a:t>
            </a:r>
            <a:r>
              <a:rPr dirty="0" sz="100" spc="5">
                <a:latin typeface="Arial MT"/>
                <a:cs typeface="Arial MT"/>
              </a:rPr>
              <a:t>increased subscriber</a:t>
            </a:r>
            <a:r>
              <a:rPr dirty="0" sz="100" spc="10">
                <a:latin typeface="Arial MT"/>
                <a:cs typeface="Arial MT"/>
              </a:rPr>
              <a:t> </a:t>
            </a:r>
            <a:r>
              <a:rPr dirty="0" sz="100" spc="5">
                <a:latin typeface="Arial MT"/>
                <a:cs typeface="Arial MT"/>
              </a:rPr>
              <a:t>engagement and</a:t>
            </a:r>
            <a:r>
              <a:rPr dirty="0" sz="100" spc="10">
                <a:latin typeface="Arial MT"/>
                <a:cs typeface="Arial MT"/>
              </a:rPr>
              <a:t> </a:t>
            </a:r>
            <a:r>
              <a:rPr dirty="0" sz="100" spc="5">
                <a:latin typeface="Arial MT"/>
                <a:cs typeface="Arial MT"/>
              </a:rPr>
              <a:t>retention.focus</a:t>
            </a:r>
            <a:r>
              <a:rPr dirty="0" sz="100" spc="10">
                <a:latin typeface="Arial MT"/>
                <a:cs typeface="Arial MT"/>
              </a:rPr>
              <a:t> </a:t>
            </a:r>
            <a:r>
              <a:rPr dirty="0" sz="100" spc="5">
                <a:latin typeface="Arial MT"/>
                <a:cs typeface="Arial MT"/>
              </a:rPr>
              <a:t>specifically on</a:t>
            </a:r>
            <a:endParaRPr sz="100">
              <a:latin typeface="Arial MT"/>
              <a:cs typeface="Arial MT"/>
            </a:endParaRPr>
          </a:p>
          <a:p>
            <a:pPr marL="254000">
              <a:lnSpc>
                <a:spcPct val="100000"/>
              </a:lnSpc>
              <a:spcBef>
                <a:spcPts val="60"/>
              </a:spcBef>
            </a:pPr>
            <a:r>
              <a:rPr dirty="0" sz="100" spc="5">
                <a:latin typeface="Arial MT"/>
                <a:cs typeface="Arial MT"/>
              </a:rPr>
              <a:t>large market such</a:t>
            </a:r>
            <a:r>
              <a:rPr dirty="0" sz="100" spc="10">
                <a:latin typeface="Arial MT"/>
                <a:cs typeface="Arial MT"/>
              </a:rPr>
              <a:t> </a:t>
            </a:r>
            <a:r>
              <a:rPr dirty="0" sz="100" spc="5">
                <a:latin typeface="Arial MT"/>
                <a:cs typeface="Arial MT"/>
              </a:rPr>
              <a:t>as usa and</a:t>
            </a:r>
            <a:r>
              <a:rPr dirty="0" sz="100" spc="10">
                <a:latin typeface="Arial MT"/>
                <a:cs typeface="Arial MT"/>
              </a:rPr>
              <a:t> </a:t>
            </a:r>
            <a:r>
              <a:rPr dirty="0" sz="100" spc="5">
                <a:latin typeface="Arial MT"/>
                <a:cs typeface="Arial MT"/>
              </a:rPr>
              <a:t>india where</a:t>
            </a:r>
            <a:r>
              <a:rPr dirty="0" sz="100" spc="10">
                <a:latin typeface="Arial MT"/>
                <a:cs typeface="Arial MT"/>
              </a:rPr>
              <a:t> </a:t>
            </a:r>
            <a:r>
              <a:rPr dirty="0" sz="100" spc="5">
                <a:latin typeface="Arial MT"/>
                <a:cs typeface="Arial MT"/>
              </a:rPr>
              <a:t>the most content</a:t>
            </a:r>
            <a:r>
              <a:rPr dirty="0" sz="100" spc="10">
                <a:latin typeface="Arial MT"/>
                <a:cs typeface="Arial MT"/>
              </a:rPr>
              <a:t> </a:t>
            </a:r>
            <a:r>
              <a:rPr dirty="0" sz="100" spc="5">
                <a:latin typeface="Arial MT"/>
                <a:cs typeface="Arial MT"/>
              </a:rPr>
              <a:t>is availabel.and know</a:t>
            </a:r>
            <a:r>
              <a:rPr dirty="0" sz="100" spc="10">
                <a:latin typeface="Arial MT"/>
                <a:cs typeface="Arial MT"/>
              </a:rPr>
              <a:t> </a:t>
            </a:r>
            <a:r>
              <a:rPr dirty="0" sz="100" spc="5">
                <a:latin typeface="Arial MT"/>
                <a:cs typeface="Arial MT"/>
              </a:rPr>
              <a:t>different country</a:t>
            </a:r>
            <a:r>
              <a:rPr dirty="0" sz="100" spc="10">
                <a:latin typeface="Arial MT"/>
                <a:cs typeface="Arial MT"/>
              </a:rPr>
              <a:t> </a:t>
            </a:r>
            <a:r>
              <a:rPr dirty="0" sz="100" spc="5">
                <a:latin typeface="Arial MT"/>
                <a:cs typeface="Arial MT"/>
              </a:rPr>
              <a:t>audience has differnnt</a:t>
            </a:r>
            <a:r>
              <a:rPr dirty="0" sz="100" spc="10">
                <a:latin typeface="Arial MT"/>
                <a:cs typeface="Arial MT"/>
              </a:rPr>
              <a:t> </a:t>
            </a:r>
            <a:r>
              <a:rPr dirty="0" sz="100" spc="5">
                <a:latin typeface="Arial MT"/>
                <a:cs typeface="Arial MT"/>
              </a:rPr>
              <a:t>taste of</a:t>
            </a:r>
            <a:r>
              <a:rPr dirty="0" sz="100" spc="10">
                <a:latin typeface="Arial MT"/>
                <a:cs typeface="Arial MT"/>
              </a:rPr>
              <a:t> </a:t>
            </a:r>
            <a:r>
              <a:rPr dirty="0" sz="100" spc="5">
                <a:latin typeface="Arial MT"/>
                <a:cs typeface="Arial MT"/>
              </a:rPr>
              <a:t>consuming content.such as</a:t>
            </a:r>
            <a:r>
              <a:rPr dirty="0" sz="100" spc="10">
                <a:latin typeface="Arial MT"/>
                <a:cs typeface="Arial MT"/>
              </a:rPr>
              <a:t> </a:t>
            </a:r>
            <a:r>
              <a:rPr dirty="0" sz="100" spc="5">
                <a:latin typeface="Arial MT"/>
                <a:cs typeface="Arial MT"/>
              </a:rPr>
              <a:t>most movie content</a:t>
            </a:r>
            <a:r>
              <a:rPr dirty="0" sz="100" spc="10">
                <a:latin typeface="Arial MT"/>
                <a:cs typeface="Arial MT"/>
              </a:rPr>
              <a:t> </a:t>
            </a:r>
            <a:r>
              <a:rPr dirty="0" sz="100" spc="5">
                <a:latin typeface="Arial MT"/>
                <a:cs typeface="Arial MT"/>
              </a:rPr>
              <a:t>are</a:t>
            </a:r>
            <a:endParaRPr sz="100">
              <a:latin typeface="Arial MT"/>
              <a:cs typeface="Arial MT"/>
            </a:endParaRPr>
          </a:p>
          <a:p>
            <a:pPr marL="254000" marR="80645">
              <a:lnSpc>
                <a:spcPct val="149900"/>
              </a:lnSpc>
              <a:spcBef>
                <a:spcPts val="5"/>
              </a:spcBef>
            </a:pPr>
            <a:r>
              <a:rPr dirty="0" sz="100" spc="5">
                <a:latin typeface="Arial MT"/>
                <a:cs typeface="Arial MT"/>
              </a:rPr>
              <a:t>consumed in</a:t>
            </a:r>
            <a:r>
              <a:rPr dirty="0" sz="100" spc="10">
                <a:latin typeface="Arial MT"/>
                <a:cs typeface="Arial MT"/>
              </a:rPr>
              <a:t> </a:t>
            </a:r>
            <a:r>
              <a:rPr dirty="0" sz="100" spc="5">
                <a:latin typeface="Arial MT"/>
                <a:cs typeface="Arial MT"/>
              </a:rPr>
              <a:t>usa</a:t>
            </a:r>
            <a:r>
              <a:rPr dirty="0" sz="100" spc="10">
                <a:latin typeface="Arial MT"/>
                <a:cs typeface="Arial MT"/>
              </a:rPr>
              <a:t> </a:t>
            </a:r>
            <a:r>
              <a:rPr dirty="0" sz="100" spc="5">
                <a:latin typeface="Arial MT"/>
                <a:cs typeface="Arial MT"/>
              </a:rPr>
              <a:t>and</a:t>
            </a:r>
            <a:r>
              <a:rPr dirty="0" sz="100" spc="10">
                <a:latin typeface="Arial MT"/>
                <a:cs typeface="Arial MT"/>
              </a:rPr>
              <a:t> </a:t>
            </a:r>
            <a:r>
              <a:rPr dirty="0" sz="100" spc="5">
                <a:latin typeface="Arial MT"/>
                <a:cs typeface="Arial MT"/>
              </a:rPr>
              <a:t>aindia</a:t>
            </a:r>
            <a:r>
              <a:rPr dirty="0" sz="100" spc="10">
                <a:latin typeface="Arial MT"/>
                <a:cs typeface="Arial MT"/>
              </a:rPr>
              <a:t> </a:t>
            </a:r>
            <a:r>
              <a:rPr dirty="0" sz="100" spc="5">
                <a:latin typeface="Arial MT"/>
                <a:cs typeface="Arial MT"/>
              </a:rPr>
              <a:t>whereas</a:t>
            </a:r>
            <a:r>
              <a:rPr dirty="0" sz="100" spc="10">
                <a:latin typeface="Arial MT"/>
                <a:cs typeface="Arial MT"/>
              </a:rPr>
              <a:t> </a:t>
            </a:r>
            <a:r>
              <a:rPr dirty="0" sz="100" spc="5">
                <a:latin typeface="Arial MT"/>
                <a:cs typeface="Arial MT"/>
              </a:rPr>
              <a:t>most</a:t>
            </a:r>
            <a:r>
              <a:rPr dirty="0" sz="100" spc="10">
                <a:latin typeface="Arial MT"/>
                <a:cs typeface="Arial MT"/>
              </a:rPr>
              <a:t> </a:t>
            </a:r>
            <a:r>
              <a:rPr dirty="0" sz="100" spc="5">
                <a:latin typeface="Arial MT"/>
                <a:cs typeface="Arial MT"/>
              </a:rPr>
              <a:t>tv</a:t>
            </a:r>
            <a:r>
              <a:rPr dirty="0" sz="100" spc="10">
                <a:latin typeface="Arial MT"/>
                <a:cs typeface="Arial MT"/>
              </a:rPr>
              <a:t> </a:t>
            </a:r>
            <a:r>
              <a:rPr dirty="0" sz="100" spc="5">
                <a:latin typeface="Arial MT"/>
                <a:cs typeface="Arial MT"/>
              </a:rPr>
              <a:t>show</a:t>
            </a:r>
            <a:r>
              <a:rPr dirty="0" sz="100" spc="10">
                <a:latin typeface="Arial MT"/>
                <a:cs typeface="Arial MT"/>
              </a:rPr>
              <a:t> </a:t>
            </a:r>
            <a:r>
              <a:rPr dirty="0" sz="100" spc="5">
                <a:latin typeface="Arial MT"/>
                <a:cs typeface="Arial MT"/>
              </a:rPr>
              <a:t>content</a:t>
            </a:r>
            <a:r>
              <a:rPr dirty="0" sz="100" spc="10">
                <a:latin typeface="Arial MT"/>
                <a:cs typeface="Arial MT"/>
              </a:rPr>
              <a:t> </a:t>
            </a:r>
            <a:r>
              <a:rPr dirty="0" sz="100" spc="5">
                <a:latin typeface="Arial MT"/>
                <a:cs typeface="Arial MT"/>
              </a:rPr>
              <a:t>are</a:t>
            </a:r>
            <a:r>
              <a:rPr dirty="0" sz="100" spc="10">
                <a:latin typeface="Arial MT"/>
                <a:cs typeface="Arial MT"/>
              </a:rPr>
              <a:t> </a:t>
            </a:r>
            <a:r>
              <a:rPr dirty="0" sz="100" spc="5">
                <a:latin typeface="Arial MT"/>
                <a:cs typeface="Arial MT"/>
              </a:rPr>
              <a:t>consumed</a:t>
            </a:r>
            <a:r>
              <a:rPr dirty="0" sz="100" spc="10">
                <a:latin typeface="Arial MT"/>
                <a:cs typeface="Arial MT"/>
              </a:rPr>
              <a:t> </a:t>
            </a:r>
            <a:r>
              <a:rPr dirty="0" sz="100" spc="5">
                <a:latin typeface="Arial MT"/>
                <a:cs typeface="Arial MT"/>
              </a:rPr>
              <a:t>in</a:t>
            </a:r>
            <a:r>
              <a:rPr dirty="0" sz="100" spc="10">
                <a:latin typeface="Arial MT"/>
                <a:cs typeface="Arial MT"/>
              </a:rPr>
              <a:t> </a:t>
            </a:r>
            <a:r>
              <a:rPr dirty="0" sz="100" spc="5">
                <a:latin typeface="Arial MT"/>
                <a:cs typeface="Arial MT"/>
              </a:rPr>
              <a:t>usa</a:t>
            </a:r>
            <a:r>
              <a:rPr dirty="0" sz="100" spc="10">
                <a:latin typeface="Arial MT"/>
                <a:cs typeface="Arial MT"/>
              </a:rPr>
              <a:t> </a:t>
            </a:r>
            <a:r>
              <a:rPr dirty="0" sz="100" spc="5">
                <a:latin typeface="Arial MT"/>
                <a:cs typeface="Arial MT"/>
              </a:rPr>
              <a:t>and</a:t>
            </a:r>
            <a:r>
              <a:rPr dirty="0" sz="100" spc="10">
                <a:latin typeface="Arial MT"/>
                <a:cs typeface="Arial MT"/>
              </a:rPr>
              <a:t> </a:t>
            </a:r>
            <a:r>
              <a:rPr dirty="0" sz="100" spc="5">
                <a:latin typeface="Arial MT"/>
                <a:cs typeface="Arial MT"/>
              </a:rPr>
              <a:t>uk.and</a:t>
            </a:r>
            <a:r>
              <a:rPr dirty="0" sz="100" spc="10">
                <a:latin typeface="Arial MT"/>
                <a:cs typeface="Arial MT"/>
              </a:rPr>
              <a:t> </a:t>
            </a:r>
            <a:r>
              <a:rPr dirty="0" sz="100" spc="5">
                <a:latin typeface="Arial MT"/>
                <a:cs typeface="Arial MT"/>
              </a:rPr>
              <a:t>one</a:t>
            </a:r>
            <a:r>
              <a:rPr dirty="0" sz="100" spc="10">
                <a:latin typeface="Arial MT"/>
                <a:cs typeface="Arial MT"/>
              </a:rPr>
              <a:t> </a:t>
            </a:r>
            <a:r>
              <a:rPr dirty="0" sz="100" spc="5">
                <a:latin typeface="Arial MT"/>
                <a:cs typeface="Arial MT"/>
              </a:rPr>
              <a:t>more</a:t>
            </a:r>
            <a:r>
              <a:rPr dirty="0" sz="100" spc="10">
                <a:latin typeface="Arial MT"/>
                <a:cs typeface="Arial MT"/>
              </a:rPr>
              <a:t> </a:t>
            </a:r>
            <a:r>
              <a:rPr dirty="0" sz="100" spc="5">
                <a:latin typeface="Arial MT"/>
                <a:cs typeface="Arial MT"/>
              </a:rPr>
              <a:t>thing</a:t>
            </a:r>
            <a:r>
              <a:rPr dirty="0" sz="100" spc="10">
                <a:latin typeface="Arial MT"/>
                <a:cs typeface="Arial MT"/>
              </a:rPr>
              <a:t> </a:t>
            </a:r>
            <a:r>
              <a:rPr dirty="0" sz="100" spc="5">
                <a:latin typeface="Arial MT"/>
                <a:cs typeface="Arial MT"/>
              </a:rPr>
              <a:t>the</a:t>
            </a:r>
            <a:r>
              <a:rPr dirty="0" sz="100" spc="10">
                <a:latin typeface="Arial MT"/>
                <a:cs typeface="Arial MT"/>
              </a:rPr>
              <a:t> </a:t>
            </a:r>
            <a:r>
              <a:rPr dirty="0" sz="100" spc="5">
                <a:latin typeface="Arial MT"/>
                <a:cs typeface="Arial MT"/>
              </a:rPr>
              <a:t>best</a:t>
            </a:r>
            <a:r>
              <a:rPr dirty="0" sz="100" spc="10">
                <a:latin typeface="Arial MT"/>
                <a:cs typeface="Arial MT"/>
              </a:rPr>
              <a:t> </a:t>
            </a:r>
            <a:r>
              <a:rPr dirty="0" sz="100" spc="5">
                <a:latin typeface="Arial MT"/>
                <a:cs typeface="Arial MT"/>
              </a:rPr>
              <a:t>time</a:t>
            </a:r>
            <a:r>
              <a:rPr dirty="0" sz="100" spc="10">
                <a:latin typeface="Arial MT"/>
                <a:cs typeface="Arial MT"/>
              </a:rPr>
              <a:t> </a:t>
            </a:r>
            <a:r>
              <a:rPr dirty="0" sz="100" spc="5">
                <a:latin typeface="Arial MT"/>
                <a:cs typeface="Arial MT"/>
              </a:rPr>
              <a:t>to</a:t>
            </a:r>
            <a:r>
              <a:rPr dirty="0" sz="100" spc="10">
                <a:latin typeface="Arial MT"/>
                <a:cs typeface="Arial MT"/>
              </a:rPr>
              <a:t> </a:t>
            </a:r>
            <a:r>
              <a:rPr dirty="0" sz="100" spc="5">
                <a:latin typeface="Arial MT"/>
                <a:cs typeface="Arial MT"/>
              </a:rPr>
              <a:t>release</a:t>
            </a:r>
            <a:r>
              <a:rPr dirty="0" sz="100" spc="10">
                <a:latin typeface="Arial MT"/>
                <a:cs typeface="Arial MT"/>
              </a:rPr>
              <a:t> </a:t>
            </a:r>
            <a:r>
              <a:rPr dirty="0" sz="100" spc="5">
                <a:latin typeface="Arial MT"/>
                <a:cs typeface="Arial MT"/>
              </a:rPr>
              <a:t>the</a:t>
            </a:r>
            <a:r>
              <a:rPr dirty="0" sz="100" spc="10">
                <a:latin typeface="Arial MT"/>
                <a:cs typeface="Arial MT"/>
              </a:rPr>
              <a:t> </a:t>
            </a:r>
            <a:r>
              <a:rPr dirty="0" sz="100" spc="5">
                <a:latin typeface="Arial MT"/>
                <a:cs typeface="Arial MT"/>
              </a:rPr>
              <a:t>tv</a:t>
            </a:r>
            <a:r>
              <a:rPr dirty="0" sz="100" spc="10">
                <a:latin typeface="Arial MT"/>
                <a:cs typeface="Arial MT"/>
              </a:rPr>
              <a:t> </a:t>
            </a:r>
            <a:r>
              <a:rPr dirty="0" sz="100" spc="5">
                <a:latin typeface="Arial MT"/>
                <a:cs typeface="Arial MT"/>
              </a:rPr>
              <a:t>show</a:t>
            </a:r>
            <a:r>
              <a:rPr dirty="0" sz="100" spc="10">
                <a:latin typeface="Arial MT"/>
                <a:cs typeface="Arial MT"/>
              </a:rPr>
              <a:t> </a:t>
            </a:r>
            <a:r>
              <a:rPr dirty="0" sz="100" spc="5">
                <a:latin typeface="Arial MT"/>
                <a:cs typeface="Arial MT"/>
              </a:rPr>
              <a:t>where</a:t>
            </a:r>
            <a:r>
              <a:rPr dirty="0" sz="100" spc="10">
                <a:latin typeface="Arial MT"/>
                <a:cs typeface="Arial MT"/>
              </a:rPr>
              <a:t> </a:t>
            </a:r>
            <a:r>
              <a:rPr dirty="0" sz="100" spc="5">
                <a:latin typeface="Arial MT"/>
                <a:cs typeface="Arial MT"/>
              </a:rPr>
              <a:t>most</a:t>
            </a:r>
            <a:r>
              <a:rPr dirty="0" sz="100" spc="10">
                <a:latin typeface="Arial MT"/>
                <a:cs typeface="Arial MT"/>
              </a:rPr>
              <a:t> </a:t>
            </a:r>
            <a:r>
              <a:rPr dirty="0" sz="100" spc="5">
                <a:latin typeface="Arial MT"/>
                <a:cs typeface="Arial MT"/>
              </a:rPr>
              <a:t>viewership</a:t>
            </a:r>
            <a:r>
              <a:rPr dirty="0" sz="100" spc="10">
                <a:latin typeface="Arial MT"/>
                <a:cs typeface="Arial MT"/>
              </a:rPr>
              <a:t> </a:t>
            </a:r>
            <a:r>
              <a:rPr dirty="0" sz="100" spc="5">
                <a:latin typeface="Arial MT"/>
                <a:cs typeface="Arial MT"/>
              </a:rPr>
              <a:t>.by</a:t>
            </a:r>
            <a:r>
              <a:rPr dirty="0" sz="100" spc="10">
                <a:latin typeface="Arial MT"/>
                <a:cs typeface="Arial MT"/>
              </a:rPr>
              <a:t> </a:t>
            </a:r>
            <a:r>
              <a:rPr dirty="0" sz="100" spc="5">
                <a:latin typeface="Arial MT"/>
                <a:cs typeface="Arial MT"/>
              </a:rPr>
              <a:t>analysing </a:t>
            </a:r>
            <a:r>
              <a:rPr dirty="0" sz="100" spc="10">
                <a:latin typeface="Arial MT"/>
                <a:cs typeface="Arial MT"/>
              </a:rPr>
              <a:t> </a:t>
            </a:r>
            <a:r>
              <a:rPr dirty="0" sz="100" spc="5">
                <a:latin typeface="Arial MT"/>
                <a:cs typeface="Arial MT"/>
              </a:rPr>
              <a:t>the dataset throughly december is the</a:t>
            </a:r>
            <a:r>
              <a:rPr dirty="0" sz="100" spc="10">
                <a:latin typeface="Arial MT"/>
                <a:cs typeface="Arial MT"/>
              </a:rPr>
              <a:t> </a:t>
            </a:r>
            <a:r>
              <a:rPr dirty="0" sz="100" spc="5">
                <a:latin typeface="Arial MT"/>
                <a:cs typeface="Arial MT"/>
              </a:rPr>
              <a:t>best time to launch tv</a:t>
            </a:r>
            <a:r>
              <a:rPr dirty="0" sz="100" spc="10">
                <a:latin typeface="Arial MT"/>
                <a:cs typeface="Arial MT"/>
              </a:rPr>
              <a:t> </a:t>
            </a:r>
            <a:r>
              <a:rPr dirty="0" sz="100" spc="5">
                <a:latin typeface="Arial MT"/>
                <a:cs typeface="Arial MT"/>
              </a:rPr>
              <a:t>show.netflix should be more focussed on</a:t>
            </a:r>
            <a:r>
              <a:rPr dirty="0" sz="100" spc="10">
                <a:latin typeface="Arial MT"/>
                <a:cs typeface="Arial MT"/>
              </a:rPr>
              <a:t> </a:t>
            </a:r>
            <a:r>
              <a:rPr dirty="0" sz="100" spc="5">
                <a:latin typeface="Arial MT"/>
                <a:cs typeface="Arial MT"/>
              </a:rPr>
              <a:t>drama and international movies genre</a:t>
            </a:r>
            <a:r>
              <a:rPr dirty="0" sz="100" spc="10">
                <a:latin typeface="Arial MT"/>
                <a:cs typeface="Arial MT"/>
              </a:rPr>
              <a:t> </a:t>
            </a:r>
            <a:r>
              <a:rPr dirty="0" sz="100" spc="5">
                <a:latin typeface="Arial MT"/>
                <a:cs typeface="Arial MT"/>
              </a:rPr>
              <a:t>as mothis the most consumed</a:t>
            </a:r>
            <a:r>
              <a:rPr dirty="0" sz="100" spc="10">
                <a:latin typeface="Arial MT"/>
                <a:cs typeface="Arial MT"/>
              </a:rPr>
              <a:t> </a:t>
            </a:r>
            <a:r>
              <a:rPr dirty="0" sz="100" spc="5">
                <a:latin typeface="Arial MT"/>
                <a:cs typeface="Arial MT"/>
              </a:rPr>
              <a:t>genre and </a:t>
            </a:r>
            <a:r>
              <a:rPr dirty="0" sz="100" spc="10">
                <a:latin typeface="Arial MT"/>
                <a:cs typeface="Arial MT"/>
              </a:rPr>
              <a:t> </a:t>
            </a:r>
            <a:r>
              <a:rPr dirty="0" sz="100" spc="5">
                <a:latin typeface="Arial MT"/>
                <a:cs typeface="Arial MT"/>
              </a:rPr>
              <a:t>contribute</a:t>
            </a:r>
            <a:r>
              <a:rPr dirty="0" sz="100">
                <a:latin typeface="Arial MT"/>
                <a:cs typeface="Arial MT"/>
              </a:rPr>
              <a:t> </a:t>
            </a:r>
            <a:r>
              <a:rPr dirty="0" sz="100" spc="5">
                <a:latin typeface="Arial MT"/>
                <a:cs typeface="Arial MT"/>
              </a:rPr>
              <a:t>hefty</a:t>
            </a:r>
            <a:r>
              <a:rPr dirty="0" sz="100">
                <a:latin typeface="Arial MT"/>
                <a:cs typeface="Arial MT"/>
              </a:rPr>
              <a:t> </a:t>
            </a:r>
            <a:r>
              <a:rPr dirty="0" sz="100" spc="5">
                <a:latin typeface="Arial MT"/>
                <a:cs typeface="Arial MT"/>
              </a:rPr>
              <a:t>contribution</a:t>
            </a:r>
            <a:r>
              <a:rPr dirty="0" sz="100">
                <a:latin typeface="Arial MT"/>
                <a:cs typeface="Arial MT"/>
              </a:rPr>
              <a:t> </a:t>
            </a:r>
            <a:r>
              <a:rPr dirty="0" sz="100" spc="5">
                <a:latin typeface="Arial MT"/>
                <a:cs typeface="Arial MT"/>
              </a:rPr>
              <a:t>to</a:t>
            </a:r>
            <a:r>
              <a:rPr dirty="0" sz="100">
                <a:latin typeface="Arial MT"/>
                <a:cs typeface="Arial MT"/>
              </a:rPr>
              <a:t> </a:t>
            </a:r>
            <a:r>
              <a:rPr dirty="0" sz="100" spc="5">
                <a:latin typeface="Arial MT"/>
                <a:cs typeface="Arial MT"/>
              </a:rPr>
              <a:t>the</a:t>
            </a:r>
            <a:r>
              <a:rPr dirty="0" sz="100">
                <a:latin typeface="Arial MT"/>
                <a:cs typeface="Arial MT"/>
              </a:rPr>
              <a:t> </a:t>
            </a:r>
            <a:r>
              <a:rPr dirty="0" sz="100" spc="5">
                <a:latin typeface="Arial MT"/>
                <a:cs typeface="Arial MT"/>
              </a:rPr>
              <a:t>revenue.by</a:t>
            </a:r>
            <a:r>
              <a:rPr dirty="0" sz="100">
                <a:latin typeface="Arial MT"/>
                <a:cs typeface="Arial MT"/>
              </a:rPr>
              <a:t> </a:t>
            </a:r>
            <a:r>
              <a:rPr dirty="0" sz="100" spc="5">
                <a:latin typeface="Arial MT"/>
                <a:cs typeface="Arial MT"/>
              </a:rPr>
              <a:t>maximising</a:t>
            </a:r>
            <a:r>
              <a:rPr dirty="0" sz="100">
                <a:latin typeface="Arial MT"/>
                <a:cs typeface="Arial MT"/>
              </a:rPr>
              <a:t> </a:t>
            </a:r>
            <a:r>
              <a:rPr dirty="0" sz="100" spc="5">
                <a:latin typeface="Arial MT"/>
                <a:cs typeface="Arial MT"/>
              </a:rPr>
              <a:t>this</a:t>
            </a:r>
            <a:r>
              <a:rPr dirty="0" sz="100">
                <a:latin typeface="Arial MT"/>
                <a:cs typeface="Arial MT"/>
              </a:rPr>
              <a:t> </a:t>
            </a:r>
            <a:r>
              <a:rPr dirty="0" sz="100" spc="5">
                <a:latin typeface="Arial MT"/>
                <a:cs typeface="Arial MT"/>
              </a:rPr>
              <a:t>there</a:t>
            </a:r>
            <a:r>
              <a:rPr dirty="0" sz="100">
                <a:latin typeface="Arial MT"/>
                <a:cs typeface="Arial MT"/>
              </a:rPr>
              <a:t> </a:t>
            </a:r>
            <a:r>
              <a:rPr dirty="0" sz="100" spc="5">
                <a:latin typeface="Arial MT"/>
                <a:cs typeface="Arial MT"/>
              </a:rPr>
              <a:t>could be</a:t>
            </a:r>
            <a:r>
              <a:rPr dirty="0" sz="100">
                <a:latin typeface="Arial MT"/>
                <a:cs typeface="Arial MT"/>
              </a:rPr>
              <a:t> </a:t>
            </a:r>
            <a:r>
              <a:rPr dirty="0" sz="100" spc="5">
                <a:latin typeface="Arial MT"/>
                <a:cs typeface="Arial MT"/>
              </a:rPr>
              <a:t>huge</a:t>
            </a:r>
            <a:r>
              <a:rPr dirty="0" sz="100">
                <a:latin typeface="Arial MT"/>
                <a:cs typeface="Arial MT"/>
              </a:rPr>
              <a:t> </a:t>
            </a:r>
            <a:r>
              <a:rPr dirty="0" sz="100" spc="5">
                <a:latin typeface="Arial MT"/>
                <a:cs typeface="Arial MT"/>
              </a:rPr>
              <a:t>potential</a:t>
            </a:r>
            <a:r>
              <a:rPr dirty="0" sz="100">
                <a:latin typeface="Arial MT"/>
                <a:cs typeface="Arial MT"/>
              </a:rPr>
              <a:t> </a:t>
            </a:r>
            <a:r>
              <a:rPr dirty="0" sz="100" spc="5">
                <a:latin typeface="Arial MT"/>
                <a:cs typeface="Arial MT"/>
              </a:rPr>
              <a:t>to</a:t>
            </a:r>
            <a:r>
              <a:rPr dirty="0" sz="100">
                <a:latin typeface="Arial MT"/>
                <a:cs typeface="Arial MT"/>
              </a:rPr>
              <a:t> </a:t>
            </a:r>
            <a:r>
              <a:rPr dirty="0" sz="100" spc="5">
                <a:latin typeface="Arial MT"/>
                <a:cs typeface="Arial MT"/>
              </a:rPr>
              <a:t>drive</a:t>
            </a:r>
            <a:r>
              <a:rPr dirty="0" sz="100">
                <a:latin typeface="Arial MT"/>
                <a:cs typeface="Arial MT"/>
              </a:rPr>
              <a:t> </a:t>
            </a:r>
            <a:r>
              <a:rPr dirty="0" sz="100" spc="5">
                <a:latin typeface="Arial MT"/>
                <a:cs typeface="Arial MT"/>
              </a:rPr>
              <a:t>revenue</a:t>
            </a:r>
            <a:r>
              <a:rPr dirty="0" sz="100">
                <a:latin typeface="Arial MT"/>
                <a:cs typeface="Arial MT"/>
              </a:rPr>
              <a:t> </a:t>
            </a:r>
            <a:r>
              <a:rPr dirty="0" sz="100" spc="5">
                <a:latin typeface="Arial MT"/>
                <a:cs typeface="Arial MT"/>
              </a:rPr>
              <a:t>growth.</a:t>
            </a:r>
            <a:endParaRPr sz="100">
              <a:latin typeface="Arial MT"/>
              <a:cs typeface="Arial MT"/>
            </a:endParaRPr>
          </a:p>
          <a:p>
            <a:pPr>
              <a:lnSpc>
                <a:spcPct val="100000"/>
              </a:lnSpc>
            </a:pPr>
            <a:endParaRPr sz="100">
              <a:latin typeface="Arial MT"/>
              <a:cs typeface="Arial MT"/>
            </a:endParaRPr>
          </a:p>
          <a:p>
            <a:pPr>
              <a:lnSpc>
                <a:spcPct val="100000"/>
              </a:lnSpc>
            </a:pPr>
            <a:endParaRPr sz="100">
              <a:latin typeface="Arial MT"/>
              <a:cs typeface="Arial MT"/>
            </a:endParaRPr>
          </a:p>
          <a:p>
            <a:pPr marL="185420">
              <a:lnSpc>
                <a:spcPct val="100000"/>
              </a:lnSpc>
            </a:pPr>
            <a:r>
              <a:rPr dirty="0" sz="100">
                <a:solidFill>
                  <a:srgbClr val="616161"/>
                </a:solidFill>
                <a:latin typeface="Courier New"/>
                <a:cs typeface="Courier New"/>
              </a:rPr>
              <a:t>In</a:t>
            </a:r>
            <a:r>
              <a:rPr dirty="0" sz="100">
                <a:solidFill>
                  <a:srgbClr val="616161"/>
                </a:solidFill>
                <a:latin typeface="Courier New"/>
                <a:cs typeface="Courier New"/>
              </a:rPr>
              <a:t> </a:t>
            </a:r>
            <a:r>
              <a:rPr dirty="0" sz="100">
                <a:solidFill>
                  <a:srgbClr val="616161"/>
                </a:solidFill>
                <a:latin typeface="Courier New"/>
                <a:cs typeface="Courier New"/>
              </a:rPr>
              <a:t>[</a:t>
            </a:r>
            <a:r>
              <a:rPr dirty="0" sz="100">
                <a:solidFill>
                  <a:srgbClr val="616161"/>
                </a:solidFill>
                <a:latin typeface="Courier New"/>
                <a:cs typeface="Courier New"/>
              </a:rPr>
              <a:t> </a:t>
            </a:r>
            <a:r>
              <a:rPr dirty="0" sz="100">
                <a:solidFill>
                  <a:srgbClr val="616161"/>
                </a:solidFill>
                <a:latin typeface="Courier New"/>
                <a:cs typeface="Courier New"/>
              </a:rPr>
              <a:t>]:</a:t>
            </a:r>
            <a:endParaRPr sz="100">
              <a:latin typeface="Courier New"/>
              <a:cs typeface="Courier New"/>
            </a:endParaRPr>
          </a:p>
        </p:txBody>
      </p:sp>
      <p:sp>
        <p:nvSpPr>
          <p:cNvPr id="399" name="object 399"/>
          <p:cNvSpPr/>
          <p:nvPr/>
        </p:nvSpPr>
        <p:spPr>
          <a:xfrm>
            <a:off x="109026" y="20029642"/>
            <a:ext cx="1188085" cy="17145"/>
          </a:xfrm>
          <a:custGeom>
            <a:avLst/>
            <a:gdLst/>
            <a:ahLst/>
            <a:cxnLst/>
            <a:rect l="l" t="t" r="r" b="b"/>
            <a:pathLst>
              <a:path w="1188085" h="17144">
                <a:moveTo>
                  <a:pt x="1187864" y="16613"/>
                </a:moveTo>
                <a:lnTo>
                  <a:pt x="0" y="16613"/>
                </a:lnTo>
                <a:lnTo>
                  <a:pt x="0" y="0"/>
                </a:lnTo>
                <a:lnTo>
                  <a:pt x="1187864" y="0"/>
                </a:lnTo>
                <a:lnTo>
                  <a:pt x="1187864" y="16613"/>
                </a:lnTo>
                <a:close/>
              </a:path>
            </a:pathLst>
          </a:custGeom>
          <a:solidFill>
            <a:srgbClr val="F5F5F5"/>
          </a:solidFill>
        </p:spPr>
        <p:txBody>
          <a:bodyPr wrap="square" lIns="0" tIns="0" rIns="0" bIns="0" rtlCol="0"/>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2023-11-05T19:29:42Z</dcterms:created>
  <dcterms:modified xsi:type="dcterms:W3CDTF">2023-11-05T19:29:42Z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2023-08-06T00:00:00Z</vt:filetime>
  </property>
  <property fmtid="{D5CDD505-2E9C-101B-9397-08002B2CF9AE}" pid="3" name="Creator">
    <vt:lpwstr>Chromium</vt:lpwstr>
  </property>
  <property fmtid="{D5CDD505-2E9C-101B-9397-08002B2CF9AE}" pid="4" name="LastSaved">
    <vt:filetime>2023-11-05T00:00:00Z</vt:filetime>
  </property>
</Properties>
</file>