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37" r:id="rId2"/>
    <p:sldId id="341" r:id="rId3"/>
    <p:sldId id="340" r:id="rId4"/>
    <p:sldId id="258" r:id="rId5"/>
    <p:sldId id="261" r:id="rId6"/>
    <p:sldId id="263" r:id="rId7"/>
    <p:sldId id="332" r:id="rId8"/>
    <p:sldId id="333" r:id="rId9"/>
    <p:sldId id="335" r:id="rId10"/>
    <p:sldId id="350" r:id="rId11"/>
    <p:sldId id="336" r:id="rId12"/>
    <p:sldId id="349" r:id="rId13"/>
    <p:sldId id="342" r:id="rId14"/>
    <p:sldId id="343" r:id="rId15"/>
    <p:sldId id="339" r:id="rId16"/>
    <p:sldId id="351" r:id="rId17"/>
    <p:sldId id="338" r:id="rId18"/>
    <p:sldId id="352" r:id="rId19"/>
    <p:sldId id="353" r:id="rId20"/>
    <p:sldId id="354" r:id="rId21"/>
    <p:sldId id="355" r:id="rId22"/>
    <p:sldId id="356" r:id="rId23"/>
    <p:sldId id="357" r:id="rId24"/>
    <p:sldId id="358" r:id="rId25"/>
    <p:sldId id="359" r:id="rId26"/>
    <p:sldId id="360" r:id="rId27"/>
    <p:sldId id="361" r:id="rId28"/>
    <p:sldId id="362" r:id="rId29"/>
    <p:sldId id="34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p:cViewPr varScale="1">
        <p:scale>
          <a:sx n="83" d="100"/>
          <a:sy n="83" d="100"/>
        </p:scale>
        <p:origin x="125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19F04D0-699D-4D6B-A94F-1A7A83CC3965}" type="slidenum">
              <a:rPr lang="en-US" smtClean="0"/>
              <a:t>7</a:t>
            </a:fld>
            <a:endParaRPr lang="en-US"/>
          </a:p>
        </p:txBody>
      </p:sp>
    </p:spTree>
    <p:extLst>
      <p:ext uri="{BB962C8B-B14F-4D97-AF65-F5344CB8AC3E}">
        <p14:creationId xmlns:p14="http://schemas.microsoft.com/office/powerpoint/2010/main" val="290661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05DF9D-E64C-40F2-8AFC-D5352941718C}"/>
              </a:ext>
            </a:extLst>
          </p:cNvPr>
          <p:cNvSpPr txBox="1">
            <a:spLocks noGrp="1"/>
          </p:cNvSpPr>
          <p:nvPr>
            <p:ph type="title"/>
          </p:nvPr>
        </p:nvSpPr>
        <p:spPr>
          <a:xfrm>
            <a:off x="609600" y="1371600"/>
            <a:ext cx="8229600" cy="1323439"/>
          </a:xfrm>
          <a:prstGeom prst="rect">
            <a:avLst/>
          </a:prstGeom>
          <a:noFill/>
        </p:spPr>
        <p:txBody>
          <a:bodyPr wrap="square" rtlCol="0">
            <a:spAutoFit/>
          </a:bodyPr>
          <a:lstStyle/>
          <a:p>
            <a:pPr algn="ctr"/>
            <a:r>
              <a:rPr lang="en-IN" sz="4000" dirty="0"/>
              <a:t>Customer Retention by Bank Telemarketing Analytics</a:t>
            </a:r>
            <a:endParaRPr lang="en-US" sz="4000" dirty="0"/>
          </a:p>
        </p:txBody>
      </p:sp>
      <p:sp>
        <p:nvSpPr>
          <p:cNvPr id="4" name="TextBox 3">
            <a:extLst>
              <a:ext uri="{FF2B5EF4-FFF2-40B4-BE49-F238E27FC236}">
                <a16:creationId xmlns:a16="http://schemas.microsoft.com/office/drawing/2014/main" id="{EDFA5AE3-91C5-4D24-A968-7F990EA8D791}"/>
              </a:ext>
            </a:extLst>
          </p:cNvPr>
          <p:cNvSpPr txBox="1"/>
          <p:nvPr/>
        </p:nvSpPr>
        <p:spPr>
          <a:xfrm>
            <a:off x="533400" y="3581400"/>
            <a:ext cx="8030570" cy="2616101"/>
          </a:xfrm>
          <a:prstGeom prst="rect">
            <a:avLst/>
          </a:prstGeom>
          <a:noFill/>
        </p:spPr>
        <p:txBody>
          <a:bodyPr wrap="square" rtlCol="0">
            <a:spAutoFit/>
          </a:bodyPr>
          <a:lstStyle/>
          <a:p>
            <a:pPr algn="r"/>
            <a:r>
              <a:rPr lang="en-US" sz="2800" dirty="0"/>
              <a:t>Team Details</a:t>
            </a:r>
          </a:p>
          <a:p>
            <a:pPr algn="r"/>
            <a:endParaRPr lang="en-US" dirty="0"/>
          </a:p>
          <a:p>
            <a:pPr algn="r"/>
            <a:r>
              <a:rPr lang="en-US" dirty="0" err="1"/>
              <a:t>Kamalesh</a:t>
            </a:r>
            <a:r>
              <a:rPr lang="en-US" dirty="0"/>
              <a:t> </a:t>
            </a:r>
            <a:r>
              <a:rPr lang="en-US" dirty="0" err="1"/>
              <a:t>reddy</a:t>
            </a:r>
            <a:endParaRPr lang="en-IN" dirty="0"/>
          </a:p>
          <a:p>
            <a:pPr algn="r"/>
            <a:r>
              <a:rPr lang="en-US" dirty="0" err="1"/>
              <a:t>Soumik</a:t>
            </a:r>
            <a:r>
              <a:rPr lang="en-US" dirty="0"/>
              <a:t> Chatterjee</a:t>
            </a:r>
            <a:endParaRPr lang="en-IN" dirty="0"/>
          </a:p>
          <a:p>
            <a:pPr algn="r"/>
            <a:r>
              <a:rPr lang="en-US" dirty="0" err="1"/>
              <a:t>Ramadurgam</a:t>
            </a:r>
            <a:r>
              <a:rPr lang="en-US" dirty="0"/>
              <a:t> Rajeev </a:t>
            </a:r>
            <a:r>
              <a:rPr lang="en-US" dirty="0" err="1"/>
              <a:t>Kasyap</a:t>
            </a:r>
            <a:endParaRPr lang="en-IN" dirty="0"/>
          </a:p>
          <a:p>
            <a:pPr algn="r"/>
            <a:r>
              <a:rPr lang="en-US" dirty="0" err="1"/>
              <a:t>Subhashree</a:t>
            </a:r>
            <a:r>
              <a:rPr lang="en-US" dirty="0"/>
              <a:t> Panda</a:t>
            </a:r>
            <a:endParaRPr lang="en-IN" dirty="0"/>
          </a:p>
          <a:p>
            <a:pPr algn="r"/>
            <a:r>
              <a:rPr lang="en-US" dirty="0" err="1"/>
              <a:t>Sadashivuni</a:t>
            </a:r>
            <a:r>
              <a:rPr lang="en-US" dirty="0"/>
              <a:t> Sushant</a:t>
            </a:r>
            <a:endParaRPr lang="en-IN" dirty="0"/>
          </a:p>
          <a:p>
            <a:pPr algn="r"/>
            <a:endParaRPr lang="en-US" sz="2800" dirty="0"/>
          </a:p>
        </p:txBody>
      </p:sp>
    </p:spTree>
    <p:extLst>
      <p:ext uri="{BB962C8B-B14F-4D97-AF65-F5344CB8AC3E}">
        <p14:creationId xmlns:p14="http://schemas.microsoft.com/office/powerpoint/2010/main" val="2226076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57098" y="3581400"/>
            <a:ext cx="4905375" cy="3362325"/>
          </a:xfrm>
          <a:prstGeom prst="rect">
            <a:avLst/>
          </a:prstGeom>
        </p:spPr>
      </p:pic>
      <p:sp>
        <p:nvSpPr>
          <p:cNvPr id="3" name="TextBox 2"/>
          <p:cNvSpPr txBox="1"/>
          <p:nvPr/>
        </p:nvSpPr>
        <p:spPr>
          <a:xfrm>
            <a:off x="4895272" y="2081419"/>
            <a:ext cx="3629025"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So, Those who subscribed for the term deposit. Spent an average of 500+ seconds on the means of communication</a:t>
            </a:r>
            <a:endParaRPr lang="en-IN" dirty="0"/>
          </a:p>
        </p:txBody>
      </p:sp>
      <p:pic>
        <p:nvPicPr>
          <p:cNvPr id="4" name="Picture 3"/>
          <p:cNvPicPr>
            <a:picLocks noChangeAspect="1"/>
          </p:cNvPicPr>
          <p:nvPr/>
        </p:nvPicPr>
        <p:blipFill>
          <a:blip r:embed="rId3"/>
          <a:stretch>
            <a:fillRect/>
          </a:stretch>
        </p:blipFill>
        <p:spPr>
          <a:xfrm>
            <a:off x="357187" y="457200"/>
            <a:ext cx="3552825" cy="4238625"/>
          </a:xfrm>
          <a:prstGeom prst="rect">
            <a:avLst/>
          </a:prstGeom>
        </p:spPr>
      </p:pic>
      <p:sp>
        <p:nvSpPr>
          <p:cNvPr id="5" name="TextBox 4"/>
          <p:cNvSpPr txBox="1"/>
          <p:nvPr/>
        </p:nvSpPr>
        <p:spPr>
          <a:xfrm>
            <a:off x="380999" y="4953000"/>
            <a:ext cx="3505200"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We can see that mostly it’s retired or the students who subscribed for the term deposit.</a:t>
            </a:r>
            <a:endParaRPr lang="en-IN" dirty="0"/>
          </a:p>
        </p:txBody>
      </p:sp>
    </p:spTree>
    <p:extLst>
      <p:ext uri="{BB962C8B-B14F-4D97-AF65-F5344CB8AC3E}">
        <p14:creationId xmlns:p14="http://schemas.microsoft.com/office/powerpoint/2010/main" val="243113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50909" b="8108"/>
          <a:stretch/>
        </p:blipFill>
        <p:spPr>
          <a:xfrm>
            <a:off x="2954712" y="762000"/>
            <a:ext cx="2057401" cy="2590800"/>
          </a:xfrm>
          <a:prstGeom prst="rect">
            <a:avLst/>
          </a:prstGeom>
        </p:spPr>
      </p:pic>
      <p:pic>
        <p:nvPicPr>
          <p:cNvPr id="4" name="Picture 3"/>
          <p:cNvPicPr>
            <a:picLocks noChangeAspect="1"/>
          </p:cNvPicPr>
          <p:nvPr/>
        </p:nvPicPr>
        <p:blipFill>
          <a:blip r:embed="rId3"/>
          <a:stretch>
            <a:fillRect/>
          </a:stretch>
        </p:blipFill>
        <p:spPr>
          <a:xfrm>
            <a:off x="609600" y="3886200"/>
            <a:ext cx="2143125" cy="2781300"/>
          </a:xfrm>
          <a:prstGeom prst="rect">
            <a:avLst/>
          </a:prstGeom>
        </p:spPr>
      </p:pic>
      <p:sp>
        <p:nvSpPr>
          <p:cNvPr id="5" name="TextBox 4"/>
          <p:cNvSpPr txBox="1"/>
          <p:nvPr/>
        </p:nvSpPr>
        <p:spPr>
          <a:xfrm>
            <a:off x="5035204" y="915413"/>
            <a:ext cx="4038600" cy="2031325"/>
          </a:xfrm>
          <a:prstGeom prst="rect">
            <a:avLst/>
          </a:prstGeom>
          <a:noFill/>
        </p:spPr>
        <p:txBody>
          <a:bodyPr wrap="square" rtlCol="0">
            <a:spAutoFit/>
          </a:bodyPr>
          <a:lstStyle/>
          <a:p>
            <a:r>
              <a:rPr lang="en-US" dirty="0">
                <a:solidFill>
                  <a:srgbClr val="0055A0"/>
                </a:solidFill>
              </a:rPr>
              <a:t>Month: So, Here the campaign is mostly carried out in the months of May, July, August and June. Moderately in the months of September, October and March. Less in the months of January, February, April, November and December </a:t>
            </a:r>
            <a:endParaRPr lang="en-IN" dirty="0">
              <a:solidFill>
                <a:srgbClr val="0055A0"/>
              </a:solidFill>
            </a:endParaRPr>
          </a:p>
        </p:txBody>
      </p:sp>
      <p:sp>
        <p:nvSpPr>
          <p:cNvPr id="7" name="TextBox 6"/>
          <p:cNvSpPr txBox="1"/>
          <p:nvPr/>
        </p:nvSpPr>
        <p:spPr>
          <a:xfrm flipH="1">
            <a:off x="2752725" y="4572000"/>
            <a:ext cx="5507357" cy="954107"/>
          </a:xfrm>
          <a:prstGeom prst="rect">
            <a:avLst/>
          </a:prstGeom>
          <a:noFill/>
        </p:spPr>
        <p:txBody>
          <a:bodyPr wrap="square" rtlCol="0">
            <a:spAutoFit/>
          </a:bodyPr>
          <a:lstStyle/>
          <a:p>
            <a:r>
              <a:rPr lang="en-US" dirty="0">
                <a:solidFill>
                  <a:srgbClr val="0055A0"/>
                </a:solidFill>
              </a:rPr>
              <a:t>Surprised even though the calls are made frequently, the campaigners could not make customers subscribe for the term deposits.</a:t>
            </a:r>
            <a:endParaRPr lang="en-IN" dirty="0">
              <a:solidFill>
                <a:srgbClr val="0055A0"/>
              </a:solidFill>
            </a:endParaRPr>
          </a:p>
        </p:txBody>
      </p:sp>
      <p:pic>
        <p:nvPicPr>
          <p:cNvPr id="3" name="Picture 2"/>
          <p:cNvPicPr>
            <a:picLocks noChangeAspect="1"/>
          </p:cNvPicPr>
          <p:nvPr/>
        </p:nvPicPr>
        <p:blipFill>
          <a:blip r:embed="rId4"/>
          <a:stretch>
            <a:fillRect/>
          </a:stretch>
        </p:blipFill>
        <p:spPr>
          <a:xfrm>
            <a:off x="381000" y="782204"/>
            <a:ext cx="2550621" cy="2570596"/>
          </a:xfrm>
          <a:prstGeom prst="rect">
            <a:avLst/>
          </a:prstGeom>
        </p:spPr>
      </p:pic>
    </p:spTree>
    <p:extLst>
      <p:ext uri="{BB962C8B-B14F-4D97-AF65-F5344CB8AC3E}">
        <p14:creationId xmlns:p14="http://schemas.microsoft.com/office/powerpoint/2010/main" val="329636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A49599-7C76-4351-8F98-9C0A9369BF62}"/>
              </a:ext>
            </a:extLst>
          </p:cNvPr>
          <p:cNvSpPr/>
          <p:nvPr/>
        </p:nvSpPr>
        <p:spPr>
          <a:xfrm>
            <a:off x="304800" y="304800"/>
            <a:ext cx="8382000" cy="523220"/>
          </a:xfrm>
          <a:prstGeom prst="rect">
            <a:avLst/>
          </a:prstGeom>
        </p:spPr>
        <p:txBody>
          <a:bodyPr wrap="square">
            <a:spAutoFit/>
          </a:bodyPr>
          <a:lstStyle/>
          <a:p>
            <a:r>
              <a:rPr lang="en-US" sz="2800" dirty="0">
                <a:solidFill>
                  <a:prstClr val="black"/>
                </a:solidFill>
                <a:ea typeface="굴림" panose="020B0600000101010101" pitchFamily="34" charset="-127"/>
              </a:rPr>
              <a:t> Data Preprocessing/ Feature Selection, Engineering</a:t>
            </a:r>
            <a:endParaRPr lang="en-IN" sz="2800" dirty="0">
              <a:solidFill>
                <a:prstClr val="black"/>
              </a:solidFill>
              <a:ea typeface="굴림" panose="020B0600000101010101" pitchFamily="34" charset="-127"/>
            </a:endParaRPr>
          </a:p>
        </p:txBody>
      </p:sp>
      <p:sp>
        <p:nvSpPr>
          <p:cNvPr id="3" name="Rectangle 2">
            <a:extLst>
              <a:ext uri="{FF2B5EF4-FFF2-40B4-BE49-F238E27FC236}">
                <a16:creationId xmlns:a16="http://schemas.microsoft.com/office/drawing/2014/main" id="{EB70929D-825E-448D-B4C3-07A80C8BE166}"/>
              </a:ext>
            </a:extLst>
          </p:cNvPr>
          <p:cNvSpPr/>
          <p:nvPr/>
        </p:nvSpPr>
        <p:spPr>
          <a:xfrm>
            <a:off x="-152400" y="1600200"/>
            <a:ext cx="9220200" cy="4755148"/>
          </a:xfrm>
          <a:prstGeom prst="rect">
            <a:avLst/>
          </a:prstGeom>
        </p:spPr>
        <p:txBody>
          <a:bodyPr wrap="square">
            <a:spAutoFit/>
          </a:bodyPr>
          <a:lstStyle/>
          <a:p>
            <a:pPr marL="508000">
              <a:spcBef>
                <a:spcPts val="600"/>
              </a:spcBef>
              <a:spcAft>
                <a:spcPts val="0"/>
              </a:spcAft>
            </a:pPr>
            <a:r>
              <a:rPr lang="en-US" sz="2400" b="1" dirty="0">
                <a:solidFill>
                  <a:srgbClr val="4471C4"/>
                </a:solidFill>
                <a:uFill>
                  <a:solidFill>
                    <a:srgbClr val="000000"/>
                  </a:solidFill>
                </a:uFill>
                <a:latin typeface="Calibri Light" panose="020F0302020204030204" pitchFamily="34" charset="0"/>
                <a:ea typeface="Calibri Light" panose="020F0302020204030204" pitchFamily="34" charset="0"/>
              </a:rPr>
              <a:t> </a:t>
            </a:r>
            <a:endParaRPr lang="en-IN" sz="2400" b="1" u="sng" dirty="0">
              <a:uFill>
                <a:solidFill>
                  <a:srgbClr val="000000"/>
                </a:solidFill>
              </a:uFill>
              <a:latin typeface="Calibri Light" panose="020F0302020204030204" pitchFamily="34" charset="0"/>
              <a:ea typeface="Calibri Light" panose="020F0302020204030204" pitchFamily="34" charset="0"/>
            </a:endParaRPr>
          </a:p>
          <a:p>
            <a:pPr marL="793750" indent="-285750" algn="just">
              <a:spcBef>
                <a:spcPts val="600"/>
              </a:spcBef>
              <a:spcAft>
                <a:spcPts val="0"/>
              </a:spcAft>
              <a:buFont typeface="Arial" panose="020B0604020202020204" pitchFamily="34" charset="0"/>
              <a:buChar char="•"/>
            </a:pPr>
            <a:r>
              <a:rPr lang="en-US" dirty="0">
                <a:solidFill>
                  <a:srgbClr val="0055A0"/>
                </a:solidFill>
              </a:rPr>
              <a:t>Checking for null values in the dataset. </a:t>
            </a:r>
          </a:p>
          <a:p>
            <a:pPr marL="793750" indent="-285750" algn="just">
              <a:spcBef>
                <a:spcPts val="600"/>
              </a:spcBef>
              <a:spcAft>
                <a:spcPts val="0"/>
              </a:spcAft>
              <a:buFont typeface="Arial" panose="020B0604020202020204" pitchFamily="34" charset="0"/>
              <a:buChar char="•"/>
            </a:pPr>
            <a:r>
              <a:rPr lang="en-US" dirty="0">
                <a:solidFill>
                  <a:srgbClr val="0055A0"/>
                </a:solidFill>
              </a:rPr>
              <a:t>Grabbing the categorical columns and converting the object datatype to Category.</a:t>
            </a:r>
          </a:p>
          <a:p>
            <a:pPr marL="793750" indent="-285750" algn="just">
              <a:spcBef>
                <a:spcPts val="600"/>
              </a:spcBef>
              <a:spcAft>
                <a:spcPts val="0"/>
              </a:spcAft>
              <a:buFont typeface="Arial" panose="020B0604020202020204" pitchFamily="34" charset="0"/>
              <a:buChar char="•"/>
            </a:pPr>
            <a:r>
              <a:rPr lang="en-IN" dirty="0">
                <a:solidFill>
                  <a:srgbClr val="0055A0"/>
                </a:solidFill>
              </a:rPr>
              <a:t>Outlier removal is not being carried out since the bank cannot afford losing its valuable customer data.</a:t>
            </a:r>
          </a:p>
          <a:p>
            <a:pPr marL="793750" indent="-285750" algn="just">
              <a:spcBef>
                <a:spcPts val="600"/>
              </a:spcBef>
              <a:spcAft>
                <a:spcPts val="0"/>
              </a:spcAft>
              <a:buFont typeface="Arial" panose="020B0604020202020204" pitchFamily="34" charset="0"/>
              <a:buChar char="•"/>
            </a:pPr>
            <a:r>
              <a:rPr lang="en-IN" dirty="0">
                <a:solidFill>
                  <a:srgbClr val="0055A0"/>
                </a:solidFill>
              </a:rPr>
              <a:t>We performed scaling on the numeric features of the dataset, this </a:t>
            </a:r>
            <a:r>
              <a:rPr lang="en-IN" dirty="0" smtClean="0">
                <a:solidFill>
                  <a:srgbClr val="0055A0"/>
                </a:solidFill>
              </a:rPr>
              <a:t>yielded the same </a:t>
            </a:r>
            <a:r>
              <a:rPr lang="en-IN" dirty="0">
                <a:solidFill>
                  <a:srgbClr val="0055A0"/>
                </a:solidFill>
              </a:rPr>
              <a:t>overall performance of the </a:t>
            </a:r>
            <a:r>
              <a:rPr lang="en-IN" dirty="0" smtClean="0">
                <a:solidFill>
                  <a:srgbClr val="0055A0"/>
                </a:solidFill>
              </a:rPr>
              <a:t>model as before scaling. But, Improved the perform of KNN.</a:t>
            </a:r>
          </a:p>
          <a:p>
            <a:pPr marL="793750" indent="-285750" algn="just">
              <a:spcBef>
                <a:spcPts val="600"/>
              </a:spcBef>
              <a:spcAft>
                <a:spcPts val="0"/>
              </a:spcAft>
              <a:buFont typeface="Arial" panose="020B0604020202020204" pitchFamily="34" charset="0"/>
              <a:buChar char="•"/>
            </a:pPr>
            <a:r>
              <a:rPr lang="en-IN" dirty="0" smtClean="0">
                <a:solidFill>
                  <a:srgbClr val="0055A0"/>
                </a:solidFill>
              </a:rPr>
              <a:t> We </a:t>
            </a:r>
            <a:r>
              <a:rPr lang="en-IN" dirty="0">
                <a:solidFill>
                  <a:srgbClr val="0055A0"/>
                </a:solidFill>
              </a:rPr>
              <a:t>performed chi-square test for every categorical variable with the target 'y' categorical variable to check for the independence. All the features were showing equal importance.</a:t>
            </a:r>
          </a:p>
          <a:p>
            <a:pPr marL="793750" indent="-285750" algn="just">
              <a:spcBef>
                <a:spcPts val="600"/>
              </a:spcBef>
              <a:spcAft>
                <a:spcPts val="0"/>
              </a:spcAft>
              <a:buFont typeface="Arial" panose="020B0604020202020204" pitchFamily="34" charset="0"/>
              <a:buChar char="•"/>
            </a:pPr>
            <a:r>
              <a:rPr lang="en-IN" dirty="0">
                <a:solidFill>
                  <a:srgbClr val="0055A0"/>
                </a:solidFill>
              </a:rPr>
              <a:t>We created new features and also performed Label, One Hot Encoding.</a:t>
            </a:r>
          </a:p>
          <a:p>
            <a:pPr marL="793750" indent="-285750" algn="just">
              <a:spcBef>
                <a:spcPts val="600"/>
              </a:spcBef>
              <a:spcAft>
                <a:spcPts val="0"/>
              </a:spcAft>
              <a:buFont typeface="Arial" panose="020B0604020202020204" pitchFamily="34" charset="0"/>
              <a:buChar char="•"/>
            </a:pPr>
            <a:endParaRPr lang="en-IN" dirty="0">
              <a:solidFill>
                <a:srgbClr val="0055A0"/>
              </a:solidFill>
            </a:endParaRPr>
          </a:p>
          <a:p>
            <a:pPr marL="793750" indent="-285750" algn="just">
              <a:spcBef>
                <a:spcPts val="600"/>
              </a:spcBef>
              <a:spcAft>
                <a:spcPts val="0"/>
              </a:spcAft>
              <a:buFont typeface="Arial" panose="020B0604020202020204" pitchFamily="34" charset="0"/>
              <a:buChar char="•"/>
            </a:pPr>
            <a:endParaRPr lang="en-IN" dirty="0">
              <a:solidFill>
                <a:srgbClr val="0055A0"/>
              </a:solidFill>
            </a:endParaRPr>
          </a:p>
          <a:p>
            <a:pPr marL="793750" indent="-285750" algn="just">
              <a:spcBef>
                <a:spcPts val="600"/>
              </a:spcBef>
              <a:spcAft>
                <a:spcPts val="0"/>
              </a:spcAft>
              <a:buFont typeface="Arial" panose="020B0604020202020204" pitchFamily="34" charset="0"/>
              <a:buChar char="•"/>
            </a:pPr>
            <a:endParaRPr lang="en-IN" dirty="0">
              <a:solidFill>
                <a:srgbClr val="0055A0"/>
              </a:solidFill>
            </a:endParaRPr>
          </a:p>
        </p:txBody>
      </p:sp>
    </p:spTree>
    <p:extLst>
      <p:ext uri="{BB962C8B-B14F-4D97-AF65-F5344CB8AC3E}">
        <p14:creationId xmlns:p14="http://schemas.microsoft.com/office/powerpoint/2010/main" val="230277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B7C3C6-F85F-4F4E-B536-BF60BFE8824B}"/>
              </a:ext>
            </a:extLst>
          </p:cNvPr>
          <p:cNvSpPr/>
          <p:nvPr/>
        </p:nvSpPr>
        <p:spPr>
          <a:xfrm>
            <a:off x="609600" y="1295400"/>
            <a:ext cx="8229600" cy="4408899"/>
          </a:xfrm>
          <a:prstGeom prst="rect">
            <a:avLst/>
          </a:prstGeom>
        </p:spPr>
        <p:txBody>
          <a:bodyPr wrap="square">
            <a:spAutoFit/>
          </a:bodyPr>
          <a:lstStyle/>
          <a:p>
            <a:endParaRPr lang="en-IN" sz="1050" b="1" u="sng" dirty="0"/>
          </a:p>
          <a:p>
            <a:pPr marL="285750" indent="-285750">
              <a:buFont typeface="Arial" panose="020B0604020202020204" pitchFamily="34" charset="0"/>
              <a:buChar char="•"/>
            </a:pPr>
            <a:r>
              <a:rPr lang="en-US" dirty="0">
                <a:solidFill>
                  <a:srgbClr val="0055A0"/>
                </a:solidFill>
              </a:rPr>
              <a:t>We have taken our base model as logistic regression, because logistic regression is a machine learning algorithm which is used for the classification  problems.  It is a predicative analysis algorithm  and  based on the concept of probability.</a:t>
            </a:r>
          </a:p>
          <a:p>
            <a:pPr marL="285750" indent="-285750">
              <a:buFont typeface="Arial" panose="020B0604020202020204" pitchFamily="34" charset="0"/>
              <a:buChar char="•"/>
            </a:pPr>
            <a:r>
              <a:rPr lang="en-US" dirty="0">
                <a:solidFill>
                  <a:srgbClr val="0055A0"/>
                </a:solidFill>
              </a:rPr>
              <a:t>It does not require input features to be scaled and there is no need for tuning. Because of the simplicity it can be implemented easily and quickly so logistic regression is a good baseline model.</a:t>
            </a:r>
            <a:endParaRPr lang="en-IN" dirty="0">
              <a:solidFill>
                <a:srgbClr val="0055A0"/>
              </a:solidFill>
            </a:endParaRPr>
          </a:p>
          <a:p>
            <a:pPr marL="285750" indent="-285750">
              <a:buFont typeface="Arial" panose="020B0604020202020204" pitchFamily="34" charset="0"/>
              <a:buChar char="•"/>
            </a:pPr>
            <a:r>
              <a:rPr lang="en-US" dirty="0">
                <a:solidFill>
                  <a:srgbClr val="0055A0"/>
                </a:solidFill>
              </a:rPr>
              <a:t>We can call a Logistic Regression a Linear Regression model but the Logistic Regression uses a more complex cost function, this cost function can be defined as the ‘Sigmoid function’ or also known as the ‘logistic function’ ” so that all the values come under 0 to 1.</a:t>
            </a:r>
          </a:p>
          <a:p>
            <a:pPr marL="285750" indent="-285750">
              <a:buFont typeface="Arial" panose="020B0604020202020204" pitchFamily="34" charset="0"/>
              <a:buChar char="•"/>
            </a:pPr>
            <a:r>
              <a:rPr lang="en-US" dirty="0">
                <a:solidFill>
                  <a:srgbClr val="0055A0"/>
                </a:solidFill>
              </a:rPr>
              <a:t> We can set threshold in logistic regression so that the value above the threshold will be predicted as positive class or 1 and the value below the threshold will be predicted as negative class or 0. For example we have set threshold as 0.5 then if output of the sigmoid function is more than 0.5, we can classify the outcome as “yes” or 1. If it is less than 0.5, we can classify as “No” or 0.</a:t>
            </a:r>
            <a:endParaRPr lang="en-IN" dirty="0">
              <a:solidFill>
                <a:srgbClr val="0055A0"/>
              </a:solidFill>
            </a:endParaRPr>
          </a:p>
        </p:txBody>
      </p:sp>
      <p:sp>
        <p:nvSpPr>
          <p:cNvPr id="3" name="Rectangle 2">
            <a:extLst>
              <a:ext uri="{FF2B5EF4-FFF2-40B4-BE49-F238E27FC236}">
                <a16:creationId xmlns:a16="http://schemas.microsoft.com/office/drawing/2014/main" id="{00F07610-F079-4E69-950C-6E376AF71540}"/>
              </a:ext>
            </a:extLst>
          </p:cNvPr>
          <p:cNvSpPr/>
          <p:nvPr/>
        </p:nvSpPr>
        <p:spPr>
          <a:xfrm>
            <a:off x="2514600" y="304800"/>
            <a:ext cx="4120039" cy="707886"/>
          </a:xfrm>
          <a:prstGeom prst="rect">
            <a:avLst/>
          </a:prstGeom>
        </p:spPr>
        <p:txBody>
          <a:bodyPr wrap="none">
            <a:spAutoFit/>
          </a:bodyPr>
          <a:lstStyle/>
          <a:p>
            <a:r>
              <a:rPr lang="en-US" sz="4000" dirty="0">
                <a:solidFill>
                  <a:prstClr val="black"/>
                </a:solidFill>
                <a:ea typeface="굴림" panose="020B0600000101010101" pitchFamily="34" charset="-127"/>
              </a:rPr>
              <a:t> </a:t>
            </a:r>
            <a:r>
              <a:rPr lang="en-US" sz="3600" dirty="0">
                <a:solidFill>
                  <a:prstClr val="black"/>
                </a:solidFill>
                <a:ea typeface="굴림" panose="020B0600000101010101" pitchFamily="34" charset="-127"/>
              </a:rPr>
              <a:t>Base Model Building</a:t>
            </a:r>
            <a:endParaRPr lang="en-IN" sz="3600" dirty="0"/>
          </a:p>
        </p:txBody>
      </p:sp>
    </p:spTree>
    <p:extLst>
      <p:ext uri="{BB962C8B-B14F-4D97-AF65-F5344CB8AC3E}">
        <p14:creationId xmlns:p14="http://schemas.microsoft.com/office/powerpoint/2010/main" val="9402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3A28F7-CAF1-4DF7-8A2A-F6105EA927A9}"/>
              </a:ext>
            </a:extLst>
          </p:cNvPr>
          <p:cNvSpPr/>
          <p:nvPr/>
        </p:nvSpPr>
        <p:spPr>
          <a:xfrm>
            <a:off x="685800" y="990600"/>
            <a:ext cx="7924800" cy="5078313"/>
          </a:xfrm>
          <a:prstGeom prst="rect">
            <a:avLst/>
          </a:prstGeom>
        </p:spPr>
        <p:txBody>
          <a:bodyPr wrap="square">
            <a:spAutoFit/>
          </a:bodyPr>
          <a:lstStyle/>
          <a:p>
            <a:r>
              <a:rPr lang="en-US" dirty="0">
                <a:solidFill>
                  <a:srgbClr val="0055A0"/>
                </a:solidFill>
              </a:rPr>
              <a:t>Train test split:</a:t>
            </a:r>
            <a:endParaRPr lang="en-IN" dirty="0">
              <a:solidFill>
                <a:srgbClr val="0055A0"/>
              </a:solidFill>
            </a:endParaRPr>
          </a:p>
          <a:p>
            <a:endParaRPr lang="en-US" dirty="0">
              <a:solidFill>
                <a:srgbClr val="0055A0"/>
              </a:solidFill>
            </a:endParaRPr>
          </a:p>
          <a:p>
            <a:endParaRPr lang="en-US" dirty="0">
              <a:solidFill>
                <a:srgbClr val="0055A0"/>
              </a:solidFill>
            </a:endParaRPr>
          </a:p>
          <a:p>
            <a:pPr marL="285750" indent="-285750">
              <a:buFont typeface="Arial" panose="020B0604020202020204" pitchFamily="34" charset="0"/>
              <a:buChar char="•"/>
            </a:pPr>
            <a:r>
              <a:rPr lang="en-US" dirty="0">
                <a:solidFill>
                  <a:srgbClr val="0055A0"/>
                </a:solidFill>
              </a:rPr>
              <a:t>We can consider all independent features as X and one dependent feature as y by using train test split we can split the data into 80/20 or 70/30 or whatever  ratio   we want i.e. for 70/30 70% of the random data goes in to training and   remaining 30% of the data goes in to test  or validation set. Since we are having imbalance in the data, to capture it we can train the model on more   training records   i.e. 80/20.</a:t>
            </a:r>
          </a:p>
          <a:p>
            <a:endParaRPr lang="en-US" dirty="0">
              <a:solidFill>
                <a:srgbClr val="0055A0"/>
              </a:solidFill>
            </a:endParaRPr>
          </a:p>
          <a:p>
            <a:pPr marL="285750" indent="-285750">
              <a:buFont typeface="Arial" panose="020B0604020202020204" pitchFamily="34" charset="0"/>
              <a:buChar char="•"/>
            </a:pPr>
            <a:r>
              <a:rPr lang="en-US" dirty="0">
                <a:solidFill>
                  <a:srgbClr val="0055A0"/>
                </a:solidFill>
              </a:rPr>
              <a:t>After splitting we are training the model with training data and evaluating model performance</a:t>
            </a:r>
            <a:r>
              <a:rPr lang="en-IN" dirty="0">
                <a:solidFill>
                  <a:srgbClr val="0055A0"/>
                </a:solidFill>
              </a:rPr>
              <a:t> </a:t>
            </a:r>
            <a:r>
              <a:rPr lang="en-US" dirty="0">
                <a:solidFill>
                  <a:srgbClr val="0055A0"/>
                </a:solidFill>
              </a:rPr>
              <a:t>using validation set. </a:t>
            </a:r>
            <a:endParaRPr lang="en-IN" dirty="0">
              <a:solidFill>
                <a:srgbClr val="0055A0"/>
              </a:solidFill>
            </a:endParaRPr>
          </a:p>
          <a:p>
            <a:r>
              <a:rPr lang="en-IN" dirty="0">
                <a:solidFill>
                  <a:srgbClr val="0055A0"/>
                </a:solidFill>
              </a:rPr>
              <a:t>      </a:t>
            </a:r>
          </a:p>
          <a:p>
            <a:endParaRPr lang="en-IN" dirty="0">
              <a:solidFill>
                <a:srgbClr val="0055A0"/>
              </a:solidFill>
            </a:endParaRPr>
          </a:p>
          <a:p>
            <a:pPr marL="285750" indent="-285750">
              <a:buFont typeface="Arial" panose="020B0604020202020204" pitchFamily="34" charset="0"/>
              <a:buChar char="•"/>
            </a:pPr>
            <a:r>
              <a:rPr lang="en-US" dirty="0">
                <a:solidFill>
                  <a:srgbClr val="0055A0"/>
                </a:solidFill>
              </a:rPr>
              <a:t>By seeing 90 % training and testing accuracy we should not judge that our model is working well when our data is imbalanced. We need to check important metrics such as f1score, precision, recall (precision and recall can be referred from confusion matrix) and then come to a conclusion.</a:t>
            </a:r>
            <a:endParaRPr lang="en-IN" dirty="0">
              <a:solidFill>
                <a:srgbClr val="0055A0"/>
              </a:solidFill>
            </a:endParaRPr>
          </a:p>
        </p:txBody>
      </p:sp>
      <p:pic>
        <p:nvPicPr>
          <p:cNvPr id="3" name="Picture 2">
            <a:extLst>
              <a:ext uri="{FF2B5EF4-FFF2-40B4-BE49-F238E27FC236}">
                <a16:creationId xmlns:a16="http://schemas.microsoft.com/office/drawing/2014/main" id="{4996A579-BE76-4CA6-B334-AFEA88480F07}"/>
              </a:ext>
            </a:extLst>
          </p:cNvPr>
          <p:cNvPicPr>
            <a:picLocks noChangeAspect="1"/>
          </p:cNvPicPr>
          <p:nvPr/>
        </p:nvPicPr>
        <p:blipFill rotWithShape="1">
          <a:blip r:embed="rId2">
            <a:extLst>
              <a:ext uri="{28A0092B-C50C-407E-A947-70E740481C1C}">
                <a14:useLocalDpi xmlns:a14="http://schemas.microsoft.com/office/drawing/2010/main" val="0"/>
              </a:ext>
            </a:extLst>
          </a:blip>
          <a:srcRect t="26386" r="53285" b="53984"/>
          <a:stretch/>
        </p:blipFill>
        <p:spPr>
          <a:xfrm>
            <a:off x="990600" y="4343400"/>
            <a:ext cx="3048000" cy="457200"/>
          </a:xfrm>
          <a:prstGeom prst="rect">
            <a:avLst/>
          </a:prstGeom>
        </p:spPr>
      </p:pic>
      <p:pic>
        <p:nvPicPr>
          <p:cNvPr id="4" name="Picture 3">
            <a:extLst>
              <a:ext uri="{FF2B5EF4-FFF2-40B4-BE49-F238E27FC236}">
                <a16:creationId xmlns:a16="http://schemas.microsoft.com/office/drawing/2014/main" id="{885AB882-3943-4826-8060-A83DCB0BDD3F}"/>
              </a:ext>
            </a:extLst>
          </p:cNvPr>
          <p:cNvPicPr>
            <a:picLocks noChangeAspect="1"/>
          </p:cNvPicPr>
          <p:nvPr/>
        </p:nvPicPr>
        <p:blipFill rotWithShape="1">
          <a:blip r:embed="rId2">
            <a:extLst>
              <a:ext uri="{28A0092B-C50C-407E-A947-70E740481C1C}">
                <a14:useLocalDpi xmlns:a14="http://schemas.microsoft.com/office/drawing/2010/main" val="0"/>
              </a:ext>
            </a:extLst>
          </a:blip>
          <a:srcRect t="77755" r="53945" b="2480"/>
          <a:stretch/>
        </p:blipFill>
        <p:spPr>
          <a:xfrm>
            <a:off x="4038600" y="4343400"/>
            <a:ext cx="3124200" cy="457200"/>
          </a:xfrm>
          <a:prstGeom prst="rect">
            <a:avLst/>
          </a:prstGeom>
        </p:spPr>
      </p:pic>
    </p:spTree>
    <p:extLst>
      <p:ext uri="{BB962C8B-B14F-4D97-AF65-F5344CB8AC3E}">
        <p14:creationId xmlns:p14="http://schemas.microsoft.com/office/powerpoint/2010/main" val="123444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9FA13-3F6D-4164-9696-703464CC4EA8}"/>
              </a:ext>
            </a:extLst>
          </p:cNvPr>
          <p:cNvSpPr txBox="1"/>
          <p:nvPr/>
        </p:nvSpPr>
        <p:spPr>
          <a:xfrm>
            <a:off x="1219200" y="304800"/>
            <a:ext cx="8537369" cy="646331"/>
          </a:xfrm>
          <a:prstGeom prst="rect">
            <a:avLst/>
          </a:prstGeom>
          <a:noFill/>
        </p:spPr>
        <p:txBody>
          <a:bodyPr wrap="square" rtlCol="0">
            <a:spAutoFit/>
          </a:bodyPr>
          <a:lstStyle/>
          <a:p>
            <a:r>
              <a:rPr lang="en-US" sz="3600" dirty="0">
                <a:ea typeface="굴림" panose="020B0600000101010101" pitchFamily="34" charset="-127"/>
              </a:rPr>
              <a:t>                 Confusion matrix</a:t>
            </a:r>
            <a:endParaRPr lang="en-US" sz="3600" b="1" dirty="0"/>
          </a:p>
        </p:txBody>
      </p:sp>
      <p:pic>
        <p:nvPicPr>
          <p:cNvPr id="3" name="Picture 2">
            <a:extLst>
              <a:ext uri="{FF2B5EF4-FFF2-40B4-BE49-F238E27FC236}">
                <a16:creationId xmlns:a16="http://schemas.microsoft.com/office/drawing/2014/main" id="{B6D93118-B9B6-4134-8038-2C29736B4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914400"/>
            <a:ext cx="4117769" cy="3782896"/>
          </a:xfrm>
          <a:prstGeom prst="rect">
            <a:avLst/>
          </a:prstGeom>
        </p:spPr>
      </p:pic>
      <p:pic>
        <p:nvPicPr>
          <p:cNvPr id="4" name="Picture 3">
            <a:extLst>
              <a:ext uri="{FF2B5EF4-FFF2-40B4-BE49-F238E27FC236}">
                <a16:creationId xmlns:a16="http://schemas.microsoft.com/office/drawing/2014/main" id="{33B786A3-CC22-4859-BCA4-3C711E1D5DE1}"/>
              </a:ext>
            </a:extLst>
          </p:cNvPr>
          <p:cNvPicPr>
            <a:picLocks noChangeAspect="1"/>
          </p:cNvPicPr>
          <p:nvPr/>
        </p:nvPicPr>
        <p:blipFill rotWithShape="1">
          <a:blip r:embed="rId3">
            <a:extLst>
              <a:ext uri="{28A0092B-C50C-407E-A947-70E740481C1C}">
                <a14:useLocalDpi xmlns:a14="http://schemas.microsoft.com/office/drawing/2010/main" val="0"/>
              </a:ext>
            </a:extLst>
          </a:blip>
          <a:srcRect l="1" r="19092" b="27759"/>
          <a:stretch/>
        </p:blipFill>
        <p:spPr>
          <a:xfrm>
            <a:off x="4267200" y="990600"/>
            <a:ext cx="4258664" cy="1447800"/>
          </a:xfrm>
          <a:prstGeom prst="rect">
            <a:avLst/>
          </a:prstGeom>
        </p:spPr>
      </p:pic>
      <p:pic>
        <p:nvPicPr>
          <p:cNvPr id="5" name="Picture 4">
            <a:extLst>
              <a:ext uri="{FF2B5EF4-FFF2-40B4-BE49-F238E27FC236}">
                <a16:creationId xmlns:a16="http://schemas.microsoft.com/office/drawing/2014/main" id="{92EBDA29-974B-4CDE-9099-F476E79CAC6A}"/>
              </a:ext>
            </a:extLst>
          </p:cNvPr>
          <p:cNvPicPr>
            <a:picLocks noChangeAspect="1"/>
          </p:cNvPicPr>
          <p:nvPr/>
        </p:nvPicPr>
        <p:blipFill rotWithShape="1">
          <a:blip r:embed="rId4">
            <a:extLst>
              <a:ext uri="{28A0092B-C50C-407E-A947-70E740481C1C}">
                <a14:useLocalDpi xmlns:a14="http://schemas.microsoft.com/office/drawing/2010/main" val="0"/>
              </a:ext>
            </a:extLst>
          </a:blip>
          <a:srcRect t="26386" r="53285" b="53984"/>
          <a:stretch/>
        </p:blipFill>
        <p:spPr>
          <a:xfrm>
            <a:off x="4648200" y="2514600"/>
            <a:ext cx="3048000" cy="457200"/>
          </a:xfrm>
          <a:prstGeom prst="rect">
            <a:avLst/>
          </a:prstGeom>
        </p:spPr>
      </p:pic>
      <p:pic>
        <p:nvPicPr>
          <p:cNvPr id="6" name="Picture 5">
            <a:extLst>
              <a:ext uri="{FF2B5EF4-FFF2-40B4-BE49-F238E27FC236}">
                <a16:creationId xmlns:a16="http://schemas.microsoft.com/office/drawing/2014/main" id="{5232659E-3886-437F-9EB2-71ABE8BF7C55}"/>
              </a:ext>
            </a:extLst>
          </p:cNvPr>
          <p:cNvPicPr>
            <a:picLocks noChangeAspect="1"/>
          </p:cNvPicPr>
          <p:nvPr/>
        </p:nvPicPr>
        <p:blipFill rotWithShape="1">
          <a:blip r:embed="rId4">
            <a:extLst>
              <a:ext uri="{28A0092B-C50C-407E-A947-70E740481C1C}">
                <a14:useLocalDpi xmlns:a14="http://schemas.microsoft.com/office/drawing/2010/main" val="0"/>
              </a:ext>
            </a:extLst>
          </a:blip>
          <a:srcRect t="77755" r="53945" b="2480"/>
          <a:stretch/>
        </p:blipFill>
        <p:spPr>
          <a:xfrm>
            <a:off x="4648200" y="2895600"/>
            <a:ext cx="3124200" cy="478830"/>
          </a:xfrm>
          <a:prstGeom prst="rect">
            <a:avLst/>
          </a:prstGeom>
        </p:spPr>
      </p:pic>
      <p:sp>
        <p:nvSpPr>
          <p:cNvPr id="8" name="Rectangle 7">
            <a:extLst>
              <a:ext uri="{FF2B5EF4-FFF2-40B4-BE49-F238E27FC236}">
                <a16:creationId xmlns:a16="http://schemas.microsoft.com/office/drawing/2014/main" id="{9DE0B0CF-CCB0-498D-8D16-D9F5B8565F67}"/>
              </a:ext>
            </a:extLst>
          </p:cNvPr>
          <p:cNvSpPr/>
          <p:nvPr/>
        </p:nvSpPr>
        <p:spPr>
          <a:xfrm>
            <a:off x="457200" y="4648200"/>
            <a:ext cx="7467600"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55A0"/>
                </a:solidFill>
              </a:rPr>
              <a:t>Confusion matrix not only indicates about the error made by our classifier but also let us know what type of error it is.</a:t>
            </a:r>
          </a:p>
          <a:p>
            <a:pPr marL="285750" indent="-285750">
              <a:buFont typeface="Arial" panose="020B0604020202020204" pitchFamily="34" charset="0"/>
              <a:buChar char="•"/>
            </a:pPr>
            <a:r>
              <a:rPr lang="en-IN" dirty="0">
                <a:solidFill>
                  <a:srgbClr val="0055A0"/>
                </a:solidFill>
              </a:rPr>
              <a:t>It tells us about precision, recall and f1_score of both the classes</a:t>
            </a:r>
          </a:p>
          <a:p>
            <a:pPr marL="285750" indent="-285750">
              <a:buFont typeface="Arial" panose="020B0604020202020204" pitchFamily="34" charset="0"/>
              <a:buChar char="•"/>
            </a:pPr>
            <a:r>
              <a:rPr lang="en-IN" dirty="0">
                <a:solidFill>
                  <a:srgbClr val="0055A0"/>
                </a:solidFill>
              </a:rPr>
              <a:t>So we choose f1_score as a metric for our evaluating our model performance rather than accuracy </a:t>
            </a:r>
          </a:p>
          <a:p>
            <a:pPr marL="285750" indent="-285750">
              <a:buFont typeface="Arial" panose="020B0604020202020204" pitchFamily="34" charset="0"/>
              <a:buChar char="•"/>
            </a:pPr>
            <a:r>
              <a:rPr lang="en-IN" dirty="0">
                <a:solidFill>
                  <a:srgbClr val="0055A0"/>
                </a:solidFill>
              </a:rPr>
              <a:t>But f1_score is too low for the class 1 which tells us the model is biased toward class 0 due to data imbalance.</a:t>
            </a:r>
          </a:p>
        </p:txBody>
      </p:sp>
    </p:spTree>
    <p:extLst>
      <p:ext uri="{BB962C8B-B14F-4D97-AF65-F5344CB8AC3E}">
        <p14:creationId xmlns:p14="http://schemas.microsoft.com/office/powerpoint/2010/main" val="160749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1778" y="1981200"/>
            <a:ext cx="7660417" cy="2971800"/>
          </a:xfrm>
          <a:prstGeom prst="rect">
            <a:avLst/>
          </a:prstGeom>
        </p:spPr>
      </p:pic>
      <p:sp>
        <p:nvSpPr>
          <p:cNvPr id="4" name="TextBox 3"/>
          <p:cNvSpPr txBox="1"/>
          <p:nvPr/>
        </p:nvSpPr>
        <p:spPr>
          <a:xfrm>
            <a:off x="700087" y="1062304"/>
            <a:ext cx="7543800"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 Tabular representation of various metrics for different algorithms </a:t>
            </a:r>
            <a:endParaRPr lang="en-IN" dirty="0"/>
          </a:p>
        </p:txBody>
      </p:sp>
    </p:spTree>
    <p:extLst>
      <p:ext uri="{BB962C8B-B14F-4D97-AF65-F5344CB8AC3E}">
        <p14:creationId xmlns:p14="http://schemas.microsoft.com/office/powerpoint/2010/main" val="2290751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F0D2C8-E5A3-4B86-AB0E-579C21484B99}"/>
              </a:ext>
            </a:extLst>
          </p:cNvPr>
          <p:cNvSpPr/>
          <p:nvPr/>
        </p:nvSpPr>
        <p:spPr>
          <a:xfrm>
            <a:off x="2895600" y="228600"/>
            <a:ext cx="3217227" cy="707886"/>
          </a:xfrm>
          <a:prstGeom prst="rect">
            <a:avLst/>
          </a:prstGeom>
        </p:spPr>
        <p:txBody>
          <a:bodyPr wrap="none">
            <a:spAutoFit/>
          </a:bodyPr>
          <a:lstStyle/>
          <a:p>
            <a:r>
              <a:rPr lang="en-US" sz="4000" dirty="0">
                <a:solidFill>
                  <a:prstClr val="black"/>
                </a:solidFill>
                <a:ea typeface="굴림" panose="020B0600000101010101" pitchFamily="34" charset="-127"/>
              </a:rPr>
              <a:t> </a:t>
            </a:r>
            <a:r>
              <a:rPr lang="en-US" sz="3600" dirty="0">
                <a:solidFill>
                  <a:prstClr val="black"/>
                </a:solidFill>
                <a:ea typeface="굴림" panose="020B0600000101010101" pitchFamily="34" charset="-127"/>
              </a:rPr>
              <a:t>Data Imbalance</a:t>
            </a:r>
            <a:endParaRPr lang="en-IN" sz="3600" dirty="0"/>
          </a:p>
        </p:txBody>
      </p:sp>
      <p:sp>
        <p:nvSpPr>
          <p:cNvPr id="5" name="Rectangle 4">
            <a:extLst>
              <a:ext uri="{FF2B5EF4-FFF2-40B4-BE49-F238E27FC236}">
                <a16:creationId xmlns:a16="http://schemas.microsoft.com/office/drawing/2014/main" id="{E57FDD24-F698-41E5-8A0C-52368ECCDAC1}"/>
              </a:ext>
            </a:extLst>
          </p:cNvPr>
          <p:cNvSpPr/>
          <p:nvPr/>
        </p:nvSpPr>
        <p:spPr>
          <a:xfrm>
            <a:off x="685800" y="1447800"/>
            <a:ext cx="7848600" cy="3139321"/>
          </a:xfrm>
          <a:prstGeom prst="rect">
            <a:avLst/>
          </a:prstGeom>
        </p:spPr>
        <p:txBody>
          <a:bodyPr wrap="square">
            <a:spAutoFit/>
          </a:bodyPr>
          <a:lstStyle/>
          <a:p>
            <a:pPr marL="342900" lvl="0" indent="-342900">
              <a:buFont typeface="Arial" panose="020B0604020202020204" pitchFamily="34" charset="0"/>
              <a:buChar char="•"/>
            </a:pPr>
            <a:r>
              <a:rPr lang="en-IN" dirty="0">
                <a:solidFill>
                  <a:srgbClr val="0055A0"/>
                </a:solidFill>
              </a:rPr>
              <a:t>We at least expect our binary class in the target variable to be in the ratio of 70:30 so that the minority class would be captured as well</a:t>
            </a:r>
          </a:p>
          <a:p>
            <a:pPr marL="342900" lvl="0" indent="-342900">
              <a:buFont typeface="Arial" panose="020B0604020202020204" pitchFamily="34" charset="0"/>
              <a:buChar char="•"/>
            </a:pPr>
            <a:r>
              <a:rPr lang="en-IN" dirty="0">
                <a:solidFill>
                  <a:srgbClr val="0055A0"/>
                </a:solidFill>
              </a:rPr>
              <a:t>But our data is suffering with imbalance (ratio:- 88:12)</a:t>
            </a:r>
          </a:p>
          <a:p>
            <a:pPr marL="342900" lvl="0" indent="-342900">
              <a:buFont typeface="Arial" panose="020B0604020202020204" pitchFamily="34" charset="0"/>
              <a:buChar char="•"/>
            </a:pPr>
            <a:r>
              <a:rPr lang="en-IN" dirty="0">
                <a:solidFill>
                  <a:srgbClr val="0055A0"/>
                </a:solidFill>
              </a:rPr>
              <a:t>So training our model with this imbalanced data leads to biased results. Majority class in the predicting variable would be captured more.</a:t>
            </a:r>
          </a:p>
          <a:p>
            <a:pPr marL="342900" lvl="0" indent="-342900">
              <a:buFont typeface="Arial" panose="020B0604020202020204" pitchFamily="34" charset="0"/>
              <a:buChar char="•"/>
            </a:pPr>
            <a:r>
              <a:rPr lang="en-IN" dirty="0">
                <a:solidFill>
                  <a:srgbClr val="0055A0"/>
                </a:solidFill>
              </a:rPr>
              <a:t>Model predicted clients who subscribed for term deposit as not subscribed( 713 False negative)(Type 2 error) which are costly.</a:t>
            </a:r>
          </a:p>
          <a:p>
            <a:pPr marL="342900" lvl="0" indent="-342900">
              <a:buFont typeface="Arial" panose="020B0604020202020204" pitchFamily="34" charset="0"/>
              <a:buChar char="•"/>
            </a:pPr>
            <a:r>
              <a:rPr lang="en-IN" dirty="0">
                <a:solidFill>
                  <a:srgbClr val="0055A0"/>
                </a:solidFill>
              </a:rPr>
              <a:t>In order to overcome this problem resampling of data must be done (over sampling or under sampling)</a:t>
            </a:r>
          </a:p>
          <a:p>
            <a:pPr marL="342900" lvl="0" indent="-342900">
              <a:buFont typeface="Arial" panose="020B0604020202020204" pitchFamily="34" charset="0"/>
              <a:buChar char="•"/>
            </a:pPr>
            <a:r>
              <a:rPr lang="en-IN" dirty="0">
                <a:solidFill>
                  <a:srgbClr val="0055A0"/>
                </a:solidFill>
              </a:rPr>
              <a:t>To prevent loss of data and  to train the model with more samples of data we would like to implement over sampling rather than under sampling.</a:t>
            </a:r>
          </a:p>
        </p:txBody>
      </p:sp>
    </p:spTree>
    <p:extLst>
      <p:ext uri="{BB962C8B-B14F-4D97-AF65-F5344CB8AC3E}">
        <p14:creationId xmlns:p14="http://schemas.microsoft.com/office/powerpoint/2010/main" val="65854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8229600" cy="576262"/>
          </a:xfrm>
        </p:spPr>
        <p:txBody>
          <a:bodyPr>
            <a:normAutofit fontScale="90000"/>
          </a:bodyPr>
          <a:lstStyle/>
          <a:p>
            <a:r>
              <a:rPr lang="en-US" dirty="0" smtClean="0"/>
              <a:t>Resampling techniques</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r>
              <a:rPr lang="en-US" sz="2400" dirty="0" smtClean="0"/>
              <a:t>Since we are having imbalance in data we are going to apply resampling techniques to our data making our binary class target variable in equal proportions</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Used techniques:- smote, random under sampling, smotetomek.</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133600"/>
            <a:ext cx="4724400" cy="3310434"/>
          </a:xfrm>
          <a:prstGeom prst="rect">
            <a:avLst/>
          </a:prstGeom>
        </p:spPr>
      </p:pic>
    </p:spTree>
    <p:extLst>
      <p:ext uri="{BB962C8B-B14F-4D97-AF65-F5344CB8AC3E}">
        <p14:creationId xmlns:p14="http://schemas.microsoft.com/office/powerpoint/2010/main" val="2519935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1938"/>
            <a:ext cx="8229600" cy="652462"/>
          </a:xfrm>
        </p:spPr>
        <p:txBody>
          <a:bodyPr>
            <a:normAutofit fontScale="90000"/>
          </a:bodyPr>
          <a:lstStyle/>
          <a:p>
            <a:r>
              <a:rPr lang="en-US" dirty="0" smtClean="0"/>
              <a:t>smote</a:t>
            </a:r>
            <a:endParaRPr lang="en-US" dirty="0"/>
          </a:p>
        </p:txBody>
      </p:sp>
      <p:sp>
        <p:nvSpPr>
          <p:cNvPr id="5" name="Content Placeholder 4"/>
          <p:cNvSpPr>
            <a:spLocks noGrp="1"/>
          </p:cNvSpPr>
          <p:nvPr>
            <p:ph idx="1"/>
          </p:nvPr>
        </p:nvSpPr>
        <p:spPr>
          <a:xfrm>
            <a:off x="457200" y="990600"/>
            <a:ext cx="8229600" cy="5135563"/>
          </a:xfrm>
        </p:spPr>
        <p:txBody>
          <a:bodyPr>
            <a:normAutofit/>
          </a:bodyPr>
          <a:lstStyle/>
          <a:p>
            <a:r>
              <a:rPr lang="en-US" sz="2400" dirty="0"/>
              <a:t>Smote: It generates synthetic minority examples to over-sample the minority class. Its main idea is to form new minority class examples by interpolating between several minority class examples that lie together</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4166" t="33696" r="31667" b="20356"/>
          <a:stretch/>
        </p:blipFill>
        <p:spPr>
          <a:xfrm>
            <a:off x="698091" y="2667000"/>
            <a:ext cx="7988709" cy="3810001"/>
          </a:xfrm>
          <a:prstGeom prst="rect">
            <a:avLst/>
          </a:prstGeom>
        </p:spPr>
      </p:pic>
    </p:spTree>
    <p:extLst>
      <p:ext uri="{BB962C8B-B14F-4D97-AF65-F5344CB8AC3E}">
        <p14:creationId xmlns:p14="http://schemas.microsoft.com/office/powerpoint/2010/main" val="87692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6D1B-ECED-40EA-988C-50E535ABC68A}"/>
              </a:ext>
            </a:extLst>
          </p:cNvPr>
          <p:cNvSpPr>
            <a:spLocks noGrp="1"/>
          </p:cNvSpPr>
          <p:nvPr>
            <p:ph type="title"/>
          </p:nvPr>
        </p:nvSpPr>
        <p:spPr/>
        <p:txBody>
          <a:bodyPr>
            <a:normAutofit/>
          </a:bodyPr>
          <a:lstStyle/>
          <a:p>
            <a:r>
              <a:rPr lang="en-IN" sz="2800" dirty="0">
                <a:latin typeface="+mn-lt"/>
                <a:ea typeface="+mn-ea"/>
                <a:cs typeface="+mn-cs"/>
              </a:rPr>
              <a:t>Future of Banking</a:t>
            </a:r>
          </a:p>
        </p:txBody>
      </p:sp>
      <p:pic>
        <p:nvPicPr>
          <p:cNvPr id="4" name="Picture 3">
            <a:extLst>
              <a:ext uri="{FF2B5EF4-FFF2-40B4-BE49-F238E27FC236}">
                <a16:creationId xmlns:a16="http://schemas.microsoft.com/office/drawing/2014/main" id="{700B3A5F-8B80-42EA-A572-99D992F80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95400"/>
            <a:ext cx="8176969" cy="4976291"/>
          </a:xfrm>
          <a:prstGeom prst="rect">
            <a:avLst/>
          </a:prstGeom>
        </p:spPr>
      </p:pic>
    </p:spTree>
    <p:extLst>
      <p:ext uri="{BB962C8B-B14F-4D97-AF65-F5344CB8AC3E}">
        <p14:creationId xmlns:p14="http://schemas.microsoft.com/office/powerpoint/2010/main" val="4268276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8"/>
            <a:ext cx="8229600" cy="576262"/>
          </a:xfrm>
        </p:spPr>
        <p:txBody>
          <a:bodyPr>
            <a:normAutofit fontScale="90000"/>
          </a:bodyPr>
          <a:lstStyle/>
          <a:p>
            <a:r>
              <a:rPr lang="en-US" dirty="0" smtClean="0"/>
              <a:t>smotetomek</a:t>
            </a:r>
            <a:endParaRPr lang="en-US" dirty="0"/>
          </a:p>
        </p:txBody>
      </p:sp>
      <p:sp>
        <p:nvSpPr>
          <p:cNvPr id="3" name="Content Placeholder 2"/>
          <p:cNvSpPr>
            <a:spLocks noGrp="1"/>
          </p:cNvSpPr>
          <p:nvPr>
            <p:ph idx="1"/>
          </p:nvPr>
        </p:nvSpPr>
        <p:spPr>
          <a:xfrm>
            <a:off x="457200" y="838200"/>
            <a:ext cx="8229600" cy="5287963"/>
          </a:xfrm>
        </p:spPr>
        <p:txBody>
          <a:bodyPr/>
          <a:lstStyle/>
          <a:p>
            <a:r>
              <a:rPr lang="en-US" sz="2400" dirty="0"/>
              <a:t>Smotetomek : Also known as oversampling with under sampling. smote will over sample minority where as  Tomek links can be used as an under-sampling method or as a data cleaning method. Tomek links to the over-sampled training </a:t>
            </a:r>
            <a:r>
              <a:rPr lang="en-US" sz="2400" dirty="0" smtClean="0"/>
              <a:t>set      as </a:t>
            </a:r>
            <a:r>
              <a:rPr lang="en-US" sz="2400" dirty="0"/>
              <a:t>a data cleaning </a:t>
            </a:r>
            <a:r>
              <a:rPr lang="en-US" sz="2400" dirty="0" smtClean="0"/>
              <a:t>method</a:t>
            </a:r>
            <a:endParaRPr lang="en-US" dirty="0"/>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5000" t="36660" r="57500" b="30731"/>
          <a:stretch/>
        </p:blipFill>
        <p:spPr>
          <a:xfrm>
            <a:off x="2514600" y="3048000"/>
            <a:ext cx="2691244" cy="2819400"/>
          </a:xfrm>
          <a:prstGeom prst="rect">
            <a:avLst/>
          </a:prstGeom>
        </p:spPr>
      </p:pic>
    </p:spTree>
    <p:extLst>
      <p:ext uri="{BB962C8B-B14F-4D97-AF65-F5344CB8AC3E}">
        <p14:creationId xmlns:p14="http://schemas.microsoft.com/office/powerpoint/2010/main" val="329534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1938"/>
            <a:ext cx="8229600" cy="652462"/>
          </a:xfrm>
        </p:spPr>
        <p:txBody>
          <a:bodyPr>
            <a:normAutofit fontScale="90000"/>
          </a:bodyPr>
          <a:lstStyle/>
          <a:p>
            <a:r>
              <a:rPr lang="en-US" dirty="0" smtClean="0"/>
              <a:t>Random under sampling</a:t>
            </a:r>
            <a:endParaRPr lang="en-US" dirty="0"/>
          </a:p>
        </p:txBody>
      </p:sp>
      <p:sp>
        <p:nvSpPr>
          <p:cNvPr id="4" name="Content Placeholder 3"/>
          <p:cNvSpPr>
            <a:spLocks noGrp="1"/>
          </p:cNvSpPr>
          <p:nvPr>
            <p:ph idx="1"/>
          </p:nvPr>
        </p:nvSpPr>
        <p:spPr>
          <a:xfrm>
            <a:off x="457200" y="1143000"/>
            <a:ext cx="8229600" cy="4983163"/>
          </a:xfrm>
        </p:spPr>
        <p:txBody>
          <a:bodyPr/>
          <a:lstStyle/>
          <a:p>
            <a:endParaRPr lang="en-US" sz="2400" dirty="0" smtClean="0"/>
          </a:p>
          <a:p>
            <a:r>
              <a:rPr lang="en-US" sz="2400" dirty="0" smtClean="0"/>
              <a:t>Random </a:t>
            </a:r>
            <a:r>
              <a:rPr lang="en-US" sz="2400" dirty="0"/>
              <a:t>under sampling : Random under-sampling is a non-heuristic method that aims to balance class distribution through the random elimination of majority class examples</a:t>
            </a:r>
          </a:p>
          <a:p>
            <a:endParaRPr lang="en-US" sz="2400"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124200"/>
            <a:ext cx="8482781" cy="2590800"/>
          </a:xfrm>
          <a:prstGeom prst="rect">
            <a:avLst/>
          </a:prstGeom>
        </p:spPr>
      </p:pic>
    </p:spTree>
    <p:extLst>
      <p:ext uri="{BB962C8B-B14F-4D97-AF65-F5344CB8AC3E}">
        <p14:creationId xmlns:p14="http://schemas.microsoft.com/office/powerpoint/2010/main" val="254847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selecting best sampling technique</a:t>
            </a:r>
            <a:endParaRPr lang="en-US" dirty="0"/>
          </a:p>
        </p:txBody>
      </p:sp>
      <p:sp>
        <p:nvSpPr>
          <p:cNvPr id="4" name="Content Placeholder 3"/>
          <p:cNvSpPr>
            <a:spLocks noGrp="1"/>
          </p:cNvSpPr>
          <p:nvPr>
            <p:ph idx="1"/>
          </p:nvPr>
        </p:nvSpPr>
        <p:spPr/>
        <p:txBody>
          <a:bodyPr/>
          <a:lstStyle/>
          <a:p>
            <a:r>
              <a:rPr lang="en-US" dirty="0" smtClean="0"/>
              <a:t>Now to choose the best sampling technique to our data we have resampled our data using all three techniques and fitted our resampled data to al eight models and taken the mean of f1_score of all eight models to check which sampling is performing better</a:t>
            </a:r>
            <a:endParaRPr lang="en-US" dirty="0"/>
          </a:p>
        </p:txBody>
      </p:sp>
    </p:spTree>
    <p:extLst>
      <p:ext uri="{BB962C8B-B14F-4D97-AF65-F5344CB8AC3E}">
        <p14:creationId xmlns:p14="http://schemas.microsoft.com/office/powerpoint/2010/main" val="1608567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2518" t="31405" r="34925" b="13039"/>
          <a:stretch/>
        </p:blipFill>
        <p:spPr>
          <a:xfrm>
            <a:off x="381000" y="685800"/>
            <a:ext cx="8462321" cy="5562600"/>
          </a:xfrm>
        </p:spPr>
      </p:pic>
    </p:spTree>
    <p:extLst>
      <p:ext uri="{BB962C8B-B14F-4D97-AF65-F5344CB8AC3E}">
        <p14:creationId xmlns:p14="http://schemas.microsoft.com/office/powerpoint/2010/main" val="3921815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500" t="30730" r="39167" b="12946"/>
          <a:stretch/>
        </p:blipFill>
        <p:spPr>
          <a:xfrm>
            <a:off x="304803" y="609600"/>
            <a:ext cx="8606587" cy="5638800"/>
          </a:xfrm>
          <a:prstGeom prst="rect">
            <a:avLst/>
          </a:prstGeom>
        </p:spPr>
      </p:pic>
    </p:spTree>
    <p:extLst>
      <p:ext uri="{BB962C8B-B14F-4D97-AF65-F5344CB8AC3E}">
        <p14:creationId xmlns:p14="http://schemas.microsoft.com/office/powerpoint/2010/main" val="2120483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500" t="30730" r="38333" b="12946"/>
          <a:stretch/>
        </p:blipFill>
        <p:spPr>
          <a:xfrm>
            <a:off x="304800" y="762000"/>
            <a:ext cx="8636666" cy="5562600"/>
          </a:xfrm>
          <a:prstGeom prst="rect">
            <a:avLst/>
          </a:prstGeom>
        </p:spPr>
      </p:pic>
    </p:spTree>
    <p:extLst>
      <p:ext uri="{BB962C8B-B14F-4D97-AF65-F5344CB8AC3E}">
        <p14:creationId xmlns:p14="http://schemas.microsoft.com/office/powerpoint/2010/main" val="2678511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447800"/>
            <a:ext cx="8229600" cy="4525963"/>
          </a:xfrm>
        </p:spPr>
        <p:txBody>
          <a:bodyPr/>
          <a:lstStyle/>
          <a:p>
            <a:r>
              <a:rPr lang="en-US" dirty="0" smtClean="0"/>
              <a:t>By looking at the above mean f1_scores we </a:t>
            </a:r>
            <a:r>
              <a:rPr lang="en-US" dirty="0" smtClean="0"/>
              <a:t>obtained</a:t>
            </a:r>
            <a:r>
              <a:rPr lang="en-US" dirty="0" smtClean="0"/>
              <a:t> </a:t>
            </a:r>
            <a:r>
              <a:rPr lang="en-US" dirty="0" smtClean="0"/>
              <a:t>better f1_score for random under sampling. </a:t>
            </a:r>
          </a:p>
          <a:p>
            <a:r>
              <a:rPr lang="en-US" dirty="0" smtClean="0"/>
              <a:t>By using random under sampling with  random forest along with hyper parameter tuning model we landed with descent f1_score and good recall score around 90</a:t>
            </a:r>
            <a:endParaRPr lang="en-US" dirty="0"/>
          </a:p>
        </p:txBody>
      </p:sp>
    </p:spTree>
    <p:extLst>
      <p:ext uri="{BB962C8B-B14F-4D97-AF65-F5344CB8AC3E}">
        <p14:creationId xmlns:p14="http://schemas.microsoft.com/office/powerpoint/2010/main" val="65294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3333" t="52965" r="51667" b="26284"/>
          <a:stretch/>
        </p:blipFill>
        <p:spPr>
          <a:xfrm>
            <a:off x="1371600" y="4596765"/>
            <a:ext cx="6172200" cy="205740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3334" t="32215" r="53333" b="11462"/>
          <a:stretch/>
        </p:blipFill>
        <p:spPr>
          <a:xfrm>
            <a:off x="1336964" y="0"/>
            <a:ext cx="4800600" cy="4560571"/>
          </a:xfrm>
          <a:prstGeom prst="rect">
            <a:avLst/>
          </a:prstGeom>
        </p:spPr>
      </p:pic>
    </p:spTree>
    <p:extLst>
      <p:ext uri="{BB962C8B-B14F-4D97-AF65-F5344CB8AC3E}">
        <p14:creationId xmlns:p14="http://schemas.microsoft.com/office/powerpoint/2010/main" val="1091657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3081" y="1325881"/>
            <a:ext cx="45719" cy="369332"/>
          </a:xfrm>
          <a:prstGeom prst="rect">
            <a:avLst/>
          </a:prstGeom>
          <a:noFill/>
        </p:spPr>
        <p:txBody>
          <a:bodyPr wrap="square" rtlCol="0">
            <a:spAutoFit/>
          </a:bodyPr>
          <a:lstStyle/>
          <a:p>
            <a:endParaRPr lang="en-IN" dirty="0"/>
          </a:p>
        </p:txBody>
      </p:sp>
      <p:pic>
        <p:nvPicPr>
          <p:cNvPr id="3" name="Picture 2"/>
          <p:cNvPicPr/>
          <p:nvPr/>
        </p:nvPicPr>
        <p:blipFill rotWithShape="1">
          <a:blip r:embed="rId2"/>
          <a:srcRect l="50909" b="8108"/>
          <a:stretch/>
        </p:blipFill>
        <p:spPr>
          <a:xfrm>
            <a:off x="838199" y="762000"/>
            <a:ext cx="2531688" cy="2667000"/>
          </a:xfrm>
          <a:prstGeom prst="rect">
            <a:avLst/>
          </a:prstGeom>
        </p:spPr>
      </p:pic>
      <p:pic>
        <p:nvPicPr>
          <p:cNvPr id="4" name="Picture 3"/>
          <p:cNvPicPr>
            <a:picLocks noChangeAspect="1"/>
          </p:cNvPicPr>
          <p:nvPr/>
        </p:nvPicPr>
        <p:blipFill>
          <a:blip r:embed="rId3"/>
          <a:stretch>
            <a:fillRect/>
          </a:stretch>
        </p:blipFill>
        <p:spPr>
          <a:xfrm>
            <a:off x="3733800" y="762000"/>
            <a:ext cx="2765353" cy="3048000"/>
          </a:xfrm>
          <a:prstGeom prst="rect">
            <a:avLst/>
          </a:prstGeom>
        </p:spPr>
      </p:pic>
      <p:sp>
        <p:nvSpPr>
          <p:cNvPr id="5" name="TextBox 4"/>
          <p:cNvSpPr txBox="1"/>
          <p:nvPr/>
        </p:nvSpPr>
        <p:spPr>
          <a:xfrm>
            <a:off x="671484" y="316468"/>
            <a:ext cx="2865119" cy="369332"/>
          </a:xfrm>
          <a:prstGeom prst="rect">
            <a:avLst/>
          </a:prstGeom>
          <a:noFill/>
        </p:spPr>
        <p:txBody>
          <a:bodyPr wrap="square" rtlCol="0">
            <a:spAutoFit/>
          </a:bodyPr>
          <a:lstStyle/>
          <a:p>
            <a:r>
              <a:rPr lang="en-IN" dirty="0" smtClean="0"/>
              <a:t>Solutions to the business:</a:t>
            </a:r>
            <a:endParaRPr lang="en-IN" dirty="0"/>
          </a:p>
        </p:txBody>
      </p:sp>
      <p:sp>
        <p:nvSpPr>
          <p:cNvPr id="6" name="TextBox 5"/>
          <p:cNvSpPr txBox="1"/>
          <p:nvPr/>
        </p:nvSpPr>
        <p:spPr>
          <a:xfrm flipH="1">
            <a:off x="457200" y="3886200"/>
            <a:ext cx="8610600" cy="2031325"/>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Though the campaign is in high volume for the month may. The customers did not subscribe much for the term deposits. Months March, October, September and December are the potential months . Future campaigns can be carried during these months . </a:t>
            </a:r>
          </a:p>
          <a:p>
            <a:pPr marL="285750" indent="-285750">
              <a:buFont typeface="Arial" panose="020B0604020202020204" pitchFamily="34" charset="0"/>
              <a:buChar char="•"/>
            </a:pPr>
            <a:r>
              <a:rPr lang="en-IN" dirty="0" smtClean="0"/>
              <a:t>Can target old customers.</a:t>
            </a:r>
          </a:p>
          <a:p>
            <a:pPr marL="285750" indent="-285750">
              <a:buFont typeface="Arial" panose="020B0604020202020204" pitchFamily="34" charset="0"/>
              <a:buChar char="•"/>
            </a:pPr>
            <a:r>
              <a:rPr lang="en-IN" dirty="0" smtClean="0"/>
              <a:t>An average </a:t>
            </a:r>
            <a:r>
              <a:rPr lang="en-IN" dirty="0"/>
              <a:t>contact </a:t>
            </a:r>
            <a:r>
              <a:rPr lang="en-IN" dirty="0" smtClean="0"/>
              <a:t> duration of 500 seconds is resulting in positive outcomes.</a:t>
            </a:r>
          </a:p>
          <a:p>
            <a:pPr marL="285750" indent="-285750">
              <a:buFont typeface="Arial" panose="020B0604020202020204" pitchFamily="34" charset="0"/>
              <a:buChar char="•"/>
            </a:pPr>
            <a:r>
              <a:rPr lang="en-IN" dirty="0" smtClean="0"/>
              <a:t>Target retired and students during the campaigns .</a:t>
            </a:r>
            <a:endParaRPr lang="en-IN" dirty="0"/>
          </a:p>
        </p:txBody>
      </p:sp>
    </p:spTree>
    <p:extLst>
      <p:ext uri="{BB962C8B-B14F-4D97-AF65-F5344CB8AC3E}">
        <p14:creationId xmlns:p14="http://schemas.microsoft.com/office/powerpoint/2010/main" val="897116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BA4E8F-9E3B-4E0B-9FB0-1A7700FCA2A8}"/>
              </a:ext>
            </a:extLst>
          </p:cNvPr>
          <p:cNvSpPr txBox="1"/>
          <p:nvPr/>
        </p:nvSpPr>
        <p:spPr>
          <a:xfrm>
            <a:off x="1524000" y="2895600"/>
            <a:ext cx="8537369" cy="707886"/>
          </a:xfrm>
          <a:prstGeom prst="rect">
            <a:avLst/>
          </a:prstGeom>
          <a:noFill/>
        </p:spPr>
        <p:txBody>
          <a:bodyPr wrap="square" rtlCol="0">
            <a:spAutoFit/>
          </a:bodyPr>
          <a:lstStyle/>
          <a:p>
            <a:r>
              <a:rPr lang="en-US" sz="3600" dirty="0">
                <a:ea typeface="굴림" panose="020B0600000101010101" pitchFamily="34" charset="-127"/>
              </a:rPr>
              <a:t>                 </a:t>
            </a:r>
            <a:r>
              <a:rPr lang="en-US" sz="4000" dirty="0">
                <a:ea typeface="굴림" panose="020B0600000101010101" pitchFamily="34" charset="-127"/>
              </a:rPr>
              <a:t>Thank You!!!</a:t>
            </a:r>
            <a:endParaRPr lang="en-US" sz="4000" b="1" dirty="0"/>
          </a:p>
        </p:txBody>
      </p:sp>
    </p:spTree>
    <p:extLst>
      <p:ext uri="{BB962C8B-B14F-4D97-AF65-F5344CB8AC3E}">
        <p14:creationId xmlns:p14="http://schemas.microsoft.com/office/powerpoint/2010/main" val="342546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473C-14C0-4259-9327-7C2D209FBFBD}"/>
              </a:ext>
            </a:extLst>
          </p:cNvPr>
          <p:cNvSpPr>
            <a:spLocks noGrp="1"/>
          </p:cNvSpPr>
          <p:nvPr>
            <p:ph type="title"/>
          </p:nvPr>
        </p:nvSpPr>
        <p:spPr/>
        <p:txBody>
          <a:bodyPr>
            <a:normAutofit/>
          </a:bodyPr>
          <a:lstStyle/>
          <a:p>
            <a:r>
              <a:rPr lang="en-IN" sz="2800" dirty="0"/>
              <a:t>Role of Analytics in Banking</a:t>
            </a:r>
          </a:p>
        </p:txBody>
      </p:sp>
      <p:pic>
        <p:nvPicPr>
          <p:cNvPr id="6" name="Picture 5">
            <a:extLst>
              <a:ext uri="{FF2B5EF4-FFF2-40B4-BE49-F238E27FC236}">
                <a16:creationId xmlns:a16="http://schemas.microsoft.com/office/drawing/2014/main" id="{3D988366-E955-466A-948B-884211C1D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828800"/>
            <a:ext cx="8839200" cy="4262572"/>
          </a:xfrm>
          <a:prstGeom prst="rect">
            <a:avLst/>
          </a:prstGeom>
        </p:spPr>
      </p:pic>
    </p:spTree>
    <p:extLst>
      <p:ext uri="{BB962C8B-B14F-4D97-AF65-F5344CB8AC3E}">
        <p14:creationId xmlns:p14="http://schemas.microsoft.com/office/powerpoint/2010/main" val="115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6CE2C-274C-4D6D-9780-51C1848476A6}"/>
              </a:ext>
            </a:extLst>
          </p:cNvPr>
          <p:cNvSpPr txBox="1"/>
          <p:nvPr/>
        </p:nvSpPr>
        <p:spPr>
          <a:xfrm>
            <a:off x="312938" y="1150213"/>
            <a:ext cx="2357021" cy="300082"/>
          </a:xfrm>
          <a:prstGeom prst="rect">
            <a:avLst/>
          </a:prstGeom>
          <a:noFill/>
        </p:spPr>
        <p:txBody>
          <a:bodyPr wrap="square" rtlCol="0">
            <a:spAutoFit/>
          </a:bodyPr>
          <a:lstStyle/>
          <a:p>
            <a:r>
              <a:rPr lang="en-US" sz="1350" u="sng" dirty="0"/>
              <a:t>Dataset Description:</a:t>
            </a:r>
          </a:p>
        </p:txBody>
      </p:sp>
      <p:sp>
        <p:nvSpPr>
          <p:cNvPr id="6" name="TextBox 5">
            <a:extLst>
              <a:ext uri="{FF2B5EF4-FFF2-40B4-BE49-F238E27FC236}">
                <a16:creationId xmlns:a16="http://schemas.microsoft.com/office/drawing/2014/main" id="{2E7E8789-DAB4-4B02-91A9-E262623CC6D4}"/>
              </a:ext>
            </a:extLst>
          </p:cNvPr>
          <p:cNvSpPr txBox="1"/>
          <p:nvPr/>
        </p:nvSpPr>
        <p:spPr>
          <a:xfrm>
            <a:off x="2070717" y="1150213"/>
            <a:ext cx="2310413" cy="300082"/>
          </a:xfrm>
          <a:prstGeom prst="rect">
            <a:avLst/>
          </a:prstGeom>
          <a:noFill/>
        </p:spPr>
        <p:txBody>
          <a:bodyPr wrap="square" rtlCol="0">
            <a:spAutoFit/>
          </a:bodyPr>
          <a:lstStyle/>
          <a:p>
            <a:r>
              <a:rPr lang="en-US" sz="1350" dirty="0"/>
              <a:t>NUMERICAL FEATURES</a:t>
            </a:r>
          </a:p>
        </p:txBody>
      </p:sp>
      <p:graphicFrame>
        <p:nvGraphicFramePr>
          <p:cNvPr id="7" name="Table 7">
            <a:extLst>
              <a:ext uri="{FF2B5EF4-FFF2-40B4-BE49-F238E27FC236}">
                <a16:creationId xmlns:a16="http://schemas.microsoft.com/office/drawing/2014/main" id="{EEAC287E-54E6-4A66-8931-DFF83BCE636D}"/>
              </a:ext>
            </a:extLst>
          </p:cNvPr>
          <p:cNvGraphicFramePr>
            <a:graphicFrameLocks noGrp="1"/>
          </p:cNvGraphicFramePr>
          <p:nvPr>
            <p:extLst>
              <p:ext uri="{D42A27DB-BD31-4B8C-83A1-F6EECF244321}">
                <p14:modId xmlns:p14="http://schemas.microsoft.com/office/powerpoint/2010/main" val="1314706427"/>
              </p:ext>
            </p:extLst>
          </p:nvPr>
        </p:nvGraphicFramePr>
        <p:xfrm>
          <a:off x="286730" y="457200"/>
          <a:ext cx="8839202" cy="6695367"/>
        </p:xfrm>
        <a:graphic>
          <a:graphicData uri="http://schemas.openxmlformats.org/drawingml/2006/table">
            <a:tbl>
              <a:tblPr firstRow="1" bandRow="1">
                <a:tableStyleId>{5C22544A-7EE6-4342-B048-85BDC9FD1C3A}</a:tableStyleId>
              </a:tblPr>
              <a:tblGrid>
                <a:gridCol w="704741">
                  <a:extLst>
                    <a:ext uri="{9D8B030D-6E8A-4147-A177-3AD203B41FA5}">
                      <a16:colId xmlns:a16="http://schemas.microsoft.com/office/drawing/2014/main" val="2613934482"/>
                    </a:ext>
                  </a:extLst>
                </a:gridCol>
                <a:gridCol w="1174567">
                  <a:extLst>
                    <a:ext uri="{9D8B030D-6E8A-4147-A177-3AD203B41FA5}">
                      <a16:colId xmlns:a16="http://schemas.microsoft.com/office/drawing/2014/main" val="1957201964"/>
                    </a:ext>
                  </a:extLst>
                </a:gridCol>
                <a:gridCol w="5676921">
                  <a:extLst>
                    <a:ext uri="{9D8B030D-6E8A-4147-A177-3AD203B41FA5}">
                      <a16:colId xmlns:a16="http://schemas.microsoft.com/office/drawing/2014/main" val="427319811"/>
                    </a:ext>
                  </a:extLst>
                </a:gridCol>
                <a:gridCol w="1282973">
                  <a:extLst>
                    <a:ext uri="{9D8B030D-6E8A-4147-A177-3AD203B41FA5}">
                      <a16:colId xmlns:a16="http://schemas.microsoft.com/office/drawing/2014/main" val="2492263723"/>
                    </a:ext>
                  </a:extLst>
                </a:gridCol>
              </a:tblGrid>
              <a:tr h="949887">
                <a:tc>
                  <a:txBody>
                    <a:bodyPr/>
                    <a:lstStyle/>
                    <a:p>
                      <a:r>
                        <a:rPr lang="en-US" sz="1400" dirty="0"/>
                        <a:t>Serial No</a:t>
                      </a:r>
                      <a:endParaRPr lang="en-IN" sz="1400" dirty="0"/>
                    </a:p>
                  </a:txBody>
                  <a:tcPr marL="68580" marR="68580" marT="34290" marB="34290"/>
                </a:tc>
                <a:tc>
                  <a:txBody>
                    <a:bodyPr/>
                    <a:lstStyle/>
                    <a:p>
                      <a:r>
                        <a:rPr lang="en-US" sz="1400" dirty="0"/>
                        <a:t>Numeric Variable/Feature/ Column</a:t>
                      </a:r>
                      <a:endParaRPr lang="en-IN" sz="1400" dirty="0"/>
                    </a:p>
                  </a:txBody>
                  <a:tcPr marL="68580" marR="68580" marT="34290" marB="34290"/>
                </a:tc>
                <a:tc>
                  <a:txBody>
                    <a:bodyPr/>
                    <a:lstStyle/>
                    <a:p>
                      <a:r>
                        <a:rPr lang="en-US" sz="1400" dirty="0"/>
                        <a:t>Feature Description</a:t>
                      </a:r>
                      <a:endParaRPr lang="en-IN" sz="1400" dirty="0"/>
                    </a:p>
                  </a:txBody>
                  <a:tcPr marL="68580" marR="68580" marT="34290" marB="34290"/>
                </a:tc>
                <a:tc>
                  <a:txBody>
                    <a:bodyPr/>
                    <a:lstStyle/>
                    <a:p>
                      <a:r>
                        <a:rPr lang="en-US" sz="1400" dirty="0"/>
                        <a:t>Min / Max Values</a:t>
                      </a:r>
                      <a:endParaRPr lang="en-IN" sz="1400" dirty="0"/>
                    </a:p>
                  </a:txBody>
                  <a:tcPr marL="68580" marR="68580" marT="34290" marB="34290"/>
                </a:tc>
                <a:extLst>
                  <a:ext uri="{0D108BD9-81ED-4DB2-BD59-A6C34878D82A}">
                    <a16:rowId xmlns:a16="http://schemas.microsoft.com/office/drawing/2014/main" val="2941917962"/>
                  </a:ext>
                </a:extLst>
              </a:tr>
              <a:tr h="676614">
                <a:tc>
                  <a:txBody>
                    <a:bodyPr/>
                    <a:lstStyle/>
                    <a:p>
                      <a:r>
                        <a:rPr lang="en-US" sz="1400" dirty="0"/>
                        <a:t>1</a:t>
                      </a:r>
                      <a:endParaRPr lang="en-IN" sz="1400" dirty="0"/>
                    </a:p>
                  </a:txBody>
                  <a:tcPr marL="68580" marR="68580" marT="34290" marB="34290"/>
                </a:tc>
                <a:tc>
                  <a:txBody>
                    <a:bodyPr/>
                    <a:lstStyle/>
                    <a:p>
                      <a:r>
                        <a:rPr lang="en-US" sz="1400" dirty="0"/>
                        <a:t>age</a:t>
                      </a:r>
                      <a:endParaRPr lang="en-IN" sz="1400" dirty="0"/>
                    </a:p>
                  </a:txBody>
                  <a:tcPr marL="68580" marR="68580" marT="34290" marB="34290"/>
                </a:tc>
                <a:tc>
                  <a:txBody>
                    <a:bodyPr/>
                    <a:lstStyle/>
                    <a:p>
                      <a:r>
                        <a:rPr lang="en-US" sz="1400"/>
                        <a:t>Age of bank customer collected on calling; ranges right from the very young to the very old</a:t>
                      </a:r>
                    </a:p>
                    <a:p>
                      <a:endParaRPr lang="en-IN" sz="1400"/>
                    </a:p>
                  </a:txBody>
                  <a:tcPr marL="68580" marR="68580" marT="34290" marB="34290"/>
                </a:tc>
                <a:tc>
                  <a:txBody>
                    <a:bodyPr/>
                    <a:lstStyle/>
                    <a:p>
                      <a:r>
                        <a:rPr lang="en-IN" sz="1400" dirty="0"/>
                        <a:t>Min- 18years; Max-95years</a:t>
                      </a:r>
                    </a:p>
                    <a:p>
                      <a:endParaRPr lang="en-IN" sz="1400" dirty="0"/>
                    </a:p>
                  </a:txBody>
                  <a:tcPr marL="68580" marR="68580" marT="34290" marB="34290"/>
                </a:tc>
                <a:extLst>
                  <a:ext uri="{0D108BD9-81ED-4DB2-BD59-A6C34878D82A}">
                    <a16:rowId xmlns:a16="http://schemas.microsoft.com/office/drawing/2014/main" val="1640144026"/>
                  </a:ext>
                </a:extLst>
              </a:tr>
              <a:tr h="1084038">
                <a:tc>
                  <a:txBody>
                    <a:bodyPr/>
                    <a:lstStyle/>
                    <a:p>
                      <a:r>
                        <a:rPr lang="en-US" sz="1400" dirty="0"/>
                        <a:t>2</a:t>
                      </a:r>
                      <a:endParaRPr lang="en-IN" sz="1400" dirty="0"/>
                    </a:p>
                  </a:txBody>
                  <a:tcPr marL="68580" marR="68580" marT="34290" marB="34290"/>
                </a:tc>
                <a:tc>
                  <a:txBody>
                    <a:bodyPr/>
                    <a:lstStyle/>
                    <a:p>
                      <a:r>
                        <a:rPr lang="en-US" sz="1400" dirty="0"/>
                        <a:t>balance</a:t>
                      </a:r>
                      <a:endParaRPr lang="en-IN" sz="1400" dirty="0"/>
                    </a:p>
                  </a:txBody>
                  <a:tcPr marL="68580" marR="68580" marT="34290" marB="34290"/>
                </a:tc>
                <a:tc>
                  <a:txBody>
                    <a:bodyPr/>
                    <a:lstStyle/>
                    <a:p>
                      <a:r>
                        <a:rPr lang="en-US" sz="1400" dirty="0"/>
                        <a:t>Avg yearly balance of customer (client) at the specific moment of telemarketing; currency = Euros</a:t>
                      </a:r>
                    </a:p>
                    <a:p>
                      <a:endParaRPr lang="en-IN" sz="1400" dirty="0"/>
                    </a:p>
                  </a:txBody>
                  <a:tcPr marL="68580" marR="68580" marT="34290" marB="34290"/>
                </a:tc>
                <a:tc>
                  <a:txBody>
                    <a:bodyPr/>
                    <a:lstStyle/>
                    <a:p>
                      <a:r>
                        <a:rPr lang="en-IN" sz="1400" dirty="0"/>
                        <a:t>Min: -8019 (negative) euros; Max: 102127 euros</a:t>
                      </a:r>
                    </a:p>
                    <a:p>
                      <a:endParaRPr lang="en-IN" sz="1400" dirty="0"/>
                    </a:p>
                  </a:txBody>
                  <a:tcPr marL="68580" marR="68580" marT="34290" marB="34290"/>
                </a:tc>
                <a:extLst>
                  <a:ext uri="{0D108BD9-81ED-4DB2-BD59-A6C34878D82A}">
                    <a16:rowId xmlns:a16="http://schemas.microsoft.com/office/drawing/2014/main" val="73729210"/>
                  </a:ext>
                </a:extLst>
              </a:tr>
              <a:tr h="1287750">
                <a:tc>
                  <a:txBody>
                    <a:bodyPr/>
                    <a:lstStyle/>
                    <a:p>
                      <a:r>
                        <a:rPr lang="en-US" sz="1400" dirty="0"/>
                        <a:t>3</a:t>
                      </a:r>
                      <a:endParaRPr lang="en-IN" sz="1400" dirty="0"/>
                    </a:p>
                  </a:txBody>
                  <a:tcPr marL="68580" marR="68580" marT="34290" marB="34290"/>
                </a:tc>
                <a:tc>
                  <a:txBody>
                    <a:bodyPr/>
                    <a:lstStyle/>
                    <a:p>
                      <a:r>
                        <a:rPr lang="en-US" sz="1400" dirty="0"/>
                        <a:t>duration</a:t>
                      </a:r>
                      <a:endParaRPr lang="en-IN" sz="1400" dirty="0"/>
                    </a:p>
                  </a:txBody>
                  <a:tcPr marL="68580" marR="68580" marT="34290" marB="34290"/>
                </a:tc>
                <a:tc>
                  <a:txBody>
                    <a:bodyPr/>
                    <a:lstStyle/>
                    <a:p>
                      <a:r>
                        <a:rPr lang="en-US" sz="1400" dirty="0"/>
                        <a:t>Amount of time spent with the client(customer) over the call during the telemarketing process (in sec)</a:t>
                      </a:r>
                    </a:p>
                    <a:p>
                      <a:endParaRPr lang="en-IN" sz="1400" dirty="0"/>
                    </a:p>
                  </a:txBody>
                  <a:tcPr marL="68580" marR="68580" marT="34290" marB="34290"/>
                </a:tc>
                <a:tc>
                  <a:txBody>
                    <a:bodyPr/>
                    <a:lstStyle/>
                    <a:p>
                      <a:r>
                        <a:rPr lang="en-US" sz="1400" dirty="0"/>
                        <a:t>Min- 0  ;Max- 4918 (82 minutes~ 1hour22minutes)</a:t>
                      </a:r>
                    </a:p>
                    <a:p>
                      <a:endParaRPr lang="en-IN" sz="1400" dirty="0"/>
                    </a:p>
                  </a:txBody>
                  <a:tcPr marL="68580" marR="68580" marT="34290" marB="34290"/>
                </a:tc>
                <a:extLst>
                  <a:ext uri="{0D108BD9-81ED-4DB2-BD59-A6C34878D82A}">
                    <a16:rowId xmlns:a16="http://schemas.microsoft.com/office/drawing/2014/main" val="119157895"/>
                  </a:ext>
                </a:extLst>
              </a:tr>
              <a:tr h="676614">
                <a:tc>
                  <a:txBody>
                    <a:bodyPr/>
                    <a:lstStyle/>
                    <a:p>
                      <a:r>
                        <a:rPr lang="en-US" sz="1400" dirty="0"/>
                        <a:t>4</a:t>
                      </a:r>
                      <a:endParaRPr lang="en-IN" sz="1400" dirty="0"/>
                    </a:p>
                  </a:txBody>
                  <a:tcPr marL="68580" marR="68580" marT="34290" marB="34290"/>
                </a:tc>
                <a:tc>
                  <a:txBody>
                    <a:bodyPr/>
                    <a:lstStyle/>
                    <a:p>
                      <a:r>
                        <a:rPr lang="en-US" sz="1400" dirty="0"/>
                        <a:t>campaign</a:t>
                      </a:r>
                      <a:endParaRPr lang="en-IN" sz="1400" dirty="0"/>
                    </a:p>
                  </a:txBody>
                  <a:tcPr marL="68580" marR="68580" marT="34290" marB="34290"/>
                </a:tc>
                <a:tc>
                  <a:txBody>
                    <a:bodyPr/>
                    <a:lstStyle/>
                    <a:p>
                      <a:r>
                        <a:rPr lang="en-US" sz="1400" dirty="0"/>
                        <a:t>How many times reached out to the same client for the telemarketing purposes in current campaign</a:t>
                      </a:r>
                    </a:p>
                    <a:p>
                      <a:endParaRPr lang="en-IN" sz="1400" dirty="0"/>
                    </a:p>
                  </a:txBody>
                  <a:tcPr marL="68580" marR="68580" marT="34290" marB="34290"/>
                </a:tc>
                <a:tc>
                  <a:txBody>
                    <a:bodyPr/>
                    <a:lstStyle/>
                    <a:p>
                      <a:r>
                        <a:rPr lang="en-IN" sz="1400" dirty="0"/>
                        <a:t>Min- 1; Max-63</a:t>
                      </a:r>
                    </a:p>
                    <a:p>
                      <a:endParaRPr lang="en-IN" sz="1400" dirty="0"/>
                    </a:p>
                  </a:txBody>
                  <a:tcPr marL="68580" marR="68580" marT="34290" marB="34290"/>
                </a:tc>
                <a:extLst>
                  <a:ext uri="{0D108BD9-81ED-4DB2-BD59-A6C34878D82A}">
                    <a16:rowId xmlns:a16="http://schemas.microsoft.com/office/drawing/2014/main" val="3431526305"/>
                  </a:ext>
                </a:extLst>
              </a:tr>
              <a:tr h="1084038">
                <a:tc>
                  <a:txBody>
                    <a:bodyPr/>
                    <a:lstStyle/>
                    <a:p>
                      <a:r>
                        <a:rPr lang="en-US" sz="1400" dirty="0"/>
                        <a:t>5</a:t>
                      </a:r>
                      <a:endParaRPr lang="en-IN" sz="1400" dirty="0"/>
                    </a:p>
                  </a:txBody>
                  <a:tcPr marL="68580" marR="68580" marT="34290" marB="34290"/>
                </a:tc>
                <a:tc>
                  <a:txBody>
                    <a:bodyPr/>
                    <a:lstStyle/>
                    <a:p>
                      <a:r>
                        <a:rPr lang="en-US" sz="1400" dirty="0" err="1"/>
                        <a:t>pdays</a:t>
                      </a:r>
                      <a:endParaRPr lang="en-IN" sz="1400" dirty="0"/>
                    </a:p>
                  </a:txBody>
                  <a:tcPr marL="68580" marR="68580" marT="34290" marB="34290"/>
                </a:tc>
                <a:tc>
                  <a:txBody>
                    <a:bodyPr/>
                    <a:lstStyle/>
                    <a:p>
                      <a:r>
                        <a:rPr lang="en-US" sz="1400"/>
                        <a:t>Number of days that passed by after the specific bank client was reached out to in any of the last campaigns; -1 value means client was never made contact with</a:t>
                      </a:r>
                    </a:p>
                    <a:p>
                      <a:endParaRPr lang="en-IN" sz="1400"/>
                    </a:p>
                  </a:txBody>
                  <a:tcPr marL="68580" marR="68580" marT="34290" marB="34290"/>
                </a:tc>
                <a:tc>
                  <a:txBody>
                    <a:bodyPr/>
                    <a:lstStyle/>
                    <a:p>
                      <a:r>
                        <a:rPr lang="en-US" sz="1400" dirty="0"/>
                        <a:t>Min - 1 ; Max - 871 (2.3 years); -1 = No past contact</a:t>
                      </a:r>
                    </a:p>
                    <a:p>
                      <a:endParaRPr lang="en-IN" sz="1400" dirty="0"/>
                    </a:p>
                  </a:txBody>
                  <a:tcPr marL="68580" marR="68580" marT="34290" marB="34290"/>
                </a:tc>
                <a:extLst>
                  <a:ext uri="{0D108BD9-81ED-4DB2-BD59-A6C34878D82A}">
                    <a16:rowId xmlns:a16="http://schemas.microsoft.com/office/drawing/2014/main" val="1967015078"/>
                  </a:ext>
                </a:extLst>
              </a:tr>
              <a:tr h="676614">
                <a:tc>
                  <a:txBody>
                    <a:bodyPr/>
                    <a:lstStyle/>
                    <a:p>
                      <a:r>
                        <a:rPr lang="en-US" sz="1400" dirty="0"/>
                        <a:t>6</a:t>
                      </a:r>
                      <a:endParaRPr lang="en-IN" sz="1400" dirty="0"/>
                    </a:p>
                  </a:txBody>
                  <a:tcPr marL="68580" marR="68580" marT="34290" marB="34290"/>
                </a:tc>
                <a:tc>
                  <a:txBody>
                    <a:bodyPr/>
                    <a:lstStyle/>
                    <a:p>
                      <a:r>
                        <a:rPr lang="en-US" sz="1400" dirty="0"/>
                        <a:t>previous</a:t>
                      </a:r>
                      <a:endParaRPr lang="en-IN" sz="1400" dirty="0"/>
                    </a:p>
                  </a:txBody>
                  <a:tcPr marL="68580" marR="68580" marT="34290" marB="34290"/>
                </a:tc>
                <a:tc>
                  <a:txBody>
                    <a:bodyPr/>
                    <a:lstStyle/>
                    <a:p>
                      <a:r>
                        <a:rPr lang="en-US" sz="1400" dirty="0"/>
                        <a:t>Number of contacts made before current campaign for specific client</a:t>
                      </a:r>
                    </a:p>
                    <a:p>
                      <a:endParaRPr lang="en-IN" sz="1400" dirty="0"/>
                    </a:p>
                  </a:txBody>
                  <a:tcPr marL="68580" marR="68580" marT="34290" marB="34290"/>
                </a:tc>
                <a:tc>
                  <a:txBody>
                    <a:bodyPr/>
                    <a:lstStyle/>
                    <a:p>
                      <a:r>
                        <a:rPr lang="en-IN" sz="1400" dirty="0"/>
                        <a:t>Min- 0 ; Max- 275</a:t>
                      </a:r>
                    </a:p>
                    <a:p>
                      <a:endParaRPr lang="en-IN" sz="1400" dirty="0"/>
                    </a:p>
                  </a:txBody>
                  <a:tcPr marL="68580" marR="68580" marT="34290" marB="34290"/>
                </a:tc>
                <a:extLst>
                  <a:ext uri="{0D108BD9-81ED-4DB2-BD59-A6C34878D82A}">
                    <a16:rowId xmlns:a16="http://schemas.microsoft.com/office/drawing/2014/main" val="187672440"/>
                  </a:ext>
                </a:extLst>
              </a:tr>
            </a:tbl>
          </a:graphicData>
        </a:graphic>
      </p:graphicFrame>
      <p:sp>
        <p:nvSpPr>
          <p:cNvPr id="5" name="Title 1">
            <a:extLst>
              <a:ext uri="{FF2B5EF4-FFF2-40B4-BE49-F238E27FC236}">
                <a16:creationId xmlns:a16="http://schemas.microsoft.com/office/drawing/2014/main" id="{B35DDFBD-A679-4254-A7EE-82AFE91E7A99}"/>
              </a:ext>
            </a:extLst>
          </p:cNvPr>
          <p:cNvSpPr txBox="1">
            <a:spLocks/>
          </p:cNvSpPr>
          <p:nvPr/>
        </p:nvSpPr>
        <p:spPr>
          <a:xfrm>
            <a:off x="141402" y="28280"/>
            <a:ext cx="6477000" cy="14700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Dataset Description (6 Numerical Features)</a:t>
            </a:r>
            <a:br>
              <a:rPr lang="en-US" sz="2800" dirty="0"/>
            </a:br>
            <a:endParaRPr lang="en-IN" sz="2800" dirty="0"/>
          </a:p>
        </p:txBody>
      </p:sp>
    </p:spTree>
    <p:extLst>
      <p:ext uri="{BB962C8B-B14F-4D97-AF65-F5344CB8AC3E}">
        <p14:creationId xmlns:p14="http://schemas.microsoft.com/office/powerpoint/2010/main" val="298221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6CE2C-274C-4D6D-9780-51C1848476A6}"/>
              </a:ext>
            </a:extLst>
          </p:cNvPr>
          <p:cNvSpPr txBox="1"/>
          <p:nvPr/>
        </p:nvSpPr>
        <p:spPr>
          <a:xfrm>
            <a:off x="312938" y="1150213"/>
            <a:ext cx="2357021" cy="300082"/>
          </a:xfrm>
          <a:prstGeom prst="rect">
            <a:avLst/>
          </a:prstGeom>
          <a:noFill/>
        </p:spPr>
        <p:txBody>
          <a:bodyPr wrap="square" rtlCol="0">
            <a:spAutoFit/>
          </a:bodyPr>
          <a:lstStyle/>
          <a:p>
            <a:r>
              <a:rPr lang="en-US" sz="1350" u="sng" dirty="0"/>
              <a:t>Dataset Description:</a:t>
            </a:r>
          </a:p>
        </p:txBody>
      </p:sp>
      <p:sp>
        <p:nvSpPr>
          <p:cNvPr id="6" name="TextBox 5">
            <a:extLst>
              <a:ext uri="{FF2B5EF4-FFF2-40B4-BE49-F238E27FC236}">
                <a16:creationId xmlns:a16="http://schemas.microsoft.com/office/drawing/2014/main" id="{2E7E8789-DAB4-4B02-91A9-E262623CC6D4}"/>
              </a:ext>
            </a:extLst>
          </p:cNvPr>
          <p:cNvSpPr txBox="1"/>
          <p:nvPr/>
        </p:nvSpPr>
        <p:spPr>
          <a:xfrm>
            <a:off x="2070717" y="1150213"/>
            <a:ext cx="2310413" cy="300082"/>
          </a:xfrm>
          <a:prstGeom prst="rect">
            <a:avLst/>
          </a:prstGeom>
          <a:noFill/>
        </p:spPr>
        <p:txBody>
          <a:bodyPr wrap="square" rtlCol="0">
            <a:spAutoFit/>
          </a:bodyPr>
          <a:lstStyle/>
          <a:p>
            <a:r>
              <a:rPr lang="en-US" sz="1350" dirty="0"/>
              <a:t>NUMERICAL FEATURES</a:t>
            </a:r>
          </a:p>
        </p:txBody>
      </p:sp>
      <p:graphicFrame>
        <p:nvGraphicFramePr>
          <p:cNvPr id="7" name="Table 7">
            <a:extLst>
              <a:ext uri="{FF2B5EF4-FFF2-40B4-BE49-F238E27FC236}">
                <a16:creationId xmlns:a16="http://schemas.microsoft.com/office/drawing/2014/main" id="{EEAC287E-54E6-4A66-8931-DFF83BCE636D}"/>
              </a:ext>
            </a:extLst>
          </p:cNvPr>
          <p:cNvGraphicFramePr>
            <a:graphicFrameLocks noGrp="1"/>
          </p:cNvGraphicFramePr>
          <p:nvPr>
            <p:extLst>
              <p:ext uri="{D42A27DB-BD31-4B8C-83A1-F6EECF244321}">
                <p14:modId xmlns:p14="http://schemas.microsoft.com/office/powerpoint/2010/main" val="2460554750"/>
              </p:ext>
            </p:extLst>
          </p:nvPr>
        </p:nvGraphicFramePr>
        <p:xfrm>
          <a:off x="304800" y="857250"/>
          <a:ext cx="8839200" cy="5619750"/>
        </p:xfrm>
        <a:graphic>
          <a:graphicData uri="http://schemas.openxmlformats.org/drawingml/2006/table">
            <a:tbl>
              <a:tblPr firstRow="1" bandRow="1">
                <a:tableStyleId>{5C22544A-7EE6-4342-B048-85BDC9FD1C3A}</a:tableStyleId>
              </a:tblPr>
              <a:tblGrid>
                <a:gridCol w="618892">
                  <a:extLst>
                    <a:ext uri="{9D8B030D-6E8A-4147-A177-3AD203B41FA5}">
                      <a16:colId xmlns:a16="http://schemas.microsoft.com/office/drawing/2014/main" val="2613934482"/>
                    </a:ext>
                  </a:extLst>
                </a:gridCol>
                <a:gridCol w="1409226">
                  <a:extLst>
                    <a:ext uri="{9D8B030D-6E8A-4147-A177-3AD203B41FA5}">
                      <a16:colId xmlns:a16="http://schemas.microsoft.com/office/drawing/2014/main" val="1957201964"/>
                    </a:ext>
                  </a:extLst>
                </a:gridCol>
                <a:gridCol w="6811082">
                  <a:extLst>
                    <a:ext uri="{9D8B030D-6E8A-4147-A177-3AD203B41FA5}">
                      <a16:colId xmlns:a16="http://schemas.microsoft.com/office/drawing/2014/main" val="427319811"/>
                    </a:ext>
                  </a:extLst>
                </a:gridCol>
              </a:tblGrid>
              <a:tr h="816294">
                <a:tc>
                  <a:txBody>
                    <a:bodyPr/>
                    <a:lstStyle/>
                    <a:p>
                      <a:r>
                        <a:rPr lang="en-US" sz="1400" dirty="0"/>
                        <a:t>Serial No</a:t>
                      </a:r>
                      <a:endParaRPr lang="en-IN" sz="1400" dirty="0"/>
                    </a:p>
                  </a:txBody>
                  <a:tcPr marL="68580" marR="68580" marT="34290" marB="34290"/>
                </a:tc>
                <a:tc>
                  <a:txBody>
                    <a:bodyPr/>
                    <a:lstStyle/>
                    <a:p>
                      <a:r>
                        <a:rPr lang="en-US" sz="1400" dirty="0"/>
                        <a:t>Categorical Variable/Feature/ Column</a:t>
                      </a:r>
                      <a:endParaRPr lang="en-IN" sz="1400" dirty="0"/>
                    </a:p>
                  </a:txBody>
                  <a:tcPr marL="68580" marR="68580" marT="34290" marB="34290"/>
                </a:tc>
                <a:tc>
                  <a:txBody>
                    <a:bodyPr/>
                    <a:lstStyle/>
                    <a:p>
                      <a:r>
                        <a:rPr lang="en-US" sz="1400" dirty="0"/>
                        <a:t>Feature Description</a:t>
                      </a:r>
                      <a:endParaRPr lang="en-IN" sz="1400" dirty="0"/>
                    </a:p>
                  </a:txBody>
                  <a:tcPr marL="68580" marR="68580" marT="34290" marB="34290"/>
                </a:tc>
                <a:extLst>
                  <a:ext uri="{0D108BD9-81ED-4DB2-BD59-A6C34878D82A}">
                    <a16:rowId xmlns:a16="http://schemas.microsoft.com/office/drawing/2014/main" val="2941917962"/>
                  </a:ext>
                </a:extLst>
              </a:tr>
              <a:tr h="806041">
                <a:tc>
                  <a:txBody>
                    <a:bodyPr/>
                    <a:lstStyle/>
                    <a:p>
                      <a:r>
                        <a:rPr lang="en-US" sz="1400" dirty="0"/>
                        <a:t>1</a:t>
                      </a:r>
                      <a:endParaRPr lang="en-IN" sz="1400" dirty="0"/>
                    </a:p>
                  </a:txBody>
                  <a:tcPr marL="68580" marR="68580" marT="34290" marB="34290"/>
                </a:tc>
                <a:tc>
                  <a:txBody>
                    <a:bodyPr/>
                    <a:lstStyle/>
                    <a:p>
                      <a:r>
                        <a:rPr lang="en-US" sz="1400" dirty="0"/>
                        <a:t>job</a:t>
                      </a:r>
                      <a:endParaRPr lang="en-IN" sz="1400" dirty="0"/>
                    </a:p>
                  </a:txBody>
                  <a:tcPr marL="68580" marR="68580" marT="34290" marB="34290"/>
                </a:tc>
                <a:tc>
                  <a:txBody>
                    <a:bodyPr/>
                    <a:lstStyle/>
                    <a:p>
                      <a:r>
                        <a:rPr lang="en-US" sz="1400" dirty="0"/>
                        <a:t>Type of job held by client (Categories: admin, management, housemaid, entrepreneur, student, blue-collar, technician, services, self-employed, unemployed, unknown) (11)</a:t>
                      </a:r>
                    </a:p>
                    <a:p>
                      <a:endParaRPr lang="en-IN" sz="1400" dirty="0"/>
                    </a:p>
                  </a:txBody>
                  <a:tcPr marL="68580" marR="68580" marT="34290" marB="34290"/>
                </a:tc>
                <a:extLst>
                  <a:ext uri="{0D108BD9-81ED-4DB2-BD59-A6C34878D82A}">
                    <a16:rowId xmlns:a16="http://schemas.microsoft.com/office/drawing/2014/main" val="1640144026"/>
                  </a:ext>
                </a:extLst>
              </a:tr>
              <a:tr h="816294">
                <a:tc>
                  <a:txBody>
                    <a:bodyPr/>
                    <a:lstStyle/>
                    <a:p>
                      <a:r>
                        <a:rPr lang="en-US" sz="1400" dirty="0"/>
                        <a:t>2</a:t>
                      </a:r>
                      <a:endParaRPr lang="en-IN" sz="1400" dirty="0"/>
                    </a:p>
                  </a:txBody>
                  <a:tcPr marL="68580" marR="68580" marT="34290" marB="34290"/>
                </a:tc>
                <a:tc>
                  <a:txBody>
                    <a:bodyPr/>
                    <a:lstStyle/>
                    <a:p>
                      <a:r>
                        <a:rPr lang="en-US" sz="1400" dirty="0"/>
                        <a:t>marital</a:t>
                      </a:r>
                      <a:endParaRPr lang="en-IN" sz="1400" dirty="0"/>
                    </a:p>
                  </a:txBody>
                  <a:tcPr marL="68580" marR="68580" marT="34290" marB="34290"/>
                </a:tc>
                <a:tc>
                  <a:txBody>
                    <a:bodyPr/>
                    <a:lstStyle/>
                    <a:p>
                      <a:r>
                        <a:rPr lang="en-US" sz="1400" dirty="0"/>
                        <a:t>Marital status of client. (Categories: single, married, divorced; divorced can be either divorced or widowed) (3)</a:t>
                      </a:r>
                    </a:p>
                    <a:p>
                      <a:endParaRPr lang="en-IN" sz="1400" dirty="0"/>
                    </a:p>
                  </a:txBody>
                  <a:tcPr marL="68580" marR="68580" marT="34290" marB="34290"/>
                </a:tc>
                <a:extLst>
                  <a:ext uri="{0D108BD9-81ED-4DB2-BD59-A6C34878D82A}">
                    <a16:rowId xmlns:a16="http://schemas.microsoft.com/office/drawing/2014/main" val="73729210"/>
                  </a:ext>
                </a:extLst>
              </a:tr>
              <a:tr h="816294">
                <a:tc>
                  <a:txBody>
                    <a:bodyPr/>
                    <a:lstStyle/>
                    <a:p>
                      <a:r>
                        <a:rPr lang="en-US" sz="1400" dirty="0"/>
                        <a:t>3</a:t>
                      </a:r>
                      <a:endParaRPr lang="en-IN" sz="1400" dirty="0"/>
                    </a:p>
                  </a:txBody>
                  <a:tcPr marL="68580" marR="68580" marT="34290" marB="34290"/>
                </a:tc>
                <a:tc>
                  <a:txBody>
                    <a:bodyPr/>
                    <a:lstStyle/>
                    <a:p>
                      <a:r>
                        <a:rPr lang="en-US" sz="1400" dirty="0"/>
                        <a:t>education</a:t>
                      </a:r>
                      <a:endParaRPr lang="en-IN" sz="1400" dirty="0"/>
                    </a:p>
                  </a:txBody>
                  <a:tcPr marL="68580" marR="68580" marT="34290" marB="34290"/>
                </a:tc>
                <a:tc>
                  <a:txBody>
                    <a:bodyPr/>
                    <a:lstStyle/>
                    <a:p>
                      <a:r>
                        <a:rPr lang="en-US" sz="1400" dirty="0"/>
                        <a:t>Highest education attained (Categories: primary, secondary, tertiary, unknown) (4)</a:t>
                      </a:r>
                    </a:p>
                    <a:p>
                      <a:endParaRPr lang="en-IN" sz="1400" dirty="0"/>
                    </a:p>
                  </a:txBody>
                  <a:tcPr marL="68580" marR="68580" marT="34290" marB="34290"/>
                </a:tc>
                <a:extLst>
                  <a:ext uri="{0D108BD9-81ED-4DB2-BD59-A6C34878D82A}">
                    <a16:rowId xmlns:a16="http://schemas.microsoft.com/office/drawing/2014/main" val="119157895"/>
                  </a:ext>
                </a:extLst>
              </a:tr>
              <a:tr h="563362">
                <a:tc>
                  <a:txBody>
                    <a:bodyPr/>
                    <a:lstStyle/>
                    <a:p>
                      <a:r>
                        <a:rPr lang="en-US" sz="1400" dirty="0"/>
                        <a:t>4</a:t>
                      </a:r>
                      <a:endParaRPr lang="en-IN" sz="1400" dirty="0"/>
                    </a:p>
                  </a:txBody>
                  <a:tcPr marL="68580" marR="68580" marT="34290" marB="34290"/>
                </a:tc>
                <a:tc>
                  <a:txBody>
                    <a:bodyPr/>
                    <a:lstStyle/>
                    <a:p>
                      <a:r>
                        <a:rPr lang="en-US" sz="1400" dirty="0"/>
                        <a:t>default</a:t>
                      </a:r>
                      <a:endParaRPr lang="en-IN" sz="1400" dirty="0"/>
                    </a:p>
                  </a:txBody>
                  <a:tcPr marL="68580" marR="68580" marT="34290" marB="34290"/>
                </a:tc>
                <a:tc>
                  <a:txBody>
                    <a:bodyPr/>
                    <a:lstStyle/>
                    <a:p>
                      <a:r>
                        <a:rPr lang="en-US" sz="1400" dirty="0"/>
                        <a:t>Whether client has credit in default or not; meaning defaulter (Yes/No) (2)</a:t>
                      </a:r>
                    </a:p>
                    <a:p>
                      <a:endParaRPr lang="en-IN" sz="1400" dirty="0"/>
                    </a:p>
                  </a:txBody>
                  <a:tcPr marL="68580" marR="68580" marT="34290" marB="34290"/>
                </a:tc>
                <a:extLst>
                  <a:ext uri="{0D108BD9-81ED-4DB2-BD59-A6C34878D82A}">
                    <a16:rowId xmlns:a16="http://schemas.microsoft.com/office/drawing/2014/main" val="3431526305"/>
                  </a:ext>
                </a:extLst>
              </a:tr>
              <a:tr h="563362">
                <a:tc>
                  <a:txBody>
                    <a:bodyPr/>
                    <a:lstStyle/>
                    <a:p>
                      <a:r>
                        <a:rPr lang="en-US" sz="1400" dirty="0"/>
                        <a:t>5</a:t>
                      </a:r>
                      <a:endParaRPr lang="en-IN" sz="1400" dirty="0"/>
                    </a:p>
                  </a:txBody>
                  <a:tcPr marL="68580" marR="68580" marT="34290" marB="34290"/>
                </a:tc>
                <a:tc>
                  <a:txBody>
                    <a:bodyPr/>
                    <a:lstStyle/>
                    <a:p>
                      <a:r>
                        <a:rPr lang="en-US" sz="1400" dirty="0"/>
                        <a:t>housing</a:t>
                      </a:r>
                      <a:endParaRPr lang="en-IN" sz="1400" dirty="0"/>
                    </a:p>
                  </a:txBody>
                  <a:tcPr marL="68580" marR="68580" marT="34290" marB="34290"/>
                </a:tc>
                <a:tc>
                  <a:txBody>
                    <a:bodyPr/>
                    <a:lstStyle/>
                    <a:p>
                      <a:r>
                        <a:rPr lang="en-US" sz="1400" dirty="0"/>
                        <a:t>Has housing loan or not? (Yes/No) (2)</a:t>
                      </a:r>
                    </a:p>
                    <a:p>
                      <a:endParaRPr lang="en-IN" sz="1400" dirty="0"/>
                    </a:p>
                  </a:txBody>
                  <a:tcPr marL="68580" marR="68580" marT="34290" marB="34290"/>
                </a:tc>
                <a:extLst>
                  <a:ext uri="{0D108BD9-81ED-4DB2-BD59-A6C34878D82A}">
                    <a16:rowId xmlns:a16="http://schemas.microsoft.com/office/drawing/2014/main" val="1967015078"/>
                  </a:ext>
                </a:extLst>
              </a:tr>
              <a:tr h="563362">
                <a:tc>
                  <a:txBody>
                    <a:bodyPr/>
                    <a:lstStyle/>
                    <a:p>
                      <a:r>
                        <a:rPr lang="en-US" sz="1400" dirty="0"/>
                        <a:t>6</a:t>
                      </a:r>
                      <a:endParaRPr lang="en-IN" sz="1400" dirty="0"/>
                    </a:p>
                  </a:txBody>
                  <a:tcPr marL="68580" marR="68580" marT="34290" marB="34290"/>
                </a:tc>
                <a:tc>
                  <a:txBody>
                    <a:bodyPr/>
                    <a:lstStyle/>
                    <a:p>
                      <a:r>
                        <a:rPr lang="en-US" sz="1400" dirty="0"/>
                        <a:t>loan</a:t>
                      </a:r>
                      <a:endParaRPr lang="en-IN" sz="1400" dirty="0"/>
                    </a:p>
                  </a:txBody>
                  <a:tcPr marL="68580" marR="68580" marT="34290" marB="34290"/>
                </a:tc>
                <a:tc>
                  <a:txBody>
                    <a:bodyPr/>
                    <a:lstStyle/>
                    <a:p>
                      <a:r>
                        <a:rPr lang="en-US" sz="1400" dirty="0"/>
                        <a:t>Has personal loan or not? (Yes/No) (2)</a:t>
                      </a:r>
                    </a:p>
                    <a:p>
                      <a:endParaRPr lang="en-IN" sz="1400" dirty="0"/>
                    </a:p>
                  </a:txBody>
                  <a:tcPr marL="68580" marR="68580" marT="34290" marB="34290"/>
                </a:tc>
                <a:extLst>
                  <a:ext uri="{0D108BD9-81ED-4DB2-BD59-A6C34878D82A}">
                    <a16:rowId xmlns:a16="http://schemas.microsoft.com/office/drawing/2014/main" val="187672440"/>
                  </a:ext>
                </a:extLst>
              </a:tr>
              <a:tr h="674741">
                <a:tc>
                  <a:txBody>
                    <a:bodyPr/>
                    <a:lstStyle/>
                    <a:p>
                      <a:r>
                        <a:rPr lang="en-US" sz="1400" dirty="0"/>
                        <a:t>7</a:t>
                      </a:r>
                      <a:endParaRPr lang="en-IN" sz="1400" dirty="0"/>
                    </a:p>
                  </a:txBody>
                  <a:tcPr marL="68580" marR="68580" marT="34290" marB="34290"/>
                </a:tc>
                <a:tc>
                  <a:txBody>
                    <a:bodyPr/>
                    <a:lstStyle/>
                    <a:p>
                      <a:r>
                        <a:rPr lang="en-US" sz="1400" dirty="0"/>
                        <a:t>contact</a:t>
                      </a:r>
                      <a:endParaRPr lang="en-IN" sz="1400" dirty="0"/>
                    </a:p>
                  </a:txBody>
                  <a:tcPr marL="68580" marR="68580" marT="34290" marB="34290"/>
                </a:tc>
                <a:tc>
                  <a:txBody>
                    <a:bodyPr/>
                    <a:lstStyle/>
                    <a:p>
                      <a:r>
                        <a:rPr lang="en-US" sz="1400" dirty="0"/>
                        <a:t>Contact communication type (Cellular/telephone/unknown) (3)</a:t>
                      </a:r>
                      <a:endParaRPr lang="en-IN" sz="1400" dirty="0"/>
                    </a:p>
                  </a:txBody>
                  <a:tcPr marL="68580" marR="68580" marT="34290" marB="34290"/>
                </a:tc>
                <a:extLst>
                  <a:ext uri="{0D108BD9-81ED-4DB2-BD59-A6C34878D82A}">
                    <a16:rowId xmlns:a16="http://schemas.microsoft.com/office/drawing/2014/main" val="530715783"/>
                  </a:ext>
                </a:extLst>
              </a:tr>
            </a:tbl>
          </a:graphicData>
        </a:graphic>
      </p:graphicFrame>
      <p:sp>
        <p:nvSpPr>
          <p:cNvPr id="5" name="Title 1">
            <a:extLst>
              <a:ext uri="{FF2B5EF4-FFF2-40B4-BE49-F238E27FC236}">
                <a16:creationId xmlns:a16="http://schemas.microsoft.com/office/drawing/2014/main" id="{88FC5C36-4878-4D7D-81F5-88F0D65D54CB}"/>
              </a:ext>
            </a:extLst>
          </p:cNvPr>
          <p:cNvSpPr txBox="1">
            <a:spLocks/>
          </p:cNvSpPr>
          <p:nvPr/>
        </p:nvSpPr>
        <p:spPr>
          <a:xfrm>
            <a:off x="-1828800" y="152400"/>
            <a:ext cx="11277600" cy="14700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100"/>
              <a:t>Dataset Description(12 Categorical Features)</a:t>
            </a:r>
            <a:r>
              <a:rPr lang="en-US"/>
              <a:t/>
            </a:r>
            <a:br>
              <a:rPr lang="en-US"/>
            </a:br>
            <a:endParaRPr lang="en-IN" dirty="0"/>
          </a:p>
        </p:txBody>
      </p:sp>
    </p:spTree>
    <p:extLst>
      <p:ext uri="{BB962C8B-B14F-4D97-AF65-F5344CB8AC3E}">
        <p14:creationId xmlns:p14="http://schemas.microsoft.com/office/powerpoint/2010/main" val="1315635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6CE2C-274C-4D6D-9780-51C1848476A6}"/>
              </a:ext>
            </a:extLst>
          </p:cNvPr>
          <p:cNvSpPr txBox="1"/>
          <p:nvPr/>
        </p:nvSpPr>
        <p:spPr>
          <a:xfrm>
            <a:off x="312938" y="1150213"/>
            <a:ext cx="2357021" cy="300082"/>
          </a:xfrm>
          <a:prstGeom prst="rect">
            <a:avLst/>
          </a:prstGeom>
          <a:noFill/>
        </p:spPr>
        <p:txBody>
          <a:bodyPr wrap="square" rtlCol="0">
            <a:spAutoFit/>
          </a:bodyPr>
          <a:lstStyle/>
          <a:p>
            <a:r>
              <a:rPr lang="en-US" sz="1350" u="sng" dirty="0"/>
              <a:t>Dataset Description:</a:t>
            </a:r>
          </a:p>
        </p:txBody>
      </p:sp>
      <p:sp>
        <p:nvSpPr>
          <p:cNvPr id="6" name="TextBox 5">
            <a:extLst>
              <a:ext uri="{FF2B5EF4-FFF2-40B4-BE49-F238E27FC236}">
                <a16:creationId xmlns:a16="http://schemas.microsoft.com/office/drawing/2014/main" id="{2E7E8789-DAB4-4B02-91A9-E262623CC6D4}"/>
              </a:ext>
            </a:extLst>
          </p:cNvPr>
          <p:cNvSpPr txBox="1"/>
          <p:nvPr/>
        </p:nvSpPr>
        <p:spPr>
          <a:xfrm>
            <a:off x="2070717" y="1150213"/>
            <a:ext cx="2310413" cy="300082"/>
          </a:xfrm>
          <a:prstGeom prst="rect">
            <a:avLst/>
          </a:prstGeom>
          <a:noFill/>
        </p:spPr>
        <p:txBody>
          <a:bodyPr wrap="square" rtlCol="0">
            <a:spAutoFit/>
          </a:bodyPr>
          <a:lstStyle/>
          <a:p>
            <a:r>
              <a:rPr lang="en-US" sz="1350" dirty="0"/>
              <a:t>NUMERICAL FEATURES</a:t>
            </a:r>
          </a:p>
        </p:txBody>
      </p:sp>
      <p:graphicFrame>
        <p:nvGraphicFramePr>
          <p:cNvPr id="7" name="Table 7">
            <a:extLst>
              <a:ext uri="{FF2B5EF4-FFF2-40B4-BE49-F238E27FC236}">
                <a16:creationId xmlns:a16="http://schemas.microsoft.com/office/drawing/2014/main" id="{EEAC287E-54E6-4A66-8931-DFF83BCE636D}"/>
              </a:ext>
            </a:extLst>
          </p:cNvPr>
          <p:cNvGraphicFramePr>
            <a:graphicFrameLocks noGrp="1"/>
          </p:cNvGraphicFramePr>
          <p:nvPr>
            <p:extLst>
              <p:ext uri="{D42A27DB-BD31-4B8C-83A1-F6EECF244321}">
                <p14:modId xmlns:p14="http://schemas.microsoft.com/office/powerpoint/2010/main" val="2612068615"/>
              </p:ext>
            </p:extLst>
          </p:nvPr>
        </p:nvGraphicFramePr>
        <p:xfrm>
          <a:off x="304800" y="838200"/>
          <a:ext cx="8839200" cy="5181601"/>
        </p:xfrm>
        <a:graphic>
          <a:graphicData uri="http://schemas.openxmlformats.org/drawingml/2006/table">
            <a:tbl>
              <a:tblPr firstRow="1" bandRow="1">
                <a:tableStyleId>{5C22544A-7EE6-4342-B048-85BDC9FD1C3A}</a:tableStyleId>
              </a:tblPr>
              <a:tblGrid>
                <a:gridCol w="824398">
                  <a:extLst>
                    <a:ext uri="{9D8B030D-6E8A-4147-A177-3AD203B41FA5}">
                      <a16:colId xmlns:a16="http://schemas.microsoft.com/office/drawing/2014/main" val="2613934482"/>
                    </a:ext>
                  </a:extLst>
                </a:gridCol>
                <a:gridCol w="1373996">
                  <a:extLst>
                    <a:ext uri="{9D8B030D-6E8A-4147-A177-3AD203B41FA5}">
                      <a16:colId xmlns:a16="http://schemas.microsoft.com/office/drawing/2014/main" val="1957201964"/>
                    </a:ext>
                  </a:extLst>
                </a:gridCol>
                <a:gridCol w="6640806">
                  <a:extLst>
                    <a:ext uri="{9D8B030D-6E8A-4147-A177-3AD203B41FA5}">
                      <a16:colId xmlns:a16="http://schemas.microsoft.com/office/drawing/2014/main" val="427319811"/>
                    </a:ext>
                  </a:extLst>
                </a:gridCol>
              </a:tblGrid>
              <a:tr h="978879">
                <a:tc>
                  <a:txBody>
                    <a:bodyPr/>
                    <a:lstStyle/>
                    <a:p>
                      <a:r>
                        <a:rPr lang="en-US" sz="1400" dirty="0"/>
                        <a:t>Serial No</a:t>
                      </a:r>
                      <a:endParaRPr lang="en-IN" sz="1400" dirty="0"/>
                    </a:p>
                  </a:txBody>
                  <a:tcPr marL="68580" marR="68580" marT="34290" marB="34290"/>
                </a:tc>
                <a:tc>
                  <a:txBody>
                    <a:bodyPr/>
                    <a:lstStyle/>
                    <a:p>
                      <a:r>
                        <a:rPr lang="en-US" sz="1400" dirty="0"/>
                        <a:t>Categorical Variable/Feature/ Column</a:t>
                      </a:r>
                      <a:endParaRPr lang="en-IN" sz="1400" dirty="0"/>
                    </a:p>
                  </a:txBody>
                  <a:tcPr marL="68580" marR="68580" marT="34290" marB="34290"/>
                </a:tc>
                <a:tc>
                  <a:txBody>
                    <a:bodyPr/>
                    <a:lstStyle/>
                    <a:p>
                      <a:r>
                        <a:rPr lang="en-US" sz="1400" dirty="0"/>
                        <a:t>Feature Description</a:t>
                      </a:r>
                      <a:endParaRPr lang="en-IN" sz="1400" dirty="0"/>
                    </a:p>
                  </a:txBody>
                  <a:tcPr marL="68580" marR="68580" marT="34290" marB="34290"/>
                </a:tc>
                <a:extLst>
                  <a:ext uri="{0D108BD9-81ED-4DB2-BD59-A6C34878D82A}">
                    <a16:rowId xmlns:a16="http://schemas.microsoft.com/office/drawing/2014/main" val="2941917962"/>
                  </a:ext>
                </a:extLst>
              </a:tr>
              <a:tr h="654781">
                <a:tc>
                  <a:txBody>
                    <a:bodyPr/>
                    <a:lstStyle/>
                    <a:p>
                      <a:r>
                        <a:rPr lang="en-US" sz="1400" dirty="0"/>
                        <a:t>8</a:t>
                      </a:r>
                      <a:endParaRPr lang="en-IN" sz="1400" dirty="0"/>
                    </a:p>
                  </a:txBody>
                  <a:tcPr marL="68580" marR="68580" marT="34290" marB="34290"/>
                </a:tc>
                <a:tc>
                  <a:txBody>
                    <a:bodyPr/>
                    <a:lstStyle/>
                    <a:p>
                      <a:r>
                        <a:rPr lang="en-US" sz="1400" dirty="0"/>
                        <a:t>day</a:t>
                      </a:r>
                      <a:endParaRPr lang="en-IN" sz="1400" dirty="0"/>
                    </a:p>
                  </a:txBody>
                  <a:tcPr marL="68580" marR="68580" marT="34290" marB="34290"/>
                </a:tc>
                <a:tc>
                  <a:txBody>
                    <a:bodyPr/>
                    <a:lstStyle/>
                    <a:p>
                      <a:r>
                        <a:rPr lang="en-US" sz="1400" dirty="0"/>
                        <a:t>Last contact day of the month </a:t>
                      </a:r>
                    </a:p>
                    <a:p>
                      <a:endParaRPr lang="en-IN" sz="1400" dirty="0"/>
                    </a:p>
                  </a:txBody>
                  <a:tcPr marL="68580" marR="68580" marT="34290" marB="34290"/>
                </a:tc>
                <a:extLst>
                  <a:ext uri="{0D108BD9-81ED-4DB2-BD59-A6C34878D82A}">
                    <a16:rowId xmlns:a16="http://schemas.microsoft.com/office/drawing/2014/main" val="1640144026"/>
                  </a:ext>
                </a:extLst>
              </a:tr>
              <a:tr h="978879">
                <a:tc>
                  <a:txBody>
                    <a:bodyPr/>
                    <a:lstStyle/>
                    <a:p>
                      <a:r>
                        <a:rPr lang="en-US" sz="1400" dirty="0"/>
                        <a:t>9</a:t>
                      </a:r>
                      <a:endParaRPr lang="en-IN" sz="1400" dirty="0"/>
                    </a:p>
                  </a:txBody>
                  <a:tcPr marL="68580" marR="68580" marT="34290" marB="34290"/>
                </a:tc>
                <a:tc>
                  <a:txBody>
                    <a:bodyPr/>
                    <a:lstStyle/>
                    <a:p>
                      <a:r>
                        <a:rPr lang="en-US" sz="1400" dirty="0"/>
                        <a:t>month</a:t>
                      </a:r>
                      <a:endParaRPr lang="en-IN" sz="1400" dirty="0"/>
                    </a:p>
                  </a:txBody>
                  <a:tcPr marL="68580" marR="68580" marT="34290" marB="34290"/>
                </a:tc>
                <a:tc>
                  <a:txBody>
                    <a:bodyPr/>
                    <a:lstStyle/>
                    <a:p>
                      <a:r>
                        <a:rPr lang="en-US" sz="1400" dirty="0"/>
                        <a:t>Last contact month of year.</a:t>
                      </a:r>
                    </a:p>
                    <a:p>
                      <a:endParaRPr lang="en-IN" sz="1400" dirty="0"/>
                    </a:p>
                  </a:txBody>
                  <a:tcPr marL="68580" marR="68580" marT="34290" marB="34290"/>
                </a:tc>
                <a:extLst>
                  <a:ext uri="{0D108BD9-81ED-4DB2-BD59-A6C34878D82A}">
                    <a16:rowId xmlns:a16="http://schemas.microsoft.com/office/drawing/2014/main" val="73729210"/>
                  </a:ext>
                </a:extLst>
              </a:tr>
              <a:tr h="978879">
                <a:tc>
                  <a:txBody>
                    <a:bodyPr/>
                    <a:lstStyle/>
                    <a:p>
                      <a:r>
                        <a:rPr lang="en-US" sz="1400" dirty="0"/>
                        <a:t>10</a:t>
                      </a:r>
                      <a:endParaRPr lang="en-IN" sz="1400" dirty="0"/>
                    </a:p>
                  </a:txBody>
                  <a:tcPr marL="68580" marR="68580" marT="34290" marB="34290"/>
                </a:tc>
                <a:tc>
                  <a:txBody>
                    <a:bodyPr/>
                    <a:lstStyle/>
                    <a:p>
                      <a:r>
                        <a:rPr lang="en-US" sz="1400" dirty="0"/>
                        <a:t>education</a:t>
                      </a:r>
                      <a:endParaRPr lang="en-IN" sz="1400" dirty="0"/>
                    </a:p>
                  </a:txBody>
                  <a:tcPr marL="68580" marR="68580" marT="34290" marB="34290"/>
                </a:tc>
                <a:tc>
                  <a:txBody>
                    <a:bodyPr/>
                    <a:lstStyle/>
                    <a:p>
                      <a:r>
                        <a:rPr lang="en-US" sz="1400" dirty="0"/>
                        <a:t>Highest education attained (Categories: primary, secondary, tertiary, unknown) (4)</a:t>
                      </a:r>
                    </a:p>
                    <a:p>
                      <a:endParaRPr lang="en-IN" sz="1400" dirty="0"/>
                    </a:p>
                  </a:txBody>
                  <a:tcPr marL="68580" marR="68580" marT="34290" marB="34290"/>
                </a:tc>
                <a:extLst>
                  <a:ext uri="{0D108BD9-81ED-4DB2-BD59-A6C34878D82A}">
                    <a16:rowId xmlns:a16="http://schemas.microsoft.com/office/drawing/2014/main" val="119157895"/>
                  </a:ext>
                </a:extLst>
              </a:tr>
              <a:tr h="935402">
                <a:tc>
                  <a:txBody>
                    <a:bodyPr/>
                    <a:lstStyle/>
                    <a:p>
                      <a:r>
                        <a:rPr lang="en-US" sz="1400" dirty="0"/>
                        <a:t>11</a:t>
                      </a:r>
                      <a:endParaRPr lang="en-IN" sz="1400" dirty="0"/>
                    </a:p>
                  </a:txBody>
                  <a:tcPr marL="68580" marR="68580" marT="34290" marB="34290"/>
                </a:tc>
                <a:tc>
                  <a:txBody>
                    <a:bodyPr/>
                    <a:lstStyle/>
                    <a:p>
                      <a:r>
                        <a:rPr lang="en-US" sz="1400" dirty="0" err="1"/>
                        <a:t>poutcome</a:t>
                      </a:r>
                      <a:endParaRPr lang="en-IN" sz="1400" dirty="0"/>
                    </a:p>
                  </a:txBody>
                  <a:tcPr marL="68580" marR="68580" marT="34290" marB="34290"/>
                </a:tc>
                <a:tc>
                  <a:txBody>
                    <a:bodyPr/>
                    <a:lstStyle/>
                    <a:p>
                      <a:r>
                        <a:rPr lang="en-US" sz="1400" dirty="0"/>
                        <a:t>Outcome of the previous marketing campaign (Success/Failure/Other/Unknown) (4)</a:t>
                      </a:r>
                    </a:p>
                    <a:p>
                      <a:endParaRPr lang="en-IN" sz="1400" dirty="0"/>
                    </a:p>
                  </a:txBody>
                  <a:tcPr marL="68580" marR="68580" marT="34290" marB="34290"/>
                </a:tc>
                <a:extLst>
                  <a:ext uri="{0D108BD9-81ED-4DB2-BD59-A6C34878D82A}">
                    <a16:rowId xmlns:a16="http://schemas.microsoft.com/office/drawing/2014/main" val="3431526305"/>
                  </a:ext>
                </a:extLst>
              </a:tr>
              <a:tr h="654781">
                <a:tc>
                  <a:txBody>
                    <a:bodyPr/>
                    <a:lstStyle/>
                    <a:p>
                      <a:r>
                        <a:rPr lang="en-US" sz="1400" dirty="0"/>
                        <a:t>12</a:t>
                      </a:r>
                      <a:endParaRPr lang="en-IN" sz="1400" dirty="0"/>
                    </a:p>
                  </a:txBody>
                  <a:tcPr marL="68580" marR="68580" marT="34290" marB="34290"/>
                </a:tc>
                <a:tc>
                  <a:txBody>
                    <a:bodyPr/>
                    <a:lstStyle/>
                    <a:p>
                      <a:r>
                        <a:rPr lang="en-US" sz="1400" dirty="0"/>
                        <a:t>Y </a:t>
                      </a:r>
                      <a:endParaRPr lang="en-IN" sz="1400" dirty="0"/>
                    </a:p>
                  </a:txBody>
                  <a:tcPr marL="68580" marR="68580" marT="34290" marB="34290"/>
                </a:tc>
                <a:tc>
                  <a:txBody>
                    <a:bodyPr/>
                    <a:lstStyle/>
                    <a:p>
                      <a:r>
                        <a:rPr lang="en-US" sz="1400" dirty="0"/>
                        <a:t>Target variable (Customer subscribed / Customer Not subscribed) (Yes/No) (2)</a:t>
                      </a:r>
                    </a:p>
                    <a:p>
                      <a:endParaRPr lang="en-IN" sz="1400" dirty="0"/>
                    </a:p>
                  </a:txBody>
                  <a:tcPr marL="68580" marR="68580" marT="34290" marB="34290"/>
                </a:tc>
                <a:extLst>
                  <a:ext uri="{0D108BD9-81ED-4DB2-BD59-A6C34878D82A}">
                    <a16:rowId xmlns:a16="http://schemas.microsoft.com/office/drawing/2014/main" val="1967015078"/>
                  </a:ext>
                </a:extLst>
              </a:tr>
            </a:tbl>
          </a:graphicData>
        </a:graphic>
      </p:graphicFrame>
    </p:spTree>
    <p:extLst>
      <p:ext uri="{BB962C8B-B14F-4D97-AF65-F5344CB8AC3E}">
        <p14:creationId xmlns:p14="http://schemas.microsoft.com/office/powerpoint/2010/main" val="1115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6930"/>
            <a:ext cx="8229600" cy="1143000"/>
          </a:xfrm>
        </p:spPr>
        <p:txBody>
          <a:bodyPr>
            <a:normAutofit/>
          </a:bodyPr>
          <a:lstStyle/>
          <a:p>
            <a:r>
              <a:rPr lang="en-US" sz="2800" dirty="0"/>
              <a:t>Exploratory Data Analysis</a:t>
            </a:r>
            <a:endParaRPr lang="en-IN" sz="2800" dirty="0"/>
          </a:p>
        </p:txBody>
      </p:sp>
      <p:pic>
        <p:nvPicPr>
          <p:cNvPr id="5" name="Picture 4"/>
          <p:cNvPicPr>
            <a:picLocks noChangeAspect="1"/>
          </p:cNvPicPr>
          <p:nvPr/>
        </p:nvPicPr>
        <p:blipFill>
          <a:blip r:embed="rId3"/>
          <a:stretch>
            <a:fillRect/>
          </a:stretch>
        </p:blipFill>
        <p:spPr>
          <a:xfrm>
            <a:off x="990600" y="1859262"/>
            <a:ext cx="7624932" cy="4773331"/>
          </a:xfrm>
          <a:prstGeom prst="rect">
            <a:avLst/>
          </a:prstGeom>
        </p:spPr>
      </p:pic>
      <p:sp>
        <p:nvSpPr>
          <p:cNvPr id="6" name="TextBox 5"/>
          <p:cNvSpPr txBox="1"/>
          <p:nvPr/>
        </p:nvSpPr>
        <p:spPr>
          <a:xfrm>
            <a:off x="1143000" y="1474333"/>
            <a:ext cx="4343400" cy="369332"/>
          </a:xfrm>
          <a:prstGeom prst="rect">
            <a:avLst/>
          </a:prstGeom>
          <a:noFill/>
        </p:spPr>
        <p:txBody>
          <a:bodyPr wrap="square" rtlCol="0">
            <a:spAutoFit/>
          </a:bodyPr>
          <a:lstStyle/>
          <a:p>
            <a:r>
              <a:rPr lang="en-US" dirty="0"/>
              <a:t>Univariate Analysis(Categorical Features):</a:t>
            </a:r>
            <a:endParaRPr lang="en-IN" dirty="0"/>
          </a:p>
        </p:txBody>
      </p:sp>
    </p:spTree>
    <p:extLst>
      <p:ext uri="{BB962C8B-B14F-4D97-AF65-F5344CB8AC3E}">
        <p14:creationId xmlns:p14="http://schemas.microsoft.com/office/powerpoint/2010/main" val="23770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24174"/>
          <a:stretch/>
        </p:blipFill>
        <p:spPr>
          <a:xfrm>
            <a:off x="-152400" y="762000"/>
            <a:ext cx="5486399" cy="5570538"/>
          </a:xfrm>
          <a:prstGeom prst="rect">
            <a:avLst/>
          </a:prstGeom>
        </p:spPr>
      </p:pic>
      <p:pic>
        <p:nvPicPr>
          <p:cNvPr id="102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914400"/>
            <a:ext cx="4473575" cy="17827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697163"/>
            <a:ext cx="4503738"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525963"/>
            <a:ext cx="4572000" cy="1806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441960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4419600" y="2697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6"/>
          <p:cNvSpPr>
            <a:spLocks noChangeArrowheads="1"/>
          </p:cNvSpPr>
          <p:nvPr/>
        </p:nvSpPr>
        <p:spPr bwMode="auto">
          <a:xfrm>
            <a:off x="4876800" y="4525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p:cNvSpPr>
            <a:spLocks noChangeArrowheads="1"/>
          </p:cNvSpPr>
          <p:nvPr/>
        </p:nvSpPr>
        <p:spPr bwMode="auto">
          <a:xfrm>
            <a:off x="4876800" y="6332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p:cNvSpPr txBox="1"/>
          <p:nvPr/>
        </p:nvSpPr>
        <p:spPr>
          <a:xfrm flipH="1">
            <a:off x="661447" y="501134"/>
            <a:ext cx="3733800" cy="369332"/>
          </a:xfrm>
          <a:prstGeom prst="rect">
            <a:avLst/>
          </a:prstGeom>
          <a:noFill/>
        </p:spPr>
        <p:txBody>
          <a:bodyPr wrap="square" rtlCol="0">
            <a:spAutoFit/>
          </a:bodyPr>
          <a:lstStyle/>
          <a:p>
            <a:r>
              <a:rPr lang="en-US" dirty="0"/>
              <a:t>Numerical Features:</a:t>
            </a:r>
            <a:endParaRPr lang="en-IN" dirty="0"/>
          </a:p>
        </p:txBody>
      </p:sp>
    </p:spTree>
    <p:extLst>
      <p:ext uri="{BB962C8B-B14F-4D97-AF65-F5344CB8AC3E}">
        <p14:creationId xmlns:p14="http://schemas.microsoft.com/office/powerpoint/2010/main" val="2493928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Co-relation and Analysis dive</a:t>
            </a:r>
            <a:endParaRPr lang="en-IN" sz="2800" dirty="0"/>
          </a:p>
        </p:txBody>
      </p:sp>
      <p:pic>
        <p:nvPicPr>
          <p:cNvPr id="6" name="Content Placeholder 5"/>
          <p:cNvPicPr>
            <a:picLocks noGrp="1" noChangeAspect="1"/>
          </p:cNvPicPr>
          <p:nvPr>
            <p:ph sz="half" idx="1"/>
          </p:nvPr>
        </p:nvPicPr>
        <p:blipFill>
          <a:blip r:embed="rId2"/>
          <a:stretch>
            <a:fillRect/>
          </a:stretch>
        </p:blipFill>
        <p:spPr>
          <a:xfrm>
            <a:off x="457200" y="2028567"/>
            <a:ext cx="4038600" cy="4097596"/>
          </a:xfrm>
          <a:prstGeom prst="rect">
            <a:avLst/>
          </a:prstGeom>
        </p:spPr>
      </p:pic>
      <p:pic>
        <p:nvPicPr>
          <p:cNvPr id="7" name="Content Placeholder 6"/>
          <p:cNvPicPr>
            <a:picLocks noGrp="1" noChangeAspect="1"/>
          </p:cNvPicPr>
          <p:nvPr>
            <p:ph sz="half" idx="2"/>
          </p:nvPr>
        </p:nvPicPr>
        <p:blipFill>
          <a:blip r:embed="rId3"/>
          <a:stretch>
            <a:fillRect/>
          </a:stretch>
        </p:blipFill>
        <p:spPr>
          <a:xfrm>
            <a:off x="5257800" y="2322945"/>
            <a:ext cx="3170395" cy="3505200"/>
          </a:xfrm>
          <a:prstGeom prst="rect">
            <a:avLst/>
          </a:prstGeom>
        </p:spPr>
      </p:pic>
    </p:spTree>
    <p:extLst>
      <p:ext uri="{BB962C8B-B14F-4D97-AF65-F5344CB8AC3E}">
        <p14:creationId xmlns:p14="http://schemas.microsoft.com/office/powerpoint/2010/main" val="2428814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7813</TotalTime>
  <Words>1473</Words>
  <Application>Microsoft Office PowerPoint</Application>
  <PresentationFormat>On-screen Show (4:3)</PresentationFormat>
  <Paragraphs>163</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굴림</vt:lpstr>
      <vt:lpstr>Times New Roman</vt:lpstr>
      <vt:lpstr>Office Theme</vt:lpstr>
      <vt:lpstr>Customer Retention by Bank Telemarketing Analytics</vt:lpstr>
      <vt:lpstr>Future of Banking</vt:lpstr>
      <vt:lpstr>Role of Analytics in Banking</vt:lpstr>
      <vt:lpstr>PowerPoint Presentation</vt:lpstr>
      <vt:lpstr>PowerPoint Presentation</vt:lpstr>
      <vt:lpstr>PowerPoint Presentation</vt:lpstr>
      <vt:lpstr>Exploratory Data Analysis</vt:lpstr>
      <vt:lpstr>PowerPoint Presentation</vt:lpstr>
      <vt:lpstr>Co-relation and Analysis dive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Resampling techniques</vt:lpstr>
      <vt:lpstr>smote</vt:lpstr>
      <vt:lpstr>smotetomek</vt:lpstr>
      <vt:lpstr>Random under sampling</vt:lpstr>
      <vt:lpstr>selecting best sampling technique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rajeev kasyap</cp:lastModifiedBy>
  <cp:revision>344</cp:revision>
  <dcterms:created xsi:type="dcterms:W3CDTF">2017-03-30T12:09:41Z</dcterms:created>
  <dcterms:modified xsi:type="dcterms:W3CDTF">2019-11-13T23:18:13Z</dcterms:modified>
</cp:coreProperties>
</file>