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680c7b0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2680c7b0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63c342c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63c342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680c7b03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680c7b03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54262b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54262b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2680c7b03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2680c7b03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54262bf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54262bf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680c7b0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680c7b0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680c7b0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680c7b0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29e7ac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29e7ac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29e7ac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29e7ac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2680c7b0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2680c7b0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62c9784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62c9784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62c9784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62c9784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680c7b03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2680c7b03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836875" y="1104700"/>
            <a:ext cx="7635600" cy="162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Monitoring Heart Health:</a:t>
            </a:r>
            <a:endParaRPr sz="3000"/>
          </a:p>
          <a:p>
            <a:pPr indent="0" lvl="0" marL="0" rtl="0" algn="ctr">
              <a:spcBef>
                <a:spcPts val="0"/>
              </a:spcBef>
              <a:spcAft>
                <a:spcPts val="0"/>
              </a:spcAft>
              <a:buNone/>
            </a:pPr>
            <a:r>
              <a:rPr lang="en" sz="3000"/>
              <a:t>Using Machine Learning to understand potential risks for death caused by heart failure.</a:t>
            </a:r>
            <a:endParaRPr sz="3000"/>
          </a:p>
        </p:txBody>
      </p:sp>
      <p:sp>
        <p:nvSpPr>
          <p:cNvPr id="67" name="Google Shape;67;p13"/>
          <p:cNvSpPr txBox="1"/>
          <p:nvPr>
            <p:ph idx="1" type="subTitle"/>
          </p:nvPr>
        </p:nvSpPr>
        <p:spPr>
          <a:xfrm>
            <a:off x="2137250" y="2854670"/>
            <a:ext cx="4870500" cy="1053000"/>
          </a:xfrm>
          <a:prstGeom prst="rect">
            <a:avLst/>
          </a:prstGeom>
        </p:spPr>
        <p:txBody>
          <a:bodyPr anchorCtr="0" anchor="t" bIns="91425" lIns="91425" spcFirstLastPara="1" rIns="91425" wrap="square" tIns="91425">
            <a:normAutofit fontScale="25000" lnSpcReduction="20000"/>
          </a:bodyPr>
          <a:lstStyle/>
          <a:p>
            <a:pPr indent="228600" lvl="0" marL="0" rtl="0" algn="ctr">
              <a:spcBef>
                <a:spcPts val="0"/>
              </a:spcBef>
              <a:spcAft>
                <a:spcPts val="0"/>
              </a:spcAft>
              <a:buNone/>
            </a:pPr>
            <a:r>
              <a:rPr lang="en" sz="5507">
                <a:solidFill>
                  <a:srgbClr val="000000"/>
                </a:solidFill>
                <a:latin typeface="Times New Roman"/>
                <a:ea typeface="Times New Roman"/>
                <a:cs typeface="Times New Roman"/>
                <a:sym typeface="Times New Roman"/>
              </a:rPr>
              <a:t>Norris Jaber</a:t>
            </a:r>
            <a:endParaRPr sz="5507">
              <a:solidFill>
                <a:srgbClr val="000000"/>
              </a:solidFill>
              <a:latin typeface="Times New Roman"/>
              <a:ea typeface="Times New Roman"/>
              <a:cs typeface="Times New Roman"/>
              <a:sym typeface="Times New Roman"/>
            </a:endParaRPr>
          </a:p>
          <a:p>
            <a:pPr indent="228600" lvl="0" marL="0" rtl="0" algn="ctr">
              <a:spcBef>
                <a:spcPts val="0"/>
              </a:spcBef>
              <a:spcAft>
                <a:spcPts val="0"/>
              </a:spcAft>
              <a:buNone/>
            </a:pPr>
            <a:r>
              <a:rPr lang="en" sz="5507">
                <a:solidFill>
                  <a:srgbClr val="000000"/>
                </a:solidFill>
                <a:latin typeface="Times New Roman"/>
                <a:ea typeface="Times New Roman"/>
                <a:cs typeface="Times New Roman"/>
                <a:sym typeface="Times New Roman"/>
              </a:rPr>
              <a:t>Rajeev Agrawal</a:t>
            </a:r>
            <a:endParaRPr sz="5507">
              <a:solidFill>
                <a:srgbClr val="000000"/>
              </a:solidFill>
              <a:latin typeface="Times New Roman"/>
              <a:ea typeface="Times New Roman"/>
              <a:cs typeface="Times New Roman"/>
              <a:sym typeface="Times New Roman"/>
            </a:endParaRPr>
          </a:p>
          <a:p>
            <a:pPr indent="228600" lvl="0" marL="0" rtl="0" algn="ctr">
              <a:spcBef>
                <a:spcPts val="0"/>
              </a:spcBef>
              <a:spcAft>
                <a:spcPts val="0"/>
              </a:spcAft>
              <a:buNone/>
            </a:pPr>
            <a:r>
              <a:rPr lang="en" sz="5507">
                <a:solidFill>
                  <a:srgbClr val="000000"/>
                </a:solidFill>
                <a:latin typeface="Times New Roman"/>
                <a:ea typeface="Times New Roman"/>
                <a:cs typeface="Times New Roman"/>
                <a:sym typeface="Times New Roman"/>
              </a:rPr>
              <a:t>Jen-Yu Huang </a:t>
            </a:r>
            <a:endParaRPr sz="5507" u="sng">
              <a:solidFill>
                <a:srgbClr val="000000"/>
              </a:solidFill>
              <a:latin typeface="Times New Roman"/>
              <a:ea typeface="Times New Roman"/>
              <a:cs typeface="Times New Roman"/>
              <a:sym typeface="Times New Roman"/>
            </a:endParaRPr>
          </a:p>
          <a:p>
            <a:pPr indent="228600" lvl="0" marL="0" rtl="0" algn="ctr">
              <a:spcBef>
                <a:spcPts val="0"/>
              </a:spcBef>
              <a:spcAft>
                <a:spcPts val="0"/>
              </a:spcAft>
              <a:buNone/>
            </a:pPr>
            <a:r>
              <a:rPr lang="en" sz="5507">
                <a:solidFill>
                  <a:srgbClr val="000000"/>
                </a:solidFill>
                <a:latin typeface="Times New Roman"/>
                <a:ea typeface="Times New Roman"/>
                <a:cs typeface="Times New Roman"/>
                <a:sym typeface="Times New Roman"/>
              </a:rPr>
              <a:t>Yuxi Duan</a:t>
            </a:r>
            <a:endParaRPr sz="5507">
              <a:solidFill>
                <a:srgbClr val="000000"/>
              </a:solidFill>
              <a:latin typeface="Times New Roman"/>
              <a:ea typeface="Times New Roman"/>
              <a:cs typeface="Times New Roman"/>
              <a:sym typeface="Times New Roman"/>
            </a:endParaRPr>
          </a:p>
          <a:p>
            <a:pPr indent="228600" lvl="0" marL="0" rtl="0" algn="ctr">
              <a:spcBef>
                <a:spcPts val="0"/>
              </a:spcBef>
              <a:spcAft>
                <a:spcPts val="0"/>
              </a:spcAft>
              <a:buNone/>
            </a:pPr>
            <a:r>
              <a:rPr lang="en" sz="5507">
                <a:solidFill>
                  <a:srgbClr val="000000"/>
                </a:solidFill>
                <a:latin typeface="Times New Roman"/>
                <a:ea typeface="Times New Roman"/>
                <a:cs typeface="Times New Roman"/>
                <a:sym typeface="Times New Roman"/>
              </a:rPr>
              <a:t>Sha Lu</a:t>
            </a:r>
            <a:endParaRPr sz="5507">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and Model Specification  </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1. </a:t>
            </a:r>
            <a:r>
              <a:rPr b="1" lang="en"/>
              <a:t>Full Model: </a:t>
            </a:r>
            <a:endParaRPr b="1"/>
          </a:p>
          <a:p>
            <a:pPr indent="457200" lvl="0" marL="0" rtl="0" algn="l">
              <a:spcBef>
                <a:spcPts val="1200"/>
              </a:spcBef>
              <a:spcAft>
                <a:spcPts val="0"/>
              </a:spcAft>
              <a:buNone/>
            </a:pPr>
            <a:r>
              <a:rPr lang="en"/>
              <a:t>With all the variables.</a:t>
            </a:r>
            <a:endParaRPr/>
          </a:p>
          <a:p>
            <a:pPr indent="0" lvl="0" marL="0" rtl="0" algn="l">
              <a:spcBef>
                <a:spcPts val="1200"/>
              </a:spcBef>
              <a:spcAft>
                <a:spcPts val="0"/>
              </a:spcAft>
              <a:buNone/>
            </a:pPr>
            <a:r>
              <a:rPr b="1" lang="en"/>
              <a:t>2. </a:t>
            </a:r>
            <a:r>
              <a:rPr b="1" lang="en"/>
              <a:t>Model Specification: </a:t>
            </a:r>
            <a:endParaRPr b="1"/>
          </a:p>
          <a:p>
            <a:pPr indent="457200" lvl="0" marL="0" rtl="0" algn="l">
              <a:spcBef>
                <a:spcPts val="1200"/>
              </a:spcBef>
              <a:spcAft>
                <a:spcPts val="1200"/>
              </a:spcAft>
              <a:buNone/>
            </a:pPr>
            <a:r>
              <a:rPr lang="en"/>
              <a:t>Only included four significant variables.</a:t>
            </a:r>
            <a:endParaRPr/>
          </a:p>
        </p:txBody>
      </p:sp>
      <p:pic>
        <p:nvPicPr>
          <p:cNvPr id="128" name="Google Shape;128;p22"/>
          <p:cNvPicPr preferRelativeResize="0"/>
          <p:nvPr/>
        </p:nvPicPr>
        <p:blipFill>
          <a:blip r:embed="rId3">
            <a:alphaModFix/>
          </a:blip>
          <a:stretch>
            <a:fillRect/>
          </a:stretch>
        </p:blipFill>
        <p:spPr>
          <a:xfrm>
            <a:off x="5317425" y="1341725"/>
            <a:ext cx="3514875" cy="342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4" name="Google Shape;134;p23"/>
          <p:cNvPicPr preferRelativeResize="0"/>
          <p:nvPr/>
        </p:nvPicPr>
        <p:blipFill>
          <a:blip r:embed="rId3">
            <a:alphaModFix/>
          </a:blip>
          <a:stretch>
            <a:fillRect/>
          </a:stretch>
        </p:blipFill>
        <p:spPr>
          <a:xfrm>
            <a:off x="3476950" y="110050"/>
            <a:ext cx="5449475" cy="4923400"/>
          </a:xfrm>
          <a:prstGeom prst="rect">
            <a:avLst/>
          </a:prstGeom>
          <a:noFill/>
          <a:ln>
            <a:noFill/>
          </a:ln>
        </p:spPr>
      </p:pic>
      <p:sp>
        <p:nvSpPr>
          <p:cNvPr id="135" name="Google Shape;135;p23"/>
          <p:cNvSpPr txBox="1"/>
          <p:nvPr/>
        </p:nvSpPr>
        <p:spPr>
          <a:xfrm>
            <a:off x="78825" y="1300650"/>
            <a:ext cx="56757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Model selection: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Interpretability</a:t>
            </a:r>
            <a:r>
              <a:rPr lang="en">
                <a:latin typeface="Times New Roman"/>
                <a:ea typeface="Times New Roman"/>
                <a:cs typeface="Times New Roman"/>
                <a:sym typeface="Times New Roman"/>
              </a:rPr>
              <a:t> – Logistic Regression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with only significant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predictors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Predictability</a:t>
            </a:r>
            <a:r>
              <a:rPr lang="en">
                <a:latin typeface="Times New Roman"/>
                <a:ea typeface="Times New Roman"/>
                <a:cs typeface="Times New Roman"/>
                <a:sym typeface="Times New Roman"/>
              </a:rPr>
              <a:t> –  Full boosted tree with the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largest AUC value</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1" name="Google Shape;141;p24"/>
          <p:cNvSpPr txBox="1"/>
          <p:nvPr/>
        </p:nvSpPr>
        <p:spPr>
          <a:xfrm>
            <a:off x="541950" y="1073600"/>
            <a:ext cx="7991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Logistic regression:</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Positive : Age and serum creatinine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For each year increase in age, the log odds of dying from heart failure increases by 0.04, that is when all variables are held in constant.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As with serum creatinine, on average and when holding all variables constant, when serum creatinine increased by 1 milligram per deciLiter, the log odds of death by heart failure increased by 0.72.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Negative: Ejection fraction and time</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When holding all variables constant, on average per 1% increase in ejection fraction, the log odds of death by heart failure decreased by 0.07.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As for time, when holding all variables in constant, when time between doctor visits increased by 1 day, the log odds of death by heart failure decreased by 0.02.</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Boosted tree: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Conjunction with the logistic model to better explain how each of these significant variables plays a role in their heart health.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3822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7" name="Google Shape;147;p25"/>
          <p:cNvSpPr txBox="1"/>
          <p:nvPr>
            <p:ph idx="1" type="body"/>
          </p:nvPr>
        </p:nvSpPr>
        <p:spPr>
          <a:xfrm>
            <a:off x="311700" y="1266325"/>
            <a:ext cx="8520600" cy="3613800"/>
          </a:xfrm>
          <a:prstGeom prst="rect">
            <a:avLst/>
          </a:prstGeom>
        </p:spPr>
        <p:txBody>
          <a:bodyPr anchorCtr="0" anchor="t" bIns="91425" lIns="91425" spcFirstLastPara="1" rIns="91425" wrap="square" tIns="91425">
            <a:normAutofit fontScale="25000" lnSpcReduction="20000"/>
          </a:bodyPr>
          <a:lstStyle/>
          <a:p>
            <a:pPr indent="-321835" lvl="0" marL="457200" rtl="0" algn="l">
              <a:lnSpc>
                <a:spcPct val="200000"/>
              </a:lnSpc>
              <a:spcBef>
                <a:spcPts val="0"/>
              </a:spcBef>
              <a:spcAft>
                <a:spcPts val="0"/>
              </a:spcAft>
              <a:buClr>
                <a:srgbClr val="000000"/>
              </a:buClr>
              <a:buSzPct val="100000"/>
              <a:buChar char="●"/>
            </a:pPr>
            <a:r>
              <a:rPr b="1" lang="en" sz="5873">
                <a:solidFill>
                  <a:srgbClr val="000000"/>
                </a:solidFill>
                <a:latin typeface="Times New Roman"/>
                <a:ea typeface="Times New Roman"/>
                <a:cs typeface="Times New Roman"/>
                <a:sym typeface="Times New Roman"/>
              </a:rPr>
              <a:t>Interpretation: </a:t>
            </a:r>
            <a:endParaRPr b="1" sz="5873">
              <a:solidFill>
                <a:srgbClr val="000000"/>
              </a:solidFill>
              <a:latin typeface="Times New Roman"/>
              <a:ea typeface="Times New Roman"/>
              <a:cs typeface="Times New Roman"/>
              <a:sym typeface="Times New Roman"/>
            </a:endParaRPr>
          </a:p>
          <a:p>
            <a:pPr indent="-321835" lvl="1" marL="914400" rtl="0" algn="l">
              <a:lnSpc>
                <a:spcPct val="200000"/>
              </a:lnSpc>
              <a:spcBef>
                <a:spcPts val="0"/>
              </a:spcBef>
              <a:spcAft>
                <a:spcPts val="0"/>
              </a:spcAft>
              <a:buClr>
                <a:srgbClr val="000000"/>
              </a:buClr>
              <a:buSzPct val="100000"/>
              <a:buChar char="○"/>
            </a:pPr>
            <a:r>
              <a:rPr lang="en" sz="5873">
                <a:solidFill>
                  <a:srgbClr val="000000"/>
                </a:solidFill>
                <a:latin typeface="Times New Roman"/>
                <a:ea typeface="Times New Roman"/>
                <a:cs typeface="Times New Roman"/>
                <a:sym typeface="Times New Roman"/>
              </a:rPr>
              <a:t>Logistic model with the 4 significant predictors - age, serum creatinine, ejection fraction, and time. </a:t>
            </a:r>
            <a:endParaRPr sz="5873">
              <a:solidFill>
                <a:srgbClr val="000000"/>
              </a:solidFill>
              <a:latin typeface="Times New Roman"/>
              <a:ea typeface="Times New Roman"/>
              <a:cs typeface="Times New Roman"/>
              <a:sym typeface="Times New Roman"/>
            </a:endParaRPr>
          </a:p>
          <a:p>
            <a:pPr indent="-321835" lvl="1" marL="914400" rtl="0" algn="l">
              <a:lnSpc>
                <a:spcPct val="200000"/>
              </a:lnSpc>
              <a:spcBef>
                <a:spcPts val="0"/>
              </a:spcBef>
              <a:spcAft>
                <a:spcPts val="0"/>
              </a:spcAft>
              <a:buClr>
                <a:srgbClr val="000000"/>
              </a:buClr>
              <a:buSzPct val="100000"/>
              <a:buChar char="○"/>
            </a:pPr>
            <a:r>
              <a:rPr lang="en" sz="5873">
                <a:solidFill>
                  <a:srgbClr val="000000"/>
                </a:solidFill>
                <a:latin typeface="Times New Roman"/>
                <a:ea typeface="Times New Roman"/>
                <a:cs typeface="Times New Roman"/>
                <a:sym typeface="Times New Roman"/>
              </a:rPr>
              <a:t>Knowing how these predictors influence the outcome will allow healthcare providers to provide better care and allow them to mitigate the risks for their patients and hopefully result in less death from heart failure. </a:t>
            </a:r>
            <a:endParaRPr sz="5873">
              <a:solidFill>
                <a:srgbClr val="000000"/>
              </a:solidFill>
              <a:latin typeface="Times New Roman"/>
              <a:ea typeface="Times New Roman"/>
              <a:cs typeface="Times New Roman"/>
              <a:sym typeface="Times New Roman"/>
            </a:endParaRPr>
          </a:p>
          <a:p>
            <a:pPr indent="-321835" lvl="0" marL="457200" rtl="0" algn="l">
              <a:lnSpc>
                <a:spcPct val="200000"/>
              </a:lnSpc>
              <a:spcBef>
                <a:spcPts val="0"/>
              </a:spcBef>
              <a:spcAft>
                <a:spcPts val="0"/>
              </a:spcAft>
              <a:buClr>
                <a:srgbClr val="000000"/>
              </a:buClr>
              <a:buSzPct val="100000"/>
              <a:buChar char="●"/>
            </a:pPr>
            <a:r>
              <a:rPr b="1" lang="en" sz="5873">
                <a:solidFill>
                  <a:srgbClr val="000000"/>
                </a:solidFill>
                <a:latin typeface="Times New Roman"/>
                <a:ea typeface="Times New Roman"/>
                <a:cs typeface="Times New Roman"/>
                <a:sym typeface="Times New Roman"/>
              </a:rPr>
              <a:t>Prediction:</a:t>
            </a:r>
            <a:endParaRPr b="1" sz="5873">
              <a:solidFill>
                <a:srgbClr val="000000"/>
              </a:solidFill>
              <a:latin typeface="Times New Roman"/>
              <a:ea typeface="Times New Roman"/>
              <a:cs typeface="Times New Roman"/>
              <a:sym typeface="Times New Roman"/>
            </a:endParaRPr>
          </a:p>
          <a:p>
            <a:pPr indent="-321835" lvl="1" marL="914400" rtl="0" algn="l">
              <a:lnSpc>
                <a:spcPct val="200000"/>
              </a:lnSpc>
              <a:spcBef>
                <a:spcPts val="0"/>
              </a:spcBef>
              <a:spcAft>
                <a:spcPts val="0"/>
              </a:spcAft>
              <a:buClr>
                <a:srgbClr val="000000"/>
              </a:buClr>
              <a:buSzPct val="100000"/>
              <a:buChar char="○"/>
            </a:pPr>
            <a:r>
              <a:rPr lang="en" sz="5873">
                <a:solidFill>
                  <a:srgbClr val="000000"/>
                </a:solidFill>
                <a:latin typeface="Times New Roman"/>
                <a:ea typeface="Times New Roman"/>
                <a:cs typeface="Times New Roman"/>
                <a:sym typeface="Times New Roman"/>
              </a:rPr>
              <a:t>Full boosted tree has the best overall performance. </a:t>
            </a:r>
            <a:endParaRPr sz="5873">
              <a:solidFill>
                <a:srgbClr val="000000"/>
              </a:solidFill>
              <a:latin typeface="Times New Roman"/>
              <a:ea typeface="Times New Roman"/>
              <a:cs typeface="Times New Roman"/>
              <a:sym typeface="Times New Roman"/>
            </a:endParaRPr>
          </a:p>
          <a:p>
            <a:pPr indent="-321835" lvl="1" marL="914400" rtl="0" algn="l">
              <a:lnSpc>
                <a:spcPct val="200000"/>
              </a:lnSpc>
              <a:spcBef>
                <a:spcPts val="0"/>
              </a:spcBef>
              <a:spcAft>
                <a:spcPts val="0"/>
              </a:spcAft>
              <a:buClr>
                <a:srgbClr val="000000"/>
              </a:buClr>
              <a:buSzPct val="100000"/>
              <a:buChar char="○"/>
            </a:pPr>
            <a:r>
              <a:rPr lang="en" sz="5873">
                <a:solidFill>
                  <a:srgbClr val="000000"/>
                </a:solidFill>
                <a:latin typeface="Times New Roman"/>
                <a:ea typeface="Times New Roman"/>
                <a:cs typeface="Times New Roman"/>
                <a:sym typeface="Times New Roman"/>
              </a:rPr>
              <a:t>Will allow healthcare providers to make predictions for a specific patient using the patient data. </a:t>
            </a:r>
            <a:endParaRPr sz="5873">
              <a:solidFill>
                <a:srgbClr val="000000"/>
              </a:solidFill>
            </a:endParaRPr>
          </a:p>
          <a:p>
            <a:pPr indent="0" lvl="0" marL="45720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3822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53" name="Google Shape;153;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a:bodyPr>
          <a:lstStyle/>
          <a:p>
            <a:pPr indent="-326231" lvl="0" marL="457200" rtl="0" algn="l">
              <a:lnSpc>
                <a:spcPct val="200000"/>
              </a:lnSpc>
              <a:spcBef>
                <a:spcPts val="0"/>
              </a:spcBef>
              <a:spcAft>
                <a:spcPts val="0"/>
              </a:spcAft>
              <a:buClr>
                <a:srgbClr val="000000"/>
              </a:buClr>
              <a:buSzPct val="100000"/>
              <a:buFont typeface="Times New Roman"/>
              <a:buChar char="●"/>
            </a:pPr>
            <a:r>
              <a:rPr lang="en" sz="6150">
                <a:solidFill>
                  <a:srgbClr val="000000"/>
                </a:solidFill>
                <a:latin typeface="Times New Roman"/>
                <a:ea typeface="Times New Roman"/>
                <a:cs typeface="Times New Roman"/>
                <a:sym typeface="Times New Roman"/>
              </a:rPr>
              <a:t>Data sourced from a very specific location. </a:t>
            </a:r>
            <a:r>
              <a:rPr lang="en" sz="6150">
                <a:solidFill>
                  <a:srgbClr val="000000"/>
                </a:solidFill>
                <a:latin typeface="Times New Roman"/>
                <a:ea typeface="Times New Roman"/>
                <a:cs typeface="Times New Roman"/>
                <a:sym typeface="Times New Roman"/>
              </a:rPr>
              <a:t>Further research needed to check if similar results are seen for</a:t>
            </a:r>
            <a:r>
              <a:rPr lang="en" sz="6150">
                <a:solidFill>
                  <a:srgbClr val="000000"/>
                </a:solidFill>
                <a:latin typeface="Times New Roman"/>
                <a:ea typeface="Times New Roman"/>
                <a:cs typeface="Times New Roman"/>
                <a:sym typeface="Times New Roman"/>
              </a:rPr>
              <a:t> data</a:t>
            </a:r>
            <a:r>
              <a:rPr lang="en" sz="6150">
                <a:solidFill>
                  <a:srgbClr val="000000"/>
                </a:solidFill>
                <a:latin typeface="Times New Roman"/>
                <a:ea typeface="Times New Roman"/>
                <a:cs typeface="Times New Roman"/>
                <a:sym typeface="Times New Roman"/>
              </a:rPr>
              <a:t> </a:t>
            </a:r>
            <a:r>
              <a:rPr lang="en" sz="6150">
                <a:solidFill>
                  <a:srgbClr val="000000"/>
                </a:solidFill>
                <a:latin typeface="Times New Roman"/>
                <a:ea typeface="Times New Roman"/>
                <a:cs typeface="Times New Roman"/>
                <a:sym typeface="Times New Roman"/>
              </a:rPr>
              <a:t>from a different geographical region.  </a:t>
            </a:r>
            <a:endParaRPr sz="6150">
              <a:solidFill>
                <a:srgbClr val="000000"/>
              </a:solidFill>
              <a:latin typeface="Times New Roman"/>
              <a:ea typeface="Times New Roman"/>
              <a:cs typeface="Times New Roman"/>
              <a:sym typeface="Times New Roman"/>
            </a:endParaRPr>
          </a:p>
          <a:p>
            <a:pPr indent="-326231" lvl="0" marL="457200" rtl="0" algn="l">
              <a:lnSpc>
                <a:spcPct val="200000"/>
              </a:lnSpc>
              <a:spcBef>
                <a:spcPts val="0"/>
              </a:spcBef>
              <a:spcAft>
                <a:spcPts val="0"/>
              </a:spcAft>
              <a:buClr>
                <a:srgbClr val="000000"/>
              </a:buClr>
              <a:buSzPct val="100000"/>
              <a:buFont typeface="Times New Roman"/>
              <a:buChar char="●"/>
            </a:pPr>
            <a:r>
              <a:rPr lang="en" sz="6150">
                <a:solidFill>
                  <a:srgbClr val="000000"/>
                </a:solidFill>
                <a:latin typeface="Times New Roman"/>
                <a:ea typeface="Times New Roman"/>
                <a:cs typeface="Times New Roman"/>
                <a:sym typeface="Times New Roman"/>
              </a:rPr>
              <a:t>Small dataset (299 patients): a larger dataset would have permitted us to obtain more reliable results.</a:t>
            </a:r>
            <a:endParaRPr sz="6150">
              <a:solidFill>
                <a:srgbClr val="000000"/>
              </a:solidFill>
              <a:latin typeface="Times New Roman"/>
              <a:ea typeface="Times New Roman"/>
              <a:cs typeface="Times New Roman"/>
              <a:sym typeface="Times New Roman"/>
            </a:endParaRPr>
          </a:p>
          <a:p>
            <a:pPr indent="-326231" lvl="0" marL="457200" rtl="0" algn="l">
              <a:lnSpc>
                <a:spcPct val="200000"/>
              </a:lnSpc>
              <a:spcBef>
                <a:spcPts val="0"/>
              </a:spcBef>
              <a:spcAft>
                <a:spcPts val="0"/>
              </a:spcAft>
              <a:buClr>
                <a:srgbClr val="000000"/>
              </a:buClr>
              <a:buSzPct val="100000"/>
              <a:buFont typeface="Times New Roman"/>
              <a:buChar char="●"/>
            </a:pPr>
            <a:r>
              <a:rPr lang="en" sz="6150">
                <a:solidFill>
                  <a:srgbClr val="000000"/>
                </a:solidFill>
                <a:latin typeface="Times New Roman"/>
                <a:ea typeface="Times New Roman"/>
                <a:cs typeface="Times New Roman"/>
                <a:sym typeface="Times New Roman"/>
              </a:rPr>
              <a:t>Additional information about the physical features of the patients (height, weight, BMI, etc.) and their occupational history would have been useful to detect additional risk factors for cardiovascular health diseases.</a:t>
            </a:r>
            <a:endParaRPr sz="615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59" name="Google Shape;159;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GitHub</a:t>
            </a:r>
            <a:endParaRPr/>
          </a:p>
          <a:p>
            <a:pPr indent="-342900" lvl="0" marL="457200" rtl="0" algn="l">
              <a:spcBef>
                <a:spcPts val="1200"/>
              </a:spcBef>
              <a:spcAft>
                <a:spcPts val="0"/>
              </a:spcAft>
              <a:buSzPts val="1800"/>
              <a:buChar char="●"/>
            </a:pPr>
            <a:r>
              <a:rPr lang="en"/>
              <a:t>Contains Data set and R Markdown File w </a:t>
            </a:r>
            <a:endParaRPr/>
          </a:p>
        </p:txBody>
      </p:sp>
      <p:pic>
        <p:nvPicPr>
          <p:cNvPr id="160" name="Google Shape;160;p27"/>
          <p:cNvPicPr preferRelativeResize="0"/>
          <p:nvPr/>
        </p:nvPicPr>
        <p:blipFill rotWithShape="1">
          <a:blip r:embed="rId3">
            <a:alphaModFix/>
          </a:blip>
          <a:srcRect b="0" l="0" r="0" t="0"/>
          <a:stretch/>
        </p:blipFill>
        <p:spPr>
          <a:xfrm>
            <a:off x="3265250" y="2045775"/>
            <a:ext cx="2761900" cy="276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a:p>
            <a:pPr indent="0" lvl="0" marL="0" rtl="0" algn="l">
              <a:spcBef>
                <a:spcPts val="0"/>
              </a:spcBef>
              <a:spcAft>
                <a:spcPts val="0"/>
              </a:spcAft>
              <a:buNone/>
            </a:pPr>
            <a:r>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Business Case and Question</a:t>
            </a:r>
            <a:endParaRPr/>
          </a:p>
          <a:p>
            <a:pPr indent="-342900" lvl="0" marL="457200" rtl="0" algn="l">
              <a:spcBef>
                <a:spcPts val="0"/>
              </a:spcBef>
              <a:spcAft>
                <a:spcPts val="0"/>
              </a:spcAft>
              <a:buSzPts val="1800"/>
              <a:buAutoNum type="arabicPeriod"/>
            </a:pPr>
            <a:r>
              <a:rPr lang="en"/>
              <a:t>Analytics Question</a:t>
            </a:r>
            <a:endParaRPr/>
          </a:p>
          <a:p>
            <a:pPr indent="-342900" lvl="0" marL="457200" rtl="0" algn="l">
              <a:spcBef>
                <a:spcPts val="0"/>
              </a:spcBef>
              <a:spcAft>
                <a:spcPts val="0"/>
              </a:spcAft>
              <a:buSzPts val="1800"/>
              <a:buAutoNum type="arabicPeriod"/>
            </a:pPr>
            <a:r>
              <a:rPr lang="en"/>
              <a:t>The Data</a:t>
            </a:r>
            <a:endParaRPr/>
          </a:p>
          <a:p>
            <a:pPr indent="-342900" lvl="0" marL="457200" rtl="0" algn="l">
              <a:spcBef>
                <a:spcPts val="0"/>
              </a:spcBef>
              <a:spcAft>
                <a:spcPts val="0"/>
              </a:spcAft>
              <a:buSzPts val="1800"/>
              <a:buAutoNum type="arabicPeriod"/>
            </a:pPr>
            <a:r>
              <a:rPr lang="en"/>
              <a:t>Descriptive</a:t>
            </a:r>
            <a:r>
              <a:rPr lang="en"/>
              <a:t> Analytics</a:t>
            </a:r>
            <a:endParaRPr/>
          </a:p>
          <a:p>
            <a:pPr indent="-342900" lvl="0" marL="457200" rtl="0" algn="l">
              <a:spcBef>
                <a:spcPts val="0"/>
              </a:spcBef>
              <a:spcAft>
                <a:spcPts val="0"/>
              </a:spcAft>
              <a:buSzPts val="1800"/>
              <a:buAutoNum type="arabicPeriod"/>
            </a:pPr>
            <a:r>
              <a:rPr lang="en"/>
              <a:t>Model Selection and Specifications</a:t>
            </a:r>
            <a:endParaRPr/>
          </a:p>
          <a:p>
            <a:pPr indent="-342900" lvl="0" marL="457200" rtl="0" algn="l">
              <a:spcBef>
                <a:spcPts val="0"/>
              </a:spcBef>
              <a:spcAft>
                <a:spcPts val="0"/>
              </a:spcAft>
              <a:buSzPts val="1800"/>
              <a:buAutoNum type="arabicPeriod"/>
            </a:pPr>
            <a:r>
              <a:rPr lang="en"/>
              <a:t>Results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a:t>
            </a:r>
            <a:r>
              <a:rPr lang="en"/>
              <a:t> Case and Question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33333"/>
                </a:solidFill>
              </a:rPr>
              <a:t>The Question: </a:t>
            </a:r>
            <a:r>
              <a:rPr lang="en">
                <a:solidFill>
                  <a:srgbClr val="333333"/>
                </a:solidFill>
              </a:rPr>
              <a:t>What factors increase the risk of death due to heart failure?</a:t>
            </a:r>
            <a:endParaRPr>
              <a:solidFill>
                <a:srgbClr val="333333"/>
              </a:solidFill>
            </a:endParaRPr>
          </a:p>
          <a:p>
            <a:pPr indent="-342900" lvl="0" marL="457200" rtl="0" algn="l">
              <a:spcBef>
                <a:spcPts val="1200"/>
              </a:spcBef>
              <a:spcAft>
                <a:spcPts val="0"/>
              </a:spcAft>
              <a:buClr>
                <a:srgbClr val="000000"/>
              </a:buClr>
              <a:buSzPts val="1800"/>
              <a:buChar char="●"/>
            </a:pPr>
            <a:r>
              <a:rPr lang="en">
                <a:solidFill>
                  <a:srgbClr val="000000"/>
                </a:solidFill>
              </a:rPr>
              <a:t>Cardiovascular Diseases are the number one cause of death worldwide.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17.9 million deaths per year, 31% deaths globally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Provide healthcare providers with greater insight in biological signs to mitigate risk.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Potentially reduce  death by heart failure</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Question</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Interpretation</a:t>
            </a:r>
            <a:endParaRPr/>
          </a:p>
          <a:p>
            <a:pPr indent="-342900" lvl="0" marL="457200" rtl="0" algn="l">
              <a:spcBef>
                <a:spcPts val="1200"/>
              </a:spcBef>
              <a:spcAft>
                <a:spcPts val="0"/>
              </a:spcAft>
              <a:buSzPts val="1800"/>
              <a:buChar char="●"/>
            </a:pPr>
            <a:r>
              <a:rPr lang="en"/>
              <a:t>What biological </a:t>
            </a:r>
            <a:r>
              <a:rPr lang="en"/>
              <a:t>variables</a:t>
            </a:r>
            <a:r>
              <a:rPr lang="en"/>
              <a:t> are most </a:t>
            </a:r>
            <a:r>
              <a:rPr lang="en"/>
              <a:t>influential</a:t>
            </a:r>
            <a:r>
              <a:rPr lang="en"/>
              <a:t> on death by heart failure?</a:t>
            </a:r>
            <a:endParaRPr/>
          </a:p>
          <a:p>
            <a:pPr indent="0" lvl="0" marL="0" rtl="0" algn="l">
              <a:spcBef>
                <a:spcPts val="1200"/>
              </a:spcBef>
              <a:spcAft>
                <a:spcPts val="0"/>
              </a:spcAft>
              <a:buNone/>
            </a:pPr>
            <a:r>
              <a:rPr lang="en"/>
              <a:t>Prediction</a:t>
            </a:r>
            <a:endParaRPr/>
          </a:p>
          <a:p>
            <a:pPr indent="-342900" lvl="0" marL="457200" rtl="0" algn="l">
              <a:spcBef>
                <a:spcPts val="1200"/>
              </a:spcBef>
              <a:spcAft>
                <a:spcPts val="0"/>
              </a:spcAft>
              <a:buSzPts val="1800"/>
              <a:buChar char="●"/>
            </a:pPr>
            <a:r>
              <a:rPr lang="en"/>
              <a:t>Which patients specifically are at most risk?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Kaggle (</a:t>
            </a:r>
            <a:r>
              <a:rPr lang="en"/>
              <a:t>Apr - Dec 2015)</a:t>
            </a:r>
            <a:endParaRPr/>
          </a:p>
          <a:p>
            <a:pPr indent="-342900" lvl="0" marL="457200" rtl="0" algn="l">
              <a:lnSpc>
                <a:spcPct val="150000"/>
              </a:lnSpc>
              <a:spcBef>
                <a:spcPts val="0"/>
              </a:spcBef>
              <a:spcAft>
                <a:spcPts val="0"/>
              </a:spcAft>
              <a:buSzPts val="1800"/>
              <a:buChar char="●"/>
            </a:pPr>
            <a:r>
              <a:rPr lang="en"/>
              <a:t>299 Patients</a:t>
            </a:r>
            <a:endParaRPr/>
          </a:p>
          <a:p>
            <a:pPr indent="-342900" lvl="0" marL="457200" rtl="0" algn="l">
              <a:lnSpc>
                <a:spcPct val="150000"/>
              </a:lnSpc>
              <a:spcBef>
                <a:spcPts val="0"/>
              </a:spcBef>
              <a:spcAft>
                <a:spcPts val="0"/>
              </a:spcAft>
              <a:buSzPts val="1800"/>
              <a:buChar char="●"/>
            </a:pPr>
            <a:r>
              <a:rPr lang="en"/>
              <a:t>194 Male, 105 Female</a:t>
            </a:r>
            <a:endParaRPr/>
          </a:p>
          <a:p>
            <a:pPr indent="-342900" lvl="0" marL="457200" rtl="0" algn="l">
              <a:lnSpc>
                <a:spcPct val="150000"/>
              </a:lnSpc>
              <a:spcBef>
                <a:spcPts val="0"/>
              </a:spcBef>
              <a:spcAft>
                <a:spcPts val="0"/>
              </a:spcAft>
              <a:buSzPts val="1800"/>
              <a:buChar char="●"/>
            </a:pPr>
            <a:r>
              <a:rPr lang="en"/>
              <a:t>Ventricular Systolic Dysfunction</a:t>
            </a:r>
            <a:endParaRPr/>
          </a:p>
          <a:p>
            <a:pPr indent="-342900" lvl="0" marL="457200" rtl="0" algn="l">
              <a:lnSpc>
                <a:spcPct val="150000"/>
              </a:lnSpc>
              <a:spcBef>
                <a:spcPts val="0"/>
              </a:spcBef>
              <a:spcAft>
                <a:spcPts val="0"/>
              </a:spcAft>
              <a:buSzPts val="1800"/>
              <a:buChar char="●"/>
            </a:pPr>
            <a:r>
              <a:rPr lang="en"/>
              <a:t>Previous heart failures</a:t>
            </a:r>
            <a:endParaRPr/>
          </a:p>
        </p:txBody>
      </p:sp>
      <p:pic>
        <p:nvPicPr>
          <p:cNvPr id="92" name="Google Shape;92;p17"/>
          <p:cNvPicPr preferRelativeResize="0"/>
          <p:nvPr/>
        </p:nvPicPr>
        <p:blipFill>
          <a:blip r:embed="rId3">
            <a:alphaModFix/>
          </a:blip>
          <a:stretch>
            <a:fillRect/>
          </a:stretch>
        </p:blipFill>
        <p:spPr>
          <a:xfrm>
            <a:off x="7726025" y="4037225"/>
            <a:ext cx="1106275" cy="110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Analytics</a:t>
            </a:r>
            <a:endParaRPr/>
          </a:p>
        </p:txBody>
      </p:sp>
      <p:sp>
        <p:nvSpPr>
          <p:cNvPr id="98" name="Google Shape;98;p18"/>
          <p:cNvSpPr txBox="1"/>
          <p:nvPr>
            <p:ph idx="1" type="body"/>
          </p:nvPr>
        </p:nvSpPr>
        <p:spPr>
          <a:xfrm>
            <a:off x="232075" y="1282250"/>
            <a:ext cx="8748000" cy="37296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4600"/>
              <a:t>Variables</a:t>
            </a:r>
            <a:r>
              <a:rPr lang="en" sz="3942"/>
              <a:t> </a:t>
            </a:r>
            <a:endParaRPr sz="3942"/>
          </a:p>
          <a:p>
            <a:pPr indent="0" lvl="0" marL="0" rtl="0" algn="l">
              <a:spcBef>
                <a:spcPts val="1200"/>
              </a:spcBef>
              <a:spcAft>
                <a:spcPts val="0"/>
              </a:spcAft>
              <a:buNone/>
            </a:pPr>
            <a:r>
              <a:rPr b="1" lang="en" sz="3691"/>
              <a:t>Outcome</a:t>
            </a:r>
            <a:r>
              <a:rPr lang="en" sz="3691"/>
              <a:t>: </a:t>
            </a:r>
            <a:r>
              <a:rPr i="1" lang="en" sz="3691"/>
              <a:t>DEATH_EVENT </a:t>
            </a:r>
            <a:endParaRPr i="1" sz="3691"/>
          </a:p>
          <a:p>
            <a:pPr indent="0" lvl="0" marL="0" rtl="0" algn="l">
              <a:spcBef>
                <a:spcPts val="1200"/>
              </a:spcBef>
              <a:spcAft>
                <a:spcPts val="0"/>
              </a:spcAft>
              <a:buNone/>
            </a:pPr>
            <a:r>
              <a:rPr b="1" lang="en" sz="3691"/>
              <a:t>Cat</a:t>
            </a:r>
            <a:r>
              <a:rPr lang="en" sz="3691"/>
              <a:t>: </a:t>
            </a:r>
            <a:r>
              <a:rPr i="1" lang="en" sz="3691"/>
              <a:t>Anemia, High blood pressure, Diabetes, Sex, Smoking</a:t>
            </a:r>
            <a:endParaRPr i="1" sz="3691"/>
          </a:p>
          <a:p>
            <a:pPr indent="0" lvl="0" marL="0" rtl="0" algn="l">
              <a:spcBef>
                <a:spcPts val="1200"/>
              </a:spcBef>
              <a:spcAft>
                <a:spcPts val="0"/>
              </a:spcAft>
              <a:buNone/>
            </a:pPr>
            <a:r>
              <a:rPr b="1" lang="en" sz="3691"/>
              <a:t>Qnt</a:t>
            </a:r>
            <a:r>
              <a:rPr lang="en" sz="3691"/>
              <a:t>: *</a:t>
            </a:r>
            <a:r>
              <a:rPr i="1" lang="en" sz="3691"/>
              <a:t>Age, *Ejection Fraction, *Serum Creatinine, *</a:t>
            </a:r>
            <a:r>
              <a:rPr i="1" lang="en" sz="3691"/>
              <a:t>Time, Platelets, Creatinine Phosphokinase </a:t>
            </a:r>
            <a:r>
              <a:rPr lang="en" sz="3691"/>
              <a:t>and</a:t>
            </a:r>
            <a:r>
              <a:rPr i="1" lang="en" sz="3691"/>
              <a:t> </a:t>
            </a:r>
            <a:r>
              <a:rPr i="1" lang="en" sz="3691"/>
              <a:t>Serum Sodium</a:t>
            </a:r>
            <a:endParaRPr b="1" i="1" sz="3691"/>
          </a:p>
          <a:p>
            <a:pPr indent="457200" lvl="0" marL="0" rtl="0" algn="l">
              <a:spcBef>
                <a:spcPts val="1200"/>
              </a:spcBef>
              <a:spcAft>
                <a:spcPts val="0"/>
              </a:spcAft>
              <a:buNone/>
            </a:pPr>
            <a:r>
              <a:rPr lang="en" sz="3691"/>
              <a:t>Age: Age of the patient in years</a:t>
            </a:r>
            <a:endParaRPr sz="3691"/>
          </a:p>
          <a:p>
            <a:pPr indent="457200" lvl="0" marL="0" rtl="0" algn="l">
              <a:spcBef>
                <a:spcPts val="1200"/>
              </a:spcBef>
              <a:spcAft>
                <a:spcPts val="0"/>
              </a:spcAft>
              <a:buNone/>
            </a:pPr>
            <a:r>
              <a:rPr lang="en" sz="3691"/>
              <a:t>Ejecti</a:t>
            </a:r>
            <a:r>
              <a:rPr lang="en" sz="3691"/>
              <a:t>o</a:t>
            </a:r>
            <a:r>
              <a:rPr lang="en" sz="3691"/>
              <a:t>n Fraction: Percentage of blood leaving the heart at each contraction</a:t>
            </a:r>
            <a:endParaRPr sz="3691"/>
          </a:p>
          <a:p>
            <a:pPr indent="457200" lvl="0" marL="0" rtl="0" algn="l">
              <a:spcBef>
                <a:spcPts val="1200"/>
              </a:spcBef>
              <a:spcAft>
                <a:spcPts val="0"/>
              </a:spcAft>
              <a:buNone/>
            </a:pPr>
            <a:r>
              <a:rPr lang="en" sz="3691"/>
              <a:t>Serum Creatinine</a:t>
            </a:r>
            <a:r>
              <a:rPr lang="en" sz="3691"/>
              <a:t>: Level of creatinine in the blood in mg/dL</a:t>
            </a:r>
            <a:endParaRPr sz="3691"/>
          </a:p>
          <a:p>
            <a:pPr indent="457200" lvl="0" marL="0" rtl="0" algn="l">
              <a:spcBef>
                <a:spcPts val="1200"/>
              </a:spcBef>
              <a:spcAft>
                <a:spcPts val="0"/>
              </a:spcAft>
              <a:buNone/>
            </a:pPr>
            <a:r>
              <a:rPr lang="en" sz="3691"/>
              <a:t>Time: Follow-up period in days</a:t>
            </a:r>
            <a:endParaRPr sz="3691"/>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Analytics</a:t>
            </a:r>
            <a:endParaRPr/>
          </a:p>
        </p:txBody>
      </p:sp>
      <p:pic>
        <p:nvPicPr>
          <p:cNvPr id="104" name="Google Shape;104;p19"/>
          <p:cNvPicPr preferRelativeResize="0"/>
          <p:nvPr/>
        </p:nvPicPr>
        <p:blipFill>
          <a:blip r:embed="rId3">
            <a:alphaModFix/>
          </a:blip>
          <a:stretch>
            <a:fillRect/>
          </a:stretch>
        </p:blipFill>
        <p:spPr>
          <a:xfrm>
            <a:off x="441350" y="1246325"/>
            <a:ext cx="3944299" cy="2812574"/>
          </a:xfrm>
          <a:prstGeom prst="rect">
            <a:avLst/>
          </a:prstGeom>
          <a:noFill/>
          <a:ln>
            <a:noFill/>
          </a:ln>
          <a:effectLst>
            <a:outerShdw blurRad="57150" rotWithShape="0" algn="bl" dir="13080000" dist="19050">
              <a:srgbClr val="000000">
                <a:alpha val="0"/>
              </a:srgbClr>
            </a:outerShdw>
          </a:effectLst>
        </p:spPr>
      </p:pic>
      <p:pic>
        <p:nvPicPr>
          <p:cNvPr id="105" name="Google Shape;105;p19"/>
          <p:cNvPicPr preferRelativeResize="0"/>
          <p:nvPr/>
        </p:nvPicPr>
        <p:blipFill>
          <a:blip r:embed="rId4">
            <a:alphaModFix/>
          </a:blip>
          <a:stretch>
            <a:fillRect/>
          </a:stretch>
        </p:blipFill>
        <p:spPr>
          <a:xfrm>
            <a:off x="4637825" y="1246660"/>
            <a:ext cx="4106074" cy="28119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Analytics</a:t>
            </a:r>
            <a:endParaRPr/>
          </a:p>
        </p:txBody>
      </p:sp>
      <p:pic>
        <p:nvPicPr>
          <p:cNvPr id="111" name="Google Shape;111;p20"/>
          <p:cNvPicPr preferRelativeResize="0"/>
          <p:nvPr/>
        </p:nvPicPr>
        <p:blipFill>
          <a:blip r:embed="rId3">
            <a:alphaModFix/>
          </a:blip>
          <a:stretch>
            <a:fillRect/>
          </a:stretch>
        </p:blipFill>
        <p:spPr>
          <a:xfrm>
            <a:off x="3855275" y="325550"/>
            <a:ext cx="4720351" cy="4398926"/>
          </a:xfrm>
          <a:prstGeom prst="rect">
            <a:avLst/>
          </a:prstGeom>
          <a:noFill/>
          <a:ln>
            <a:noFill/>
          </a:ln>
        </p:spPr>
      </p:pic>
      <p:sp>
        <p:nvSpPr>
          <p:cNvPr id="112" name="Google Shape;112;p20"/>
          <p:cNvSpPr txBox="1"/>
          <p:nvPr/>
        </p:nvSpPr>
        <p:spPr>
          <a:xfrm>
            <a:off x="1062550" y="2341375"/>
            <a:ext cx="2284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666666"/>
                </a:solidFill>
                <a:latin typeface="Open Sans"/>
                <a:ea typeface="Open Sans"/>
                <a:cs typeface="Open Sans"/>
                <a:sym typeface="Open Sans"/>
              </a:rPr>
              <a:t>Point-Biserial</a:t>
            </a:r>
            <a:endParaRPr b="1" sz="2000">
              <a:solidFill>
                <a:srgbClr val="666666"/>
              </a:solidFill>
              <a:latin typeface="Open Sans"/>
              <a:ea typeface="Open Sans"/>
              <a:cs typeface="Open Sans"/>
              <a:sym typeface="Open Sans"/>
            </a:endParaRPr>
          </a:p>
          <a:p>
            <a:pPr indent="0" lvl="0" marL="0" rtl="0" algn="ctr">
              <a:spcBef>
                <a:spcPts val="0"/>
              </a:spcBef>
              <a:spcAft>
                <a:spcPts val="0"/>
              </a:spcAft>
              <a:buNone/>
            </a:pPr>
            <a:r>
              <a:rPr b="1" lang="en" sz="2000">
                <a:solidFill>
                  <a:srgbClr val="666666"/>
                </a:solidFill>
                <a:latin typeface="Open Sans"/>
                <a:ea typeface="Open Sans"/>
                <a:cs typeface="Open Sans"/>
                <a:sym typeface="Open Sans"/>
              </a:rPr>
              <a:t>Correlation Map</a:t>
            </a:r>
            <a:endParaRPr b="1" sz="2000">
              <a:solidFill>
                <a:srgbClr val="666666"/>
              </a:solidFill>
              <a:latin typeface="Open Sans"/>
              <a:ea typeface="Open Sans"/>
              <a:cs typeface="Open Sans"/>
              <a:sym typeface="Open Sans"/>
            </a:endParaRPr>
          </a:p>
          <a:p>
            <a:pPr indent="0" lvl="0" marL="0" rtl="0" algn="ctr">
              <a:spcBef>
                <a:spcPts val="0"/>
              </a:spcBef>
              <a:spcAft>
                <a:spcPts val="0"/>
              </a:spcAft>
              <a:buNone/>
            </a:pPr>
            <a:r>
              <a:t/>
            </a:r>
            <a:endParaRPr b="1" sz="2000">
              <a:solidFill>
                <a:srgbClr val="666666"/>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and Model Specification  </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1. </a:t>
            </a:r>
            <a:r>
              <a:rPr b="1" lang="en"/>
              <a:t>Logistic Model</a:t>
            </a:r>
            <a:endParaRPr/>
          </a:p>
          <a:p>
            <a:pPr indent="0" lvl="0" marL="0" rtl="0" algn="ctr">
              <a:spcBef>
                <a:spcPts val="1200"/>
              </a:spcBef>
              <a:spcAft>
                <a:spcPts val="0"/>
              </a:spcAft>
              <a:buNone/>
            </a:pPr>
            <a:r>
              <a:rPr lang="en"/>
              <a:t>		     </a:t>
            </a:r>
            <a:r>
              <a:rPr lang="en" sz="1900"/>
              <a:t>               </a:t>
            </a:r>
            <a:r>
              <a:rPr lang="en" sz="1143"/>
              <a:t>M</a:t>
            </a:r>
            <a:r>
              <a:rPr lang="en" sz="1143"/>
              <a:t>ulticollinearity</a:t>
            </a:r>
            <a:r>
              <a:rPr lang="en" sz="1143"/>
              <a:t> (full model) </a:t>
            </a:r>
            <a:endParaRPr sz="1143"/>
          </a:p>
          <a:p>
            <a:pPr indent="0" lvl="0" marL="0" rtl="0" algn="ctr">
              <a:spcBef>
                <a:spcPts val="1200"/>
              </a:spcBef>
              <a:spcAft>
                <a:spcPts val="0"/>
              </a:spcAft>
              <a:buNone/>
            </a:pPr>
            <a:r>
              <a:rPr b="1" lang="en"/>
              <a:t>2. LASSO Model</a:t>
            </a:r>
            <a:endParaRPr b="1"/>
          </a:p>
          <a:p>
            <a:pPr indent="0" lvl="0" marL="0" rtl="0" algn="ctr">
              <a:spcBef>
                <a:spcPts val="1200"/>
              </a:spcBef>
              <a:spcAft>
                <a:spcPts val="0"/>
              </a:spcAft>
              <a:buNone/>
            </a:pPr>
            <a:r>
              <a:rPr b="1" lang="en"/>
              <a:t>		                  </a:t>
            </a:r>
            <a:r>
              <a:rPr lang="en" sz="1000">
                <a:solidFill>
                  <a:srgbClr val="333333"/>
                </a:solidFill>
                <a:highlight>
                  <a:srgbClr val="FFFFFF"/>
                </a:highlight>
                <a:latin typeface="Arial"/>
                <a:ea typeface="Arial"/>
                <a:cs typeface="Arial"/>
                <a:sym typeface="Arial"/>
              </a:rPr>
              <a:t> </a:t>
            </a:r>
            <a:r>
              <a:rPr lang="en" sz="1100">
                <a:solidFill>
                  <a:srgbClr val="333333"/>
                </a:solidFill>
              </a:rPr>
              <a:t>Enhancing predictive power</a:t>
            </a:r>
            <a:endParaRPr b="1" sz="1900"/>
          </a:p>
          <a:p>
            <a:pPr indent="0" lvl="0" marL="0" rtl="0" algn="ctr">
              <a:spcBef>
                <a:spcPts val="1200"/>
              </a:spcBef>
              <a:spcAft>
                <a:spcPts val="0"/>
              </a:spcAft>
              <a:buNone/>
            </a:pPr>
            <a:r>
              <a:rPr b="1" lang="en"/>
              <a:t>3. Random Forest</a:t>
            </a:r>
            <a:endParaRPr b="1"/>
          </a:p>
          <a:p>
            <a:pPr indent="0" lvl="0" marL="0" rtl="0" algn="ctr">
              <a:spcBef>
                <a:spcPts val="1200"/>
              </a:spcBef>
              <a:spcAft>
                <a:spcPts val="0"/>
              </a:spcAft>
              <a:buNone/>
            </a:pPr>
            <a:r>
              <a:t/>
            </a:r>
            <a:endParaRPr b="1"/>
          </a:p>
          <a:p>
            <a:pPr indent="0" lvl="0" marL="0" rtl="0" algn="ctr">
              <a:spcBef>
                <a:spcPts val="1200"/>
              </a:spcBef>
              <a:spcAft>
                <a:spcPts val="1200"/>
              </a:spcAft>
              <a:buNone/>
            </a:pPr>
            <a:r>
              <a:rPr b="1" lang="en"/>
              <a:t>4. Boosted Trees</a:t>
            </a:r>
            <a:endParaRPr/>
          </a:p>
        </p:txBody>
      </p:sp>
      <p:sp>
        <p:nvSpPr>
          <p:cNvPr id="119" name="Google Shape;119;p21"/>
          <p:cNvSpPr/>
          <p:nvPr/>
        </p:nvSpPr>
        <p:spPr>
          <a:xfrm>
            <a:off x="4124700" y="1776625"/>
            <a:ext cx="447300" cy="4479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4124700" y="2693725"/>
            <a:ext cx="447300" cy="4479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4124700" y="3610825"/>
            <a:ext cx="447300" cy="447900"/>
          </a:xfrm>
          <a:prstGeom prst="mathPlus">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