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5" r:id="rId3"/>
    <p:sldId id="286" r:id="rId4"/>
    <p:sldId id="290" r:id="rId5"/>
    <p:sldId id="291" r:id="rId6"/>
    <p:sldId id="282" r:id="rId7"/>
    <p:sldId id="289" r:id="rId8"/>
    <p:sldId id="292" r:id="rId9"/>
    <p:sldId id="296" r:id="rId10"/>
    <p:sldId id="293" r:id="rId11"/>
    <p:sldId id="295" r:id="rId12"/>
    <p:sldId id="294" r:id="rId13"/>
    <p:sldId id="287" r:id="rId1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Elbert" initials="AE" lastIdx="8" clrIdx="0">
    <p:extLst>
      <p:ext uri="{19B8F6BF-5375-455C-9EA6-DF929625EA0E}">
        <p15:presenceInfo xmlns:p15="http://schemas.microsoft.com/office/powerpoint/2012/main" userId="f4901bb7f3d1fd68" providerId="Windows Live"/>
      </p:ext>
    </p:extLst>
  </p:cmAuthor>
  <p:cmAuthor id="2" name="Gabriella Maiello" initials="GM" lastIdx="5" clrIdx="1">
    <p:extLst>
      <p:ext uri="{19B8F6BF-5375-455C-9EA6-DF929625EA0E}">
        <p15:presenceInfo xmlns:p15="http://schemas.microsoft.com/office/powerpoint/2012/main" userId="1c1a6270a17e06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A6D"/>
    <a:srgbClr val="1F1749"/>
    <a:srgbClr val="35EFEA"/>
    <a:srgbClr val="41395F"/>
    <a:srgbClr val="ED8A2F"/>
    <a:srgbClr val="F4B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6"/>
    <p:restoredTop sz="95091" autoAdjust="0"/>
  </p:normalViewPr>
  <p:slideViewPr>
    <p:cSldViewPr snapToGrid="0" snapToObjects="1">
      <p:cViewPr varScale="1">
        <p:scale>
          <a:sx n="133" d="100"/>
          <a:sy n="133" d="100"/>
        </p:scale>
        <p:origin x="192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EDCEEE-8708-2149-8B5C-D811FBF3FD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0A99-BACE-2F4C-94EA-B737CAB20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DDDA-FDCE-4B41-A401-7911B85859F9}" type="datetimeFigureOut">
              <a:rPr lang="en-US" smtClean="0"/>
              <a:pPr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6E751-8338-344B-8947-CB3663F2A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FF42-7C0E-B943-B4E7-CC070E130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56158-7528-5441-A4D3-358FA08C2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93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2 1" preserve="1" userDrawn="1">
  <p:cSld name="1_Custom Layout 2 1 1 2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938CB3B-62E8-0E4E-8E38-1CC8D87C4681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© 2020 WorldQuant University.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9;p10">
            <a:extLst>
              <a:ext uri="{FF2B5EF4-FFF2-40B4-BE49-F238E27FC236}">
                <a16:creationId xmlns:a16="http://schemas.microsoft.com/office/drawing/2014/main" id="{C5AFAF2D-0107-3B4D-8152-7FC8AC470B1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89748" y="1608257"/>
            <a:ext cx="7164493" cy="1542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presentation title</a:t>
            </a:r>
            <a:endParaRPr dirty="0"/>
          </a:p>
        </p:txBody>
      </p:sp>
      <p:sp>
        <p:nvSpPr>
          <p:cNvPr id="13" name="Google Shape;62;p19">
            <a:extLst>
              <a:ext uri="{FF2B5EF4-FFF2-40B4-BE49-F238E27FC236}">
                <a16:creationId xmlns:a16="http://schemas.microsoft.com/office/drawing/2014/main" id="{76D4311C-43BB-DF45-BBB9-87DDF4622D7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590669" y="3303889"/>
            <a:ext cx="596265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0" i="1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presentation subtitle</a:t>
            </a:r>
            <a:endParaRPr dirty="0"/>
          </a:p>
        </p:txBody>
      </p:sp>
      <p:pic>
        <p:nvPicPr>
          <p:cNvPr id="14" name="Google Shape;123;p35">
            <a:extLst>
              <a:ext uri="{FF2B5EF4-FFF2-40B4-BE49-F238E27FC236}">
                <a16:creationId xmlns:a16="http://schemas.microsoft.com/office/drawing/2014/main" id="{CA6F7D6B-8C43-CA44-BDDD-882FCD83FF2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7200"/>
            <a:ext cx="2285798" cy="75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4;p12">
            <a:extLst>
              <a:ext uri="{FF2B5EF4-FFF2-40B4-BE49-F238E27FC236}">
                <a16:creationId xmlns:a16="http://schemas.microsoft.com/office/drawing/2014/main" id="{E1FB03FF-1B42-624F-A089-C7EAE68BE83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624098" y="4166782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rgbClr val="35EFEA"/>
                </a:solidFill>
                <a:latin typeface="Roboto Slab" pitchFamily="2" charset="0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your name</a:t>
            </a:r>
            <a:endParaRPr dirty="0"/>
          </a:p>
        </p:txBody>
      </p:sp>
      <p:sp>
        <p:nvSpPr>
          <p:cNvPr id="29" name="Google Shape;34;p12">
            <a:extLst>
              <a:ext uri="{FF2B5EF4-FFF2-40B4-BE49-F238E27FC236}">
                <a16:creationId xmlns:a16="http://schemas.microsoft.com/office/drawing/2014/main" id="{40840B5E-A75C-4349-915B-2A3F7A48AD63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624098" y="4550535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100" b="0" i="1">
                <a:solidFill>
                  <a:srgbClr val="35EFEA"/>
                </a:solidFill>
                <a:latin typeface="Lato" panose="020F0502020204030203" pitchFamily="34" charset="77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 date of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 preserve="1" userDrawn="1">
  <p:cSld name="1_Custom Layout 2 1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3F6A0B5-D7C5-EB4C-9BB0-D33A04ACE1A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8" name="Google Shape;35;p12">
            <a:extLst>
              <a:ext uri="{FF2B5EF4-FFF2-40B4-BE49-F238E27FC236}">
                <a16:creationId xmlns:a16="http://schemas.microsoft.com/office/drawing/2014/main" id="{CA7804B1-B50D-0F49-9136-47BB6A33D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1" name="Google Shape;29;p10">
            <a:extLst>
              <a:ext uri="{FF2B5EF4-FFF2-40B4-BE49-F238E27FC236}">
                <a16:creationId xmlns:a16="http://schemas.microsoft.com/office/drawing/2014/main" id="{F1ACC2EB-9B07-C048-A10C-DD8460B4F11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6423" y="447416"/>
            <a:ext cx="2306055" cy="15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“Group #”</a:t>
            </a:r>
            <a:endParaRPr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12C57627-CDDB-F548-80CE-F3F709E82D33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676293" y="1516567"/>
            <a:ext cx="5051502" cy="287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0" lvl="0" indent="-571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v"/>
              <a:defRPr sz="36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list of ALL group members…</a:t>
            </a:r>
          </a:p>
        </p:txBody>
      </p:sp>
    </p:spTree>
    <p:extLst>
      <p:ext uri="{BB962C8B-B14F-4D97-AF65-F5344CB8AC3E}">
        <p14:creationId xmlns:p14="http://schemas.microsoft.com/office/powerpoint/2010/main" val="3718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2F72D-C85F-4D2E-8ADD-B79F6AB654D6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AB6D488A-1B8C-2446-81D6-A3F3EAF97BD1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313877" y="2139361"/>
            <a:ext cx="4516244" cy="186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 sz="20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/>
            </a:pPr>
            <a:r>
              <a:rPr lang="en-US" dirty="0"/>
              <a:t>Paste a copy of your Government Issued Photo ID HERE</a:t>
            </a:r>
          </a:p>
        </p:txBody>
      </p:sp>
    </p:spTree>
    <p:extLst>
      <p:ext uri="{BB962C8B-B14F-4D97-AF65-F5344CB8AC3E}">
        <p14:creationId xmlns:p14="http://schemas.microsoft.com/office/powerpoint/2010/main" val="4890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0840-E6B1-4B4B-8266-E5D8B2D9EBCF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 userDrawn="1">
  <p:cSld name="1_Custom Layou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B66CD19-8578-6846-9F9B-326463BE2844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" name="Google Shape;34;p12">
            <a:extLst>
              <a:ext uri="{FF2B5EF4-FFF2-40B4-BE49-F238E27FC236}">
                <a16:creationId xmlns:a16="http://schemas.microsoft.com/office/drawing/2014/main" id="{A2E45442-E6C5-5E46-849D-5C9B77BF3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760" y="1217188"/>
            <a:ext cx="6987540" cy="3113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  <a:defRPr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4ED4D5FE-4343-4AA1-8775-CAB2DF95664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40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9B52E-52DA-A64B-9F02-C73421948CA2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8102A4B-DE98-DD42-8E96-C030FA59BFF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3" name="Google Shape;35;p12">
            <a:extLst>
              <a:ext uri="{FF2B5EF4-FFF2-40B4-BE49-F238E27FC236}">
                <a16:creationId xmlns:a16="http://schemas.microsoft.com/office/drawing/2014/main" id="{F753F396-D537-C547-AE00-89007C55B0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;p12">
            <a:extLst>
              <a:ext uri="{FF2B5EF4-FFF2-40B4-BE49-F238E27FC236}">
                <a16:creationId xmlns:a16="http://schemas.microsoft.com/office/drawing/2014/main" id="{F27471DC-5947-1349-B526-DC78419EC6D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5449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Google Shape;34;p12">
            <a:extLst>
              <a:ext uri="{FF2B5EF4-FFF2-40B4-BE49-F238E27FC236}">
                <a16:creationId xmlns:a16="http://schemas.microsoft.com/office/drawing/2014/main" id="{1C402A89-6153-3D4E-B132-230949726C3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044330" y="3915059"/>
            <a:ext cx="5055339" cy="257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200" b="1" i="1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D90A468-ED27-3E41-8E13-B6DB990F3913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2020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2" name="Google Shape;35;p12">
            <a:extLst>
              <a:ext uri="{FF2B5EF4-FFF2-40B4-BE49-F238E27FC236}">
                <a16:creationId xmlns:a16="http://schemas.microsoft.com/office/drawing/2014/main" id="{33D95923-58CD-774C-A77F-3CEFBCF66F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;p10">
            <a:extLst>
              <a:ext uri="{FF2B5EF4-FFF2-40B4-BE49-F238E27FC236}">
                <a16:creationId xmlns:a16="http://schemas.microsoft.com/office/drawing/2014/main" id="{740A9290-C1A2-5346-9C11-F281966DC9C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166157" y="1444969"/>
            <a:ext cx="6811686" cy="2253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closing statement, reminder, or thank you 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7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4665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800"/>
              <a:buFont typeface="Roboto Slab"/>
              <a:buNone/>
              <a:defRPr sz="2800" b="1">
                <a:solidFill>
                  <a:srgbClr val="423A6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760" y="1152475"/>
            <a:ext cx="846654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1800"/>
              <a:buFont typeface="Lato"/>
              <a:buChar char="●"/>
              <a:defRPr sz="1800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11" r:id="rId3"/>
    <p:sldLayoutId id="2147483699" r:id="rId4"/>
    <p:sldLayoutId id="2147483707" r:id="rId5"/>
    <p:sldLayoutId id="2147483701" r:id="rId6"/>
    <p:sldLayoutId id="2147483694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948B-FC97-1B4F-9D06-3A6DF12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 based stock market recommendations 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151D-C1BD-474E-A194-EF59CECDA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1E9A-B798-8C49-8F80-A809DE52FA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Rajeev </a:t>
            </a:r>
            <a:r>
              <a:rPr lang="en-US" dirty="0" err="1"/>
              <a:t>Aravindakshan</a:t>
            </a:r>
            <a:r>
              <a:rPr lang="en-US" dirty="0"/>
              <a:t> Nair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07C79-5E10-3141-AF4C-3785D45DD91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06/Apr/2020</a:t>
            </a:r>
          </a:p>
        </p:txBody>
      </p:sp>
    </p:spTree>
    <p:extLst>
      <p:ext uri="{BB962C8B-B14F-4D97-AF65-F5344CB8AC3E}">
        <p14:creationId xmlns:p14="http://schemas.microsoft.com/office/powerpoint/2010/main" val="23970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DFF3-E188-0A4D-9688-7EE25DEF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4A5B-4D46-284A-BE47-174011247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</a:rPr>
              <a:t>I am the sole member of the team. 	</a:t>
            </a:r>
          </a:p>
        </p:txBody>
      </p:sp>
    </p:spTree>
    <p:extLst>
      <p:ext uri="{BB962C8B-B14F-4D97-AF65-F5344CB8AC3E}">
        <p14:creationId xmlns:p14="http://schemas.microsoft.com/office/powerpoint/2010/main" val="26463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3E74-19F3-FF4F-8BF7-CCA6130A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6702-EA2D-0C45-BD0A-3D7E2213D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My final conclusion is that using NLP for making trading decisions is a promising endeavor.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wanted to establish a more complete product. However, it would mean that I need to do a lot of backdated scraping. Couldn’t cover that as part of the project scope. I believe the MVP submitted could have been better and broader in scope.</a:t>
            </a:r>
          </a:p>
        </p:txBody>
      </p:sp>
    </p:spTree>
    <p:extLst>
      <p:ext uri="{BB962C8B-B14F-4D97-AF65-F5344CB8AC3E}">
        <p14:creationId xmlns:p14="http://schemas.microsoft.com/office/powerpoint/2010/main" val="225909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AF1-D721-764C-976B-DC81E7B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036A-D58B-CE46-8EB2-78CA81EF2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Curate a list of websites that’s relevant for doing sentiment analysis.</a:t>
            </a:r>
          </a:p>
          <a:p>
            <a:r>
              <a:rPr lang="en-US" dirty="0"/>
              <a:t>Scrape and create a repository of comments for a longer period of time.</a:t>
            </a:r>
          </a:p>
          <a:p>
            <a:r>
              <a:rPr lang="en-US" dirty="0"/>
              <a:t>Build a corpus of positive and negative words that’s mostly seen in stock market commentaries.</a:t>
            </a:r>
          </a:p>
          <a:p>
            <a:r>
              <a:rPr lang="en-US" dirty="0"/>
              <a:t>Quantify the weightage of various buy/sell trades based on </a:t>
            </a:r>
            <a:r>
              <a:rPr lang="en-US" dirty="0" err="1"/>
              <a:t>positivity_index</a:t>
            </a:r>
            <a:r>
              <a:rPr lang="en-US" dirty="0"/>
              <a:t>. This would involve a lot of back-testing.</a:t>
            </a:r>
          </a:p>
        </p:txBody>
      </p:sp>
    </p:spTree>
    <p:extLst>
      <p:ext uri="{BB962C8B-B14F-4D97-AF65-F5344CB8AC3E}">
        <p14:creationId xmlns:p14="http://schemas.microsoft.com/office/powerpoint/2010/main" val="316447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3827D-2F4E-F343-8B68-A75196B72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3E133-1FF7-2441-B916-4EEAB521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319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9E15-886A-AC40-B87A-573F6854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E6729-0284-9342-B598-C1DD267C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E87D9D-5B9C-CB41-A233-12B09AF1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916" y="1516567"/>
            <a:ext cx="6235879" cy="2873040"/>
          </a:xfrm>
        </p:spPr>
        <p:txBody>
          <a:bodyPr/>
          <a:lstStyle/>
          <a:p>
            <a:r>
              <a:rPr lang="en-US" dirty="0"/>
              <a:t>Rajeev </a:t>
            </a:r>
            <a:r>
              <a:rPr lang="en-US" dirty="0" err="1"/>
              <a:t>Aravindakshan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30413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67BB-0498-1549-8152-7D87EBCC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Issued Photo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29CAB-F4C3-3741-9FE3-108B047A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143" y="1717942"/>
            <a:ext cx="4516244" cy="1868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B5DA-BEF4-4542-A4A8-B280830F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4" y="1275547"/>
            <a:ext cx="5334802" cy="36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862-A31C-AA43-867B-36A3D135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C4EA-1B4D-FC4D-9D40-DF2AA5EF1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Goal of the project is to create a Minimum Viable Product (MVP) that leverages NLP technique to recommend buy/sell/hold action on various stocks.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believe, that this is a promising project on account of two things :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First, the goal of this project is to build a scalable model on top of the large tranche of primary research available on internet. This we call wisdom of the ‘informed’ crowd.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Secondly, In Deep Learning, NLP, is a fast emerging field of study. In medium-to-long term roadmap of this product, I want to build a rigorous NLP based classification and prediction capability to the product and build a SAAS business model on top of it.</a:t>
            </a:r>
          </a:p>
        </p:txBody>
      </p:sp>
    </p:spTree>
    <p:extLst>
      <p:ext uri="{BB962C8B-B14F-4D97-AF65-F5344CB8AC3E}">
        <p14:creationId xmlns:p14="http://schemas.microsoft.com/office/powerpoint/2010/main" val="232645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651-1C3F-1D4C-A49F-96843C7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09597"/>
            <a:ext cx="8520600" cy="572700"/>
          </a:xfrm>
        </p:spPr>
        <p:txBody>
          <a:bodyPr/>
          <a:lstStyle/>
          <a:p>
            <a:r>
              <a:rPr lang="en-US" dirty="0"/>
              <a:t>Literature Review/Background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D63C-A3C2-9642-AFF5-12250267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a lot of original research on the topic. Both in NLP as an independent domain and NLP specifically for doing sentiment analysis for stock trading.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My project  (though in its MVP stage uses only one website, </a:t>
            </a:r>
            <a:r>
              <a:rPr lang="en-US" dirty="0" err="1">
                <a:solidFill>
                  <a:schemeClr val="tx1"/>
                </a:solidFill>
              </a:rPr>
              <a:t>finviz.com</a:t>
            </a:r>
            <a:r>
              <a:rPr lang="en-US" dirty="0">
                <a:solidFill>
                  <a:schemeClr val="tx1"/>
                </a:solidFill>
              </a:rPr>
              <a:t>, to analyze sentiment of various stocks) envisages to use a multitude of other data sources such as tweets, google search, key blog commentaries and headlines to predict ticker movements of important stocks.</a:t>
            </a:r>
          </a:p>
        </p:txBody>
      </p:sp>
    </p:spTree>
    <p:extLst>
      <p:ext uri="{BB962C8B-B14F-4D97-AF65-F5344CB8AC3E}">
        <p14:creationId xmlns:p14="http://schemas.microsoft.com/office/powerpoint/2010/main" val="18364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88B-BD4A-9B4E-86AC-ED5EBF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7346"/>
            <a:ext cx="8520600" cy="572700"/>
          </a:xfrm>
        </p:spPr>
        <p:txBody>
          <a:bodyPr/>
          <a:lstStyle/>
          <a:p>
            <a:r>
              <a:rPr lang="en-US" dirty="0"/>
              <a:t>Assumptions and Choice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BF3-A1E5-3B41-9A89-5860BBE28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have used </a:t>
            </a:r>
            <a:r>
              <a:rPr lang="en-US" dirty="0" err="1">
                <a:solidFill>
                  <a:schemeClr val="tx1"/>
                </a:solidFill>
              </a:rPr>
              <a:t>Finviz.com</a:t>
            </a:r>
            <a:r>
              <a:rPr lang="en-US" dirty="0">
                <a:solidFill>
                  <a:schemeClr val="tx1"/>
                </a:solidFill>
              </a:rPr>
              <a:t> as the sole source of news data.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Python was used as the scripting language. Also used packages such as NLTK, Pandas, </a:t>
            </a:r>
            <a:r>
              <a:rPr lang="en-US" dirty="0" err="1">
                <a:solidFill>
                  <a:schemeClr val="tx1"/>
                </a:solidFill>
              </a:rPr>
              <a:t>Beautifulsoup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progressbar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 have used NLTK as the NLP package and relied solely on the </a:t>
            </a:r>
            <a:r>
              <a:rPr lang="en-US" dirty="0" err="1">
                <a:solidFill>
                  <a:schemeClr val="tx1"/>
                </a:solidFill>
              </a:rPr>
              <a:t>vader</a:t>
            </a:r>
            <a:r>
              <a:rPr lang="en-US" dirty="0">
                <a:solidFill>
                  <a:schemeClr val="tx1"/>
                </a:solidFill>
              </a:rPr>
              <a:t> module to get corpus of positive and negative words. (We will have to build a better custom corpus to fine tune the model).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Analyses was limited to FAANG stocks.</a:t>
            </a:r>
          </a:p>
        </p:txBody>
      </p:sp>
    </p:spTree>
    <p:extLst>
      <p:ext uri="{BB962C8B-B14F-4D97-AF65-F5344CB8AC3E}">
        <p14:creationId xmlns:p14="http://schemas.microsoft.com/office/powerpoint/2010/main" val="22383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132-A148-C642-8C0B-68EB930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890C-1C0C-D442-A3B2-5F4D1FD8D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key suggestion was to focus on emerging markets. However, I couldn’t implement this for the lack of time.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There was a comment on lack of clarity. With the first version of MVP, I think I have set some direction for the final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Output of FAANG sentiment analysis is as shown below : </a:t>
            </a:r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B731-DAEA-5244-804C-2535DB3E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18" y="1695969"/>
            <a:ext cx="5403048" cy="18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89F-9E17-D64D-A609-66FBB1F7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0AD5-F644-BC40-AB8C-2D7B210D4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Clearly outline: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The initial goal was to develop a minimum viable product  that uses some of the predefined python packages to perform sentiment analysis based on some publicly available blog/website.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Novelty : I have </a:t>
            </a:r>
            <a:r>
              <a:rPr lang="en-US" sz="1800" dirty="0" err="1">
                <a:solidFill>
                  <a:schemeClr val="tx1"/>
                </a:solidFill>
              </a:rPr>
              <a:t>endeavoured</a:t>
            </a:r>
            <a:r>
              <a:rPr lang="en-US" sz="1800" dirty="0">
                <a:solidFill>
                  <a:schemeClr val="tx1"/>
                </a:solidFill>
              </a:rPr>
              <a:t> to define a new metric of </a:t>
            </a:r>
            <a:r>
              <a:rPr lang="en-US" sz="1800" dirty="0" err="1">
                <a:solidFill>
                  <a:schemeClr val="tx1"/>
                </a:solidFill>
              </a:rPr>
              <a:t>positivity_index</a:t>
            </a:r>
            <a:r>
              <a:rPr lang="en-US" sz="1800" dirty="0">
                <a:solidFill>
                  <a:schemeClr val="tx1"/>
                </a:solidFill>
              </a:rPr>
              <a:t>. A positivity index of 100 represents neutral (/hold) position and a </a:t>
            </a:r>
            <a:r>
              <a:rPr lang="en-US" sz="1800" dirty="0" err="1">
                <a:solidFill>
                  <a:schemeClr val="tx1"/>
                </a:solidFill>
              </a:rPr>
              <a:t>positivity_index</a:t>
            </a:r>
            <a:r>
              <a:rPr lang="en-US" sz="1800" dirty="0">
                <a:solidFill>
                  <a:schemeClr val="tx1"/>
                </a:solidFill>
              </a:rPr>
              <a:t> of &gt; 100 corresponds to buy and a </a:t>
            </a:r>
            <a:r>
              <a:rPr lang="en-US" sz="1800" dirty="0" err="1">
                <a:solidFill>
                  <a:schemeClr val="tx1"/>
                </a:solidFill>
              </a:rPr>
              <a:t>positivity_index</a:t>
            </a:r>
            <a:r>
              <a:rPr lang="en-US" sz="1800" dirty="0">
                <a:solidFill>
                  <a:schemeClr val="tx1"/>
                </a:solidFill>
              </a:rPr>
              <a:t> &lt; 100 corresponds to sell.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Lessons learned : Need to build a better corpus of positive and negative words and need to spend significant amount of time in scraping and cleaning data from a variety of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26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8 - &amp;quot;Summary &amp;quot;&quot;/&gt;&lt;property id=&quot;20307&quot; value=&quot;258&quot;/&gt;&lt;/object&gt;&lt;object type=&quot;3&quot; unique_id=&quot;10004&quot;&gt;&lt;property id=&quot;20148&quot; value=&quot;5&quot;/&gt;&lt;property id=&quot;20300&quot; value=&quot;Slide 1 - &amp;quot;My Capstone Project Presentation Title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Group #1    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Government Issued Photo ID&amp;quot;&quot;/&gt;&lt;property id=&quot;20307&quot; value=&quot;263&quot;/&gt;&lt;/object&gt;&lt;object type=&quot;3&quot; unique_id=&quot;10007&quot;&gt;&lt;property id=&quot;20148&quot; value=&quot;5&quot;/&gt;&lt;property id=&quot;20300&quot; value=&quot;Slide 4 - &amp;quot;Capstone Project Presentation&amp;quot;&quot;/&gt;&lt;property id=&quot;20307&quot; value=&quot;264&quot;/&gt;&lt;/object&gt;&lt;object type=&quot;3&quot; unique_id=&quot;10186&quot;&gt;&lt;property id=&quot;20148&quot; value=&quot;5&quot;/&gt;&lt;property id=&quot;20300&quot; value=&quot;Slide 5 - &amp;quot;Capstone Project – Talking Points&amp;quot;&quot;/&gt;&lt;property id=&quot;20307&quot; value=&quot;276&quot;/&gt;&lt;/object&gt;&lt;object type=&quot;3&quot; unique_id=&quot;10224&quot;&gt;&lt;property id=&quot;20148&quot; value=&quot;5&quot;/&gt;&lt;property id=&quot;20300&quot; value=&quot;Slide 6 - &amp;quot;Capstone Project – Talking Points (contd.)&amp;quot;&quot;/&gt;&lt;property id=&quot;20307&quot; value=&quot;277&quot;/&gt;&lt;/object&gt;&lt;object type=&quot;3&quot; unique_id=&quot;10268&quot;&gt;&lt;property id=&quot;20148&quot; value=&quot;5&quot;/&gt;&lt;property id=&quot;20300&quot; value=&quot;Slide 9 - &amp;quot;Our best wishes as you complete your Capstone Project!&amp;quot;&quot;/&gt;&lt;property id=&quot;20307&quot; value=&quot;278&quot;/&gt;&lt;/object&gt;&lt;object type=&quot;3&quot; unique_id=&quot;10378&quot;&gt;&lt;property id=&quot;20148&quot; value=&quot;5&quot;/&gt;&lt;property id=&quot;20300&quot; value=&quot;Slide 7 - &amp;quot;Complete and Submit&amp;quot;&quot;/&gt;&lt;property id=&quot;20307&quot; value=&quot;280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678</Words>
  <Application>Microsoft Macintosh PowerPoint</Application>
  <PresentationFormat>On-screen Show (16:9)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Slab</vt:lpstr>
      <vt:lpstr>Lato</vt:lpstr>
      <vt:lpstr>Arial</vt:lpstr>
      <vt:lpstr>Wingdings</vt:lpstr>
      <vt:lpstr>Simple Light</vt:lpstr>
      <vt:lpstr>Sentiment Analysis based stock market recommendations  </vt:lpstr>
      <vt:lpstr>20</vt:lpstr>
      <vt:lpstr>Government Issued Photo ID</vt:lpstr>
      <vt:lpstr>Project Goal and Importance</vt:lpstr>
      <vt:lpstr>Literature Review/Background</vt:lpstr>
      <vt:lpstr>Assumptions and Choice of Technology</vt:lpstr>
      <vt:lpstr>Peer Review Feedback</vt:lpstr>
      <vt:lpstr>Summary of Results (1/2)</vt:lpstr>
      <vt:lpstr>Summary of Results (2/2)</vt:lpstr>
      <vt:lpstr>Your Contribution</vt:lpstr>
      <vt:lpstr>Conclusions</vt:lpstr>
      <vt:lpstr>Future Scope of Work</vt:lpstr>
      <vt:lpstr>Thank You.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Maiello</dc:creator>
  <cp:lastModifiedBy>Rajeev Nair</cp:lastModifiedBy>
  <cp:revision>142</cp:revision>
  <cp:lastPrinted>2019-09-06T17:22:59Z</cp:lastPrinted>
  <dcterms:modified xsi:type="dcterms:W3CDTF">2020-04-07T19:00:03Z</dcterms:modified>
</cp:coreProperties>
</file>