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7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68E128-0941-45D8-9B8F-69E253959255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F7CCA86-74C5-47D5-AD71-F710E988FF87}">
      <dgm:prSet phldrT="[Text]"/>
      <dgm:spPr/>
      <dgm:t>
        <a:bodyPr/>
        <a:lstStyle/>
        <a:p>
          <a:r>
            <a:rPr lang="en-IN" dirty="0"/>
            <a:t>Data Understanding &amp; Cleaning</a:t>
          </a:r>
        </a:p>
      </dgm:t>
    </dgm:pt>
    <dgm:pt modelId="{D520AD53-E9DB-4C54-B7BF-BCF1CA77A832}" type="parTrans" cxnId="{A2D676BF-499B-4870-854D-694A70E79BAA}">
      <dgm:prSet/>
      <dgm:spPr/>
      <dgm:t>
        <a:bodyPr/>
        <a:lstStyle/>
        <a:p>
          <a:endParaRPr lang="en-IN"/>
        </a:p>
      </dgm:t>
    </dgm:pt>
    <dgm:pt modelId="{CEFCD830-E675-4E35-98D5-AE2B2CB8D113}" type="sibTrans" cxnId="{A2D676BF-499B-4870-854D-694A70E79BAA}">
      <dgm:prSet/>
      <dgm:spPr/>
      <dgm:t>
        <a:bodyPr/>
        <a:lstStyle/>
        <a:p>
          <a:endParaRPr lang="en-IN"/>
        </a:p>
      </dgm:t>
    </dgm:pt>
    <dgm:pt modelId="{40CD3D3E-CDE6-4CCA-B7C6-D7A9299F32A6}">
      <dgm:prSet phldrT="[Text]"/>
      <dgm:spPr/>
      <dgm:t>
        <a:bodyPr/>
        <a:lstStyle/>
        <a:p>
          <a:r>
            <a:rPr lang="en-IN" dirty="0"/>
            <a:t>Understand Data</a:t>
          </a:r>
        </a:p>
      </dgm:t>
    </dgm:pt>
    <dgm:pt modelId="{744041B1-91C1-48D6-9AFB-0F4873466D2D}" type="parTrans" cxnId="{3BD26CB8-B514-4780-A91C-FA5F8D03ABAB}">
      <dgm:prSet/>
      <dgm:spPr/>
      <dgm:t>
        <a:bodyPr/>
        <a:lstStyle/>
        <a:p>
          <a:endParaRPr lang="en-IN"/>
        </a:p>
      </dgm:t>
    </dgm:pt>
    <dgm:pt modelId="{9E4BAA31-CAE4-41E9-B9A0-90C123DF3DEB}" type="sibTrans" cxnId="{3BD26CB8-B514-4780-A91C-FA5F8D03ABAB}">
      <dgm:prSet/>
      <dgm:spPr/>
      <dgm:t>
        <a:bodyPr/>
        <a:lstStyle/>
        <a:p>
          <a:endParaRPr lang="en-IN"/>
        </a:p>
      </dgm:t>
    </dgm:pt>
    <dgm:pt modelId="{BA5C867A-147B-44C3-BE52-A59AF2F87506}">
      <dgm:prSet phldrT="[Text]"/>
      <dgm:spPr/>
      <dgm:t>
        <a:bodyPr/>
        <a:lstStyle/>
        <a:p>
          <a:r>
            <a:rPr lang="en-IN" dirty="0"/>
            <a:t>Clean</a:t>
          </a:r>
        </a:p>
        <a:p>
          <a:r>
            <a:rPr lang="en-IN" dirty="0"/>
            <a:t>Data</a:t>
          </a:r>
        </a:p>
      </dgm:t>
    </dgm:pt>
    <dgm:pt modelId="{66CB95FB-8941-47EA-A1E2-BD22006AFF03}" type="parTrans" cxnId="{D635FAD5-3559-44BD-A40C-79C9ACFAF29F}">
      <dgm:prSet/>
      <dgm:spPr/>
      <dgm:t>
        <a:bodyPr/>
        <a:lstStyle/>
        <a:p>
          <a:endParaRPr lang="en-IN"/>
        </a:p>
      </dgm:t>
    </dgm:pt>
    <dgm:pt modelId="{404FE541-B474-4756-91A7-04891A691E2B}" type="sibTrans" cxnId="{D635FAD5-3559-44BD-A40C-79C9ACFAF29F}">
      <dgm:prSet/>
      <dgm:spPr/>
      <dgm:t>
        <a:bodyPr/>
        <a:lstStyle/>
        <a:p>
          <a:endParaRPr lang="en-IN"/>
        </a:p>
      </dgm:t>
    </dgm:pt>
    <dgm:pt modelId="{8B19E606-6A99-438D-BB48-6BE408677461}">
      <dgm:prSet phldrT="[Text]"/>
      <dgm:spPr/>
      <dgm:t>
        <a:bodyPr/>
        <a:lstStyle/>
        <a:p>
          <a:r>
            <a:rPr lang="en-IN" dirty="0"/>
            <a:t>Prepare Data</a:t>
          </a:r>
        </a:p>
      </dgm:t>
    </dgm:pt>
    <dgm:pt modelId="{4BC8B9DB-E884-41A7-B2EF-5A30987347C5}" type="parTrans" cxnId="{6C286985-011C-4C63-AAFE-FDA9E853536F}">
      <dgm:prSet/>
      <dgm:spPr/>
      <dgm:t>
        <a:bodyPr/>
        <a:lstStyle/>
        <a:p>
          <a:endParaRPr lang="en-IN"/>
        </a:p>
      </dgm:t>
    </dgm:pt>
    <dgm:pt modelId="{354D27F7-3D7C-44D1-8515-890CEA9C1F0B}" type="sibTrans" cxnId="{6C286985-011C-4C63-AAFE-FDA9E853536F}">
      <dgm:prSet/>
      <dgm:spPr/>
      <dgm:t>
        <a:bodyPr/>
        <a:lstStyle/>
        <a:p>
          <a:endParaRPr lang="en-IN"/>
        </a:p>
      </dgm:t>
    </dgm:pt>
    <dgm:pt modelId="{384B4DED-85E6-4AD2-B9A3-52D23D2DB6D1}">
      <dgm:prSet phldrT="[Text]"/>
      <dgm:spPr/>
      <dgm:t>
        <a:bodyPr/>
        <a:lstStyle/>
        <a:p>
          <a:r>
            <a:rPr lang="en-IN" dirty="0"/>
            <a:t>Domain Understanding</a:t>
          </a:r>
        </a:p>
      </dgm:t>
    </dgm:pt>
    <dgm:pt modelId="{4A8FB557-8ADC-4CA5-806D-A1A62855C1B6}" type="parTrans" cxnId="{6E62F8F2-ABC8-4E00-BF81-7E07B072782B}">
      <dgm:prSet/>
      <dgm:spPr/>
      <dgm:t>
        <a:bodyPr/>
        <a:lstStyle/>
        <a:p>
          <a:endParaRPr lang="en-IN"/>
        </a:p>
      </dgm:t>
    </dgm:pt>
    <dgm:pt modelId="{C5564FC9-1719-42AC-AAD9-DB4A24752D48}" type="sibTrans" cxnId="{6E62F8F2-ABC8-4E00-BF81-7E07B072782B}">
      <dgm:prSet/>
      <dgm:spPr/>
      <dgm:t>
        <a:bodyPr/>
        <a:lstStyle/>
        <a:p>
          <a:endParaRPr lang="en-IN"/>
        </a:p>
      </dgm:t>
    </dgm:pt>
    <dgm:pt modelId="{4D615029-6773-475E-8F09-0D4F8EC0C14C}">
      <dgm:prSet phldrT="[Text]"/>
      <dgm:spPr/>
      <dgm:t>
        <a:bodyPr/>
        <a:lstStyle/>
        <a:p>
          <a:r>
            <a:rPr lang="en-IN" dirty="0"/>
            <a:t>Propose Funding Type</a:t>
          </a:r>
        </a:p>
      </dgm:t>
    </dgm:pt>
    <dgm:pt modelId="{BF34A488-6C90-45E8-BA9F-263B72DFAEC2}" type="parTrans" cxnId="{F65CAFE3-EEDA-4947-8E7E-A2871B204DCC}">
      <dgm:prSet/>
      <dgm:spPr/>
      <dgm:t>
        <a:bodyPr/>
        <a:lstStyle/>
        <a:p>
          <a:endParaRPr lang="en-IN"/>
        </a:p>
      </dgm:t>
    </dgm:pt>
    <dgm:pt modelId="{F9082B1D-A531-481B-8486-DB0BB7167343}" type="sibTrans" cxnId="{F65CAFE3-EEDA-4947-8E7E-A2871B204DCC}">
      <dgm:prSet/>
      <dgm:spPr/>
      <dgm:t>
        <a:bodyPr/>
        <a:lstStyle/>
        <a:p>
          <a:endParaRPr lang="en-IN"/>
        </a:p>
      </dgm:t>
    </dgm:pt>
    <dgm:pt modelId="{D52238B3-4BA4-4540-B32C-AEA612319D60}">
      <dgm:prSet phldrT="[Text]"/>
      <dgm:spPr/>
      <dgm:t>
        <a:bodyPr/>
        <a:lstStyle/>
        <a:p>
          <a:r>
            <a:rPr lang="en-IN" dirty="0"/>
            <a:t>Propose Countries</a:t>
          </a:r>
        </a:p>
      </dgm:t>
    </dgm:pt>
    <dgm:pt modelId="{5DF6BB2A-5614-486B-98D4-56CD3B6F5ACF}" type="parTrans" cxnId="{0484DD75-BDD5-4B46-845E-909E727C148F}">
      <dgm:prSet/>
      <dgm:spPr/>
      <dgm:t>
        <a:bodyPr/>
        <a:lstStyle/>
        <a:p>
          <a:endParaRPr lang="en-IN"/>
        </a:p>
      </dgm:t>
    </dgm:pt>
    <dgm:pt modelId="{06531898-AE7F-4EFD-9DEE-058924A64A4F}" type="sibTrans" cxnId="{0484DD75-BDD5-4B46-845E-909E727C148F}">
      <dgm:prSet/>
      <dgm:spPr/>
      <dgm:t>
        <a:bodyPr/>
        <a:lstStyle/>
        <a:p>
          <a:endParaRPr lang="en-IN"/>
        </a:p>
      </dgm:t>
    </dgm:pt>
    <dgm:pt modelId="{0162097B-4523-4DA1-A39C-2AF0097DE763}">
      <dgm:prSet phldrT="[Text]"/>
      <dgm:spPr/>
      <dgm:t>
        <a:bodyPr/>
        <a:lstStyle/>
        <a:p>
          <a:r>
            <a:rPr lang="en-IN" dirty="0"/>
            <a:t>Business Case</a:t>
          </a:r>
        </a:p>
      </dgm:t>
    </dgm:pt>
    <dgm:pt modelId="{B8193AE9-C0BD-47D4-BE6D-7087D7408931}" type="parTrans" cxnId="{6FD42FBF-B0C7-44EB-9476-60379A665ABB}">
      <dgm:prSet/>
      <dgm:spPr/>
      <dgm:t>
        <a:bodyPr/>
        <a:lstStyle/>
        <a:p>
          <a:endParaRPr lang="en-IN"/>
        </a:p>
      </dgm:t>
    </dgm:pt>
    <dgm:pt modelId="{4D2B2A83-3149-4334-B240-73CB5A777AB3}" type="sibTrans" cxnId="{6FD42FBF-B0C7-44EB-9476-60379A665ABB}">
      <dgm:prSet/>
      <dgm:spPr/>
      <dgm:t>
        <a:bodyPr/>
        <a:lstStyle/>
        <a:p>
          <a:endParaRPr lang="en-IN"/>
        </a:p>
      </dgm:t>
    </dgm:pt>
    <dgm:pt modelId="{B7871632-224F-4F26-A7A7-03B8CC6CA1A4}">
      <dgm:prSet phldrT="[Text]"/>
      <dgm:spPr/>
      <dgm:t>
        <a:bodyPr/>
        <a:lstStyle/>
        <a:p>
          <a:r>
            <a:rPr lang="en-IN" dirty="0"/>
            <a:t>Propose Sectors for Investment</a:t>
          </a:r>
        </a:p>
      </dgm:t>
    </dgm:pt>
    <dgm:pt modelId="{B0799D55-3F12-4AF6-ABEC-3E088ECCCF3B}" type="parTrans" cxnId="{B9F32E1F-21A5-4312-91EE-D374E8D80415}">
      <dgm:prSet/>
      <dgm:spPr/>
      <dgm:t>
        <a:bodyPr/>
        <a:lstStyle/>
        <a:p>
          <a:endParaRPr lang="en-IN"/>
        </a:p>
      </dgm:t>
    </dgm:pt>
    <dgm:pt modelId="{D41DEAE9-E7FE-4E7F-96F0-91AB67A8A076}" type="sibTrans" cxnId="{B9F32E1F-21A5-4312-91EE-D374E8D80415}">
      <dgm:prSet/>
      <dgm:spPr/>
      <dgm:t>
        <a:bodyPr/>
        <a:lstStyle/>
        <a:p>
          <a:endParaRPr lang="en-IN"/>
        </a:p>
      </dgm:t>
    </dgm:pt>
    <dgm:pt modelId="{471128E9-AC15-409B-924E-DEB7BA7C463E}" type="pres">
      <dgm:prSet presAssocID="{6E68E128-0941-45D8-9B8F-69E253959255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7A5D4DC4-9A11-41A9-9500-2CDAA699674B}" type="pres">
      <dgm:prSet presAssocID="{6E68E128-0941-45D8-9B8F-69E253959255}" presName="arc1" presStyleLbl="node1" presStyleIdx="0" presStyleCnt="4"/>
      <dgm:spPr/>
    </dgm:pt>
    <dgm:pt modelId="{C8356B64-0E4F-4294-8486-DA7D91754BAE}" type="pres">
      <dgm:prSet presAssocID="{6E68E128-0941-45D8-9B8F-69E253959255}" presName="arc3" presStyleLbl="node1" presStyleIdx="1" presStyleCnt="4"/>
      <dgm:spPr/>
    </dgm:pt>
    <dgm:pt modelId="{65672836-6A67-48DA-952B-9AEDA28F7376}" type="pres">
      <dgm:prSet presAssocID="{6E68E128-0941-45D8-9B8F-69E253959255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B3815220-E10B-49AF-977D-702A0D0ED1B3}" type="pres">
      <dgm:prSet presAssocID="{6E68E128-0941-45D8-9B8F-69E253959255}" presName="arc2" presStyleLbl="node1" presStyleIdx="2" presStyleCnt="4"/>
      <dgm:spPr/>
    </dgm:pt>
    <dgm:pt modelId="{68DD94DB-F03B-4016-820C-C4344D20640B}" type="pres">
      <dgm:prSet presAssocID="{6E68E128-0941-45D8-9B8F-69E253959255}" presName="arc4" presStyleLbl="node1" presStyleIdx="3" presStyleCnt="4"/>
      <dgm:spPr/>
    </dgm:pt>
    <dgm:pt modelId="{9B5369D5-B13C-4E24-9D23-2E49287BEC40}" type="pres">
      <dgm:prSet presAssocID="{6E68E128-0941-45D8-9B8F-69E253959255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6170EDF7-C454-4ADF-9D58-AE04335A5328}" type="pres">
      <dgm:prSet presAssocID="{6E68E128-0941-45D8-9B8F-69E253959255}" presName="middleComposite" presStyleCnt="0"/>
      <dgm:spPr/>
    </dgm:pt>
    <dgm:pt modelId="{510589ED-8FAF-4FFE-A44B-61B9FC4594DF}" type="pres">
      <dgm:prSet presAssocID="{4D615029-6773-475E-8F09-0D4F8EC0C14C}" presName="circ1" presStyleLbl="vennNode1" presStyleIdx="0" presStyleCnt="8"/>
      <dgm:spPr/>
    </dgm:pt>
    <dgm:pt modelId="{C4430FA3-FB24-421F-A4B0-B97F898FC82A}" type="pres">
      <dgm:prSet presAssocID="{4D615029-6773-475E-8F09-0D4F8EC0C14C}" presName="circ1Tx" presStyleLbl="revTx" presStyleIdx="1" presStyleCnt="3">
        <dgm:presLayoutVars>
          <dgm:chMax val="0"/>
          <dgm:chPref val="0"/>
        </dgm:presLayoutVars>
      </dgm:prSet>
      <dgm:spPr/>
    </dgm:pt>
    <dgm:pt modelId="{BC45AEF6-FF26-488C-A09A-7FE203C59EC3}" type="pres">
      <dgm:prSet presAssocID="{D52238B3-4BA4-4540-B32C-AEA612319D60}" presName="circ2" presStyleLbl="vennNode1" presStyleIdx="1" presStyleCnt="8"/>
      <dgm:spPr/>
    </dgm:pt>
    <dgm:pt modelId="{3DF7C905-02B1-4FAD-AB8E-C7E1762FF70B}" type="pres">
      <dgm:prSet presAssocID="{D52238B3-4BA4-4540-B32C-AEA612319D60}" presName="circ2Tx" presStyleLbl="revTx" presStyleIdx="1" presStyleCnt="3">
        <dgm:presLayoutVars>
          <dgm:chMax val="0"/>
          <dgm:chPref val="0"/>
        </dgm:presLayoutVars>
      </dgm:prSet>
      <dgm:spPr/>
    </dgm:pt>
    <dgm:pt modelId="{7CD23C79-F35D-4B53-A886-0FA65A20C44B}" type="pres">
      <dgm:prSet presAssocID="{6E68E128-0941-45D8-9B8F-69E253959255}" presName="leftComposite" presStyleCnt="0"/>
      <dgm:spPr/>
    </dgm:pt>
    <dgm:pt modelId="{396E5DAE-6AA3-4B8A-A00D-76DEBD9B6C71}" type="pres">
      <dgm:prSet presAssocID="{40CD3D3E-CDE6-4CCA-B7C6-D7A9299F32A6}" presName="childText1_1" presStyleLbl="vennNode1" presStyleIdx="2" presStyleCnt="8" custScaleX="119448" custScaleY="122002">
        <dgm:presLayoutVars>
          <dgm:chMax val="0"/>
          <dgm:chPref val="0"/>
        </dgm:presLayoutVars>
      </dgm:prSet>
      <dgm:spPr/>
    </dgm:pt>
    <dgm:pt modelId="{8F783364-6BA7-4314-AE97-CDF35D4DCD17}" type="pres">
      <dgm:prSet presAssocID="{40CD3D3E-CDE6-4CCA-B7C6-D7A9299F32A6}" presName="ellipse1" presStyleLbl="vennNode1" presStyleIdx="3" presStyleCnt="8"/>
      <dgm:spPr/>
    </dgm:pt>
    <dgm:pt modelId="{34F32E4E-88CE-433A-9D0F-3B20F692E3FC}" type="pres">
      <dgm:prSet presAssocID="{40CD3D3E-CDE6-4CCA-B7C6-D7A9299F32A6}" presName="ellipse2" presStyleLbl="vennNode1" presStyleIdx="4" presStyleCnt="8"/>
      <dgm:spPr/>
    </dgm:pt>
    <dgm:pt modelId="{4C82CB23-F818-4419-B46D-8A004FCDA8CD}" type="pres">
      <dgm:prSet presAssocID="{BA5C867A-147B-44C3-BE52-A59AF2F87506}" presName="childText1_2" presStyleLbl="vennNode1" presStyleIdx="5" presStyleCnt="8">
        <dgm:presLayoutVars>
          <dgm:chMax val="0"/>
          <dgm:chPref val="0"/>
        </dgm:presLayoutVars>
      </dgm:prSet>
      <dgm:spPr/>
    </dgm:pt>
    <dgm:pt modelId="{AAB5F180-C76C-49E5-BA8F-7E9E1201D97A}" type="pres">
      <dgm:prSet presAssocID="{BA5C867A-147B-44C3-BE52-A59AF2F87506}" presName="ellipse3" presStyleLbl="vennNode1" presStyleIdx="6" presStyleCnt="8"/>
      <dgm:spPr/>
    </dgm:pt>
    <dgm:pt modelId="{31A9CA4A-CEDA-4946-8A8D-345F58D085B2}" type="pres">
      <dgm:prSet presAssocID="{8B19E606-6A99-438D-BB48-6BE408677461}" presName="childText1_3" presStyleLbl="vennNode1" presStyleIdx="7" presStyleCnt="8">
        <dgm:presLayoutVars>
          <dgm:chMax val="0"/>
          <dgm:chPref val="0"/>
        </dgm:presLayoutVars>
      </dgm:prSet>
      <dgm:spPr/>
    </dgm:pt>
    <dgm:pt modelId="{DE1C62E8-8A88-4B8F-BF47-DA8E9AF09536}" type="pres">
      <dgm:prSet presAssocID="{6E68E128-0941-45D8-9B8F-69E253959255}" presName="rightChild" presStyleLbl="node2" presStyleIdx="0" presStyleCnt="1">
        <dgm:presLayoutVars>
          <dgm:chMax val="0"/>
          <dgm:chPref val="0"/>
        </dgm:presLayoutVars>
      </dgm:prSet>
      <dgm:spPr/>
    </dgm:pt>
    <dgm:pt modelId="{53B013E3-46FB-494F-8844-DAAF7D6BF3A3}" type="pres">
      <dgm:prSet presAssocID="{6E68E128-0941-45D8-9B8F-69E253959255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B9F32E1F-21A5-4312-91EE-D374E8D80415}" srcId="{0162097B-4523-4DA1-A39C-2AF0097DE763}" destId="{B7871632-224F-4F26-A7A7-03B8CC6CA1A4}" srcOrd="0" destOrd="0" parTransId="{B0799D55-3F12-4AF6-ABEC-3E088ECCCF3B}" sibTransId="{D41DEAE9-E7FE-4E7F-96F0-91AB67A8A076}"/>
    <dgm:cxn modelId="{44A2C828-6230-465A-9E88-690FDA0BD1EB}" type="presOf" srcId="{8B19E606-6A99-438D-BB48-6BE408677461}" destId="{31A9CA4A-CEDA-4946-8A8D-345F58D085B2}" srcOrd="0" destOrd="0" presId="urn:microsoft.com/office/officeart/2009/3/layout/PhasedProcess"/>
    <dgm:cxn modelId="{97F67365-A720-4C9E-B6A4-692CD0A7F8F5}" type="presOf" srcId="{384B4DED-85E6-4AD2-B9A3-52D23D2DB6D1}" destId="{65672836-6A67-48DA-952B-9AEDA28F7376}" srcOrd="0" destOrd="0" presId="urn:microsoft.com/office/officeart/2009/3/layout/PhasedProcess"/>
    <dgm:cxn modelId="{0484DD75-BDD5-4B46-845E-909E727C148F}" srcId="{384B4DED-85E6-4AD2-B9A3-52D23D2DB6D1}" destId="{D52238B3-4BA4-4540-B32C-AEA612319D60}" srcOrd="1" destOrd="0" parTransId="{5DF6BB2A-5614-486B-98D4-56CD3B6F5ACF}" sibTransId="{06531898-AE7F-4EFD-9DEE-058924A64A4F}"/>
    <dgm:cxn modelId="{5D7F2276-BF30-4887-B423-39CB9A6FA7E3}" type="presOf" srcId="{4D615029-6773-475E-8F09-0D4F8EC0C14C}" destId="{510589ED-8FAF-4FFE-A44B-61B9FC4594DF}" srcOrd="0" destOrd="0" presId="urn:microsoft.com/office/officeart/2009/3/layout/PhasedProcess"/>
    <dgm:cxn modelId="{6C286985-011C-4C63-AAFE-FDA9E853536F}" srcId="{DF7CCA86-74C5-47D5-AD71-F710E988FF87}" destId="{8B19E606-6A99-438D-BB48-6BE408677461}" srcOrd="2" destOrd="0" parTransId="{4BC8B9DB-E884-41A7-B2EF-5A30987347C5}" sibTransId="{354D27F7-3D7C-44D1-8515-890CEA9C1F0B}"/>
    <dgm:cxn modelId="{AAFCB188-424C-40E4-8C14-DFF43A1533AD}" type="presOf" srcId="{B7871632-224F-4F26-A7A7-03B8CC6CA1A4}" destId="{DE1C62E8-8A88-4B8F-BF47-DA8E9AF09536}" srcOrd="0" destOrd="0" presId="urn:microsoft.com/office/officeart/2009/3/layout/PhasedProcess"/>
    <dgm:cxn modelId="{2E272B8A-375D-4231-BB55-06BFD06EE0AB}" type="presOf" srcId="{6E68E128-0941-45D8-9B8F-69E253959255}" destId="{471128E9-AC15-409B-924E-DEB7BA7C463E}" srcOrd="0" destOrd="0" presId="urn:microsoft.com/office/officeart/2009/3/layout/PhasedProcess"/>
    <dgm:cxn modelId="{9CE9B48F-BBBD-4543-9C50-B88D7A0BBF96}" type="presOf" srcId="{4D615029-6773-475E-8F09-0D4F8EC0C14C}" destId="{C4430FA3-FB24-421F-A4B0-B97F898FC82A}" srcOrd="1" destOrd="0" presId="urn:microsoft.com/office/officeart/2009/3/layout/PhasedProcess"/>
    <dgm:cxn modelId="{1EB53A96-FE07-4097-8F77-FF13B8361D5D}" type="presOf" srcId="{0162097B-4523-4DA1-A39C-2AF0097DE763}" destId="{9B5369D5-B13C-4E24-9D23-2E49287BEC40}" srcOrd="0" destOrd="0" presId="urn:microsoft.com/office/officeart/2009/3/layout/PhasedProcess"/>
    <dgm:cxn modelId="{3BD26CB8-B514-4780-A91C-FA5F8D03ABAB}" srcId="{DF7CCA86-74C5-47D5-AD71-F710E988FF87}" destId="{40CD3D3E-CDE6-4CCA-B7C6-D7A9299F32A6}" srcOrd="0" destOrd="0" parTransId="{744041B1-91C1-48D6-9AFB-0F4873466D2D}" sibTransId="{9E4BAA31-CAE4-41E9-B9A0-90C123DF3DEB}"/>
    <dgm:cxn modelId="{6FD42FBF-B0C7-44EB-9476-60379A665ABB}" srcId="{6E68E128-0941-45D8-9B8F-69E253959255}" destId="{0162097B-4523-4DA1-A39C-2AF0097DE763}" srcOrd="2" destOrd="0" parTransId="{B8193AE9-C0BD-47D4-BE6D-7087D7408931}" sibTransId="{4D2B2A83-3149-4334-B240-73CB5A777AB3}"/>
    <dgm:cxn modelId="{A2D676BF-499B-4870-854D-694A70E79BAA}" srcId="{6E68E128-0941-45D8-9B8F-69E253959255}" destId="{DF7CCA86-74C5-47D5-AD71-F710E988FF87}" srcOrd="0" destOrd="0" parTransId="{D520AD53-E9DB-4C54-B7BF-BCF1CA77A832}" sibTransId="{CEFCD830-E675-4E35-98D5-AE2B2CB8D113}"/>
    <dgm:cxn modelId="{900372C8-296B-4879-8C4C-C2B6AF4F4DDF}" type="presOf" srcId="{DF7CCA86-74C5-47D5-AD71-F710E988FF87}" destId="{53B013E3-46FB-494F-8844-DAAF7D6BF3A3}" srcOrd="0" destOrd="0" presId="urn:microsoft.com/office/officeart/2009/3/layout/PhasedProcess"/>
    <dgm:cxn modelId="{D6F564CF-9BB8-41B8-B467-97458CB07312}" type="presOf" srcId="{BA5C867A-147B-44C3-BE52-A59AF2F87506}" destId="{4C82CB23-F818-4419-B46D-8A004FCDA8CD}" srcOrd="0" destOrd="0" presId="urn:microsoft.com/office/officeart/2009/3/layout/PhasedProcess"/>
    <dgm:cxn modelId="{D635FAD5-3559-44BD-A40C-79C9ACFAF29F}" srcId="{DF7CCA86-74C5-47D5-AD71-F710E988FF87}" destId="{BA5C867A-147B-44C3-BE52-A59AF2F87506}" srcOrd="1" destOrd="0" parTransId="{66CB95FB-8941-47EA-A1E2-BD22006AFF03}" sibTransId="{404FE541-B474-4756-91A7-04891A691E2B}"/>
    <dgm:cxn modelId="{19E772DE-B22B-4B8A-9D19-9E9DF10613D1}" type="presOf" srcId="{D52238B3-4BA4-4540-B32C-AEA612319D60}" destId="{BC45AEF6-FF26-488C-A09A-7FE203C59EC3}" srcOrd="0" destOrd="0" presId="urn:microsoft.com/office/officeart/2009/3/layout/PhasedProcess"/>
    <dgm:cxn modelId="{F65CAFE3-EEDA-4947-8E7E-A2871B204DCC}" srcId="{384B4DED-85E6-4AD2-B9A3-52D23D2DB6D1}" destId="{4D615029-6773-475E-8F09-0D4F8EC0C14C}" srcOrd="0" destOrd="0" parTransId="{BF34A488-6C90-45E8-BA9F-263B72DFAEC2}" sibTransId="{F9082B1D-A531-481B-8486-DB0BB7167343}"/>
    <dgm:cxn modelId="{6E62F8F2-ABC8-4E00-BF81-7E07B072782B}" srcId="{6E68E128-0941-45D8-9B8F-69E253959255}" destId="{384B4DED-85E6-4AD2-B9A3-52D23D2DB6D1}" srcOrd="1" destOrd="0" parTransId="{4A8FB557-8ADC-4CA5-806D-A1A62855C1B6}" sibTransId="{C5564FC9-1719-42AC-AAD9-DB4A24752D48}"/>
    <dgm:cxn modelId="{ECB9F8F2-511A-4D9F-997E-704CACCB6853}" type="presOf" srcId="{D52238B3-4BA4-4540-B32C-AEA612319D60}" destId="{3DF7C905-02B1-4FAD-AB8E-C7E1762FF70B}" srcOrd="1" destOrd="0" presId="urn:microsoft.com/office/officeart/2009/3/layout/PhasedProcess"/>
    <dgm:cxn modelId="{56DFBBF5-F30C-4C8B-930B-BB94628401AF}" type="presOf" srcId="{40CD3D3E-CDE6-4CCA-B7C6-D7A9299F32A6}" destId="{396E5DAE-6AA3-4B8A-A00D-76DEBD9B6C71}" srcOrd="0" destOrd="0" presId="urn:microsoft.com/office/officeart/2009/3/layout/PhasedProcess"/>
    <dgm:cxn modelId="{3EA14F0F-F3A7-4BD0-BE4A-C0E97B64C6DD}" type="presParOf" srcId="{471128E9-AC15-409B-924E-DEB7BA7C463E}" destId="{7A5D4DC4-9A11-41A9-9500-2CDAA699674B}" srcOrd="0" destOrd="0" presId="urn:microsoft.com/office/officeart/2009/3/layout/PhasedProcess"/>
    <dgm:cxn modelId="{FDE87B31-B304-4D19-AFEE-FA3A229B5590}" type="presParOf" srcId="{471128E9-AC15-409B-924E-DEB7BA7C463E}" destId="{C8356B64-0E4F-4294-8486-DA7D91754BAE}" srcOrd="1" destOrd="0" presId="urn:microsoft.com/office/officeart/2009/3/layout/PhasedProcess"/>
    <dgm:cxn modelId="{CA85D2A0-51D7-4AA0-B1E6-F60AE9535C84}" type="presParOf" srcId="{471128E9-AC15-409B-924E-DEB7BA7C463E}" destId="{65672836-6A67-48DA-952B-9AEDA28F7376}" srcOrd="2" destOrd="0" presId="urn:microsoft.com/office/officeart/2009/3/layout/PhasedProcess"/>
    <dgm:cxn modelId="{769F3057-381A-4348-99BE-345ED12FFD39}" type="presParOf" srcId="{471128E9-AC15-409B-924E-DEB7BA7C463E}" destId="{B3815220-E10B-49AF-977D-702A0D0ED1B3}" srcOrd="3" destOrd="0" presId="urn:microsoft.com/office/officeart/2009/3/layout/PhasedProcess"/>
    <dgm:cxn modelId="{3000A7D4-AB91-416A-BCD6-9C0D6976D44D}" type="presParOf" srcId="{471128E9-AC15-409B-924E-DEB7BA7C463E}" destId="{68DD94DB-F03B-4016-820C-C4344D20640B}" srcOrd="4" destOrd="0" presId="urn:microsoft.com/office/officeart/2009/3/layout/PhasedProcess"/>
    <dgm:cxn modelId="{6EE58085-AB32-404F-A07E-8EA94AB2538F}" type="presParOf" srcId="{471128E9-AC15-409B-924E-DEB7BA7C463E}" destId="{9B5369D5-B13C-4E24-9D23-2E49287BEC40}" srcOrd="5" destOrd="0" presId="urn:microsoft.com/office/officeart/2009/3/layout/PhasedProcess"/>
    <dgm:cxn modelId="{D6CC2681-CDFD-4F14-BBE4-92EB7D0D7981}" type="presParOf" srcId="{471128E9-AC15-409B-924E-DEB7BA7C463E}" destId="{6170EDF7-C454-4ADF-9D58-AE04335A5328}" srcOrd="6" destOrd="0" presId="urn:microsoft.com/office/officeart/2009/3/layout/PhasedProcess"/>
    <dgm:cxn modelId="{2C665C16-B73C-4770-8F28-C90FB28DA064}" type="presParOf" srcId="{6170EDF7-C454-4ADF-9D58-AE04335A5328}" destId="{510589ED-8FAF-4FFE-A44B-61B9FC4594DF}" srcOrd="0" destOrd="0" presId="urn:microsoft.com/office/officeart/2009/3/layout/PhasedProcess"/>
    <dgm:cxn modelId="{269E9AD9-D7EE-4421-A686-E8319C75A016}" type="presParOf" srcId="{6170EDF7-C454-4ADF-9D58-AE04335A5328}" destId="{C4430FA3-FB24-421F-A4B0-B97F898FC82A}" srcOrd="1" destOrd="0" presId="urn:microsoft.com/office/officeart/2009/3/layout/PhasedProcess"/>
    <dgm:cxn modelId="{6677174A-DF8C-40CF-AE8D-A3EFA76EC710}" type="presParOf" srcId="{6170EDF7-C454-4ADF-9D58-AE04335A5328}" destId="{BC45AEF6-FF26-488C-A09A-7FE203C59EC3}" srcOrd="2" destOrd="0" presId="urn:microsoft.com/office/officeart/2009/3/layout/PhasedProcess"/>
    <dgm:cxn modelId="{D11922B1-AED5-4E74-90D0-29356C4F72A8}" type="presParOf" srcId="{6170EDF7-C454-4ADF-9D58-AE04335A5328}" destId="{3DF7C905-02B1-4FAD-AB8E-C7E1762FF70B}" srcOrd="3" destOrd="0" presId="urn:microsoft.com/office/officeart/2009/3/layout/PhasedProcess"/>
    <dgm:cxn modelId="{9B4BEBCE-D77D-43D7-9374-A4209FA43A80}" type="presParOf" srcId="{471128E9-AC15-409B-924E-DEB7BA7C463E}" destId="{7CD23C79-F35D-4B53-A886-0FA65A20C44B}" srcOrd="7" destOrd="0" presId="urn:microsoft.com/office/officeart/2009/3/layout/PhasedProcess"/>
    <dgm:cxn modelId="{73B3A54D-6D9E-4049-964D-C44CC0E95EF5}" type="presParOf" srcId="{7CD23C79-F35D-4B53-A886-0FA65A20C44B}" destId="{396E5DAE-6AA3-4B8A-A00D-76DEBD9B6C71}" srcOrd="0" destOrd="0" presId="urn:microsoft.com/office/officeart/2009/3/layout/PhasedProcess"/>
    <dgm:cxn modelId="{A65C4A17-3322-4181-987C-C2ECC33C9C67}" type="presParOf" srcId="{7CD23C79-F35D-4B53-A886-0FA65A20C44B}" destId="{8F783364-6BA7-4314-AE97-CDF35D4DCD17}" srcOrd="1" destOrd="0" presId="urn:microsoft.com/office/officeart/2009/3/layout/PhasedProcess"/>
    <dgm:cxn modelId="{0F2E8ED1-24FB-495E-B1C4-4D26F5765AEF}" type="presParOf" srcId="{7CD23C79-F35D-4B53-A886-0FA65A20C44B}" destId="{34F32E4E-88CE-433A-9D0F-3B20F692E3FC}" srcOrd="2" destOrd="0" presId="urn:microsoft.com/office/officeart/2009/3/layout/PhasedProcess"/>
    <dgm:cxn modelId="{EA4B2BB3-E631-47C6-BC29-66E2EF4DBCDA}" type="presParOf" srcId="{7CD23C79-F35D-4B53-A886-0FA65A20C44B}" destId="{4C82CB23-F818-4419-B46D-8A004FCDA8CD}" srcOrd="3" destOrd="0" presId="urn:microsoft.com/office/officeart/2009/3/layout/PhasedProcess"/>
    <dgm:cxn modelId="{37B07676-FE99-4F35-A66C-55B7F16CB76A}" type="presParOf" srcId="{7CD23C79-F35D-4B53-A886-0FA65A20C44B}" destId="{AAB5F180-C76C-49E5-BA8F-7E9E1201D97A}" srcOrd="4" destOrd="0" presId="urn:microsoft.com/office/officeart/2009/3/layout/PhasedProcess"/>
    <dgm:cxn modelId="{959F4A13-73D4-4368-B8B5-ED2120943E81}" type="presParOf" srcId="{7CD23C79-F35D-4B53-A886-0FA65A20C44B}" destId="{31A9CA4A-CEDA-4946-8A8D-345F58D085B2}" srcOrd="5" destOrd="0" presId="urn:microsoft.com/office/officeart/2009/3/layout/PhasedProcess"/>
    <dgm:cxn modelId="{22F8EF3C-9149-4FF3-9CF4-37899F183187}" type="presParOf" srcId="{471128E9-AC15-409B-924E-DEB7BA7C463E}" destId="{DE1C62E8-8A88-4B8F-BF47-DA8E9AF09536}" srcOrd="8" destOrd="0" presId="urn:microsoft.com/office/officeart/2009/3/layout/PhasedProcess"/>
    <dgm:cxn modelId="{8601BC3F-EC8E-455F-9073-18199CE98216}" type="presParOf" srcId="{471128E9-AC15-409B-924E-DEB7BA7C463E}" destId="{53B013E3-46FB-494F-8844-DAAF7D6BF3A3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D4DC4-9A11-41A9-9500-2CDAA699674B}">
      <dsp:nvSpPr>
        <dsp:cNvPr id="0" name=""/>
        <dsp:cNvSpPr/>
      </dsp:nvSpPr>
      <dsp:spPr>
        <a:xfrm rot="5400000">
          <a:off x="283" y="199889"/>
          <a:ext cx="3691002" cy="3691569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56B64-0E4F-4294-8486-DA7D91754BAE}">
      <dsp:nvSpPr>
        <dsp:cNvPr id="0" name=""/>
        <dsp:cNvSpPr/>
      </dsp:nvSpPr>
      <dsp:spPr>
        <a:xfrm rot="16200000">
          <a:off x="3799081" y="199889"/>
          <a:ext cx="3691002" cy="3691569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72836-6A67-48DA-952B-9AEDA28F7376}">
      <dsp:nvSpPr>
        <dsp:cNvPr id="0" name=""/>
        <dsp:cNvSpPr/>
      </dsp:nvSpPr>
      <dsp:spPr>
        <a:xfrm>
          <a:off x="4235531" y="3406378"/>
          <a:ext cx="2802465" cy="73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Domain Understanding</a:t>
          </a:r>
        </a:p>
      </dsp:txBody>
      <dsp:txXfrm>
        <a:off x="4235531" y="3406378"/>
        <a:ext cx="2802465" cy="738437"/>
      </dsp:txXfrm>
    </dsp:sp>
    <dsp:sp modelId="{B3815220-E10B-49AF-977D-702A0D0ED1B3}">
      <dsp:nvSpPr>
        <dsp:cNvPr id="0" name=""/>
        <dsp:cNvSpPr/>
      </dsp:nvSpPr>
      <dsp:spPr>
        <a:xfrm rot="5400000">
          <a:off x="3680683" y="199889"/>
          <a:ext cx="3691002" cy="3691569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D94DB-F03B-4016-820C-C4344D20640B}">
      <dsp:nvSpPr>
        <dsp:cNvPr id="0" name=""/>
        <dsp:cNvSpPr/>
      </dsp:nvSpPr>
      <dsp:spPr>
        <a:xfrm rot="16200000">
          <a:off x="7478364" y="199889"/>
          <a:ext cx="3691002" cy="3691569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369D5-B13C-4E24-9D23-2E49287BEC40}">
      <dsp:nvSpPr>
        <dsp:cNvPr id="0" name=""/>
        <dsp:cNvSpPr/>
      </dsp:nvSpPr>
      <dsp:spPr>
        <a:xfrm>
          <a:off x="7645625" y="3406378"/>
          <a:ext cx="2802465" cy="73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Business Case</a:t>
          </a:r>
        </a:p>
      </dsp:txBody>
      <dsp:txXfrm>
        <a:off x="7645625" y="3406378"/>
        <a:ext cx="2802465" cy="738437"/>
      </dsp:txXfrm>
    </dsp:sp>
    <dsp:sp modelId="{510589ED-8FAF-4FFE-A44B-61B9FC4594DF}">
      <dsp:nvSpPr>
        <dsp:cNvPr id="0" name=""/>
        <dsp:cNvSpPr/>
      </dsp:nvSpPr>
      <dsp:spPr>
        <a:xfrm>
          <a:off x="4145481" y="1259278"/>
          <a:ext cx="1691129" cy="169112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Propose Funding Type</a:t>
          </a:r>
        </a:p>
      </dsp:txBody>
      <dsp:txXfrm>
        <a:off x="4381630" y="1458699"/>
        <a:ext cx="975065" cy="1292288"/>
      </dsp:txXfrm>
    </dsp:sp>
    <dsp:sp modelId="{BC45AEF6-FF26-488C-A09A-7FE203C59EC3}">
      <dsp:nvSpPr>
        <dsp:cNvPr id="0" name=""/>
        <dsp:cNvSpPr/>
      </dsp:nvSpPr>
      <dsp:spPr>
        <a:xfrm>
          <a:off x="5364313" y="1259278"/>
          <a:ext cx="1691129" cy="169112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Propose Countries</a:t>
          </a:r>
        </a:p>
      </dsp:txBody>
      <dsp:txXfrm>
        <a:off x="5844228" y="1458699"/>
        <a:ext cx="975065" cy="1292288"/>
      </dsp:txXfrm>
    </dsp:sp>
    <dsp:sp modelId="{396E5DAE-6AA3-4B8A-A00D-76DEBD9B6C71}">
      <dsp:nvSpPr>
        <dsp:cNvPr id="0" name=""/>
        <dsp:cNvSpPr/>
      </dsp:nvSpPr>
      <dsp:spPr>
        <a:xfrm>
          <a:off x="950934" y="696158"/>
          <a:ext cx="1396976" cy="142687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Understand Data</a:t>
          </a:r>
        </a:p>
      </dsp:txBody>
      <dsp:txXfrm>
        <a:off x="1155516" y="905120"/>
        <a:ext cx="987812" cy="1008955"/>
      </dsp:txXfrm>
    </dsp:sp>
    <dsp:sp modelId="{8F783364-6BA7-4314-AE97-CDF35D4DCD17}">
      <dsp:nvSpPr>
        <dsp:cNvPr id="0" name=""/>
        <dsp:cNvSpPr/>
      </dsp:nvSpPr>
      <dsp:spPr>
        <a:xfrm>
          <a:off x="633319" y="1802620"/>
          <a:ext cx="574480" cy="5742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4F32E4E-88CE-433A-9D0F-3B20F692E3FC}">
      <dsp:nvSpPr>
        <dsp:cNvPr id="0" name=""/>
        <dsp:cNvSpPr/>
      </dsp:nvSpPr>
      <dsp:spPr>
        <a:xfrm>
          <a:off x="2330161" y="1054876"/>
          <a:ext cx="334267" cy="3340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C82CB23-F818-4419-B46D-8A004FCDA8CD}">
      <dsp:nvSpPr>
        <dsp:cNvPr id="0" name=""/>
        <dsp:cNvSpPr/>
      </dsp:nvSpPr>
      <dsp:spPr>
        <a:xfrm>
          <a:off x="2205941" y="1523357"/>
          <a:ext cx="1169526" cy="11695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Clean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Data</a:t>
          </a:r>
        </a:p>
      </dsp:txBody>
      <dsp:txXfrm>
        <a:off x="2377214" y="1694634"/>
        <a:ext cx="826980" cy="827000"/>
      </dsp:txXfrm>
    </dsp:sp>
    <dsp:sp modelId="{AAB5F180-C76C-49E5-BA8F-7E9E1201D97A}">
      <dsp:nvSpPr>
        <dsp:cNvPr id="0" name=""/>
        <dsp:cNvSpPr/>
      </dsp:nvSpPr>
      <dsp:spPr>
        <a:xfrm>
          <a:off x="2328241" y="2764439"/>
          <a:ext cx="334267" cy="3340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1A9CA4A-CEDA-4946-8A8D-345F58D085B2}">
      <dsp:nvSpPr>
        <dsp:cNvPr id="0" name=""/>
        <dsp:cNvSpPr/>
      </dsp:nvSpPr>
      <dsp:spPr>
        <a:xfrm>
          <a:off x="1085499" y="2191710"/>
          <a:ext cx="1169526" cy="11695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Prepare Data</a:t>
          </a:r>
        </a:p>
      </dsp:txBody>
      <dsp:txXfrm>
        <a:off x="1256772" y="2362987"/>
        <a:ext cx="826980" cy="827000"/>
      </dsp:txXfrm>
    </dsp:sp>
    <dsp:sp modelId="{DE1C62E8-8A88-4B8F-BF47-DA8E9AF09536}">
      <dsp:nvSpPr>
        <dsp:cNvPr id="0" name=""/>
        <dsp:cNvSpPr/>
      </dsp:nvSpPr>
      <dsp:spPr>
        <a:xfrm>
          <a:off x="7963960" y="963066"/>
          <a:ext cx="2155742" cy="2155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Propose Sectors for Investment</a:t>
          </a:r>
        </a:p>
      </dsp:txBody>
      <dsp:txXfrm>
        <a:off x="8279661" y="1278710"/>
        <a:ext cx="1524340" cy="1524064"/>
      </dsp:txXfrm>
    </dsp:sp>
    <dsp:sp modelId="{53B013E3-46FB-494F-8844-DAAF7D6BF3A3}">
      <dsp:nvSpPr>
        <dsp:cNvPr id="0" name=""/>
        <dsp:cNvSpPr/>
      </dsp:nvSpPr>
      <dsp:spPr>
        <a:xfrm>
          <a:off x="693635" y="3406378"/>
          <a:ext cx="2802465" cy="73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Data Understanding &amp; Cleaning</a:t>
          </a:r>
        </a:p>
      </dsp:txBody>
      <dsp:txXfrm>
        <a:off x="693635" y="3406378"/>
        <a:ext cx="2802465" cy="738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28-06-2021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Rajeev Suresh Badgujar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DCE9-F2EB-4F9F-A244-12CF9959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Sector wise number of investments</a:t>
            </a:r>
            <a:endParaRPr lang="en-IN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B2283BC8-507E-4946-A3E8-35AD342FA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1404806"/>
            <a:ext cx="907732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94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The venture type is most suitable to investment style for the fund</a:t>
            </a:r>
          </a:p>
          <a:p>
            <a:r>
              <a:rPr lang="en-IN" sz="3200" dirty="0"/>
              <a:t>The Fund should invest in top English speaking countries – USA, Great Britain and India</a:t>
            </a:r>
          </a:p>
          <a:p>
            <a:r>
              <a:rPr lang="en-IN" sz="3200" dirty="0"/>
              <a:t>The Fund should target below sectors for investment </a:t>
            </a:r>
          </a:p>
          <a:p>
            <a:pPr lvl="1"/>
            <a:r>
              <a:rPr lang="en-US" sz="2800" dirty="0"/>
              <a:t>Social, Finance, Analytics, Advertising</a:t>
            </a:r>
          </a:p>
          <a:p>
            <a:pPr lvl="1"/>
            <a:r>
              <a:rPr lang="en-US" sz="2800" dirty="0"/>
              <a:t>Cleantech / Semiconductors</a:t>
            </a:r>
          </a:p>
          <a:p>
            <a:pPr lvl="1"/>
            <a:r>
              <a:rPr lang="en-US" sz="2800" dirty="0"/>
              <a:t>News, Search and Messaging</a:t>
            </a:r>
          </a:p>
          <a:p>
            <a:pPr lvl="1"/>
            <a:r>
              <a:rPr lang="en-US" sz="2800" dirty="0"/>
              <a:t>Entertainment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IN" sz="3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Conclusions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Investment amount target </a:t>
            </a:r>
          </a:p>
          <a:p>
            <a:pPr lvl="1"/>
            <a:r>
              <a:rPr lang="en-IN" sz="2800" dirty="0"/>
              <a:t>between 5 to 15 million USD</a:t>
            </a:r>
          </a:p>
          <a:p>
            <a:r>
              <a:rPr lang="en-IN" sz="3200" dirty="0"/>
              <a:t>Funding type</a:t>
            </a:r>
          </a:p>
          <a:p>
            <a:pPr lvl="1"/>
            <a:r>
              <a:rPr lang="en-IN" sz="2800" dirty="0"/>
              <a:t>One of the seed, angel, venture or private equity type</a:t>
            </a:r>
          </a:p>
          <a:p>
            <a:r>
              <a:rPr lang="en-IN" sz="3200" dirty="0"/>
              <a:t>Targeted demography</a:t>
            </a:r>
          </a:p>
          <a:p>
            <a:pPr lvl="1"/>
            <a:r>
              <a:rPr lang="en-IN" sz="2800" dirty="0"/>
              <a:t>Countries with English as official language</a:t>
            </a:r>
          </a:p>
          <a:p>
            <a:r>
              <a:rPr lang="en-IN" sz="3200" dirty="0"/>
              <a:t>Follow smart money</a:t>
            </a:r>
          </a:p>
          <a:p>
            <a:pPr lvl="1"/>
            <a:r>
              <a:rPr lang="en-IN" sz="2800" dirty="0"/>
              <a:t>Invest in companies/sector where investment is flowing</a:t>
            </a:r>
          </a:p>
          <a:p>
            <a:endParaRPr lang="en-IN" sz="3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Objectives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2372777-0B8B-4A92-AA33-37C035497B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233401"/>
              </p:ext>
            </p:extLst>
          </p:nvPr>
        </p:nvGraphicFramePr>
        <p:xfrm>
          <a:off x="404813" y="1854200"/>
          <a:ext cx="11169650" cy="4344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Approach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 of Funding </a:t>
            </a:r>
            <a:endParaRPr lang="en-IN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CF3BC-71FE-4D06-8ADD-3780B3E7A3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The median deals in seed and angel funding are less than the Funds target amount</a:t>
            </a:r>
          </a:p>
          <a:p>
            <a:r>
              <a:rPr lang="en-IN" sz="3200" dirty="0"/>
              <a:t>For private equity the deal sizes are higher than the Funds target amount</a:t>
            </a:r>
          </a:p>
          <a:p>
            <a:r>
              <a:rPr lang="en-IN" sz="3200" dirty="0"/>
              <a:t>The Fund should consider venture type of funding as it suits the Funds investment target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C98978-F5BD-47C7-9EDE-C4206EA0941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762" y="2331453"/>
            <a:ext cx="4990476" cy="333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Countries to look for	</a:t>
            </a:r>
            <a:endParaRPr lang="en-IN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ECAFA6-3849-46AF-9102-3266AC5A11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The countries to consider for investment are </a:t>
            </a:r>
          </a:p>
          <a:p>
            <a:pPr lvl="1"/>
            <a:r>
              <a:rPr lang="en-IN" sz="2800" dirty="0"/>
              <a:t>USA</a:t>
            </a:r>
          </a:p>
          <a:p>
            <a:pPr lvl="1"/>
            <a:r>
              <a:rPr lang="en-IN" sz="2800" dirty="0"/>
              <a:t>Great Britain</a:t>
            </a:r>
          </a:p>
          <a:p>
            <a:pPr lvl="1"/>
            <a:r>
              <a:rPr lang="en-IN" sz="2800" dirty="0"/>
              <a:t>India</a:t>
            </a:r>
          </a:p>
          <a:p>
            <a:r>
              <a:rPr lang="en-IN" sz="3200" dirty="0"/>
              <a:t>English not official in China</a:t>
            </a:r>
          </a:p>
          <a:p>
            <a:pPr marL="0" indent="0">
              <a:buNone/>
            </a:pPr>
            <a:endParaRPr lang="en-IN" sz="3200" dirty="0"/>
          </a:p>
          <a:p>
            <a:endParaRPr lang="en-IN" sz="3600" dirty="0"/>
          </a:p>
          <a:p>
            <a:pPr lvl="1"/>
            <a:endParaRPr lang="en-IN" sz="3200" dirty="0"/>
          </a:p>
          <a:p>
            <a:pPr lvl="1"/>
            <a:endParaRPr lang="en-IN" sz="320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7E1B632A-78BA-4CE5-85D6-B8C39CC0F5B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2" y="2388595"/>
            <a:ext cx="4990476" cy="322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Sectors to look for</a:t>
            </a:r>
            <a:endParaRPr lang="en-IN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CBDE8-01E3-4F60-8777-96A5A5CD2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Select sectors which received most number of investments  </a:t>
            </a:r>
          </a:p>
          <a:p>
            <a:r>
              <a:rPr lang="en-IN" dirty="0"/>
              <a:t>In USA the Fund should invest in</a:t>
            </a:r>
          </a:p>
          <a:p>
            <a:pPr lvl="1"/>
            <a:r>
              <a:rPr lang="en-US" sz="1600" dirty="0"/>
              <a:t>Social, Finance, Analytics, Advertising: 2714 investments</a:t>
            </a:r>
          </a:p>
          <a:p>
            <a:pPr lvl="1"/>
            <a:r>
              <a:rPr lang="en-US" sz="1600" dirty="0"/>
              <a:t>Cleantech / Semiconductors: 2350 investments</a:t>
            </a:r>
          </a:p>
          <a:p>
            <a:pPr lvl="1"/>
            <a:r>
              <a:rPr lang="en-US" sz="1600" dirty="0"/>
              <a:t>News, Search and Messaging: 1783 investments</a:t>
            </a:r>
          </a:p>
          <a:p>
            <a:r>
              <a:rPr lang="en-IN" dirty="0"/>
              <a:t>In Great Britain the Fund should invest in</a:t>
            </a:r>
          </a:p>
          <a:p>
            <a:pPr lvl="1"/>
            <a:r>
              <a:rPr lang="en-US" sz="1600" dirty="0"/>
              <a:t>Social, Finance, Analytics, Advertising: 133 investments</a:t>
            </a:r>
          </a:p>
          <a:p>
            <a:pPr lvl="1"/>
            <a:r>
              <a:rPr lang="en-US" sz="1600" dirty="0"/>
              <a:t>Cleantech / Semiconductors: 130 investments</a:t>
            </a:r>
          </a:p>
          <a:p>
            <a:pPr lvl="1"/>
            <a:r>
              <a:rPr lang="en-US" sz="1600" dirty="0"/>
              <a:t>News, Search and Messaging: 73 investments</a:t>
            </a:r>
          </a:p>
          <a:p>
            <a:r>
              <a:rPr lang="en-IN" dirty="0"/>
              <a:t>In India the Fund should invest in</a:t>
            </a:r>
          </a:p>
          <a:p>
            <a:pPr lvl="1"/>
            <a:r>
              <a:rPr lang="en-US" sz="1600" dirty="0"/>
              <a:t>Social, Finance, Analytics, Advertising : 60 investments</a:t>
            </a:r>
          </a:p>
          <a:p>
            <a:pPr lvl="1"/>
            <a:r>
              <a:rPr lang="en-US" sz="1600" dirty="0"/>
              <a:t>News, Search and Messaging : 52 investments</a:t>
            </a:r>
          </a:p>
          <a:p>
            <a:pPr lvl="1"/>
            <a:r>
              <a:rPr lang="en-US" sz="1600" dirty="0"/>
              <a:t>Entertainment : 33 investments</a:t>
            </a:r>
            <a:r>
              <a:rPr lang="en-IN" sz="1600" dirty="0"/>
              <a:t> </a:t>
            </a:r>
          </a:p>
          <a:p>
            <a:r>
              <a:rPr lang="en-IN" dirty="0"/>
              <a:t>Note: To get better clarity on sectors we skipped the sector ‘Others’ from analysis</a:t>
            </a: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The funding type</a:t>
            </a:r>
            <a:endParaRPr lang="en-IN" sz="2800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7B5163E8-BC71-4E53-8B04-EE23CB480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02" y="1659990"/>
            <a:ext cx="7074195" cy="473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Top three countries</a:t>
            </a:r>
            <a:endParaRPr lang="en-IN" sz="28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86CB453-EDAB-41E1-A30A-9EE1FADB39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200" y="1412440"/>
            <a:ext cx="7981599" cy="515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Sector wise total investment</a:t>
            </a:r>
            <a:endParaRPr lang="en-IN" sz="2800" dirty="0"/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63622AA0-6BEC-4FE0-9FD9-6AC6ADD80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46083"/>
            <a:ext cx="89916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1327</TotalTime>
  <Words>336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INVESTMENT ASSIGNMENT  SUBMISSION </vt:lpstr>
      <vt:lpstr> Objectives</vt:lpstr>
      <vt:lpstr>Approach</vt:lpstr>
      <vt:lpstr>Type of Funding </vt:lpstr>
      <vt:lpstr>Countries to look for </vt:lpstr>
      <vt:lpstr>Sectors to look for</vt:lpstr>
      <vt:lpstr>The funding type</vt:lpstr>
      <vt:lpstr>Top three countries</vt:lpstr>
      <vt:lpstr>Sector wise total investment</vt:lpstr>
      <vt:lpstr>Sector wise number of investments</vt:lpstr>
      <vt:lpstr>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Rajeev Badgujar</cp:lastModifiedBy>
  <cp:revision>78</cp:revision>
  <dcterms:created xsi:type="dcterms:W3CDTF">2016-06-09T08:16:28Z</dcterms:created>
  <dcterms:modified xsi:type="dcterms:W3CDTF">2021-06-28T23:07:01Z</dcterms:modified>
</cp:coreProperties>
</file>