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6" r:id="rId5"/>
    <p:sldId id="258" r:id="rId6"/>
    <p:sldId id="259" r:id="rId7"/>
    <p:sldId id="270" r:id="rId8"/>
    <p:sldId id="268" r:id="rId9"/>
    <p:sldId id="264" r:id="rId10"/>
    <p:sldId id="272" r:id="rId11"/>
    <p:sldId id="260" r:id="rId12"/>
    <p:sldId id="261" r:id="rId13"/>
    <p:sldId id="274" r:id="rId14"/>
    <p:sldId id="275" r:id="rId15"/>
    <p:sldId id="263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276"/>
    <a:srgbClr val="221B56"/>
    <a:srgbClr val="553058"/>
    <a:srgbClr val="A02A7D"/>
    <a:srgbClr val="362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3.png"/><Relationship Id="rId14" Type="http://schemas.openxmlformats.org/officeDocument/2006/relationships/tags" Target="../tags/tag42.xml"/><Relationship Id="rId13" Type="http://schemas.openxmlformats.org/officeDocument/2006/relationships/image" Target="../media/image12.png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984240" y="5099050"/>
            <a:ext cx="4824095" cy="7670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HTML - CSS</a:t>
            </a:r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2340" y="2386330"/>
            <a:ext cx="6055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3D Solar System Interactive Animation  </a:t>
            </a:r>
            <a:endParaRPr lang="en-US" altLang="zh-CN" sz="48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7753" y="1819910"/>
            <a:ext cx="302630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development portfolios</a:t>
            </a:r>
            <a:endParaRPr sz="2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Educational astronomy visualizations</a:t>
            </a:r>
            <a:endParaRPr sz="2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CSS-based motion design experiments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665855" y="272415"/>
            <a:ext cx="503618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Use Cases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7" name="矩形 5"/>
          <p:cNvSpPr/>
          <p:nvPr/>
        </p:nvSpPr>
        <p:spPr>
          <a:xfrm>
            <a:off x="8291883" y="1819910"/>
            <a:ext cx="3026309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Creative coding projects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400">
              <a:solidFill>
                <a:schemeClr val="bg1"/>
              </a:solidFill>
              <a:sym typeface="+mn-ea"/>
            </a:endParaRPr>
          </a:p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UI/UX simulation and storytelling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400">
              <a:solidFill>
                <a:schemeClr val="bg1"/>
              </a:solidFill>
              <a:sym typeface="+mn-ea"/>
            </a:endParaRPr>
          </a:p>
          <a:p>
            <a:pPr marL="342900" indent="-342900" algn="dist"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Inspiration for frontend animation enthusiasts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Project Takeaways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1397" y="1740090"/>
            <a:ext cx="3794078" cy="3794078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78055" y="1740090"/>
            <a:ext cx="3794078" cy="379407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4245610" y="2181860"/>
            <a:ext cx="3632835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Showcases potential of HTML + CSS</a:t>
            </a:r>
            <a:endParaRPr sz="2000"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 sz="2000">
              <a:sym typeface="+mn-ea"/>
            </a:endParaRPr>
          </a:p>
          <a:p>
            <a:pPr marL="342900" indent="-34290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Demonstrates motion design without JavaScript</a:t>
            </a:r>
            <a:endParaRPr sz="2000"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 sz="2000">
              <a:sym typeface="+mn-ea"/>
            </a:endParaRPr>
          </a:p>
          <a:p>
            <a:pPr marL="342900" indent="-34290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Highlights creativity in frontend development</a:t>
            </a:r>
            <a:endParaRPr lang="zh-CN" altLang="en-US" sz="1100" dirty="0">
              <a:ea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38577" y="810696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15" y="1235622"/>
            <a:ext cx="778329" cy="7783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773349" y="14225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Future Enhancements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5599" y="2661307"/>
            <a:ext cx="7425166" cy="2400894"/>
            <a:chOff x="4263280" y="3480173"/>
            <a:chExt cx="7775849" cy="251428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67700" y="3480173"/>
              <a:ext cx="3771429" cy="251428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280" y="3480173"/>
              <a:ext cx="3895238" cy="2514286"/>
            </a:xfrm>
            <a:prstGeom prst="rect">
              <a:avLst/>
            </a:prstGeom>
          </p:spPr>
        </p:pic>
      </p:grpSp>
      <p:sp>
        <p:nvSpPr>
          <p:cNvPr id="5" name="圆角矩形 4"/>
          <p:cNvSpPr/>
          <p:nvPr/>
        </p:nvSpPr>
        <p:spPr>
          <a:xfrm>
            <a:off x="436728" y="1596781"/>
            <a:ext cx="3958871" cy="4370382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36880" y="3043555"/>
            <a:ext cx="395859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Add interactivity with optional JavaScript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Introduce more planets and satellites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Experiment with CSS 3D perspective effects</a:t>
            </a:r>
            <a:endParaRPr lang="zh-CN" altLang="en-US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8" y="1891552"/>
            <a:ext cx="769889" cy="769889"/>
          </a:xfrm>
          <a:prstGeom prst="rect">
            <a:avLst/>
          </a:prstGeom>
        </p:spPr>
      </p:pic>
      <p:cxnSp>
        <p:nvCxnSpPr>
          <p:cNvPr id="9" name="直接连接符 7"/>
          <p:cNvCxnSpPr/>
          <p:nvPr/>
        </p:nvCxnSpPr>
        <p:spPr>
          <a:xfrm>
            <a:off x="5116072" y="1230431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olar System1"/>
          <p:cNvPicPr>
            <a:picLocks noChangeAspect="1"/>
          </p:cNvPicPr>
          <p:nvPr/>
        </p:nvPicPr>
        <p:blipFill>
          <a:blip r:embed="rId1"/>
          <a:srcRect l="130" t="13963" b="4630"/>
          <a:stretch>
            <a:fillRect/>
          </a:stretch>
        </p:blipFill>
        <p:spPr>
          <a:xfrm>
            <a:off x="0" y="974725"/>
            <a:ext cx="12176125" cy="5582920"/>
          </a:xfrm>
          <a:prstGeom prst="rect">
            <a:avLst/>
          </a:prstGeom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dist"/>
            <a:r>
              <a:rPr lang="en-US" sz="2800" dirty="0">
                <a:solidFill>
                  <a:srgbClr val="6D1276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Project Overview</a:t>
            </a:r>
            <a:endParaRPr lang="en-US" sz="2800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cxnSp>
        <p:nvCxnSpPr>
          <p:cNvPr id="53" name="直接连接符 7"/>
          <p:cNvCxnSpPr/>
          <p:nvPr/>
        </p:nvCxnSpPr>
        <p:spPr>
          <a:xfrm>
            <a:off x="4838577" y="810696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Thank You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226728" y="2017569"/>
            <a:ext cx="2319020" cy="2992755"/>
            <a:chOff x="982253" y="2033518"/>
            <a:chExt cx="2319020" cy="2992755"/>
          </a:xfrm>
        </p:grpSpPr>
        <p:sp>
          <p:nvSpPr>
            <p:cNvPr id="3" name="椭圆 2"/>
            <p:cNvSpPr/>
            <p:nvPr>
              <p:custDataLst>
                <p:tags r:id="rId2"/>
              </p:custDataLst>
            </p:nvPr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5" name="TextBox 1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82253" y="4381113"/>
              <a:ext cx="2319020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>
                  <a:sym typeface="+mn-ea"/>
                </a:rPr>
                <a:t>Explore the project live in browser</a:t>
              </a:r>
              <a:endParaRPr lang="id-ID" altLang="en-US" b="1" dirty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618" y="2615492"/>
              <a:ext cx="910512" cy="91051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4550073" y="2017569"/>
            <a:ext cx="2382520" cy="2992755"/>
            <a:chOff x="982641" y="2033518"/>
            <a:chExt cx="2382520" cy="2992755"/>
          </a:xfrm>
        </p:grpSpPr>
        <p:sp>
          <p:nvSpPr>
            <p:cNvPr id="10" name="椭圆 9"/>
            <p:cNvSpPr/>
            <p:nvPr>
              <p:custDataLst>
                <p:tags r:id="rId7"/>
              </p:custDataLst>
            </p:nvPr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82641" y="4381113"/>
              <a:ext cx="2382520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>
                  <a:sym typeface="+mn-ea"/>
                </a:rPr>
                <a:t>Perfect blend of creativity and code</a:t>
              </a:r>
              <a:endParaRPr lang="id-ID" altLang="en-US" b="1" dirty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8181005" y="2017569"/>
            <a:ext cx="2453005" cy="3269615"/>
            <a:chOff x="982641" y="2033518"/>
            <a:chExt cx="2453005" cy="3269615"/>
          </a:xfrm>
        </p:grpSpPr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9" name="TextBox 1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06136" y="4381113"/>
              <a:ext cx="2429510" cy="9220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>
                  <a:sym typeface="+mn-ea"/>
                </a:rPr>
                <a:t>HTML + CSS can simulate entire universes</a:t>
              </a:r>
              <a:endParaRPr lang="id-ID" altLang="en-US" b="1" dirty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56" y="2618203"/>
            <a:ext cx="769609" cy="76960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70" y="2766670"/>
            <a:ext cx="621263" cy="621263"/>
          </a:xfrm>
          <a:prstGeom prst="rect">
            <a:avLst/>
          </a:prstGeom>
        </p:spPr>
      </p:pic>
      <p:cxnSp>
        <p:nvCxnSpPr>
          <p:cNvPr id="53" name="直接连接符 7"/>
          <p:cNvCxnSpPr/>
          <p:nvPr/>
        </p:nvCxnSpPr>
        <p:spPr>
          <a:xfrm>
            <a:off x="4838577" y="810696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82720" y="1649730"/>
            <a:ext cx="5464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You!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5685" y="4496435"/>
            <a:ext cx="349694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Every great presentation is complete with a great audience — and that’s you!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1406" y="631960"/>
            <a:ext cx="348918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Project Launch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98032" y="3034324"/>
            <a:ext cx="2166501" cy="3048010"/>
            <a:chOff x="998032" y="3034324"/>
            <a:chExt cx="2166501" cy="304801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998032" y="4144314"/>
              <a:ext cx="2166501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sz="2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Thrilled to announce my latest frontend project</a:t>
              </a:r>
              <a:endPara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  <a:p>
              <a:pPr algn="dist"/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3637317" y="3034324"/>
            <a:ext cx="2166501" cy="2678440"/>
            <a:chOff x="998032" y="3034324"/>
            <a:chExt cx="2166501" cy="2678440"/>
          </a:xfrm>
        </p:grpSpPr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998032" y="4144314"/>
              <a:ext cx="2166501" cy="1568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sz="2400">
                  <a:solidFill>
                    <a:schemeClr val="bg1"/>
                  </a:solidFill>
                  <a:sym typeface="+mn-ea"/>
                </a:rPr>
                <a:t>A visually dynamic 3D Solar System Simulation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6276602" y="3034324"/>
            <a:ext cx="2166501" cy="2308870"/>
            <a:chOff x="998032" y="3034324"/>
            <a:chExt cx="2166501" cy="2308870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998032" y="4144314"/>
              <a:ext cx="2166501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sz="2400">
                  <a:solidFill>
                    <a:schemeClr val="bg1"/>
                  </a:solidFill>
                  <a:sym typeface="+mn-ea"/>
                </a:rPr>
                <a:t>Developed entirely using HTML and CSS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8915886" y="3034324"/>
            <a:ext cx="2166501" cy="1939935"/>
            <a:chOff x="998032" y="3034324"/>
            <a:chExt cx="2166501" cy="1939935"/>
          </a:xfrm>
        </p:grpSpPr>
        <p:sp>
          <p:nvSpPr>
            <p:cNvPr id="19" name="矩形 18"/>
            <p:cNvSpPr/>
            <p:nvPr>
              <p:custDataLst>
                <p:tags r:id="rId11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2"/>
              </p:custDataLst>
            </p:nvPr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sz="2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No JavaScript required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139207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4"/>
            </p:custDataLst>
          </p:nvPr>
        </p:nvSpPr>
        <p:spPr>
          <a:xfrm>
            <a:off x="405865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5"/>
            </p:custDataLst>
          </p:nvPr>
        </p:nvSpPr>
        <p:spPr>
          <a:xfrm>
            <a:off x="6712658" y="2674960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6"/>
            </p:custDataLst>
          </p:nvPr>
        </p:nvSpPr>
        <p:spPr>
          <a:xfrm>
            <a:off x="9346675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grpSp>
        <p:nvGrpSpPr>
          <p:cNvPr id="3" name="组合 4"/>
          <p:cNvGrpSpPr/>
          <p:nvPr>
            <p:custDataLst>
              <p:tags r:id="rId17"/>
            </p:custDataLst>
          </p:nvPr>
        </p:nvGrpSpPr>
        <p:grpSpPr>
          <a:xfrm>
            <a:off x="998667" y="3034959"/>
            <a:ext cx="2166501" cy="1570365"/>
            <a:chOff x="998032" y="3034324"/>
            <a:chExt cx="2166501" cy="1570365"/>
          </a:xfrm>
        </p:grpSpPr>
        <p:sp>
          <p:nvSpPr>
            <p:cNvPr id="6" name="矩形 6"/>
            <p:cNvSpPr/>
            <p:nvPr>
              <p:custDataLst>
                <p:tags r:id="rId18"/>
              </p:custDataLst>
            </p:nvPr>
          </p:nvSpPr>
          <p:spPr>
            <a:xfrm>
              <a:off x="1726792" y="3034324"/>
              <a:ext cx="54356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7"/>
            <p:cNvSpPr/>
            <p:nvPr>
              <p:custDataLst>
                <p:tags r:id="rId19"/>
              </p:custDataLst>
            </p:nvPr>
          </p:nvSpPr>
          <p:spPr>
            <a:xfrm>
              <a:off x="998032" y="4144314"/>
              <a:ext cx="216650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14" name="组合 8"/>
          <p:cNvGrpSpPr/>
          <p:nvPr>
            <p:custDataLst>
              <p:tags r:id="rId20"/>
            </p:custDataLst>
          </p:nvPr>
        </p:nvGrpSpPr>
        <p:grpSpPr>
          <a:xfrm>
            <a:off x="3637952" y="3034959"/>
            <a:ext cx="2166501" cy="2678440"/>
            <a:chOff x="998032" y="3034324"/>
            <a:chExt cx="2166501" cy="2678440"/>
          </a:xfrm>
        </p:grpSpPr>
        <p:sp>
          <p:nvSpPr>
            <p:cNvPr id="18" name="矩形 10"/>
            <p:cNvSpPr/>
            <p:nvPr>
              <p:custDataLst>
                <p:tags r:id="rId21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矩形 11"/>
            <p:cNvSpPr/>
            <p:nvPr>
              <p:custDataLst>
                <p:tags r:id="rId22"/>
              </p:custDataLst>
            </p:nvPr>
          </p:nvSpPr>
          <p:spPr>
            <a:xfrm>
              <a:off x="998032" y="4144314"/>
              <a:ext cx="2166501" cy="15684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sz="2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A visually dynamic 3D Solar System Simulation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26" name="组合 12"/>
          <p:cNvGrpSpPr/>
          <p:nvPr>
            <p:custDataLst>
              <p:tags r:id="rId23"/>
            </p:custDataLst>
          </p:nvPr>
        </p:nvGrpSpPr>
        <p:grpSpPr>
          <a:xfrm>
            <a:off x="6277237" y="3034959"/>
            <a:ext cx="2166501" cy="2308870"/>
            <a:chOff x="998032" y="3034324"/>
            <a:chExt cx="2166501" cy="2308870"/>
          </a:xfrm>
        </p:grpSpPr>
        <p:sp>
          <p:nvSpPr>
            <p:cNvPr id="27" name="矩形 14"/>
            <p:cNvSpPr/>
            <p:nvPr>
              <p:custDataLst>
                <p:tags r:id="rId24"/>
              </p:custDataLst>
            </p:nvPr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15"/>
            <p:cNvSpPr/>
            <p:nvPr>
              <p:custDataLst>
                <p:tags r:id="rId25"/>
              </p:custDataLst>
            </p:nvPr>
          </p:nvSpPr>
          <p:spPr>
            <a:xfrm>
              <a:off x="998032" y="4144314"/>
              <a:ext cx="2166501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sz="2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Developed entirely using HTML and CSS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smtClean="0">
                <a:solidFill>
                  <a:srgbClr val="6D1276"/>
                </a:solidFill>
                <a:latin typeface="Calibri" panose="020F0502020204030204" pitchFamily="34" charset="0"/>
                <a:ea typeface="Calibri" panose="020F0502020204030204" pitchFamily="34" charset="0"/>
                <a:sym typeface="SimHei" panose="02010609060101010101" pitchFamily="49" charset="-122"/>
              </a:rPr>
              <a:t>Overview</a:t>
            </a:r>
            <a:r>
              <a:rPr lang="zh-CN" altLang="en-US" sz="2800" b="1" dirty="0" smtClean="0">
                <a:solidFill>
                  <a:srgbClr val="6D1276"/>
                </a:solidFill>
                <a:latin typeface="Calibri" panose="020F0502020204030204" pitchFamily="34" charset="0"/>
                <a:ea typeface="Calibri" panose="020F0502020204030204" pitchFamily="34" charset="0"/>
                <a:sym typeface="SimHei" panose="02010609060101010101" pitchFamily="49" charset="-122"/>
              </a:rPr>
              <a:t>
</a:t>
            </a:r>
            <a:endParaRPr lang="zh-CN" altLang="en-US" sz="2800" b="1" dirty="0" smtClean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SimHei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060" y="1801505"/>
            <a:ext cx="11395880" cy="3539730"/>
            <a:chOff x="354842" y="1243808"/>
            <a:chExt cx="11395880" cy="4370382"/>
          </a:xfrm>
        </p:grpSpPr>
        <p:sp>
          <p:nvSpPr>
            <p:cNvPr id="4" name="圆角矩形 3"/>
            <p:cNvSpPr/>
            <p:nvPr/>
          </p:nvSpPr>
          <p:spPr>
            <a:xfrm>
              <a:off x="354842" y="1243808"/>
              <a:ext cx="11395880" cy="4370382"/>
            </a:xfrm>
            <a:prstGeom prst="roundRect">
              <a:avLst>
                <a:gd name="adj" fmla="val 8472"/>
              </a:avLst>
            </a:prstGeom>
            <a:gradFill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92742" y="1243808"/>
              <a:ext cx="8167390" cy="4370382"/>
            </a:xfrm>
            <a:prstGeom prst="rect">
              <a:avLst/>
            </a:prstGeom>
          </p:spPr>
        </p:pic>
      </p:grpSp>
      <p:sp>
        <p:nvSpPr>
          <p:cNvPr id="6" name="椭圆 5"/>
          <p:cNvSpPr/>
          <p:nvPr/>
        </p:nvSpPr>
        <p:spPr>
          <a:xfrm>
            <a:off x="4935940" y="2411310"/>
            <a:ext cx="2320119" cy="23201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0472" y="2982866"/>
            <a:ext cx="1518365" cy="93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800" b="1" dirty="0" smtClean="0">
                <a:solidFill>
                  <a:srgbClr val="55305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88%</a:t>
            </a:r>
            <a:endParaRPr lang="en-US" altLang="zh-CN" sz="4800" b="1" dirty="0">
              <a:solidFill>
                <a:srgbClr val="55305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58"/>
          <p:cNvSpPr txBox="1">
            <a:spLocks noChangeArrowheads="1"/>
          </p:cNvSpPr>
          <p:nvPr/>
        </p:nvSpPr>
        <p:spPr bwMode="auto">
          <a:xfrm>
            <a:off x="3446780" y="5661660"/>
            <a:ext cx="53467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>
                <a:sym typeface="+mn-ea"/>
              </a:rPr>
              <a:t>Frontend Project Showcase</a:t>
            </a:r>
            <a:endParaRPr>
              <a:sym typeface="+mn-ea"/>
            </a:endParaRPr>
          </a:p>
          <a:p>
            <a:pPr algn="ctr" eaLnBrk="1" hangingPunct="1"/>
            <a:r>
              <a:rPr>
                <a:sym typeface="+mn-ea"/>
              </a:rPr>
              <a:t>Built entirely with HTML &amp; CSS — no JavaScript</a:t>
            </a:r>
            <a:endParaRPr lang="id-ID" altLang="en-US" b="1" dirty="0">
              <a:solidFill>
                <a:srgbClr val="221B5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1" name="直接连接符 7"/>
          <p:cNvCxnSpPr/>
          <p:nvPr/>
        </p:nvCxnSpPr>
        <p:spPr>
          <a:xfrm>
            <a:off x="4838577" y="810696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309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8980" y="2487930"/>
            <a:ext cx="564705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dist"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Core: Glowing Sun at the center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800">
              <a:solidFill>
                <a:schemeClr val="bg1"/>
              </a:solidFill>
              <a:sym typeface="+mn-ea"/>
            </a:endParaRPr>
          </a:p>
          <a:p>
            <a:pPr marL="457200" indent="-457200" algn="dist"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Planets revolving around the Sun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sz="2800">
              <a:solidFill>
                <a:schemeClr val="bg1"/>
              </a:solidFill>
              <a:sym typeface="+mn-ea"/>
            </a:endParaRPr>
          </a:p>
          <a:p>
            <a:pPr marL="457200" indent="-457200" algn="dist"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Includes Mercury, Venus, Earth, Jupiter, Saturn, Uranus, and more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4079240" y="473710"/>
            <a:ext cx="503618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About the Project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Unique Aspects – Part 1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71" y="1323834"/>
            <a:ext cx="11344859" cy="464413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93875" y="3195525"/>
            <a:ext cx="3343700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45574" y="3320629"/>
            <a:ext cx="2056261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01570" y="3954780"/>
            <a:ext cx="6851650" cy="1856105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401570" y="3954780"/>
            <a:ext cx="685228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🌍 Earth has its own Moon with nested orbit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algn="ctr" eaLnBrk="1" hangingPunct="1">
              <a:lnSpc>
                <a:spcPct val="125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🌀 Two rotating purple galaxies in the background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algn="ctr" eaLnBrk="1" hangingPunct="1">
              <a:lnSpc>
                <a:spcPct val="125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☄️ A dynamically animated falling star</a:t>
            </a:r>
            <a:endParaRPr lang="zh-CN" altLang="en-US" sz="2400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Unique Aspects – Part </a:t>
            </a:r>
            <a:r>
              <a:rPr lang="en-US" sz="2800">
                <a:solidFill>
                  <a:srgbClr val="6D1276"/>
                </a:solidFill>
                <a:sym typeface="+mn-ea"/>
              </a:rPr>
              <a:t>2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71" y="1323834"/>
            <a:ext cx="11344859" cy="464413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93875" y="3195525"/>
            <a:ext cx="3343700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45574" y="3320629"/>
            <a:ext cx="2056261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01570" y="3954780"/>
            <a:ext cx="6851650" cy="1856105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401570" y="3954780"/>
            <a:ext cx="685228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800100" lvl="1" indent="-342900" algn="ctr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Dozens of twinkling stars simulate deep space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marL="342900" indent="-342900" algn="ctr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All built with pure CSS animations and gradients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marL="342900" indent="-342900" algn="ctr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bg1"/>
                </a:solidFill>
                <a:sym typeface="+mn-ea"/>
              </a:rPr>
              <a:t>Responsive design for desktop, tablet, and mobile</a:t>
            </a:r>
            <a:endParaRPr lang="zh-CN" altLang="en-US" sz="2400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1106" y="-1215890"/>
            <a:ext cx="348918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Key Features 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37185" y="2814955"/>
            <a:ext cx="4874895" cy="1324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✅ Pure CSS Animations for orbits and motions</a:t>
            </a:r>
            <a:endParaRPr>
              <a:solidFill>
                <a:schemeClr val="bg1"/>
              </a:solidFill>
              <a:sym typeface="+mn-ea"/>
            </a:endParaRPr>
          </a:p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🌍 Realistic Earth–Moon orbit system</a:t>
            </a:r>
            <a:endParaRPr>
              <a:solidFill>
                <a:schemeClr val="bg1"/>
              </a:solidFill>
              <a:sym typeface="+mn-ea"/>
            </a:endParaRPr>
          </a:p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☀️ Planetary revolutions with varied speeds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3" name="矩形 7"/>
          <p:cNvSpPr/>
          <p:nvPr>
            <p:custDataLst>
              <p:tags r:id="rId2"/>
            </p:custDataLst>
          </p:nvPr>
        </p:nvSpPr>
        <p:spPr>
          <a:xfrm>
            <a:off x="6776720" y="4401820"/>
            <a:ext cx="4874895" cy="2275205"/>
          </a:xfrm>
          <a:prstGeom prst="rect">
            <a:avLst/>
          </a:prstGeom>
        </p:spPr>
        <p:txBody>
          <a:bodyPr wrap="square">
            <a:noAutofit/>
          </a:bodyPr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🌀 Two animated purple galaxies</a:t>
            </a:r>
            <a:endParaRPr>
              <a:solidFill>
                <a:schemeClr val="bg1"/>
              </a:solidFill>
              <a:sym typeface="+mn-ea"/>
            </a:endParaRPr>
          </a:p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☄️ Falling star effect with CSS variables</a:t>
            </a:r>
            <a:endParaRPr>
              <a:solidFill>
                <a:schemeClr val="bg1"/>
              </a:solidFill>
              <a:sym typeface="+mn-ea"/>
            </a:endParaRPr>
          </a:p>
          <a:p>
            <a:pPr algn="dist"/>
            <a:r>
              <a:rPr>
                <a:solidFill>
                  <a:schemeClr val="bg1"/>
                </a:solidFill>
                <a:sym typeface="+mn-ea"/>
              </a:rPr>
              <a:t>✨ Twinkling stars with flickering animations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578225" y="473710"/>
            <a:ext cx="503618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Key Features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sz="2800">
                <a:solidFill>
                  <a:srgbClr val="6D1276"/>
                </a:solidFill>
                <a:sym typeface="+mn-ea"/>
              </a:rPr>
              <a:t>Responsive Design</a:t>
            </a:r>
            <a:endParaRPr lang="en-US" sz="2800" b="1" dirty="0">
              <a:solidFill>
                <a:srgbClr val="6D1276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5599" y="2661307"/>
            <a:ext cx="7425166" cy="2400894"/>
            <a:chOff x="4263280" y="3480173"/>
            <a:chExt cx="7775849" cy="251428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67700" y="3480173"/>
              <a:ext cx="3771429" cy="251428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280" y="3480173"/>
              <a:ext cx="3895238" cy="2514286"/>
            </a:xfrm>
            <a:prstGeom prst="rect">
              <a:avLst/>
            </a:prstGeom>
          </p:spPr>
        </p:pic>
      </p:grpSp>
      <p:sp>
        <p:nvSpPr>
          <p:cNvPr id="5" name="圆角矩形 4"/>
          <p:cNvSpPr/>
          <p:nvPr/>
        </p:nvSpPr>
        <p:spPr>
          <a:xfrm>
            <a:off x="436728" y="1596781"/>
            <a:ext cx="3958871" cy="4370382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36880" y="3043555"/>
            <a:ext cx="395859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Works across desktop, tablet, and mobile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Relative units (vw, vh) for scaling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 algn="ctr">
              <a:lnSpc>
                <a:spcPct val="125000"/>
              </a:lnSpc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ctr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Flexible layout with absolute positioning</a:t>
            </a:r>
            <a:endParaRPr lang="zh-CN" altLang="en-US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8" y="1891552"/>
            <a:ext cx="769889" cy="769889"/>
          </a:xfrm>
          <a:prstGeom prst="rect">
            <a:avLst/>
          </a:prstGeom>
        </p:spPr>
      </p:pic>
      <p:cxnSp>
        <p:nvCxnSpPr>
          <p:cNvPr id="9" name="直接连接符 7"/>
          <p:cNvCxnSpPr/>
          <p:nvPr/>
        </p:nvCxnSpPr>
        <p:spPr>
          <a:xfrm>
            <a:off x="4838577" y="810696"/>
            <a:ext cx="2279176" cy="0"/>
          </a:xfrm>
          <a:prstGeom prst="line">
            <a:avLst/>
          </a:prstGeom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1106" y="-1215890"/>
            <a:ext cx="348918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Key Features 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37185" y="2788920"/>
            <a:ext cx="4874895" cy="2275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CSS Animations, Transforms, and Transitions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Custom gradients and visual layering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Clean semantic HTML structuring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3" name="矩形 7"/>
          <p:cNvSpPr/>
          <p:nvPr>
            <p:custDataLst>
              <p:tags r:id="rId2"/>
            </p:custDataLst>
          </p:nvPr>
        </p:nvSpPr>
        <p:spPr>
          <a:xfrm>
            <a:off x="6706235" y="4401820"/>
            <a:ext cx="4874895" cy="227520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Responsive design with CSS units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Motion design and visual storytelling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sym typeface="+mn-ea"/>
              </a:rPr>
              <a:t>Creative coding without JavaScript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578225" y="473710"/>
            <a:ext cx="503618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sz="4000">
                <a:solidFill>
                  <a:schemeClr val="bg1"/>
                </a:solidFill>
                <a:sym typeface="+mn-ea"/>
              </a:rPr>
              <a:t>Skills Demonstrated 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1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12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3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4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5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6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7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18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19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0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1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2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3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4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5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6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27.xml><?xml version="1.0" encoding="utf-8"?>
<p:tagLst xmlns:p="http://schemas.openxmlformats.org/presentationml/2006/main">
  <p:tag name="KSO_WM_DIAGRAM_VIRTUALLY_FRAME" val="{&quot;height&quot;:202.8,&quot;left&quot;:19.685196850393687,&quot;top&quot;:79.05,&quot;width&quot;:433.34370078740176}"/>
</p:tagLst>
</file>

<file path=ppt/tags/tag28.xml><?xml version="1.0" encoding="utf-8"?>
<p:tagLst xmlns:p="http://schemas.openxmlformats.org/presentationml/2006/main">
  <p:tag name="KSO_WM_DIAGRAM_VIRTUALLY_FRAME" val="{&quot;height&quot;:202.8,&quot;left&quot;:19.685196850393687,&quot;top&quot;:79.05,&quot;width&quot;:433.34370078740176}"/>
</p:tagLst>
</file>

<file path=ppt/tags/tag29.xml><?xml version="1.0" encoding="utf-8"?>
<p:tagLst xmlns:p="http://schemas.openxmlformats.org/presentationml/2006/main">
  <p:tag name="KSO_WM_DIAGRAM_VIRTUALLY_FRAME" val="{&quot;height&quot;:202.8,&quot;left&quot;:19.685196850393687,&quot;top&quot;:79.05,&quot;width&quot;:433.34370078740176}"/>
</p:tagLst>
</file>

<file path=ppt/tags/tag3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30.xml><?xml version="1.0" encoding="utf-8"?>
<p:tagLst xmlns:p="http://schemas.openxmlformats.org/presentationml/2006/main">
  <p:tag name="KSO_WM_DIAGRAM_VIRTUALLY_FRAME" val="{&quot;height&quot;:202.8,&quot;left&quot;:19.685196850393687,&quot;top&quot;:79.05,&quot;width&quot;:433.34370078740176}"/>
</p:tagLst>
</file>

<file path=ppt/tags/tag31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2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3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4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5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6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7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38.xml><?xml version="1.0" encoding="utf-8"?>
<p:tagLst xmlns:p="http://schemas.openxmlformats.org/presentationml/2006/main">
  <p:tag name="KSO_WM_DIAGRAM_VIRTUALLY_FRAME" val="{&quot;height&quot;:292.18968503937015,&quot;left&quot;:77.37330708661418,&quot;top&quot;:158.86370078740157,&quot;width&quot;:853.3504724409449}"/>
</p:tagLst>
</file>

<file path=ppt/tags/tag39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4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40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41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42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43.xml><?xml version="1.0" encoding="utf-8"?>
<p:tagLst xmlns:p="http://schemas.openxmlformats.org/presentationml/2006/main">
  <p:tag name="KSO_WM_DIAGRAM_VIRTUALLY_FRAME" val="{&quot;height&quot;:292.18968503937015,&quot;left&quot;:77.34275590551184,&quot;top&quot;:158.86370078740157,&quot;width&quot;:853.3810236220472}"/>
</p:tagLst>
</file>

<file path=ppt/tags/tag5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6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7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ags/tag8.xml><?xml version="1.0" encoding="utf-8"?>
<p:tagLst xmlns:p="http://schemas.openxmlformats.org/presentationml/2006/main">
  <p:tag name="KSO_WM_DIAGRAM_VIRTUALLY_FRAME" val="{&quot;height&quot;:239.19716535433068,&quot;left&quot;:78.5851968503937,&quot;top&quot;:210.6267716535433,&quot;width&quot;:794.0437007874016}"/>
</p:tagLst>
</file>

<file path=ppt/tags/tag9.xml><?xml version="1.0" encoding="utf-8"?>
<p:tagLst xmlns:p="http://schemas.openxmlformats.org/presentationml/2006/main">
  <p:tag name="KSO_WM_DIAGRAM_VIRTUALLY_FRAME" val="{&quot;height&quot;:268.2971653543307,&quot;left&quot;:78.5851968503937,&quot;top&quot;:210.6267716535433,&quot;width&quot;:794.04370078740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Presentation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SimHei</vt:lpstr>
      <vt:lpstr>Microsoft YaHei</vt:lpstr>
      <vt:lpstr>Arial Unicode MS</vt:lpstr>
      <vt:lpstr>Calibri Light</vt:lpstr>
      <vt:lpstr>Arno Pro Smbd Caption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My Pc</cp:lastModifiedBy>
  <cp:revision>14</cp:revision>
  <dcterms:created xsi:type="dcterms:W3CDTF">2018-08-13T01:27:00Z</dcterms:created>
  <dcterms:modified xsi:type="dcterms:W3CDTF">2025-08-16T06:37:22Z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A9BEEB8FA572482C9724E1CBC7AF58D5_13</vt:lpwstr>
  </property>
</Properties>
</file>