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3F78-BC7D-F8DC-F32D-960631E72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04FD8-7D5C-2BC7-5BD7-1D491D20A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5E87-21B7-0038-3739-8B3E754C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B4-1110-8B60-21C9-95042F9F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9D134-9396-E274-C77C-EEF357C0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21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6E7A-EEF0-8A28-6B92-20A48AB1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0021B-FC00-7ED9-20C3-0F4A84D3B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380F-B8A9-641A-6DC0-0E7B76E9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48FD-C749-6333-8280-91664E20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B71D-B2CE-B213-6647-19F7095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81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8ED0D-E12A-1BA3-1E36-576A1986D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614DB-9500-8E29-ACE5-87D57758D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7E2E-9EB6-CFE5-8543-0B822F0C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662CF-98CC-DF97-10B2-65485DBB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E2EF-A11D-66EE-F256-EC177417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10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8FE-7F5D-CD43-6883-56A3EF2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CDDE-4E0C-1E5D-F42B-93176094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43C2-971B-293E-2F62-F7D306ED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E22E9-CC19-CFDF-14BB-C8ECF814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8139-6263-9C4F-C7FD-D730BCB3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7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99B0-3647-BB76-2B3C-61DBC5F1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79F22-5089-FCE6-0B5C-DFD5AA22E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9617-3AE1-6625-B019-F887BACA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0A770-BCC0-149A-DCEB-68867F88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9A3D-9A35-1EB2-1ABA-E0E4C360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F3AB-4AC8-A06D-0BB2-4D926BE0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A871-B009-1DEB-ECE4-F0384CA7A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F4D3F-8C86-7973-3D52-A855F87A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7193-3EA5-5141-C1D4-D7A6DBB5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02DD-A530-C058-56B4-7907B9D1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439FE-FCB9-0584-EF6D-32761309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4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F966-A383-E44B-26D1-9C71C15D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52C6-1D96-5F62-FCE1-EC4FC0210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1C46A-5BC1-F8FC-FD97-0367504D0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18716-0A6F-50EA-5583-AD3138576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B80EF-F42E-2B50-FA27-B3BD69D07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E1465-692C-96AF-030A-A4977001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8504D-89CB-C49E-D648-3F5B89E8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5D841-55EA-98B0-959D-852D285F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E9C6-1E63-71E8-A271-0AD30F3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2499D-6A59-D20D-054C-AC6A520A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48E7-FE9A-CD58-2D6B-3F6FA7B8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492A3-48AD-B14D-3D9B-17B41006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0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4CE8F-B2A7-A87F-BE11-268AC909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A6CFE-9B29-F565-728E-C696E947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FCA70-62B7-D6E2-8D75-48D4EAE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6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B7FC-A7A8-2865-1F7F-2835C4D66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98D9-B690-0F52-8C86-36AF16DF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39646-3FC9-5AB3-255B-C2B47972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4782-BA8B-FD5D-0B68-A6DCFC5D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8235B-494C-F0A1-AD35-80775C3D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5BBD4-36A9-FF23-3A55-FE654678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20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9817-F652-A5ED-B8C1-B09BB4B1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C4782-553E-A97E-4263-58D4C4DB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E7B3C-27EB-F827-0BD2-10B0BDDFC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2CE4C-6002-D278-16F1-70A94C7F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9F27-B2EF-865E-7DD1-6D4239E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8F706-B133-6CFD-4ACE-A72D1077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F28A-EE9C-5FCD-6EAC-842411E1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AA037-70BC-082F-00C9-BAB4D370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72B31-BA37-D7A6-302F-A480797AD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B09FC-8ED5-43EF-8403-4870D7FA795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AEBA-C2D3-8862-5ECA-A00EB2C51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1C5D-0B4E-EA32-85BC-2016AF382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8BFA8-86BC-47FA-913A-DC5F8E7577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book&#10;&#10;AI-generated content may be incorrect.">
            <a:extLst>
              <a:ext uri="{FF2B5EF4-FFF2-40B4-BE49-F238E27FC236}">
                <a16:creationId xmlns:a16="http://schemas.microsoft.com/office/drawing/2014/main" id="{EFEE5AE6-7577-4E27-3534-03CF1AAD4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4" t="14141" r="11516" b="7743"/>
          <a:stretch/>
        </p:blipFill>
        <p:spPr>
          <a:xfrm>
            <a:off x="0" y="0"/>
            <a:ext cx="12192000" cy="686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8E49A-BF32-E8F4-A2FD-795220658349}"/>
              </a:ext>
            </a:extLst>
          </p:cNvPr>
          <p:cNvSpPr txBox="1"/>
          <p:nvPr/>
        </p:nvSpPr>
        <p:spPr>
          <a:xfrm>
            <a:off x="129309" y="193964"/>
            <a:ext cx="1197032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-- 5) Show the top 3 most expensive books of 'Fantasy' Genre: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*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books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 genre = 'Fantasy'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ORDER BY price DESC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LIMIT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6) Retrieve the total quantity of books sold by each author: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b.author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SUM(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o.quantity</a:t>
            </a:r>
            <a:r>
              <a:rPr lang="en-US" b="0" dirty="0">
                <a:effectLst/>
                <a:latin typeface="Consolas" panose="020B0609020204030204" pitchFamily="49" charset="0"/>
              </a:rPr>
              <a:t>) AS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total_book_sold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orders o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JOIN books b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b.book_id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o.book_id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GROUP BY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b.author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-- 7) List the cities where customers who spent over $30 are located: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DISTINCT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c.city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total_amount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orders o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JOIN customers c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o.customer_id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c.customer_id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o.totaL_amount</a:t>
            </a:r>
            <a:r>
              <a:rPr lang="en-US" b="0" dirty="0">
                <a:effectLst/>
                <a:latin typeface="Consolas" panose="020B0609020204030204" pitchFamily="49" charset="0"/>
              </a:rPr>
              <a:t> &gt; 30;        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0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8E49A-BF32-E8F4-A2FD-795220658349}"/>
              </a:ext>
            </a:extLst>
          </p:cNvPr>
          <p:cNvSpPr txBox="1"/>
          <p:nvPr/>
        </p:nvSpPr>
        <p:spPr>
          <a:xfrm>
            <a:off x="129309" y="193964"/>
            <a:ext cx="1197032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8) Find the customer who spent the most on orders: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IN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SELECT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c.customer_id</a:t>
            </a:r>
            <a:r>
              <a:rPr lang="en-IN" b="0" dirty="0">
                <a:effectLst/>
                <a:latin typeface="Consolas" panose="020B0609020204030204" pitchFamily="49" charset="0"/>
              </a:rPr>
              <a:t>, c.name,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SUM(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o.total_amount</a:t>
            </a:r>
            <a:r>
              <a:rPr lang="en-IN" b="0" dirty="0">
                <a:effectLst/>
                <a:latin typeface="Consolas" panose="020B0609020204030204" pitchFamily="49" charset="0"/>
              </a:rPr>
              <a:t>) AS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total_spent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FROM orders o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JOIN customers c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ON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o.customer_id</a:t>
            </a:r>
            <a:r>
              <a:rPr lang="en-IN" b="0" dirty="0"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c.customer_id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GROUP BY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c.customer_id</a:t>
            </a:r>
            <a:r>
              <a:rPr lang="en-IN" b="0" dirty="0">
                <a:effectLst/>
                <a:latin typeface="Consolas" panose="020B0609020204030204" pitchFamily="49" charset="0"/>
              </a:rPr>
              <a:t>, c.name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ORDER BY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total_spent</a:t>
            </a:r>
            <a:r>
              <a:rPr lang="en-IN" b="0" dirty="0">
                <a:effectLst/>
                <a:latin typeface="Consolas" panose="020B0609020204030204" pitchFamily="49" charset="0"/>
              </a:rPr>
              <a:t> DESC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LIMIT 1;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--9) Calculate the stock remaining after fulfilling all orders:</a:t>
            </a:r>
          </a:p>
          <a:p>
            <a:endParaRPr lang="en-IN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SELECT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b.book_id</a:t>
            </a:r>
            <a:r>
              <a:rPr lang="en-IN" b="0" dirty="0"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b.title</a:t>
            </a:r>
            <a:r>
              <a:rPr lang="en-IN" b="0" dirty="0"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b.stock</a:t>
            </a:r>
            <a:r>
              <a:rPr lang="en-IN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COALESCE (SUM(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o.quantity</a:t>
            </a:r>
            <a:r>
              <a:rPr lang="en-IN" b="0" dirty="0">
                <a:effectLst/>
                <a:latin typeface="Consolas" panose="020B0609020204030204" pitchFamily="49" charset="0"/>
              </a:rPr>
              <a:t>),0) AS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order_quantity</a:t>
            </a:r>
            <a:r>
              <a:rPr lang="en-IN" b="0" dirty="0"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b.stock</a:t>
            </a:r>
            <a:r>
              <a:rPr lang="en-IN" b="0" dirty="0">
                <a:effectLst/>
                <a:latin typeface="Consolas" panose="020B0609020204030204" pitchFamily="49" charset="0"/>
              </a:rPr>
              <a:t> - COALESCE (sum(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o.quantity</a:t>
            </a:r>
            <a:r>
              <a:rPr lang="en-IN" b="0" dirty="0">
                <a:effectLst/>
                <a:latin typeface="Consolas" panose="020B0609020204030204" pitchFamily="49" charset="0"/>
              </a:rPr>
              <a:t>),0) AS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remaining_quantity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FROM books b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LEFT JOIN orders o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ON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b.book_id</a:t>
            </a:r>
            <a:r>
              <a:rPr lang="en-IN" b="0" dirty="0"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o.book_id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GROUP BY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b.book_id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ORDER BY 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b.book_id</a:t>
            </a:r>
            <a:r>
              <a:rPr lang="en-IN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effectLst/>
                <a:latin typeface="Consolas" panose="020B0609020204030204" pitchFamily="49" charset="0"/>
              </a:rPr>
            </a:br>
            <a:endParaRPr lang="en-I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9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3EA578-2363-6349-33F1-6FBD06737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t="13064" r="11288" b="8417"/>
          <a:stretch/>
        </p:blipFill>
        <p:spPr>
          <a:xfrm>
            <a:off x="0" y="0"/>
            <a:ext cx="12192000" cy="68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49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303D1A-640A-9B29-F900-F2A92EE4B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9" t="15353" r="11440" b="6667"/>
          <a:stretch/>
        </p:blipFill>
        <p:spPr>
          <a:xfrm>
            <a:off x="0" y="-1"/>
            <a:ext cx="12363515" cy="693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2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1A353F4C-783F-B230-532F-E9906DBA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0" t="16565" r="11440" b="5724"/>
          <a:stretch/>
        </p:blipFill>
        <p:spPr>
          <a:xfrm>
            <a:off x="0" y="0"/>
            <a:ext cx="12192000" cy="68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8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8E49A-BF32-E8F4-A2FD-795220658349}"/>
              </a:ext>
            </a:extLst>
          </p:cNvPr>
          <p:cNvSpPr txBox="1"/>
          <p:nvPr/>
        </p:nvSpPr>
        <p:spPr>
          <a:xfrm>
            <a:off x="129309" y="193964"/>
            <a:ext cx="11970327" cy="654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-- Basic Queries: 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-- 1) Retrieve all books in the "Fiction" genre: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*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books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genre = 'Fiction';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-- 2) Find books published after the year 1950: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*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books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published_year</a:t>
            </a:r>
            <a:r>
              <a:rPr lang="en-US" b="0" dirty="0">
                <a:effectLst/>
                <a:latin typeface="Consolas" panose="020B0609020204030204" pitchFamily="49" charset="0"/>
              </a:rPr>
              <a:t> &gt; '1950';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-- 3) List all customers from the Canada: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*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customers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country = 'Canada';</a:t>
            </a:r>
          </a:p>
          <a:p>
            <a:b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-- 4) Show orders placed in November 2023: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*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Orders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Order_date</a:t>
            </a:r>
            <a:r>
              <a:rPr lang="en-US" b="0" dirty="0">
                <a:effectLst/>
                <a:latin typeface="Consolas" panose="020B0609020204030204" pitchFamily="49" charset="0"/>
              </a:rPr>
              <a:t> BETWEEN '2023-11-01'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AND '2023-11-30';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58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8E49A-BF32-E8F4-A2FD-795220658349}"/>
              </a:ext>
            </a:extLst>
          </p:cNvPr>
          <p:cNvSpPr txBox="1"/>
          <p:nvPr/>
        </p:nvSpPr>
        <p:spPr>
          <a:xfrm>
            <a:off x="110836" y="612844"/>
            <a:ext cx="119703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-- 5) Retrieve the total stock of books available: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SUM(stock) AS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total_stock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Books;</a:t>
            </a:r>
          </a:p>
          <a:p>
            <a:b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-- 6) Find the details of the most expensive book: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*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Books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ORDER BY price DESC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LIMIT 1;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-- 7) Show all customers who ordered more than 1 quantity of a book: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*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orders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quantity &gt; 1;</a:t>
            </a:r>
          </a:p>
          <a:p>
            <a:b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-- 8) Retrieve all orders where the total amount exceeds $20: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*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orders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total_amount</a:t>
            </a:r>
            <a:r>
              <a:rPr lang="en-US" b="0" dirty="0">
                <a:effectLst/>
                <a:latin typeface="Consolas" panose="020B0609020204030204" pitchFamily="49" charset="0"/>
              </a:rPr>
              <a:t> &gt; 20;</a:t>
            </a:r>
          </a:p>
        </p:txBody>
      </p:sp>
    </p:spTree>
    <p:extLst>
      <p:ext uri="{BB962C8B-B14F-4D97-AF65-F5344CB8AC3E}">
        <p14:creationId xmlns:p14="http://schemas.microsoft.com/office/powerpoint/2010/main" val="18059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8E49A-BF32-E8F4-A2FD-795220658349}"/>
              </a:ext>
            </a:extLst>
          </p:cNvPr>
          <p:cNvSpPr txBox="1"/>
          <p:nvPr/>
        </p:nvSpPr>
        <p:spPr>
          <a:xfrm>
            <a:off x="110836" y="612844"/>
            <a:ext cx="119703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-- 9) List all genres available in the Books table: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DISTINCT genre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books;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-- 10) Find the book with the lowest stock: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*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books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ORDER BY stock ASC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LIMIT 1;</a:t>
            </a:r>
          </a:p>
          <a:p>
            <a:b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-- 11) Calculate the total revenue generated from all orders: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SUM(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total_amount</a:t>
            </a:r>
            <a:r>
              <a:rPr lang="en-US" b="0" dirty="0">
                <a:effectLst/>
                <a:latin typeface="Consolas" panose="020B0609020204030204" pitchFamily="49" charset="0"/>
              </a:rPr>
              <a:t>) AS revenue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orders;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1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8E49A-BF32-E8F4-A2FD-795220658349}"/>
              </a:ext>
            </a:extLst>
          </p:cNvPr>
          <p:cNvSpPr txBox="1"/>
          <p:nvPr/>
        </p:nvSpPr>
        <p:spPr>
          <a:xfrm>
            <a:off x="129309" y="193964"/>
            <a:ext cx="119703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-- Advance Queries : 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-- 1) Retrieve the total number of books sold for each genre:</a:t>
            </a:r>
          </a:p>
          <a:p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b.genre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SUM(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o.quantity</a:t>
            </a:r>
            <a:r>
              <a:rPr lang="en-US" b="0" dirty="0">
                <a:effectLst/>
                <a:latin typeface="Consolas" panose="020B0609020204030204" pitchFamily="49" charset="0"/>
              </a:rPr>
              <a:t>) AS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total_book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orders O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join books b  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o.book_id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b.book_id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GROUP BY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b.genre</a:t>
            </a:r>
            <a:r>
              <a:rPr lang="en-US" b="0" dirty="0"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-- 2) Find the average price of books in the "Fantasy" genre:</a:t>
            </a:r>
          </a:p>
          <a:p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AVG(price) AS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average_price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books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WHERE genre = 'Fantasy'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GROUP BY genre;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8E49A-BF32-E8F4-A2FD-795220658349}"/>
              </a:ext>
            </a:extLst>
          </p:cNvPr>
          <p:cNvSpPr txBox="1"/>
          <p:nvPr/>
        </p:nvSpPr>
        <p:spPr>
          <a:xfrm>
            <a:off x="129309" y="193964"/>
            <a:ext cx="1197032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-- 3) List customers who have placed at least 2 orders: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o.customer_id</a:t>
            </a:r>
            <a:r>
              <a:rPr lang="en-US" b="0" dirty="0">
                <a:effectLst/>
                <a:latin typeface="Consolas" panose="020B0609020204030204" pitchFamily="49" charset="0"/>
              </a:rPr>
              <a:t>, c.name,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COUNT(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o.order_id</a:t>
            </a:r>
            <a:r>
              <a:rPr lang="en-US" b="0" dirty="0">
                <a:effectLst/>
                <a:latin typeface="Consolas" panose="020B0609020204030204" pitchFamily="49" charset="0"/>
              </a:rPr>
              <a:t>) AS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order_count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orders o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JOIN customers c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o.customer_id</a:t>
            </a:r>
            <a:r>
              <a:rPr lang="en-US" b="0" dirty="0">
                <a:effectLst/>
                <a:latin typeface="Consolas" panose="020B0609020204030204" pitchFamily="49" charset="0"/>
              </a:rPr>
              <a:t>  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c.customer_id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GROUP BY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o.customer_id</a:t>
            </a:r>
            <a:r>
              <a:rPr lang="en-US" b="0" dirty="0">
                <a:effectLst/>
                <a:latin typeface="Consolas" panose="020B0609020204030204" pitchFamily="49" charset="0"/>
              </a:rPr>
              <a:t>, c.name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HAVING COUNT(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order_id</a:t>
            </a:r>
            <a:r>
              <a:rPr lang="en-US" b="0" dirty="0">
                <a:effectLst/>
                <a:latin typeface="Consolas" panose="020B0609020204030204" pitchFamily="49" charset="0"/>
              </a:rPr>
              <a:t>) &gt;= 2;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4) Find the most frequently ordered book: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SELECT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o.book_id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b.title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COUNT(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o.order_id</a:t>
            </a:r>
            <a:r>
              <a:rPr lang="en-US" b="0" dirty="0">
                <a:effectLst/>
                <a:latin typeface="Consolas" panose="020B0609020204030204" pitchFamily="49" charset="0"/>
              </a:rPr>
              <a:t>) AS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order_count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FROM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orderS</a:t>
            </a:r>
            <a:r>
              <a:rPr lang="en-US" b="0" dirty="0">
                <a:effectLst/>
                <a:latin typeface="Consolas" panose="020B0609020204030204" pitchFamily="49" charset="0"/>
              </a:rPr>
              <a:t> o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JOIN books b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ON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o.book_id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b.book_id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GROUP BY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o.book_id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b.title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ORDER BY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order_count</a:t>
            </a:r>
            <a:r>
              <a:rPr lang="en-US" b="0" dirty="0">
                <a:effectLst/>
                <a:latin typeface="Consolas" panose="020B0609020204030204" pitchFamily="49" charset="0"/>
              </a:rPr>
              <a:t> DESC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LIMIT 1;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809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Rajeev Tiwari</dc:creator>
  <cp:lastModifiedBy>Rajeev Tiwari</cp:lastModifiedBy>
  <cp:revision>1</cp:revision>
  <dcterms:created xsi:type="dcterms:W3CDTF">2025-06-17T23:23:26Z</dcterms:created>
  <dcterms:modified xsi:type="dcterms:W3CDTF">2025-06-17T23:33:11Z</dcterms:modified>
</cp:coreProperties>
</file>