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185395-3F63-4EA7-BEFB-6230095BDB06}">
          <p14:sldIdLst>
            <p14:sldId id="256"/>
            <p14:sldId id="257"/>
            <p14:sldId id="258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0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FC201A-FD8D-4EDE-AD43-719AFCE364C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79ED99-D60E-4DFC-8290-418AA66C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C417-F8AF-7283-EB99-A50FF90C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3" y="1399033"/>
            <a:ext cx="11144250" cy="3068998"/>
          </a:xfrm>
        </p:spPr>
        <p:txBody>
          <a:bodyPr/>
          <a:lstStyle/>
          <a:p>
            <a:r>
              <a:rPr lang="en-US" sz="6000" dirty="0"/>
              <a:t>Flipkart Ecommerce sales data analysis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C67EF-7A25-1527-F506-5CBF76B91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6548" y="3510768"/>
            <a:ext cx="2530602" cy="1069848"/>
          </a:xfrm>
        </p:spPr>
        <p:txBody>
          <a:bodyPr/>
          <a:lstStyle/>
          <a:p>
            <a:r>
              <a:rPr lang="en-US" dirty="0"/>
              <a:t>-Rajeev kumar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F535-D3F9-7EFA-7F83-10E6403C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7" y="0"/>
            <a:ext cx="2247211" cy="11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538C-786C-25D7-A761-C9B40D9D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04" y="243840"/>
            <a:ext cx="8370036" cy="731520"/>
          </a:xfrm>
        </p:spPr>
        <p:txBody>
          <a:bodyPr>
            <a:normAutofit/>
          </a:bodyPr>
          <a:lstStyle/>
          <a:p>
            <a:r>
              <a:rPr lang="en-IN" sz="2800" dirty="0"/>
              <a:t>Top 10 Tertiary categories sales distribution:-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3D6881-9789-20E6-45C7-26146C86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4"/>
          <a:stretch/>
        </p:blipFill>
        <p:spPr>
          <a:xfrm>
            <a:off x="0" y="1219200"/>
            <a:ext cx="8217636" cy="4724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E67D-7F09-0458-B302-F72CBB6F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3960" y="1219200"/>
            <a:ext cx="3200400" cy="4724400"/>
          </a:xfrm>
        </p:spPr>
        <p:txBody>
          <a:bodyPr>
            <a:no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None - 5876 (missing data)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Shirts, Tops &amp; Tunics - 1249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Bras - 1036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Car Interior - 659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Dresses &amp; Skirts - 620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Combos - 375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Plant Containers &amp; Sets - 333 </a:t>
            </a:r>
          </a:p>
          <a:p>
            <a:r>
              <a:rPr lang="en-IN" sz="2000" b="0" i="0" dirty="0" err="1">
                <a:solidFill>
                  <a:schemeClr val="tx1"/>
                </a:solidFill>
                <a:effectLst/>
                <a:latin typeface="Rockwell Condensed (Headings)"/>
              </a:rPr>
              <a:t>TheLostPuppy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 Cases &amp; Covers - 229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Leggings &amp; Jeggings - 209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Kurtas &amp; Kurtis - 202</a:t>
            </a:r>
            <a:endParaRPr lang="en-IN" sz="2000" dirty="0">
              <a:solidFill>
                <a:schemeClr val="tx1"/>
              </a:solidFill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457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615E14-77C3-DC08-71FE-950A9980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01752"/>
            <a:ext cx="10058400" cy="536448"/>
          </a:xfrm>
        </p:spPr>
        <p:txBody>
          <a:bodyPr>
            <a:normAutofit/>
          </a:bodyPr>
          <a:lstStyle/>
          <a:p>
            <a:r>
              <a:rPr lang="en-IN" sz="3200" dirty="0"/>
              <a:t>Main category by discount percentage:-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31E35E-92EC-136C-7709-7C04FD054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92"/>
          <a:stretch/>
        </p:blipFill>
        <p:spPr>
          <a:xfrm>
            <a:off x="404317" y="1005839"/>
            <a:ext cx="10913790" cy="51251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0081DA-9A94-9167-42A5-17706FCA403E}"/>
              </a:ext>
            </a:extLst>
          </p:cNvPr>
          <p:cNvSpPr txBox="1"/>
          <p:nvPr/>
        </p:nvSpPr>
        <p:spPr>
          <a:xfrm>
            <a:off x="2337766" y="6298615"/>
            <a:ext cx="985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ckwell Condensed (Headings)"/>
              </a:rPr>
              <a:t>Automotive, clothing, and electronics were among the categories with the highest discounts.</a:t>
            </a:r>
            <a:endParaRPr lang="en-IN" dirty="0"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0877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35F7-9F34-C0CD-CFF1-873E664C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239269"/>
            <a:ext cx="10058400" cy="490728"/>
          </a:xfrm>
        </p:spPr>
        <p:txBody>
          <a:bodyPr>
            <a:noAutofit/>
          </a:bodyPr>
          <a:lstStyle/>
          <a:p>
            <a:r>
              <a:rPr lang="en-IN" sz="3200" dirty="0"/>
              <a:t>Secondary category by discount percentage:-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E0162-3FFD-3C19-A442-2213B5210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058"/>
          <a:stretch/>
        </p:blipFill>
        <p:spPr>
          <a:xfrm>
            <a:off x="341465" y="933143"/>
            <a:ext cx="10716592" cy="49826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03A64-0DD7-FF63-2309-E66CEACDE699}"/>
              </a:ext>
            </a:extLst>
          </p:cNvPr>
          <p:cNvSpPr txBox="1"/>
          <p:nvPr/>
        </p:nvSpPr>
        <p:spPr>
          <a:xfrm>
            <a:off x="1119266" y="6128003"/>
            <a:ext cx="9953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ckwell Condensed (Headings)"/>
              </a:rPr>
              <a:t>For the secondary category, electronics and accessories appeared again, along with some clothing, spare parts, and jewelry. Interestingly, coffee mugs were absent from the list</a:t>
            </a:r>
            <a:endParaRPr lang="en-IN" dirty="0"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6057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F7A-D269-6EFD-316A-76E35CFE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32810"/>
            <a:ext cx="10058400" cy="643128"/>
          </a:xfrm>
        </p:spPr>
        <p:txBody>
          <a:bodyPr>
            <a:normAutofit/>
          </a:bodyPr>
          <a:lstStyle/>
          <a:p>
            <a:r>
              <a:rPr lang="en-IN" sz="3200" dirty="0"/>
              <a:t>tertiary category by discount percentage:-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A6911-3727-B673-70F8-CA74FDC0D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26" r="1646"/>
          <a:stretch/>
        </p:blipFill>
        <p:spPr>
          <a:xfrm>
            <a:off x="284813" y="929390"/>
            <a:ext cx="11010050" cy="50966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C9186-D386-6DEE-F56C-802620082586}"/>
              </a:ext>
            </a:extLst>
          </p:cNvPr>
          <p:cNvSpPr txBox="1"/>
          <p:nvPr/>
        </p:nvSpPr>
        <p:spPr>
          <a:xfrm>
            <a:off x="2415689" y="6295897"/>
            <a:ext cx="9519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ckwell Condensed (Headings)"/>
              </a:rPr>
              <a:t>Automotive parts on top again, followed by mostly </a:t>
            </a:r>
            <a:r>
              <a:rPr lang="en-US" b="0" i="0" dirty="0" err="1">
                <a:effectLst/>
                <a:latin typeface="Rockwell Condensed (Headings)"/>
              </a:rPr>
              <a:t>jewellery</a:t>
            </a:r>
            <a:r>
              <a:rPr lang="en-US" b="0" i="0" dirty="0">
                <a:effectLst/>
                <a:latin typeface="Rockwell Condensed (Headings)"/>
              </a:rPr>
              <a:t> and clothing. None is present</a:t>
            </a:r>
            <a:endParaRPr lang="en-IN" dirty="0"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1009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312-1735-11CC-72CF-39B16D9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126567"/>
            <a:ext cx="10058400" cy="627888"/>
          </a:xfrm>
        </p:spPr>
        <p:txBody>
          <a:bodyPr>
            <a:normAutofit/>
          </a:bodyPr>
          <a:lstStyle/>
          <a:p>
            <a:r>
              <a:rPr lang="en-IN" sz="3200" dirty="0"/>
              <a:t>Quaternary category by discount percentage:-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1737-0838-3767-4A87-4675555F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80"/>
          <a:stretch/>
        </p:blipFill>
        <p:spPr>
          <a:xfrm>
            <a:off x="164892" y="906899"/>
            <a:ext cx="10987791" cy="50442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703E6-7D1C-5CAF-D218-F4E942CFD823}"/>
              </a:ext>
            </a:extLst>
          </p:cNvPr>
          <p:cNvSpPr txBox="1"/>
          <p:nvPr/>
        </p:nvSpPr>
        <p:spPr>
          <a:xfrm>
            <a:off x="1906249" y="6172224"/>
            <a:ext cx="89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ckwell Condensed (Headings)"/>
              </a:rPr>
              <a:t>The Quaternary category is dominated by mostly clothing, with come automotive and electric categories.</a:t>
            </a:r>
            <a:endParaRPr lang="en-IN" dirty="0"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181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365C-F885-B38E-FA7C-DD01B24F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12" y="523232"/>
            <a:ext cx="3022467" cy="834802"/>
          </a:xfrm>
        </p:spPr>
        <p:txBody>
          <a:bodyPr>
            <a:normAutofit/>
          </a:bodyPr>
          <a:lstStyle/>
          <a:p>
            <a:r>
              <a:rPr lang="en-IN" sz="3600" dirty="0"/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B29-FD22-328C-F9BF-48056F92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12" y="1492946"/>
            <a:ext cx="11416958" cy="423329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Rockwell Condensed (Headings)"/>
              </a:rPr>
              <a:t>Does the following analysis satisfy any of the objectives??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ckwell Condensed (Headings)"/>
              </a:rPr>
              <a:t>The data required conversion for proper datetime processing, and additional, more descriptive subcategories were generated to improve clarity and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ckwell Condensed (Headings)"/>
              </a:rPr>
              <a:t>The dataset appears to be nearly complete, with minimal missing information and no duplicate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ckwell Condensed (Headings)"/>
              </a:rPr>
              <a:t>The months section lacked nearly half a year’s data, with no sales recorded between July and November. Additionally, the Year category only covered two years, both of which showed similar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ckwell Condensed (Headings)"/>
              </a:rPr>
              <a:t>The categories that generated the highest sales included women's clothing, electronics, jewelry, and automotive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ckwell Condensed (Headings)"/>
              </a:rPr>
              <a:t>The highest discounts were found in the automotive, electronics, accessories, and clothing categories.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5180-A2F0-A7BE-3E58-2A9E0D51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2" y="182158"/>
            <a:ext cx="2972763" cy="1007284"/>
          </a:xfrm>
        </p:spPr>
        <p:txBody>
          <a:bodyPr>
            <a:normAutofit/>
          </a:bodyPr>
          <a:lstStyle/>
          <a:p>
            <a:r>
              <a:rPr lang="en-US" sz="3600" dirty="0"/>
              <a:t>About dataset:-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6C67-1ACA-DB47-DCED-523A4AB4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32" y="1473922"/>
            <a:ext cx="10850880" cy="5028478"/>
          </a:xfrm>
        </p:spPr>
        <p:txBody>
          <a:bodyPr>
            <a:normAutofit/>
          </a:bodyPr>
          <a:lstStyle/>
          <a:p>
            <a:r>
              <a:rPr lang="en-US" dirty="0"/>
              <a:t>This dataset is about Flipkart ecommerce sales, that was created by extracting data from Flipkart.com, a leading Indian ecommerce website.</a:t>
            </a:r>
          </a:p>
          <a:p>
            <a:r>
              <a:rPr lang="en-US" dirty="0"/>
              <a:t>This dataset has dimension of (20000, 15).</a:t>
            </a:r>
          </a:p>
          <a:p>
            <a:r>
              <a:rPr lang="en-IN" dirty="0"/>
              <a:t>This dataset has following columns:-  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dirty="0" err="1"/>
              <a:t>product_url</a:t>
            </a:r>
            <a:r>
              <a:rPr lang="en-IN" dirty="0"/>
              <a:t>, </a:t>
            </a:r>
            <a:r>
              <a:rPr lang="en-IN" dirty="0" err="1"/>
              <a:t>product_name</a:t>
            </a:r>
            <a:r>
              <a:rPr lang="en-IN" dirty="0"/>
              <a:t>, </a:t>
            </a:r>
            <a:r>
              <a:rPr lang="en-IN" dirty="0" err="1"/>
              <a:t>product_category_tree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dirty="0" err="1"/>
              <a:t>paid,retail_price</a:t>
            </a:r>
            <a:r>
              <a:rPr lang="en-IN" dirty="0"/>
              <a:t>, </a:t>
            </a:r>
            <a:r>
              <a:rPr lang="en-IN" dirty="0" err="1"/>
              <a:t>discounted_price</a:t>
            </a:r>
            <a:r>
              <a:rPr lang="en-IN" dirty="0"/>
              <a:t>, image,  </a:t>
            </a:r>
            <a:r>
              <a:rPr lang="en-IN" dirty="0" err="1"/>
              <a:t>is_FK_Advantage_product</a:t>
            </a:r>
            <a:r>
              <a:rPr lang="en-IN" dirty="0"/>
              <a:t>,           </a:t>
            </a:r>
          </a:p>
          <a:p>
            <a:pPr marL="0" indent="0">
              <a:buNone/>
            </a:pPr>
            <a:r>
              <a:rPr lang="en-IN" dirty="0"/>
              <a:t>                       description,  </a:t>
            </a:r>
            <a:r>
              <a:rPr lang="en-IN" dirty="0" err="1"/>
              <a:t>product_rating,overall_rating</a:t>
            </a:r>
            <a:r>
              <a:rPr lang="en-IN" dirty="0"/>
              <a:t>, brand, </a:t>
            </a:r>
            <a:r>
              <a:rPr lang="en-IN" dirty="0" err="1"/>
              <a:t>product_specifications</a:t>
            </a:r>
            <a:r>
              <a:rPr lang="en-IN" dirty="0"/>
              <a:t>.   </a:t>
            </a:r>
            <a:endParaRPr lang="en-US" dirty="0"/>
          </a:p>
          <a:p>
            <a:r>
              <a:rPr lang="en-US" dirty="0"/>
              <a:t>There is about 5864 missing value found in brand column.</a:t>
            </a:r>
            <a:r>
              <a:rPr lang="en-IN" dirty="0"/>
              <a:t> </a:t>
            </a:r>
          </a:p>
          <a:p>
            <a:r>
              <a:rPr lang="en-IN" dirty="0"/>
              <a:t>There is no any duplicate values found in dataset.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F3012-776B-0B1F-3E1E-51A0948B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50" y="0"/>
            <a:ext cx="2058649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B0A-2F6C-9086-E6F1-8C90C5D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" y="0"/>
            <a:ext cx="6773672" cy="6969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Missing values by columns in Dataset:-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AFC79-5473-CB8F-9E32-16B5AD71D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/>
          <a:stretch/>
        </p:blipFill>
        <p:spPr>
          <a:xfrm>
            <a:off x="1412240" y="817007"/>
            <a:ext cx="9530080" cy="55873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8D693-8C6F-69D1-DB0F-BB8072D0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20" y="0"/>
            <a:ext cx="1186356" cy="5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96AB-5019-EC07-04A3-06AADC6C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3" y="599605"/>
            <a:ext cx="2977496" cy="849493"/>
          </a:xfrm>
        </p:spPr>
        <p:txBody>
          <a:bodyPr>
            <a:normAutofit/>
          </a:bodyPr>
          <a:lstStyle/>
          <a:p>
            <a:r>
              <a:rPr lang="en-IN" sz="3600" dirty="0"/>
              <a:t>Objectives:-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0D3-E668-3BF8-2D00-4A030697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3" y="1783830"/>
            <a:ext cx="10727411" cy="455701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Rockwell Condensed (Headings)"/>
              </a:rPr>
              <a:t>What is the structure of the dataset? Are there any missing entries, duplicate records, or </a:t>
            </a:r>
            <a:r>
              <a:rPr lang="en-US" sz="2800" b="0" i="0" dirty="0" err="1">
                <a:effectLst/>
                <a:latin typeface="Rockwell Condensed (Headings)"/>
              </a:rPr>
              <a:t>NaN</a:t>
            </a:r>
            <a:r>
              <a:rPr lang="en-US" sz="2800" b="0" i="0" dirty="0">
                <a:effectLst/>
                <a:latin typeface="Rockwell Condensed (Headings)"/>
              </a:rPr>
              <a:t> values?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Rockwell Condensed (Headings)"/>
              </a:rPr>
              <a:t>Does the data require preprocessing? Should we adjust date and time formats or improve the categorization?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Rockwell Condensed (Headings)"/>
              </a:rPr>
              <a:t>During which months or years do we observe the highest sales figures?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Rockwell Condensed (Headings)"/>
              </a:rPr>
              <a:t>Which product categories generate the largest volume of sales?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Rockwell Condensed (Headings)"/>
              </a:rPr>
              <a:t>Which categories offer the highest discount percentages?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1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EBC-E4F2-F0B8-F313-BD6F4628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0" y="135300"/>
            <a:ext cx="4766380" cy="720000"/>
          </a:xfrm>
        </p:spPr>
        <p:txBody>
          <a:bodyPr>
            <a:normAutofit/>
          </a:bodyPr>
          <a:lstStyle/>
          <a:p>
            <a:r>
              <a:rPr lang="en-US" dirty="0"/>
              <a:t>total sales per month:-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1B71-ADA5-196D-79B4-5E88B526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81" r="1061"/>
          <a:stretch/>
        </p:blipFill>
        <p:spPr>
          <a:xfrm>
            <a:off x="125660" y="1143000"/>
            <a:ext cx="8103940" cy="50444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B1769-41DE-797A-6B8D-57B14FDC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5961" y="1364019"/>
            <a:ext cx="2330245" cy="3291840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January - 4850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February - 245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March - 1634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April - 1137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May - 773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June - 1046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ckwell Condensed (Headings)"/>
              </a:rPr>
              <a:t>December - 10315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Rockwell Condensed (Headings)"/>
            </a:endParaRPr>
          </a:p>
          <a:p>
            <a:endParaRPr lang="en-IN" sz="2400" dirty="0">
              <a:solidFill>
                <a:schemeClr val="tx1"/>
              </a:solidFill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713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2CE4-9721-09AB-AC00-D3D4CD74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04800"/>
            <a:ext cx="5334000" cy="753979"/>
          </a:xfrm>
        </p:spPr>
        <p:txBody>
          <a:bodyPr>
            <a:normAutofit/>
          </a:bodyPr>
          <a:lstStyle/>
          <a:p>
            <a:r>
              <a:rPr lang="en-US" dirty="0"/>
              <a:t>Total Sales by year:-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416CA-0943-C92C-050D-8D0337134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t="1707" r="2100" b="1"/>
          <a:stretch/>
        </p:blipFill>
        <p:spPr>
          <a:xfrm>
            <a:off x="0" y="1295400"/>
            <a:ext cx="824484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5FAB-7C37-6494-AC5F-2EF42D98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80207" y="2327064"/>
            <a:ext cx="1950720" cy="1341120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tx1"/>
                </a:solidFill>
                <a:effectLst/>
                <a:latin typeface="Rockwell Condensed (Headings)"/>
              </a:rPr>
              <a:t>2015 - 10315</a:t>
            </a:r>
          </a:p>
          <a:p>
            <a:r>
              <a:rPr lang="en-IN" sz="2800" b="0" i="0" dirty="0">
                <a:solidFill>
                  <a:schemeClr val="tx1"/>
                </a:solidFill>
                <a:effectLst/>
                <a:latin typeface="Rockwell Condensed (Headings)"/>
              </a:rPr>
              <a:t>2016 - 9685</a:t>
            </a:r>
            <a:endParaRPr lang="en-IN" sz="2800" dirty="0">
              <a:solidFill>
                <a:schemeClr val="tx1"/>
              </a:solidFill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538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2241-9FF6-B591-806A-956E1910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60823"/>
            <a:ext cx="6644640" cy="563077"/>
          </a:xfrm>
        </p:spPr>
        <p:txBody>
          <a:bodyPr>
            <a:normAutofit/>
          </a:bodyPr>
          <a:lstStyle/>
          <a:p>
            <a:r>
              <a:rPr lang="en-IN" sz="2400" dirty="0"/>
              <a:t>Top 10 Main category sales distribution 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113B16-D675-2F5E-7972-CA7CC3699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0"/>
          <a:stretch/>
        </p:blipFill>
        <p:spPr>
          <a:xfrm>
            <a:off x="0" y="1203959"/>
            <a:ext cx="8219938" cy="48520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053B-BC98-6EE9-1CCD-97229465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120" y="1203959"/>
            <a:ext cx="3200400" cy="329184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Clothing - 6198 </a:t>
            </a:r>
          </a:p>
          <a:p>
            <a:r>
              <a:rPr lang="en-US" sz="2000" b="0" i="0" dirty="0" err="1">
                <a:solidFill>
                  <a:schemeClr val="tx1"/>
                </a:solidFill>
                <a:effectLst/>
                <a:latin typeface="Rockwell Condensed (Headings)"/>
              </a:rPr>
              <a:t>Jewellery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 - 3531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Footwear - 1227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Mobiles &amp; Accessories - 1099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Automotive - 1012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Home Decor &amp; Festive Needs - 929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Beauty and Personal Care - 710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Home Furnishing - 700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Kitchen &amp; Dining - 647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Computers - 578</a:t>
            </a:r>
            <a:endParaRPr lang="en-IN" sz="2000" dirty="0">
              <a:solidFill>
                <a:schemeClr val="tx1"/>
              </a:solidFill>
              <a:latin typeface="Rockwell Condensed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2445D-7E2D-6084-5505-89E723ED514C}"/>
              </a:ext>
            </a:extLst>
          </p:cNvPr>
          <p:cNvSpPr txBox="1"/>
          <p:nvPr/>
        </p:nvSpPr>
        <p:spPr>
          <a:xfrm>
            <a:off x="1442804" y="632784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ckwell Condensed (Headings)"/>
              </a:rPr>
              <a:t>The primary category are Clothing, Jewelry, Shoes, Electronics, and Automotive!</a:t>
            </a:r>
            <a:endParaRPr lang="en-IN" dirty="0"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530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526-30A3-0FAF-2595-8CBAE8B2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1"/>
            <a:ext cx="7787640" cy="647649"/>
          </a:xfrm>
        </p:spPr>
        <p:txBody>
          <a:bodyPr>
            <a:noAutofit/>
          </a:bodyPr>
          <a:lstStyle/>
          <a:p>
            <a:r>
              <a:rPr lang="en-IN" sz="2400" dirty="0"/>
              <a:t>Top 10 secondary categories sales distribution:-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39713C-BB20-4330-E377-9FAB6C95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1" y="866386"/>
            <a:ext cx="8275320" cy="48598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790E-DD8B-6CFD-15C2-27AD674A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4611" y="1277014"/>
            <a:ext cx="3200400" cy="4038600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Women's Clothing - 3901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Men's Clothing - 1773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Necklaces &amp; Chains - 1606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Accessories &amp; Spare parts - 925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Tablet Accessories - 801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Women's Footwear - 781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Bangles, Bracelets &amp; Armlets - 724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Rings  - 710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Wrist Watches - 523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Kids' Clothing - 520</a:t>
            </a:r>
            <a:endParaRPr lang="en-IN" sz="2000" dirty="0">
              <a:solidFill>
                <a:schemeClr val="tx1"/>
              </a:solidFill>
              <a:latin typeface="Rockwell Condensed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62C52-E318-7A81-B5E7-85CAF141B457}"/>
              </a:ext>
            </a:extLst>
          </p:cNvPr>
          <p:cNvSpPr txBox="1"/>
          <p:nvPr/>
        </p:nvSpPr>
        <p:spPr>
          <a:xfrm>
            <a:off x="194872" y="5991613"/>
            <a:ext cx="7944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Rockwell Condensed (Headings)"/>
              </a:rPr>
              <a:t>Women's clothing sales exceed those of Men's clothing by more than two fold. This indicates a significant female user base on Flipkart, despite the absence of a gender column.</a:t>
            </a:r>
          </a:p>
        </p:txBody>
      </p:sp>
    </p:spTree>
    <p:extLst>
      <p:ext uri="{BB962C8B-B14F-4D97-AF65-F5344CB8AC3E}">
        <p14:creationId xmlns:p14="http://schemas.microsoft.com/office/powerpoint/2010/main" val="126951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2B47-FEB1-BC02-5389-FCAC280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6" y="442452"/>
            <a:ext cx="7202129" cy="521108"/>
          </a:xfrm>
        </p:spPr>
        <p:txBody>
          <a:bodyPr>
            <a:normAutofit/>
          </a:bodyPr>
          <a:lstStyle/>
          <a:p>
            <a:r>
              <a:rPr lang="en-IN" sz="2400" dirty="0"/>
              <a:t>Top 10 Tertiary categories sales distribution:-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8DE34-7858-2F55-CBDD-D907C9A95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2"/>
          <a:stretch/>
        </p:blipFill>
        <p:spPr>
          <a:xfrm>
            <a:off x="0" y="1307689"/>
            <a:ext cx="8259097" cy="44920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D3D1-8528-0A61-2C78-C20D5356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03601" y="1307688"/>
            <a:ext cx="3200400" cy="4163721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Western Wear - 1981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Necklaces - 1567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None - 1457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Lingerie, Sleep &amp; Swimwear - 1208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T-Shirts - 903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Cases &amp; Covers - 796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Car Interior &amp; Exterior - 677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Ethnic Wear - 485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Casual Shoes - 454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Rockwell Condensed (Headings)"/>
              </a:rPr>
              <a:t>Bangles - 430</a:t>
            </a:r>
            <a:endParaRPr lang="en-IN" sz="2000" dirty="0">
              <a:solidFill>
                <a:schemeClr val="tx1"/>
              </a:solidFill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27762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147</TotalTime>
  <Words>726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Rockwell Condensed (Headings)</vt:lpstr>
      <vt:lpstr>Wingdings</vt:lpstr>
      <vt:lpstr>Wood Type</vt:lpstr>
      <vt:lpstr>Flipkart Ecommerce sales data analysis</vt:lpstr>
      <vt:lpstr>About dataset:-</vt:lpstr>
      <vt:lpstr>Missing values by columns in Dataset:-</vt:lpstr>
      <vt:lpstr>Objectives:-</vt:lpstr>
      <vt:lpstr>total sales per month:-</vt:lpstr>
      <vt:lpstr>Total Sales by year:-</vt:lpstr>
      <vt:lpstr>Top 10 Main category sales distribution :-</vt:lpstr>
      <vt:lpstr>Top 10 secondary categories sales distribution:-</vt:lpstr>
      <vt:lpstr>Top 10 Tertiary categories sales distribution:-</vt:lpstr>
      <vt:lpstr>Top 10 Tertiary categories sales distribution:-</vt:lpstr>
      <vt:lpstr>Main category by discount percentage:-</vt:lpstr>
      <vt:lpstr>Secondary category by discount percentage:-</vt:lpstr>
      <vt:lpstr>tertiary category by discount percentage:-</vt:lpstr>
      <vt:lpstr>Quaternary category by discount percentage:-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kumar</dc:creator>
  <cp:lastModifiedBy>rajeev kumar</cp:lastModifiedBy>
  <cp:revision>3</cp:revision>
  <dcterms:created xsi:type="dcterms:W3CDTF">2024-10-02T09:00:55Z</dcterms:created>
  <dcterms:modified xsi:type="dcterms:W3CDTF">2024-10-03T09:35:44Z</dcterms:modified>
</cp:coreProperties>
</file>