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43"/>
  </p:notesMasterIdLst>
  <p:sldIdLst>
    <p:sldId id="256" r:id="rId2"/>
    <p:sldId id="257" r:id="rId3"/>
    <p:sldId id="258" r:id="rId4"/>
    <p:sldId id="298" r:id="rId5"/>
    <p:sldId id="259" r:id="rId6"/>
    <p:sldId id="289" r:id="rId7"/>
    <p:sldId id="260" r:id="rId8"/>
    <p:sldId id="274" r:id="rId9"/>
    <p:sldId id="290" r:id="rId10"/>
    <p:sldId id="310" r:id="rId11"/>
    <p:sldId id="311" r:id="rId12"/>
    <p:sldId id="275" r:id="rId13"/>
    <p:sldId id="291" r:id="rId14"/>
    <p:sldId id="292" r:id="rId15"/>
    <p:sldId id="321" r:id="rId16"/>
    <p:sldId id="322" r:id="rId17"/>
    <p:sldId id="323" r:id="rId18"/>
    <p:sldId id="324" r:id="rId19"/>
    <p:sldId id="296" r:id="rId20"/>
    <p:sldId id="301" r:id="rId21"/>
    <p:sldId id="325" r:id="rId22"/>
    <p:sldId id="326" r:id="rId23"/>
    <p:sldId id="327" r:id="rId24"/>
    <p:sldId id="328" r:id="rId25"/>
    <p:sldId id="330" r:id="rId26"/>
    <p:sldId id="332" r:id="rId27"/>
    <p:sldId id="331" r:id="rId28"/>
    <p:sldId id="334" r:id="rId29"/>
    <p:sldId id="313" r:id="rId30"/>
    <p:sldId id="314" r:id="rId31"/>
    <p:sldId id="315" r:id="rId32"/>
    <p:sldId id="316" r:id="rId33"/>
    <p:sldId id="333" r:id="rId34"/>
    <p:sldId id="318" r:id="rId35"/>
    <p:sldId id="319" r:id="rId36"/>
    <p:sldId id="335" r:id="rId37"/>
    <p:sldId id="320" r:id="rId38"/>
    <p:sldId id="268" r:id="rId39"/>
    <p:sldId id="269" r:id="rId40"/>
    <p:sldId id="309" r:id="rId41"/>
    <p:sldId id="3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A937D886-D52B-4876-84A4-4E9A238D44ED}">
          <p14:sldIdLst>
            <p14:sldId id="256"/>
            <p14:sldId id="257"/>
            <p14:sldId id="258"/>
            <p14:sldId id="298"/>
            <p14:sldId id="259"/>
            <p14:sldId id="289"/>
            <p14:sldId id="260"/>
            <p14:sldId id="274"/>
            <p14:sldId id="290"/>
            <p14:sldId id="310"/>
            <p14:sldId id="311"/>
            <p14:sldId id="275"/>
            <p14:sldId id="291"/>
            <p14:sldId id="292"/>
            <p14:sldId id="321"/>
            <p14:sldId id="322"/>
            <p14:sldId id="323"/>
            <p14:sldId id="324"/>
            <p14:sldId id="296"/>
            <p14:sldId id="301"/>
            <p14:sldId id="325"/>
            <p14:sldId id="326"/>
            <p14:sldId id="327"/>
            <p14:sldId id="328"/>
            <p14:sldId id="330"/>
            <p14:sldId id="332"/>
            <p14:sldId id="331"/>
            <p14:sldId id="334"/>
            <p14:sldId id="313"/>
            <p14:sldId id="314"/>
            <p14:sldId id="315"/>
            <p14:sldId id="316"/>
            <p14:sldId id="333"/>
            <p14:sldId id="318"/>
            <p14:sldId id="319"/>
            <p14:sldId id="335"/>
            <p14:sldId id="320"/>
            <p14:sldId id="268"/>
            <p14:sldId id="269"/>
            <p14:sldId id="309"/>
            <p14:sldId id="31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9324" autoAdjust="0"/>
  </p:normalViewPr>
  <p:slideViewPr>
    <p:cSldViewPr snapToGrid="0">
      <p:cViewPr varScale="1">
        <p:scale>
          <a:sx n="78" d="100"/>
          <a:sy n="78" d="100"/>
        </p:scale>
        <p:origin x="778" y="91"/>
      </p:cViewPr>
      <p:guideLst>
        <p:guide orient="horz" pos="2160"/>
        <p:guide pos="3840"/>
      </p:guideLst>
    </p:cSldViewPr>
  </p:slideViewPr>
  <p:outlineViewPr>
    <p:cViewPr>
      <p:scale>
        <a:sx n="33" d="100"/>
        <a:sy n="33" d="100"/>
      </p:scale>
      <p:origin x="150" y="7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DB3F4-8D2F-4109-A988-0605F48331ED}" type="doc">
      <dgm:prSet loTypeId="urn:microsoft.com/office/officeart/2005/8/layout/vList2" loCatId="list" qsTypeId="urn:microsoft.com/office/officeart/2005/8/quickstyle/3d2" qsCatId="3D" csTypeId="urn:microsoft.com/office/officeart/2005/8/colors/accent0_3" csCatId="mainScheme" phldr="1"/>
      <dgm:spPr/>
      <dgm:t>
        <a:bodyPr/>
        <a:lstStyle/>
        <a:p>
          <a:endParaRPr lang="en-IN"/>
        </a:p>
      </dgm:t>
    </dgm:pt>
    <dgm:pt modelId="{08323F87-BF3C-4E7F-8E69-B3EB967BF639}">
      <dgm:prSet/>
      <dgm:spPr/>
      <dgm:t>
        <a:bodyPr/>
        <a:lstStyle/>
        <a:p>
          <a:r>
            <a:rPr lang="en-US" b="1" dirty="0"/>
            <a:t>Hazard Identification and Detection using Machine Learning Approach </a:t>
          </a:r>
          <a:endParaRPr lang="en-IN" dirty="0"/>
        </a:p>
      </dgm:t>
    </dgm:pt>
    <dgm:pt modelId="{4A44A619-EC45-449B-9172-9466668C5001}" type="parTrans" cxnId="{7FF2EDEE-C603-49D0-AA12-B9CE51B8B7CD}">
      <dgm:prSet/>
      <dgm:spPr/>
      <dgm:t>
        <a:bodyPr/>
        <a:lstStyle/>
        <a:p>
          <a:endParaRPr lang="en-IN"/>
        </a:p>
      </dgm:t>
    </dgm:pt>
    <dgm:pt modelId="{63D31A6D-700A-4DFA-B459-B0DC4D865B92}" type="sibTrans" cxnId="{7FF2EDEE-C603-49D0-AA12-B9CE51B8B7CD}">
      <dgm:prSet/>
      <dgm:spPr/>
      <dgm:t>
        <a:bodyPr/>
        <a:lstStyle/>
        <a:p>
          <a:endParaRPr lang="en-IN"/>
        </a:p>
      </dgm:t>
    </dgm:pt>
    <dgm:pt modelId="{23CA203E-1919-41AA-A467-2967967500DD}" type="pres">
      <dgm:prSet presAssocID="{FB0DB3F4-8D2F-4109-A988-0605F48331ED}" presName="linear" presStyleCnt="0">
        <dgm:presLayoutVars>
          <dgm:animLvl val="lvl"/>
          <dgm:resizeHandles val="exact"/>
        </dgm:presLayoutVars>
      </dgm:prSet>
      <dgm:spPr/>
    </dgm:pt>
    <dgm:pt modelId="{2608B139-6995-4DDE-A550-C5387573A185}" type="pres">
      <dgm:prSet presAssocID="{08323F87-BF3C-4E7F-8E69-B3EB967BF639}" presName="parentText" presStyleLbl="node1" presStyleIdx="0" presStyleCnt="1" custScaleX="77171" custScaleY="65722" custLinFactNeighborY="406">
        <dgm:presLayoutVars>
          <dgm:chMax val="0"/>
          <dgm:bulletEnabled val="1"/>
        </dgm:presLayoutVars>
      </dgm:prSet>
      <dgm:spPr/>
    </dgm:pt>
  </dgm:ptLst>
  <dgm:cxnLst>
    <dgm:cxn modelId="{CFA6FB3C-4FCB-49D8-AABE-42E4488F973F}" type="presOf" srcId="{08323F87-BF3C-4E7F-8E69-B3EB967BF639}" destId="{2608B139-6995-4DDE-A550-C5387573A185}" srcOrd="0" destOrd="0" presId="urn:microsoft.com/office/officeart/2005/8/layout/vList2"/>
    <dgm:cxn modelId="{D2C51670-661B-49BA-AB16-6C97B8B470DE}" type="presOf" srcId="{FB0DB3F4-8D2F-4109-A988-0605F48331ED}" destId="{23CA203E-1919-41AA-A467-2967967500DD}" srcOrd="0" destOrd="0" presId="urn:microsoft.com/office/officeart/2005/8/layout/vList2"/>
    <dgm:cxn modelId="{7FF2EDEE-C603-49D0-AA12-B9CE51B8B7CD}" srcId="{FB0DB3F4-8D2F-4109-A988-0605F48331ED}" destId="{08323F87-BF3C-4E7F-8E69-B3EB967BF639}" srcOrd="0" destOrd="0" parTransId="{4A44A619-EC45-449B-9172-9466668C5001}" sibTransId="{63D31A6D-700A-4DFA-B459-B0DC4D865B92}"/>
    <dgm:cxn modelId="{4EFDCF1C-3A76-4AF3-8275-8617C8C76380}" type="presParOf" srcId="{23CA203E-1919-41AA-A467-2967967500DD}" destId="{2608B139-6995-4DDE-A550-C5387573A18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8B139-6995-4DDE-A550-C5387573A185}">
      <dsp:nvSpPr>
        <dsp:cNvPr id="0" name=""/>
        <dsp:cNvSpPr/>
      </dsp:nvSpPr>
      <dsp:spPr>
        <a:xfrm>
          <a:off x="1125635" y="25944"/>
          <a:ext cx="7610180" cy="1590183"/>
        </a:xfrm>
        <a:prstGeom prst="roundRect">
          <a:avLst/>
        </a:prstGeom>
        <a:gradFill rotWithShape="0">
          <a:gsLst>
            <a:gs pos="0">
              <a:schemeClr val="dk2">
                <a:hueOff val="0"/>
                <a:satOff val="0"/>
                <a:lumOff val="0"/>
                <a:alphaOff val="0"/>
                <a:tint val="98000"/>
                <a:shade val="25000"/>
                <a:satMod val="250000"/>
              </a:schemeClr>
            </a:gs>
            <a:gs pos="68000">
              <a:schemeClr val="dk2">
                <a:hueOff val="0"/>
                <a:satOff val="0"/>
                <a:lumOff val="0"/>
                <a:alphaOff val="0"/>
                <a:tint val="86000"/>
                <a:satMod val="115000"/>
              </a:schemeClr>
            </a:gs>
            <a:gs pos="100000">
              <a:schemeClr val="dk2">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dk2">
              <a:hueOff val="0"/>
              <a:satOff val="0"/>
              <a:lumOff val="0"/>
              <a:alphaOff val="0"/>
              <a:shade val="9000"/>
              <a:alpha val="48000"/>
              <a:satMod val="105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t>Hazard Identification and Detection using Machine Learning Approach </a:t>
          </a:r>
          <a:endParaRPr lang="en-IN" sz="3300" kern="1200" dirty="0"/>
        </a:p>
      </dsp:txBody>
      <dsp:txXfrm>
        <a:off x="1203261" y="103570"/>
        <a:ext cx="7454928" cy="143493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D5D9E-692D-461F-B14B-760FF2CB9D58}" type="datetimeFigureOut">
              <a:rPr lang="en-IN" smtClean="0"/>
              <a:t>16-07-2021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B9E1C-6B11-45CB-B9D7-0E7FEC416F9D}" type="slidenum">
              <a:rPr lang="en-IN" smtClean="0"/>
              <a:t>‹#›</a:t>
            </a:fld>
            <a:endParaRPr lang="en-IN"/>
          </a:p>
        </p:txBody>
      </p:sp>
    </p:spTree>
    <p:extLst>
      <p:ext uri="{BB962C8B-B14F-4D97-AF65-F5344CB8AC3E}">
        <p14:creationId xmlns:p14="http://schemas.microsoft.com/office/powerpoint/2010/main" val="197848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3</a:t>
            </a:fld>
            <a:endParaRPr lang="en-IN"/>
          </a:p>
        </p:txBody>
      </p:sp>
    </p:spTree>
    <p:extLst>
      <p:ext uri="{BB962C8B-B14F-4D97-AF65-F5344CB8AC3E}">
        <p14:creationId xmlns:p14="http://schemas.microsoft.com/office/powerpoint/2010/main" val="3812334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3B9E1C-6B11-45CB-B9D7-0E7FEC416F9D}" type="slidenum">
              <a:rPr lang="en-IN" smtClean="0"/>
              <a:t>5</a:t>
            </a:fld>
            <a:endParaRPr lang="en-IN"/>
          </a:p>
        </p:txBody>
      </p:sp>
    </p:spTree>
    <p:extLst>
      <p:ext uri="{BB962C8B-B14F-4D97-AF65-F5344CB8AC3E}">
        <p14:creationId xmlns:p14="http://schemas.microsoft.com/office/powerpoint/2010/main" val="4156722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2469B1F-AF70-46E9-9B6A-AAED6CD8AA21}" type="datetimeFigureOut">
              <a:rPr lang="en-US" smtClean="0"/>
              <a:t>7/16/2021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2469B1F-AF70-46E9-9B6A-AAED6CD8AA21}"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7/16/2021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2469B1F-AF70-46E9-9B6A-AAED6CD8AA21}" type="datetimeFigureOut">
              <a:rPr lang="en-US" smtClean="0"/>
              <a:t>7/16/2021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2469B1F-AF70-46E9-9B6A-AAED6CD8AA21}" type="datetimeFigureOut">
              <a:rPr lang="en-US" smtClean="0"/>
              <a:t>7/16/2021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7/16/2021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2469B1F-AF70-46E9-9B6A-AAED6CD8AA21}"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7/16/2021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8970E17-90EC-457A-8FF7-F9657C4FD578}" type="slidenum">
              <a:rPr lang="en-US" smtClean="0"/>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2469B1F-AF70-46E9-9B6A-AAED6CD8AA21}" type="datetimeFigureOut">
              <a:rPr lang="en-US" smtClean="0"/>
              <a:t>7/16/2021</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970E17-90EC-457A-8FF7-F9657C4FD578}" type="slidenum">
              <a:rPr lang="en-US" smtClean="0"/>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topics/engineering/mal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graphicFrame>
        <p:nvGraphicFramePr>
          <p:cNvPr id="8" name="Diagram 7">
            <a:extLst>
              <a:ext uri="{FF2B5EF4-FFF2-40B4-BE49-F238E27FC236}">
                <a16:creationId xmlns:a16="http://schemas.microsoft.com/office/drawing/2014/main" id="{B6D1A5DC-24DB-43F8-A251-2F3B87E8AEDC}"/>
              </a:ext>
            </a:extLst>
          </p:cNvPr>
          <p:cNvGraphicFramePr/>
          <p:nvPr>
            <p:extLst>
              <p:ext uri="{D42A27DB-BD31-4B8C-83A1-F6EECF244321}">
                <p14:modId xmlns:p14="http://schemas.microsoft.com/office/powerpoint/2010/main" val="2337731310"/>
              </p:ext>
            </p:extLst>
          </p:nvPr>
        </p:nvGraphicFramePr>
        <p:xfrm>
          <a:off x="1438267" y="1723556"/>
          <a:ext cx="9861451" cy="1622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
          <p:cNvSpPr>
            <a:spLocks noChangeArrowheads="1"/>
          </p:cNvSpPr>
          <p:nvPr/>
        </p:nvSpPr>
        <p:spPr bwMode="auto">
          <a:xfrm>
            <a:off x="443543" y="222751"/>
            <a:ext cx="6786555"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Machine Learning</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
        <p:nvSpPr>
          <p:cNvPr id="10" name="TextBox 9">
            <a:extLst>
              <a:ext uri="{FF2B5EF4-FFF2-40B4-BE49-F238E27FC236}">
                <a16:creationId xmlns:a16="http://schemas.microsoft.com/office/drawing/2014/main" id="{24555B92-898B-4867-B3F5-3ECF6DFE15E6}"/>
              </a:ext>
            </a:extLst>
          </p:cNvPr>
          <p:cNvSpPr txBox="1"/>
          <p:nvPr/>
        </p:nvSpPr>
        <p:spPr>
          <a:xfrm>
            <a:off x="4168878" y="3846418"/>
            <a:ext cx="6105832" cy="1200329"/>
          </a:xfrm>
          <a:prstGeom prst="rect">
            <a:avLst/>
          </a:prstGeom>
          <a:noFill/>
        </p:spPr>
        <p:txBody>
          <a:bodyPr wrap="square">
            <a:spAutoFit/>
          </a:bodyPr>
          <a:lstStyle/>
          <a:p>
            <a:pPr marL="68580" indent="0">
              <a:buNone/>
            </a:pPr>
            <a:r>
              <a:rPr lang="en-US" sz="1800" dirty="0">
                <a:solidFill>
                  <a:schemeClr val="tx1"/>
                </a:solidFill>
                <a:latin typeface="Times New Roman" panose="02020603050405020304" pitchFamily="18" charset="0"/>
                <a:cs typeface="Times New Roman" panose="02020603050405020304" pitchFamily="18" charset="0"/>
              </a:rPr>
              <a:t>UNDER THE  ESTEEMED GUIDENCE OF</a:t>
            </a:r>
          </a:p>
          <a:p>
            <a:pPr marL="68580" indent="0">
              <a:buNone/>
            </a:pPr>
            <a:r>
              <a:rPr lang="en-US" sz="1800" b="1" dirty="0">
                <a:solidFill>
                  <a:schemeClr val="tx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 GANGA BHAVANI </a:t>
            </a:r>
            <a:endParaRPr lang="en-US" sz="1800" b="1" dirty="0">
              <a:solidFill>
                <a:schemeClr val="tx1"/>
              </a:solidFill>
              <a:latin typeface="Times New Roman" panose="02020603050405020304" pitchFamily="18" charset="0"/>
              <a:cs typeface="Times New Roman" panose="02020603050405020304" pitchFamily="18" charset="0"/>
            </a:endParaRPr>
          </a:p>
          <a:p>
            <a:pPr marL="68580" indent="0">
              <a:buNone/>
            </a:pPr>
            <a:r>
              <a:rPr lang="en-US" sz="1800" b="1"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Assistant Professor</a:t>
            </a:r>
          </a:p>
          <a:p>
            <a:pPr marL="68580" indent="0">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Cse</a:t>
            </a:r>
            <a:r>
              <a:rPr lang="en-US" sz="1800" dirty="0">
                <a:solidFill>
                  <a:schemeClr val="tx1"/>
                </a:solidFill>
                <a:latin typeface="Times New Roman" panose="02020603050405020304" pitchFamily="18" charset="0"/>
                <a:cs typeface="Times New Roman" panose="02020603050405020304" pitchFamily="18" charset="0"/>
              </a:rPr>
              <a:t> Department</a:t>
            </a:r>
          </a:p>
        </p:txBody>
      </p:sp>
      <p:sp>
        <p:nvSpPr>
          <p:cNvPr id="12" name="TextBox 11">
            <a:extLst>
              <a:ext uri="{FF2B5EF4-FFF2-40B4-BE49-F238E27FC236}">
                <a16:creationId xmlns:a16="http://schemas.microsoft.com/office/drawing/2014/main" id="{5A8320B4-FAE1-41DA-A373-D00F4DB81512}"/>
              </a:ext>
            </a:extLst>
          </p:cNvPr>
          <p:cNvSpPr txBox="1"/>
          <p:nvPr/>
        </p:nvSpPr>
        <p:spPr>
          <a:xfrm>
            <a:off x="7455012" y="5235565"/>
            <a:ext cx="6105832" cy="1323439"/>
          </a:xfrm>
          <a:prstGeom prst="rect">
            <a:avLst/>
          </a:prstGeom>
          <a:noFill/>
        </p:spPr>
        <p:txBody>
          <a:bodyPr wrap="square">
            <a:spAutoFit/>
          </a:bodyPr>
          <a:lstStyle/>
          <a:p>
            <a:pPr marL="68580" indent="0">
              <a:buNone/>
            </a:pPr>
            <a:r>
              <a:rPr lang="en-US" sz="1600" b="1" dirty="0">
                <a:solidFill>
                  <a:schemeClr val="tx1">
                    <a:lumMod val="95000"/>
                  </a:schemeClr>
                </a:solidFill>
                <a:latin typeface="Calibri" panose="020F0502020204030204" pitchFamily="34" charset="0"/>
                <a:cs typeface="Calibri" panose="020F0502020204030204" pitchFamily="34" charset="0"/>
              </a:rPr>
              <a:t>PRESENTED BY</a:t>
            </a:r>
          </a:p>
          <a:p>
            <a:pPr marL="365760" lvl="1" indent="0">
              <a:buNone/>
            </a:pPr>
            <a:r>
              <a:rPr lang="en-US" sz="1600" b="1" dirty="0">
                <a:latin typeface="Calibri" panose="020F0502020204030204" pitchFamily="34" charset="0"/>
                <a:cs typeface="Calibri" panose="020F0502020204030204" pitchFamily="34" charset="0"/>
              </a:rPr>
              <a:t>Prasad Reddy GS       17E91A5A6</a:t>
            </a:r>
            <a:endParaRPr lang="en-US" sz="1600" b="1" dirty="0">
              <a:solidFill>
                <a:schemeClr val="tx1"/>
              </a:solidFill>
              <a:latin typeface="Calibri" panose="020F0502020204030204" pitchFamily="34" charset="0"/>
              <a:cs typeface="Calibri" panose="020F0502020204030204" pitchFamily="34" charset="0"/>
            </a:endParaRPr>
          </a:p>
          <a:p>
            <a:pPr marL="68580" indent="0">
              <a:buNone/>
            </a:pPr>
            <a:r>
              <a:rPr lang="en-US" sz="1600"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Y.Uma</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Maheswari</a:t>
            </a:r>
            <a:r>
              <a:rPr lang="en-US" sz="1600" b="1" dirty="0">
                <a:latin typeface="Calibri" panose="020F0502020204030204" pitchFamily="34" charset="0"/>
                <a:cs typeface="Calibri" panose="020F0502020204030204" pitchFamily="34" charset="0"/>
              </a:rPr>
              <a:t>       17E91A0585</a:t>
            </a:r>
          </a:p>
          <a:p>
            <a:pPr marL="68580" indent="0">
              <a:buNone/>
            </a:pPr>
            <a:r>
              <a:rPr lang="en-US" sz="1600"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K.Sri</a:t>
            </a:r>
            <a:r>
              <a:rPr lang="en-US" sz="1600" b="1" dirty="0">
                <a:latin typeface="Calibri" panose="020F0502020204030204" pitchFamily="34" charset="0"/>
                <a:cs typeface="Calibri" panose="020F0502020204030204" pitchFamily="34" charset="0"/>
              </a:rPr>
              <a:t> Naga Lakshmi      17E91A0568</a:t>
            </a:r>
          </a:p>
          <a:p>
            <a:pPr marL="68580" indent="0">
              <a:buNone/>
            </a:pPr>
            <a:r>
              <a:rPr lang="en-US" sz="1600"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A.Vasanth</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kumar</a:t>
            </a:r>
            <a:r>
              <a:rPr lang="en-US" sz="1600" b="1" dirty="0">
                <a:latin typeface="Calibri" panose="020F0502020204030204" pitchFamily="34" charset="0"/>
                <a:cs typeface="Calibri" panose="020F0502020204030204" pitchFamily="34" charset="0"/>
              </a:rPr>
              <a:t>          17E91A0587</a:t>
            </a:r>
          </a:p>
        </p:txBody>
      </p:sp>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18" y="1018470"/>
            <a:ext cx="11655188" cy="4494727"/>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 </a:t>
            </a:r>
          </a:p>
          <a:p>
            <a:pPr algn="just">
              <a:lnSpc>
                <a:spcPct val="170000"/>
              </a:lnSpc>
            </a:pPr>
            <a:r>
              <a:rPr lang="en-IN" sz="2400" dirty="0">
                <a:latin typeface="Times New Roman" panose="02020603050405020304" pitchFamily="18" charset="0"/>
                <a:cs typeface="Times New Roman" panose="02020603050405020304" pitchFamily="18" charset="0"/>
              </a:rPr>
              <a:t>Malicious web pages have become an increasingly serious threat to web security in recent years. In this paper, we propose a new detection method that consists of static and dynamic analyses for detecting malicious web pages.</a:t>
            </a:r>
          </a:p>
          <a:p>
            <a:pPr algn="just">
              <a:lnSpc>
                <a:spcPct val="170000"/>
              </a:lnSpc>
            </a:pPr>
            <a:r>
              <a:rPr lang="en-IN" sz="2400" dirty="0">
                <a:latin typeface="Times New Roman" panose="02020603050405020304" pitchFamily="18" charset="0"/>
                <a:cs typeface="Times New Roman" panose="02020603050405020304" pitchFamily="18" charset="0"/>
              </a:rPr>
              <a:t>The  of the combination of static and dynamic analyses, the proposed detection method achieves high performance, and it has a light weight and is simple to use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7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119" y="929148"/>
            <a:ext cx="11655188" cy="5322627"/>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a:t>
            </a:r>
            <a:r>
              <a:rPr lang="en-IN" sz="32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a:p>
            <a:pPr algn="just">
              <a:lnSpc>
                <a:spcPct val="170000"/>
              </a:lnSpc>
            </a:pPr>
            <a:r>
              <a:rPr lang="en-IN" sz="2400" dirty="0">
                <a:latin typeface="Times New Roman" panose="02020603050405020304" pitchFamily="18" charset="0"/>
                <a:cs typeface="Times New Roman" panose="02020603050405020304" pitchFamily="18" charset="0"/>
              </a:rPr>
              <a:t>Misuse detection method and anomaly detection method are widely used for the detection of malicious web pages. Both are based on machine learning. Misuse detection can detect known malicious web pages, but it cannot detect new ones. In contrast, anomaly detection can detect unknown malicious web pages, but it has a high false positive rate. </a:t>
            </a:r>
          </a:p>
          <a:p>
            <a:pPr algn="just"/>
            <a:r>
              <a:rPr lang="en-IN" sz="2400" dirty="0">
                <a:latin typeface="Times New Roman" panose="02020603050405020304" pitchFamily="18" charset="0"/>
                <a:cs typeface="Times New Roman" panose="02020603050405020304" pitchFamily="18" charset="0"/>
              </a:rPr>
              <a:t>Anomaly detection, machine learning, malicious webpage, misuse detection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48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262" y="1386349"/>
            <a:ext cx="4837471" cy="722673"/>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br>
              <a:rPr lang="en-US" altLang="en-US" sz="3200" b="1" dirty="0">
                <a:latin typeface="Times New Roman" panose="02020603050405020304" pitchFamily="18" charset="0"/>
                <a:cs typeface="Times New Roman" panose="02020603050405020304"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930602" y="2332065"/>
            <a:ext cx="10632133" cy="1782735"/>
          </a:xfrm>
        </p:spPr>
        <p:txBody>
          <a:bodyPr>
            <a:normAutofit/>
          </a:bodyPr>
          <a:lstStyle/>
          <a:p>
            <a:pPr algn="just"/>
            <a:r>
              <a:rPr lang="en-IN" sz="2400" dirty="0">
                <a:latin typeface="Times New Roman" panose="02020603050405020304" pitchFamily="18" charset="0"/>
                <a:cs typeface="Times New Roman" panose="02020603050405020304" pitchFamily="18" charset="0"/>
              </a:rPr>
              <a:t>Existing methods typically detect malicious URLs of a single attack type. In this paper, we propose method using machine learning to detect malicious URLs of all the popular attack types and identify the nature of attack a malicious URL attempts</a:t>
            </a:r>
            <a:r>
              <a:rPr lang="en-IN" sz="2800" dirty="0"/>
              <a:t>.</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239" y="704088"/>
            <a:ext cx="5456902" cy="1143000"/>
          </a:xfrm>
        </p:spPr>
        <p:txBody>
          <a:bodyPr>
            <a:normAutofit/>
          </a:bodyPr>
          <a:lstStyle/>
          <a:p>
            <a:r>
              <a:rPr lang="en-IN" sz="2400" b="1" dirty="0">
                <a:latin typeface="Times New Roman" panose="02020603050405020304" pitchFamily="18" charset="0"/>
                <a:cs typeface="Times New Roman" panose="02020603050405020304" pitchFamily="18" charset="0"/>
              </a:rPr>
              <a:t>Drawbacks</a:t>
            </a:r>
          </a:p>
        </p:txBody>
      </p:sp>
      <p:sp>
        <p:nvSpPr>
          <p:cNvPr id="3" name="Content Placeholder 2"/>
          <p:cNvSpPr>
            <a:spLocks noGrp="1"/>
          </p:cNvSpPr>
          <p:nvPr>
            <p:ph idx="1"/>
          </p:nvPr>
        </p:nvSpPr>
        <p:spPr>
          <a:xfrm>
            <a:off x="609600" y="2305318"/>
            <a:ext cx="10972800" cy="2343955"/>
          </a:xfrm>
        </p:spPr>
        <p:txBody>
          <a:bodyPr/>
          <a:lstStyle/>
          <a:p>
            <a:pPr lvl="0"/>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1460090" y="2157307"/>
            <a:ext cx="8011455" cy="1893147"/>
          </a:xfrm>
          <a:prstGeom prst="rect">
            <a:avLst/>
          </a:prstGeom>
        </p:spPr>
        <p:txBody>
          <a:bodyPr wrap="square">
            <a:spAutoFit/>
          </a:bodyPr>
          <a:lstStyle/>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More Expensive.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Difficult to scale up.</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Time consuming.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198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9045" y="630346"/>
            <a:ext cx="5855110" cy="1143000"/>
          </a:xfrm>
        </p:spPr>
        <p:txBody>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70155" y="2129051"/>
            <a:ext cx="10707329" cy="3421743"/>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Our method uses a variety of discriminative features including textual properties, link structures, webpage contents, DNS information, and network trafﬁc. Many of these features are novel and highly effective. Our experimental studies with 40,000 benign URLs and 32,000 malicious URLs obtained from real-life Internet </a:t>
            </a:r>
          </a:p>
          <a:p>
            <a:pPr algn="just">
              <a:lnSpc>
                <a:spcPct val="150000"/>
              </a:lnSpc>
            </a:pPr>
            <a:r>
              <a:rPr lang="en-IN" sz="2400" dirty="0">
                <a:latin typeface="Times New Roman" panose="02020603050405020304" pitchFamily="18" charset="0"/>
                <a:cs typeface="Times New Roman" panose="02020603050405020304" pitchFamily="18" charset="0"/>
              </a:rPr>
              <a:t>Wealsoreport our studies on the effectiveness of each group of discriminative features, and discuss their readability.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049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8541" y="1194620"/>
            <a:ext cx="4911213" cy="648930"/>
          </a:xfrm>
        </p:spPr>
        <p:txBody>
          <a:bodyPr/>
          <a:lstStyle/>
          <a:p>
            <a:r>
              <a:rPr lang="en-IN" sz="2800" b="1" dirty="0">
                <a:latin typeface="Times New Roman" panose="02020603050405020304" pitchFamily="18" charset="0"/>
                <a:cs typeface="Times New Roman" panose="02020603050405020304" pitchFamily="18" charset="0"/>
              </a:rPr>
              <a:t>Advantages </a:t>
            </a:r>
          </a:p>
        </p:txBody>
      </p:sp>
      <p:sp>
        <p:nvSpPr>
          <p:cNvPr id="3" name="Content Placeholder 2"/>
          <p:cNvSpPr>
            <a:spLocks noGrp="1"/>
          </p:cNvSpPr>
          <p:nvPr>
            <p:ph idx="1"/>
          </p:nvPr>
        </p:nvSpPr>
        <p:spPr>
          <a:xfrm>
            <a:off x="1693372" y="2064776"/>
            <a:ext cx="9695015" cy="2787444"/>
          </a:xfrm>
        </p:spPr>
        <p:txBody>
          <a:bodyPr>
            <a:noAutofit/>
          </a:bodyPr>
          <a:lstStyle/>
          <a:p>
            <a:pPr lvl="0"/>
            <a:endParaRPr lang="en-IN" sz="2000" b="1"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Cheaper to operate.</a:t>
            </a:r>
          </a:p>
          <a:p>
            <a:pPr lvl="0"/>
            <a:r>
              <a:rPr lang="en-IN" sz="2400" dirty="0">
                <a:latin typeface="Times New Roman" panose="02020603050405020304" pitchFamily="18" charset="0"/>
                <a:cs typeface="Times New Roman" panose="02020603050405020304" pitchFamily="18" charset="0"/>
              </a:rPr>
              <a:t>It can be scaled up quickly.</a:t>
            </a:r>
          </a:p>
          <a:p>
            <a:pPr lvl="0"/>
            <a:r>
              <a:rPr lang="en-IN" sz="2400" dirty="0">
                <a:latin typeface="Times New Roman" pitchFamily="18" charset="0"/>
                <a:cs typeface="Times New Roman" pitchFamily="18" charset="0"/>
              </a:rPr>
              <a:t>accuracy is maximum</a:t>
            </a:r>
            <a:endParaRPr lang="en-US"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 prediction results is accurate</a:t>
            </a:r>
            <a:endParaRPr lang="en-US" sz="2400" dirty="0">
              <a:latin typeface="Times New Roman" pitchFamily="18" charset="0"/>
              <a:cs typeface="Times New Roman" pitchFamily="18" charset="0"/>
            </a:endParaRPr>
          </a:p>
          <a:p>
            <a:pPr lvl="0"/>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37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8037" y="958645"/>
            <a:ext cx="4925963" cy="766716"/>
          </a:xfrm>
        </p:spPr>
        <p:txBody>
          <a:bodyPr>
            <a:normAutofit/>
          </a:bodyPr>
          <a:lstStyle/>
          <a:p>
            <a:pPr algn="just"/>
            <a:r>
              <a:rPr lang="en-US" sz="2400" b="1" dirty="0">
                <a:latin typeface="Times New Roman" pitchFamily="18" charset="0"/>
                <a:cs typeface="Times New Roman" pitchFamily="18" charset="0"/>
              </a:rPr>
              <a:t>Implementation</a:t>
            </a:r>
            <a:r>
              <a:rPr lang="en-US" sz="2400" dirty="0">
                <a:latin typeface="Times New Roman" pitchFamily="18" charset="0"/>
                <a:cs typeface="Times New Roman" pitchFamily="18" charset="0"/>
              </a:rPr>
              <a:t>:</a:t>
            </a:r>
          </a:p>
        </p:txBody>
      </p:sp>
      <p:sp>
        <p:nvSpPr>
          <p:cNvPr id="3" name="Content Placeholder 2"/>
          <p:cNvSpPr>
            <a:spLocks noGrp="1"/>
          </p:cNvSpPr>
          <p:nvPr>
            <p:ph idx="1"/>
          </p:nvPr>
        </p:nvSpPr>
        <p:spPr>
          <a:xfrm>
            <a:off x="558085" y="2241755"/>
            <a:ext cx="10972800" cy="3583858"/>
          </a:xfrm>
        </p:spPr>
        <p:txBody>
          <a:bodyPr>
            <a:noAutofit/>
          </a:bodyPr>
          <a:lstStyle/>
          <a:p>
            <a:pPr marL="0" indent="0" algn="just">
              <a:buNone/>
            </a:pPr>
            <a:r>
              <a:rPr lang="en-US" sz="2400" dirty="0">
                <a:latin typeface="Times New Roman" pitchFamily="18" charset="0"/>
                <a:cs typeface="Times New Roman" pitchFamily="18" charset="0"/>
              </a:rPr>
              <a:t>Take dataset:</a:t>
            </a:r>
          </a:p>
          <a:p>
            <a:pPr marL="0" indent="0" algn="just">
              <a:buNone/>
            </a:pPr>
            <a:r>
              <a:rPr lang="en-US" sz="2800" dirty="0">
                <a:latin typeface="Times New Roman" pitchFamily="18" charset="0"/>
                <a:cs typeface="Times New Roman" pitchFamily="18" charset="0"/>
              </a:rPr>
              <a:t>   </a:t>
            </a:r>
            <a:r>
              <a:rPr lang="en-US" sz="2400" dirty="0">
                <a:latin typeface="Times New Roman" pitchFamily="18" charset="0"/>
                <a:cs typeface="Times New Roman" pitchFamily="18" charset="0"/>
              </a:rPr>
              <a:t>Take the dataset from the user.</a:t>
            </a:r>
          </a:p>
          <a:p>
            <a:pPr marL="0" indent="0" algn="just">
              <a:buNone/>
            </a:pPr>
            <a:r>
              <a:rPr lang="en-US" sz="2400" dirty="0">
                <a:latin typeface="Times New Roman" pitchFamily="18" charset="0"/>
                <a:cs typeface="Times New Roman" pitchFamily="18" charset="0"/>
              </a:rPr>
              <a:t>View dataset</a:t>
            </a:r>
            <a:r>
              <a:rPr lang="en-US" sz="2800" dirty="0">
                <a:latin typeface="Times New Roman" pitchFamily="18" charset="0"/>
                <a:cs typeface="Times New Roman" pitchFamily="18" charset="0"/>
              </a:rPr>
              <a:t>:</a:t>
            </a:r>
          </a:p>
          <a:p>
            <a:pPr marL="0" indent="0" algn="just">
              <a:buNone/>
            </a:pPr>
            <a:r>
              <a:rPr lang="en-IN" sz="2400" dirty="0">
                <a:latin typeface="Times New Roman" pitchFamily="18" charset="0"/>
                <a:cs typeface="Times New Roman" pitchFamily="18" charset="0"/>
              </a:rPr>
              <a:t>    The uploaded dataset is viewed by the user.</a:t>
            </a:r>
            <a:endParaRPr lang="en-US" sz="2400" dirty="0">
              <a:latin typeface="Times New Roman" pitchFamily="18" charset="0"/>
              <a:cs typeface="Times New Roman" pitchFamily="18" charset="0"/>
            </a:endParaRPr>
          </a:p>
          <a:p>
            <a:pPr marL="0" indent="0" algn="just">
              <a:buNone/>
            </a:pPr>
            <a:r>
              <a:rPr lang="en-US" sz="2800" dirty="0">
                <a:latin typeface="Times New Roman" pitchFamily="18" charset="0"/>
                <a:cs typeface="Times New Roman" pitchFamily="18" charset="0"/>
              </a:rPr>
              <a:t>Train/test dataset</a:t>
            </a:r>
          </a:p>
          <a:p>
            <a:pPr marL="0" indent="0" algn="just">
              <a:buNone/>
            </a:pPr>
            <a:r>
              <a:rPr lang="en-IN" sz="2400" dirty="0">
                <a:latin typeface="Times New Roman" pitchFamily="18" charset="0"/>
                <a:cs typeface="Times New Roman" pitchFamily="18" charset="0"/>
              </a:rPr>
              <a:t>    System can give training to the dataset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56414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0052" y="626606"/>
            <a:ext cx="6017342" cy="1143000"/>
          </a:xfrm>
        </p:spPr>
        <p:txBody>
          <a:bodyPr>
            <a:normAutofit/>
          </a:bodyPr>
          <a:lstStyle/>
          <a:p>
            <a:r>
              <a:rPr lang="en-US" sz="2800" b="1" dirty="0"/>
              <a:t>Implementation</a:t>
            </a:r>
            <a:r>
              <a:rPr lang="en-US" sz="2800" dirty="0"/>
              <a:t>:</a:t>
            </a:r>
          </a:p>
        </p:txBody>
      </p:sp>
      <p:sp>
        <p:nvSpPr>
          <p:cNvPr id="3" name="Content Placeholder 2"/>
          <p:cNvSpPr>
            <a:spLocks noGrp="1"/>
          </p:cNvSpPr>
          <p:nvPr>
            <p:ph idx="1"/>
          </p:nvPr>
        </p:nvSpPr>
        <p:spPr>
          <a:xfrm>
            <a:off x="476864" y="1937231"/>
            <a:ext cx="11557820" cy="4109607"/>
          </a:xfrm>
        </p:spPr>
        <p:txBody>
          <a:bodyPr>
            <a:noAutofit/>
          </a:bodyPr>
          <a:lstStyle/>
          <a:p>
            <a:pPr marL="0" indent="0" algn="just">
              <a:buNone/>
            </a:pPr>
            <a:r>
              <a:rPr lang="en-US" sz="2400" dirty="0">
                <a:latin typeface="Times New Roman" pitchFamily="18" charset="0"/>
                <a:cs typeface="Times New Roman" pitchFamily="18" charset="0"/>
              </a:rPr>
              <a:t>Model performance:</a:t>
            </a:r>
          </a:p>
          <a:p>
            <a:pPr marL="0" indent="0" algn="just">
              <a:buNone/>
            </a:pPr>
            <a:r>
              <a:rPr lang="en-US" sz="2400" dirty="0">
                <a:latin typeface="Times New Roman" pitchFamily="18" charset="0"/>
                <a:cs typeface="Times New Roman" pitchFamily="18" charset="0"/>
              </a:rPr>
              <a:t>      </a:t>
            </a:r>
            <a:r>
              <a:rPr lang="en-IN" sz="2400" dirty="0">
                <a:latin typeface="Times New Roman" pitchFamily="18" charset="0"/>
                <a:cs typeface="Times New Roman" pitchFamily="18" charset="0"/>
              </a:rPr>
              <a:t>The three main metrics used to evaluate a classification </a:t>
            </a:r>
            <a:r>
              <a:rPr lang="en-IN" sz="2400" b="1" dirty="0">
                <a:latin typeface="Times New Roman" pitchFamily="18" charset="0"/>
                <a:cs typeface="Times New Roman" pitchFamily="18" charset="0"/>
              </a:rPr>
              <a:t>model</a:t>
            </a:r>
            <a:r>
              <a:rPr lang="en-IN" sz="2400" dirty="0">
                <a:latin typeface="Times New Roman" pitchFamily="18" charset="0"/>
                <a:cs typeface="Times New Roman" pitchFamily="18" charset="0"/>
              </a:rPr>
              <a:t> are accuracy, precision, and recall. Accuracy is defined as the percentage of correct predictions for the test data. It can be calculated easily by dividing the number of correct predictions by the number of total predictions.</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Predictions:</a:t>
            </a:r>
          </a:p>
          <a:p>
            <a:pPr marL="0" indent="0" algn="just">
              <a:buNone/>
            </a:pPr>
            <a:r>
              <a:rPr lang="en-IN" sz="2400" dirty="0">
                <a:latin typeface="Times New Roman" pitchFamily="18" charset="0"/>
                <a:cs typeface="Times New Roman" pitchFamily="18" charset="0"/>
              </a:rPr>
              <a:t>     Using the machine leaning algorithms, we can predict the result</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Graphs:</a:t>
            </a:r>
          </a:p>
          <a:p>
            <a:pPr marL="0" indent="0" algn="just">
              <a:buNone/>
            </a:pPr>
            <a:r>
              <a:rPr lang="en-IN" sz="2400" dirty="0">
                <a:latin typeface="Times New Roman" pitchFamily="18" charset="0"/>
                <a:cs typeface="Times New Roman" pitchFamily="18" charset="0"/>
              </a:rPr>
              <a:t>     Graphs can be generated by the system and the user can be view that graphs</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05570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5" y="1047136"/>
            <a:ext cx="6740012" cy="633980"/>
          </a:xfrm>
        </p:spPr>
        <p:txBody>
          <a:bodyPr>
            <a:normAutofit/>
          </a:bodyPr>
          <a:lstStyle/>
          <a:p>
            <a:r>
              <a:rPr lang="en-US" sz="2400" b="1" dirty="0">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2215166"/>
            <a:ext cx="10972800" cy="1828800"/>
          </a:xfrm>
        </p:spPr>
        <p:txBody>
          <a:bodyPr>
            <a:normAutofit/>
          </a:bodyPr>
          <a:lstStyle/>
          <a:p>
            <a:r>
              <a:rPr lang="en-US" sz="2400" dirty="0">
                <a:latin typeface="Times New Roman" pitchFamily="18" charset="0"/>
                <a:cs typeface="Times New Roman" pitchFamily="18" charset="0"/>
              </a:rPr>
              <a:t>This application is helpful in cyber security issues</a:t>
            </a:r>
          </a:p>
          <a:p>
            <a:r>
              <a:rPr lang="en-US" sz="2400" dirty="0">
                <a:latin typeface="Times New Roman" pitchFamily="18" charset="0"/>
                <a:cs typeface="Times New Roman" pitchFamily="18" charset="0"/>
              </a:rPr>
              <a:t>Users can be protected from the malicious websites</a:t>
            </a:r>
          </a:p>
          <a:p>
            <a:pPr algn="just"/>
            <a:r>
              <a:rPr lang="en-US" sz="2400" dirty="0">
                <a:latin typeface="Times New Roman" pitchFamily="18" charset="0"/>
                <a:cs typeface="Times New Roman" pitchFamily="18" charset="0"/>
              </a:rPr>
              <a:t>Organizations can use this application to secure their information from malicious websites </a:t>
            </a:r>
          </a:p>
        </p:txBody>
      </p:sp>
    </p:spTree>
    <p:extLst>
      <p:ext uri="{BB962C8B-B14F-4D97-AF65-F5344CB8AC3E}">
        <p14:creationId xmlns:p14="http://schemas.microsoft.com/office/powerpoint/2010/main" val="100908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213" y="737419"/>
            <a:ext cx="8657303" cy="914400"/>
          </a:xfrm>
        </p:spPr>
        <p:txBody>
          <a:bodyPr>
            <a:normAutofit/>
          </a:bodyPr>
          <a:lstStyle/>
          <a:p>
            <a:r>
              <a:rPr lang="en-IN" sz="2400" b="1" dirty="0">
                <a:latin typeface="Times New Roman" panose="02020603050405020304" pitchFamily="18" charset="0"/>
                <a:cs typeface="Times New Roman" panose="02020603050405020304" pitchFamily="18" charset="0"/>
              </a:rPr>
              <a:t>HARDWARE</a:t>
            </a:r>
            <a:r>
              <a:rPr lang="en-IN" sz="2400" b="1" u="sng"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&amp; SOFTWARE REQUIREMENTS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98489" y="2019869"/>
            <a:ext cx="10010537" cy="3608199"/>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lvl="0" algn="just"/>
            <a:r>
              <a:rPr lang="en-IN" sz="2400" b="1" dirty="0">
                <a:latin typeface="Times New Roman" panose="02020603050405020304" pitchFamily="18" charset="0"/>
                <a:cs typeface="Times New Roman" panose="02020603050405020304" pitchFamily="18" charset="0"/>
              </a:rPr>
              <a:t>Processor            	               - I3/Intel Processor</a:t>
            </a:r>
            <a:endParaRPr lang="en-US" sz="2400" b="1" dirty="0">
              <a:latin typeface="Times New Roman" panose="02020603050405020304" pitchFamily="18" charset="0"/>
              <a:cs typeface="Times New Roman" panose="02020603050405020304" pitchFamily="18" charset="0"/>
            </a:endParaRPr>
          </a:p>
          <a:p>
            <a:pPr lvl="0" algn="just"/>
            <a:r>
              <a:rPr lang="en-US" sz="2400" dirty="0">
                <a:latin typeface="Times New Roman" panose="02020603050405020304" pitchFamily="18" charset="0"/>
                <a:cs typeface="Times New Roman" panose="02020603050405020304" pitchFamily="18" charset="0"/>
              </a:rPr>
              <a:t>Hard Disk                                -160GB</a:t>
            </a:r>
          </a:p>
          <a:p>
            <a:pPr lvl="0" algn="just"/>
            <a:r>
              <a:rPr lang="en-US" sz="2400" dirty="0">
                <a:latin typeface="Times New Roman" panose="02020603050405020304" pitchFamily="18" charset="0"/>
                <a:cs typeface="Times New Roman" panose="02020603050405020304" pitchFamily="18" charset="0"/>
              </a:rPr>
              <a:t>Key Board                               - Standard Windows Keyboard</a:t>
            </a:r>
          </a:p>
          <a:p>
            <a:pPr lvl="0" algn="just"/>
            <a:r>
              <a:rPr lang="en-US" sz="2400" dirty="0">
                <a:latin typeface="Times New Roman" panose="02020603050405020304" pitchFamily="18" charset="0"/>
                <a:cs typeface="Times New Roman" panose="02020603050405020304" pitchFamily="18" charset="0"/>
              </a:rPr>
              <a:t>Mouse                                      - Two or Three Button Mouse</a:t>
            </a:r>
          </a:p>
          <a:p>
            <a:pPr lvl="0" algn="just"/>
            <a:r>
              <a:rPr lang="en-US" sz="2400" dirty="0">
                <a:latin typeface="Times New Roman" panose="02020603050405020304" pitchFamily="18" charset="0"/>
                <a:cs typeface="Times New Roman" panose="02020603050405020304" pitchFamily="18" charset="0"/>
              </a:rPr>
              <a:t>Monitor                                    - SVGA</a:t>
            </a:r>
          </a:p>
          <a:p>
            <a:pPr lvl="0" algn="just">
              <a:lnSpc>
                <a:spcPct val="160000"/>
              </a:lnSpc>
            </a:pPr>
            <a:r>
              <a:rPr lang="en-US" sz="2400" dirty="0">
                <a:latin typeface="Times New Roman" panose="02020603050405020304" pitchFamily="18" charset="0"/>
                <a:cs typeface="Times New Roman" panose="02020603050405020304" pitchFamily="18" charset="0"/>
              </a:rPr>
              <a:t>RAM	           		      -  8Gb</a:t>
            </a:r>
          </a:p>
          <a:p>
            <a:pPr algn="just">
              <a:lnSpc>
                <a:spcPct val="160000"/>
              </a:lnSpc>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698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775" y="-342108"/>
            <a:ext cx="8511786" cy="1143000"/>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solidFill>
                  <a:schemeClr val="accent1"/>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583007" y="756647"/>
            <a:ext cx="9641168" cy="5983366"/>
          </a:xfrm>
        </p:spPr>
        <p:txBody>
          <a:bodyPr>
            <a:noAutofit/>
          </a:bodyPr>
          <a:lstStyle/>
          <a:p>
            <a:r>
              <a:rPr lang="en-US" sz="2000" dirty="0">
                <a:latin typeface="Times New Roman" panose="02020603050405020304" pitchFamily="18" charset="0"/>
                <a:cs typeface="Times New Roman" panose="02020603050405020304" pitchFamily="18" charset="0"/>
              </a:rPr>
              <a:t>Abstract</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Existing Method	</a:t>
            </a:r>
          </a:p>
          <a:p>
            <a:r>
              <a:rPr lang="en-US" sz="2000" dirty="0">
                <a:latin typeface="Times New Roman" panose="02020603050405020304" pitchFamily="18" charset="0"/>
                <a:cs typeface="Times New Roman" panose="02020603050405020304" pitchFamily="18" charset="0"/>
              </a:rPr>
              <a:t>Drawbacks			</a:t>
            </a:r>
          </a:p>
          <a:p>
            <a:r>
              <a:rPr lang="en-US" sz="2000" dirty="0">
                <a:latin typeface="Times New Roman" panose="02020603050405020304" pitchFamily="18" charset="0"/>
                <a:cs typeface="Times New Roman" panose="02020603050405020304" pitchFamily="18" charset="0"/>
              </a:rPr>
              <a:t>Proposed system</a:t>
            </a:r>
          </a:p>
          <a:p>
            <a:r>
              <a:rPr lang="en-US" sz="2000" dirty="0">
                <a:latin typeface="Times New Roman" panose="02020603050405020304" pitchFamily="18" charset="0"/>
                <a:cs typeface="Times New Roman" panose="02020603050405020304" pitchFamily="18" charset="0"/>
              </a:rPr>
              <a:t>Advantages</a:t>
            </a:r>
          </a:p>
          <a:p>
            <a:r>
              <a:rPr lang="en-US" sz="2000" dirty="0">
                <a:latin typeface="Times New Roman" panose="02020603050405020304" pitchFamily="18" charset="0"/>
                <a:cs typeface="Times New Roman" panose="02020603050405020304" pitchFamily="18" charset="0"/>
              </a:rPr>
              <a:t>Implementation</a:t>
            </a:r>
          </a:p>
          <a:p>
            <a:r>
              <a:rPr lang="en-US" sz="2000" dirty="0">
                <a:latin typeface="Times New Roman" panose="02020603050405020304" pitchFamily="18" charset="0"/>
                <a:cs typeface="Times New Roman" panose="02020603050405020304" pitchFamily="18" charset="0"/>
              </a:rPr>
              <a:t>Applications</a:t>
            </a:r>
          </a:p>
          <a:p>
            <a:r>
              <a:rPr lang="en-US" sz="2000" dirty="0">
                <a:latin typeface="Times New Roman" panose="02020603050405020304" pitchFamily="18" charset="0"/>
                <a:cs typeface="Times New Roman" panose="02020603050405020304" pitchFamily="18" charset="0"/>
              </a:rPr>
              <a:t>Hardware and Software Requirements</a:t>
            </a:r>
          </a:p>
          <a:p>
            <a:r>
              <a:rPr lang="en-US" sz="2000" dirty="0">
                <a:latin typeface="Times New Roman" panose="02020603050405020304" pitchFamily="18" charset="0"/>
                <a:cs typeface="Times New Roman" panose="02020603050405020304" pitchFamily="18" charset="0"/>
              </a:rPr>
              <a:t>System design</a:t>
            </a:r>
          </a:p>
          <a:p>
            <a:r>
              <a:rPr lang="en-US" sz="2000" dirty="0">
                <a:latin typeface="Times New Roman" panose="02020603050405020304" pitchFamily="18" charset="0"/>
                <a:cs typeface="Times New Roman" panose="02020603050405020304" pitchFamily="18" charset="0"/>
              </a:rPr>
              <a:t>Architecture </a:t>
            </a:r>
          </a:p>
          <a:p>
            <a:r>
              <a:rPr lang="en-US" sz="2000" dirty="0">
                <a:latin typeface="Times New Roman" panose="02020603050405020304" pitchFamily="18" charset="0"/>
                <a:cs typeface="Times New Roman" panose="02020603050405020304" pitchFamily="18" charset="0"/>
              </a:rPr>
              <a:t>Results</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pic>
        <p:nvPicPr>
          <p:cNvPr id="7" name="Picture 6" descr="takeoff-logo-new.png"/>
          <p:cNvPicPr/>
          <p:nvPr/>
        </p:nvPicPr>
        <p:blipFill>
          <a:blip r:embed="rId2"/>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1287888"/>
            <a:ext cx="10044753" cy="4378816"/>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S/W Configuration:</a:t>
            </a:r>
            <a:endParaRPr lang="en-US" sz="24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Operating System             	:   Windows 7/8/10		</a:t>
            </a:r>
          </a:p>
          <a:p>
            <a:pPr lvl="0"/>
            <a:r>
              <a:rPr lang="en-US" sz="2400" dirty="0">
                <a:latin typeface="Times New Roman" panose="02020603050405020304" pitchFamily="18" charset="0"/>
                <a:cs typeface="Times New Roman" panose="02020603050405020304" pitchFamily="18" charset="0"/>
              </a:rPr>
              <a:t>Server side Script             	:   Python, Anaconda</a:t>
            </a:r>
          </a:p>
          <a:p>
            <a:pPr lvl="0"/>
            <a:r>
              <a:rPr lang="en-US" sz="2400" dirty="0">
                <a:latin typeface="Times New Roman" panose="02020603050405020304" pitchFamily="18" charset="0"/>
                <a:cs typeface="Times New Roman" panose="02020603050405020304" pitchFamily="18" charset="0"/>
              </a:rPr>
              <a:t>IDE		                        :   Pharm</a:t>
            </a:r>
          </a:p>
          <a:p>
            <a:pPr lvl="0"/>
            <a:r>
              <a:rPr lang="en-US" sz="2400" dirty="0">
                <a:latin typeface="Times New Roman" panose="02020603050405020304" pitchFamily="18" charset="0"/>
                <a:cs typeface="Times New Roman" panose="02020603050405020304" pitchFamily="18" charset="0"/>
              </a:rPr>
              <a:t>Libraries Used		:Sklearn, Pandas, Numpy, matplotlib,                                       				random forest classifiers, naive bayes </a:t>
            </a:r>
            <a:r>
              <a:rPr lang="en-I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Dataset			: url dataset for benign and malicious web pages</a:t>
            </a:r>
          </a:p>
          <a:p>
            <a:r>
              <a:rPr lang="en-US" sz="2400" dirty="0">
                <a:latin typeface="Times New Roman" panose="02020603050405020304" pitchFamily="18" charset="0"/>
                <a:cs typeface="Times New Roman" panose="02020603050405020304" pitchFamily="18" charset="0"/>
              </a:rPr>
              <a:t>Technology 		             : Python 3.6+</a:t>
            </a:r>
          </a:p>
        </p:txBody>
      </p:sp>
    </p:spTree>
    <p:extLst>
      <p:ext uri="{BB962C8B-B14F-4D97-AF65-F5344CB8AC3E}">
        <p14:creationId xmlns:p14="http://schemas.microsoft.com/office/powerpoint/2010/main" val="1479288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2283" y="128900"/>
            <a:ext cx="5751873" cy="741255"/>
          </a:xfrm>
        </p:spPr>
        <p:txBody>
          <a:bodyPr>
            <a:normAutofit/>
          </a:bodyPr>
          <a:lstStyle/>
          <a:p>
            <a:r>
              <a:rPr lang="en-US" sz="2400" dirty="0">
                <a:latin typeface="Times New Roman" pitchFamily="18" charset="0"/>
                <a:cs typeface="Times New Roman" pitchFamily="18" charset="0"/>
              </a:rPr>
              <a:t>Uml diagrams</a:t>
            </a:r>
          </a:p>
        </p:txBody>
      </p:sp>
      <p:sp>
        <p:nvSpPr>
          <p:cNvPr id="3" name="Content Placeholder 2"/>
          <p:cNvSpPr>
            <a:spLocks noGrp="1"/>
          </p:cNvSpPr>
          <p:nvPr>
            <p:ph idx="1"/>
          </p:nvPr>
        </p:nvSpPr>
        <p:spPr>
          <a:xfrm>
            <a:off x="117988" y="815226"/>
            <a:ext cx="11897032" cy="5688813"/>
          </a:xfrm>
        </p:spPr>
        <p:txBody>
          <a:bodyPr/>
          <a:lstStyle/>
          <a:p>
            <a:pPr algn="just"/>
            <a:r>
              <a:rPr lang="en-US" sz="2400" dirty="0">
                <a:solidFill>
                  <a:schemeClr val="tx2"/>
                </a:solidFill>
                <a:latin typeface="Times New Roman" pitchFamily="18" charset="0"/>
                <a:cs typeface="Times New Roman" pitchFamily="18" charset="0"/>
              </a:rPr>
              <a:t>Use case diagrams:</a:t>
            </a:r>
          </a:p>
          <a:p>
            <a:pPr marL="0" indent="0" algn="just">
              <a:buNone/>
            </a:pPr>
            <a:r>
              <a:rPr lang="en-US" sz="2400" dirty="0">
                <a:latin typeface="Times New Roman" pitchFamily="18" charset="0"/>
                <a:cs typeface="Times New Roman"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US" sz="2400"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35627" y="3274142"/>
            <a:ext cx="8863780" cy="3583858"/>
          </a:xfrm>
          <a:prstGeom prst="rect">
            <a:avLst/>
          </a:prstGeom>
          <a:noFill/>
          <a:ln>
            <a:noFill/>
          </a:ln>
        </p:spPr>
      </p:pic>
    </p:spTree>
    <p:extLst>
      <p:ext uri="{BB962C8B-B14F-4D97-AF65-F5344CB8AC3E}">
        <p14:creationId xmlns:p14="http://schemas.microsoft.com/office/powerpoint/2010/main" val="1053598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2064" y="187895"/>
            <a:ext cx="6011939" cy="991976"/>
          </a:xfrm>
        </p:spPr>
        <p:txBody>
          <a:bodyPr>
            <a:normAutofit/>
          </a:bodyPr>
          <a:lstStyle/>
          <a:p>
            <a:r>
              <a:rPr lang="en-US" sz="2800" dirty="0">
                <a:latin typeface="Times New Roman" pitchFamily="18" charset="0"/>
                <a:cs typeface="Times New Roman" pitchFamily="18" charset="0"/>
              </a:rPr>
              <a:t>Class diagrams:</a:t>
            </a:r>
          </a:p>
        </p:txBody>
      </p:sp>
      <p:sp>
        <p:nvSpPr>
          <p:cNvPr id="3" name="Content Placeholder 2"/>
          <p:cNvSpPr>
            <a:spLocks noGrp="1"/>
          </p:cNvSpPr>
          <p:nvPr>
            <p:ph idx="1"/>
          </p:nvPr>
        </p:nvSpPr>
        <p:spPr>
          <a:xfrm>
            <a:off x="550605" y="1501675"/>
            <a:ext cx="11056375" cy="5031859"/>
          </a:xfrm>
        </p:spPr>
        <p:txBody>
          <a:bodyPr>
            <a:normAutofit/>
          </a:bodyPr>
          <a:lstStyle/>
          <a:p>
            <a:pPr algn="just"/>
            <a:r>
              <a:rPr lang="en-IN" sz="2400" dirty="0">
                <a:latin typeface="Times New Roman" pitchFamily="18" charset="0"/>
                <a:cs typeface="Times New Roman"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23491" y="3696236"/>
            <a:ext cx="8770513" cy="2730321"/>
          </a:xfrm>
          <a:prstGeom prst="rect">
            <a:avLst/>
          </a:prstGeom>
          <a:noFill/>
          <a:ln>
            <a:noFill/>
          </a:ln>
        </p:spPr>
      </p:pic>
    </p:spTree>
    <p:extLst>
      <p:ext uri="{BB962C8B-B14F-4D97-AF65-F5344CB8AC3E}">
        <p14:creationId xmlns:p14="http://schemas.microsoft.com/office/powerpoint/2010/main" val="2418731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841" y="-193184"/>
            <a:ext cx="6842973" cy="1143000"/>
          </a:xfrm>
        </p:spPr>
        <p:txBody>
          <a:bodyPr>
            <a:normAutofit/>
          </a:bodyPr>
          <a:lstStyle/>
          <a:p>
            <a:r>
              <a:rPr lang="en-US" sz="2800" dirty="0">
                <a:latin typeface="Times New Roman" pitchFamily="18" charset="0"/>
                <a:cs typeface="Times New Roman" pitchFamily="18" charset="0"/>
              </a:rPr>
              <a:t>Sequence diagrams:</a:t>
            </a:r>
          </a:p>
        </p:txBody>
      </p:sp>
      <p:sp>
        <p:nvSpPr>
          <p:cNvPr id="3" name="Content Placeholder 2"/>
          <p:cNvSpPr>
            <a:spLocks noGrp="1"/>
          </p:cNvSpPr>
          <p:nvPr>
            <p:ph idx="1"/>
          </p:nvPr>
        </p:nvSpPr>
        <p:spPr>
          <a:xfrm>
            <a:off x="631065" y="1008200"/>
            <a:ext cx="10972800" cy="5598661"/>
          </a:xfrm>
        </p:spPr>
        <p:txBody>
          <a:bodyPr>
            <a:normAutofit/>
          </a:bodyPr>
          <a:lstStyle/>
          <a:p>
            <a:pPr algn="just"/>
            <a:r>
              <a:rPr lang="en-IN" sz="2400" dirty="0">
                <a:latin typeface="Times New Roman" pitchFamily="18" charset="0"/>
                <a:cs typeface="Times New Roman" pitchFamily="18" charset="0"/>
              </a:rPr>
              <a:t>A sequence diagram in Unified </a:t>
            </a:r>
            <a:r>
              <a:rPr lang="en-IN" sz="2400" dirty="0" err="1">
                <a:latin typeface="Times New Roman" pitchFamily="18" charset="0"/>
                <a:cs typeface="Times New Roman" pitchFamily="18" charset="0"/>
              </a:rPr>
              <a:t>Modeling</a:t>
            </a:r>
            <a:r>
              <a:rPr lang="en-IN" sz="2400" dirty="0">
                <a:latin typeface="Times New Roman" pitchFamily="18" charset="0"/>
                <a:cs typeface="Times New Roman" pitchFamily="18" charset="0"/>
              </a:rPr>
              <a:t> Language (UML) is a kind of interaction diagram that shows how processes operate with one another and in what order. It is a construct of a Message Sequence Chart. Sequence diagrams are sometimes called event diagrams, event scenarios, and timing diagrams</a:t>
            </a:r>
            <a:r>
              <a:rPr lang="en-IN"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858297" y="2438887"/>
            <a:ext cx="7300451" cy="4758326"/>
          </a:xfrm>
          <a:prstGeom prst="rect">
            <a:avLst/>
          </a:prstGeom>
          <a:noFill/>
          <a:ln>
            <a:noFill/>
          </a:ln>
        </p:spPr>
      </p:pic>
    </p:spTree>
    <p:extLst>
      <p:ext uri="{BB962C8B-B14F-4D97-AF65-F5344CB8AC3E}">
        <p14:creationId xmlns:p14="http://schemas.microsoft.com/office/powerpoint/2010/main" val="3916165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779" y="0"/>
            <a:ext cx="7598536" cy="1143000"/>
          </a:xfrm>
        </p:spPr>
        <p:txBody>
          <a:bodyPr>
            <a:normAutofit/>
          </a:bodyPr>
          <a:lstStyle/>
          <a:p>
            <a:r>
              <a:rPr lang="en-US" sz="2800" dirty="0">
                <a:latin typeface="Times New Roman" pitchFamily="18" charset="0"/>
                <a:cs typeface="Times New Roman" pitchFamily="18" charset="0"/>
              </a:rPr>
              <a:t>Collaboration diagram:</a:t>
            </a:r>
          </a:p>
        </p:txBody>
      </p:sp>
      <p:sp>
        <p:nvSpPr>
          <p:cNvPr id="3" name="Content Placeholder 2"/>
          <p:cNvSpPr>
            <a:spLocks noGrp="1"/>
          </p:cNvSpPr>
          <p:nvPr>
            <p:ph idx="1"/>
          </p:nvPr>
        </p:nvSpPr>
        <p:spPr>
          <a:xfrm>
            <a:off x="467933" y="1317294"/>
            <a:ext cx="10972800" cy="4389120"/>
          </a:xfrm>
        </p:spPr>
        <p:txBody>
          <a:bodyPr>
            <a:normAutofit/>
          </a:bodyPr>
          <a:lstStyle/>
          <a:p>
            <a:pPr algn="just"/>
            <a:r>
              <a:rPr lang="en-IN" sz="24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4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35626" y="3775587"/>
            <a:ext cx="9320980" cy="2890684"/>
          </a:xfrm>
          <a:prstGeom prst="rect">
            <a:avLst/>
          </a:prstGeom>
          <a:noFill/>
          <a:ln>
            <a:noFill/>
          </a:ln>
        </p:spPr>
      </p:pic>
    </p:spTree>
    <p:extLst>
      <p:ext uri="{BB962C8B-B14F-4D97-AF65-F5344CB8AC3E}">
        <p14:creationId xmlns:p14="http://schemas.microsoft.com/office/powerpoint/2010/main" val="2996001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704088"/>
            <a:ext cx="7924800" cy="873989"/>
          </a:xfrm>
        </p:spPr>
        <p:txBody>
          <a:bodyPr/>
          <a:lstStyle/>
          <a:p>
            <a:r>
              <a:rPr lang="en-US" sz="2800" dirty="0">
                <a:latin typeface="Times New Roman" pitchFamily="18" charset="0"/>
                <a:cs typeface="Times New Roman" pitchFamily="18" charset="0"/>
              </a:rPr>
              <a:t>Deployment diagram</a:t>
            </a:r>
            <a:r>
              <a:rPr lang="en-US" sz="2800" dirty="0"/>
              <a:t>:</a:t>
            </a:r>
          </a:p>
        </p:txBody>
      </p:sp>
      <p:sp>
        <p:nvSpPr>
          <p:cNvPr id="3" name="Content Placeholder 2"/>
          <p:cNvSpPr>
            <a:spLocks noGrp="1"/>
          </p:cNvSpPr>
          <p:nvPr>
            <p:ph idx="1"/>
          </p:nvPr>
        </p:nvSpPr>
        <p:spPr/>
        <p:txBody>
          <a:bodyPr>
            <a:normAutofit/>
          </a:bodyPr>
          <a:lstStyle/>
          <a:p>
            <a:pPr algn="just"/>
            <a:r>
              <a:rPr lang="en-IN" sz="24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US" sz="2400" dirty="0">
              <a:latin typeface="Times New Roman" pitchFamily="18" charset="0"/>
              <a:cs typeface="Times New Roman" pitchFamily="18" charset="0"/>
            </a:endParaRPr>
          </a:p>
          <a:p>
            <a:endParaRPr lang="en-US" sz="28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23076" y="4019455"/>
            <a:ext cx="4885305" cy="1493949"/>
          </a:xfrm>
          <a:prstGeom prst="rect">
            <a:avLst/>
          </a:prstGeom>
          <a:noFill/>
          <a:ln>
            <a:noFill/>
          </a:ln>
        </p:spPr>
      </p:pic>
    </p:spTree>
    <p:extLst>
      <p:ext uri="{BB962C8B-B14F-4D97-AF65-F5344CB8AC3E}">
        <p14:creationId xmlns:p14="http://schemas.microsoft.com/office/powerpoint/2010/main" val="2986766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1848" y="339214"/>
            <a:ext cx="6516710" cy="675526"/>
          </a:xfrm>
        </p:spPr>
        <p:txBody>
          <a:bodyPr>
            <a:normAutofit/>
          </a:bodyPr>
          <a:lstStyle/>
          <a:p>
            <a:r>
              <a:rPr lang="en-US" sz="2800" dirty="0">
                <a:latin typeface="Times New Roman" pitchFamily="18" charset="0"/>
                <a:cs typeface="Times New Roman" pitchFamily="18" charset="0"/>
              </a:rPr>
              <a:t>Activity diagram:</a:t>
            </a:r>
          </a:p>
        </p:txBody>
      </p:sp>
      <p:sp>
        <p:nvSpPr>
          <p:cNvPr id="3" name="Content Placeholder 2"/>
          <p:cNvSpPr>
            <a:spLocks noGrp="1"/>
          </p:cNvSpPr>
          <p:nvPr>
            <p:ph idx="1"/>
          </p:nvPr>
        </p:nvSpPr>
        <p:spPr>
          <a:xfrm>
            <a:off x="997836" y="1224649"/>
            <a:ext cx="10972800" cy="5633351"/>
          </a:xfrm>
        </p:spPr>
        <p:txBody>
          <a:bodyPr/>
          <a:lstStyle/>
          <a:p>
            <a:pPr algn="just"/>
            <a:r>
              <a:rPr lang="en-IN" sz="2400" dirty="0">
                <a:latin typeface="Times New Roman" pitchFamily="18" charset="0"/>
                <a:cs typeface="Times New Roman" pitchFamily="18" charset="0"/>
              </a:rPr>
              <a:t>Activity diagrams are graphical representations of workflows of stepwise activities and actions with support for choice, iteration and concurrency. In the Unified </a:t>
            </a:r>
            <a:r>
              <a:rPr lang="en-IN" sz="2400" dirty="0" err="1">
                <a:latin typeface="Times New Roman" pitchFamily="18" charset="0"/>
                <a:cs typeface="Times New Roman" pitchFamily="18" charset="0"/>
              </a:rPr>
              <a:t>Modeling</a:t>
            </a:r>
            <a:r>
              <a:rPr lang="en-IN" sz="2400" dirty="0">
                <a:latin typeface="Times New Roman" pitchFamily="18" charset="0"/>
                <a:cs typeface="Times New Roman" pitchFamily="18" charset="0"/>
              </a:rPr>
              <a:t> Language, activity diagrams can be used to describe the business and operational step-by-step workflows of components in a system. An activity diagram shows the overall flow of control.</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537778" y="3136004"/>
            <a:ext cx="6697013" cy="3721996"/>
          </a:xfrm>
          <a:prstGeom prst="rect">
            <a:avLst/>
          </a:prstGeom>
          <a:noFill/>
          <a:ln>
            <a:noFill/>
          </a:ln>
        </p:spPr>
      </p:pic>
    </p:spTree>
    <p:extLst>
      <p:ext uri="{BB962C8B-B14F-4D97-AF65-F5344CB8AC3E}">
        <p14:creationId xmlns:p14="http://schemas.microsoft.com/office/powerpoint/2010/main" val="350120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3853" y="707923"/>
            <a:ext cx="7976315" cy="903190"/>
          </a:xfrm>
        </p:spPr>
        <p:txBody>
          <a:bodyPr>
            <a:normAutofit/>
          </a:bodyPr>
          <a:lstStyle/>
          <a:p>
            <a:pPr algn="just"/>
            <a:r>
              <a:rPr lang="en-US" sz="2800" dirty="0">
                <a:latin typeface="Times New Roman" pitchFamily="18" charset="0"/>
                <a:cs typeface="Times New Roman" pitchFamily="18" charset="0"/>
              </a:rPr>
              <a:t>Component diagram:</a:t>
            </a:r>
          </a:p>
        </p:txBody>
      </p:sp>
      <p:sp>
        <p:nvSpPr>
          <p:cNvPr id="3" name="Content Placeholder 2"/>
          <p:cNvSpPr>
            <a:spLocks noGrp="1"/>
          </p:cNvSpPr>
          <p:nvPr>
            <p:ph idx="1"/>
          </p:nvPr>
        </p:nvSpPr>
        <p:spPr/>
        <p:txBody>
          <a:bodyPr/>
          <a:lstStyle/>
          <a:p>
            <a:pPr algn="just"/>
            <a:r>
              <a:rPr lang="en-IN" sz="2400" dirty="0">
                <a:latin typeface="Times New Roman" pitchFamily="18" charset="0"/>
                <a:cs typeface="Times New Roman" pitchFamily="18" charset="0"/>
              </a:rPr>
              <a:t>A component diagram, also known as a UML component diagram, describes the organization and wiring of the physical </a:t>
            </a:r>
            <a:r>
              <a:rPr lang="en-IN" sz="2400" b="1" dirty="0">
                <a:latin typeface="Times New Roman" pitchFamily="18" charset="0"/>
                <a:cs typeface="Times New Roman" pitchFamily="18" charset="0"/>
              </a:rPr>
              <a:t>c</a:t>
            </a:r>
            <a:r>
              <a:rPr lang="en-IN" sz="2400" dirty="0">
                <a:latin typeface="Times New Roman" pitchFamily="18" charset="0"/>
                <a:cs typeface="Times New Roman" pitchFamily="18" charset="0"/>
              </a:rPr>
              <a:t>omponents in a system. Component diagrams are often drawn to help model implementation details and double-check that every aspect of the system's required functions is covered by planned development.</a:t>
            </a:r>
            <a:endParaRPr lang="en-US" sz="2400" dirty="0">
              <a:latin typeface="Times New Roman" pitchFamily="18" charset="0"/>
              <a:cs typeface="Times New Roman" pitchFamily="18" charset="0"/>
            </a:endParaRPr>
          </a:p>
          <a:p>
            <a:endParaRPr lang="en-US" dirty="0"/>
          </a:p>
        </p:txBody>
      </p:sp>
      <p:pic>
        <p:nvPicPr>
          <p:cNvPr id="4" name="Picture 3"/>
          <p:cNvPicPr/>
          <p:nvPr/>
        </p:nvPicPr>
        <p:blipFill>
          <a:blip r:embed="rId2"/>
          <a:stretch>
            <a:fillRect/>
          </a:stretch>
        </p:blipFill>
        <p:spPr>
          <a:xfrm>
            <a:off x="2446986" y="3696238"/>
            <a:ext cx="5537915" cy="1403796"/>
          </a:xfrm>
          <a:prstGeom prst="rect">
            <a:avLst/>
          </a:prstGeom>
        </p:spPr>
      </p:pic>
    </p:spTree>
    <p:extLst>
      <p:ext uri="{BB962C8B-B14F-4D97-AF65-F5344CB8AC3E}">
        <p14:creationId xmlns:p14="http://schemas.microsoft.com/office/powerpoint/2010/main" val="228140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5871" y="114152"/>
            <a:ext cx="7910052" cy="1124712"/>
          </a:xfrm>
        </p:spPr>
        <p:txBody>
          <a:bodyPr/>
          <a:lstStyle/>
          <a:p>
            <a:r>
              <a:rPr lang="en-US" dirty="0"/>
              <a:t>Architecture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620" y="1415845"/>
            <a:ext cx="9379974" cy="4908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393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9265" y="557644"/>
            <a:ext cx="7565922" cy="902446"/>
          </a:xfrm>
        </p:spPr>
        <p:txBody>
          <a:bodyPr>
            <a:normAutofit/>
          </a:bodyPr>
          <a:lstStyle/>
          <a:p>
            <a:r>
              <a:rPr lang="en-US" sz="2400" b="1" dirty="0">
                <a:latin typeface="Times New Roman" pitchFamily="18" charset="0"/>
                <a:cs typeface="Times New Roman" pitchFamily="18" charset="0"/>
              </a:rPr>
              <a:t>Results </a:t>
            </a:r>
            <a:br>
              <a:rPr lang="en-US" sz="2400" b="1"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3587" y="1536956"/>
            <a:ext cx="10909652" cy="4893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21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974" y="800892"/>
            <a:ext cx="5293522" cy="996793"/>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Abstract</a:t>
            </a: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
        <p:nvSpPr>
          <p:cNvPr id="4" name="Rectangle 3"/>
          <p:cNvSpPr/>
          <p:nvPr/>
        </p:nvSpPr>
        <p:spPr>
          <a:xfrm>
            <a:off x="406571" y="2114837"/>
            <a:ext cx="10982431" cy="3416320"/>
          </a:xfrm>
          <a:prstGeom prst="rect">
            <a:avLst/>
          </a:prstGeom>
        </p:spPr>
        <p:txBody>
          <a:bodyPr wrap="square">
            <a:spAutoFit/>
          </a:bodyPr>
          <a:lstStyle/>
          <a:p>
            <a:pPr algn="just">
              <a:lnSpc>
                <a:spcPct val="150000"/>
              </a:lnSpc>
            </a:pPr>
            <a:r>
              <a:rPr lang="en-IN" sz="2400" dirty="0">
                <a:latin typeface="Times New Roman" panose="02020603050405020304" pitchFamily="18" charset="0"/>
                <a:cs typeface="Times New Roman" panose="02020603050405020304" pitchFamily="18" charset="0"/>
              </a:rPr>
              <a:t>Internet surfing has become a vital part of our daily life. So to catch the attention of the users' different browser vendors compete to set up the new functionality and advanced features that become the source of attacks for the intruder and the websites are put at hazard. However, the existing approaches are not adequate to protect the surfers which require an expeditious and precise model that can be able to distinguish between the benign or malicious webpages</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1561" y="634181"/>
            <a:ext cx="7683911" cy="1091381"/>
          </a:xfrm>
        </p:spPr>
        <p:txBody>
          <a:bodyPr>
            <a:normAutofit/>
          </a:bodyPr>
          <a:lstStyle/>
          <a:p>
            <a:r>
              <a:rPr lang="en-US" sz="2400" b="1" dirty="0">
                <a:latin typeface="Times New Roman" pitchFamily="18" charset="0"/>
                <a:cs typeface="Times New Roman" pitchFamily="18" charset="0"/>
              </a:rPr>
              <a:t>Upload</a:t>
            </a:r>
            <a:r>
              <a:rPr lang="en-US" sz="5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dataset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1999198"/>
            <a:ext cx="10972800" cy="4261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2793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762" y="132736"/>
            <a:ext cx="7551174" cy="1607574"/>
          </a:xfrm>
        </p:spPr>
        <p:txBody>
          <a:bodyPr/>
          <a:lstStyle/>
          <a:p>
            <a:r>
              <a:rPr lang="en-US" sz="2400" b="1" dirty="0">
                <a:latin typeface="Times New Roman" pitchFamily="18" charset="0"/>
                <a:cs typeface="Times New Roman" pitchFamily="18" charset="0"/>
              </a:rPr>
              <a:t>View dataset</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2954" y="1935163"/>
            <a:ext cx="11164529"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562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8995" y="364874"/>
            <a:ext cx="7634748" cy="1143000"/>
          </a:xfrm>
        </p:spPr>
        <p:txBody>
          <a:bodyPr/>
          <a:lstStyle/>
          <a:p>
            <a:r>
              <a:rPr lang="en-US" sz="2400" b="1" dirty="0">
                <a:latin typeface="Times New Roman" pitchFamily="18" charset="0"/>
                <a:cs typeface="Times New Roman" pitchFamily="18" charset="0"/>
              </a:rPr>
              <a:t>Train/test dataset size</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3457" y="1985157"/>
            <a:ext cx="11400503" cy="4289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8834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119" y="232140"/>
            <a:ext cx="8908024" cy="1143000"/>
          </a:xfrm>
        </p:spPr>
        <p:txBody>
          <a:bodyPr>
            <a:normAutofit/>
          </a:bodyPr>
          <a:lstStyle/>
          <a:p>
            <a:r>
              <a:rPr lang="en-US" sz="2800" dirty="0">
                <a:latin typeface="Times New Roman" pitchFamily="18" charset="0"/>
                <a:cs typeface="Times New Roman" pitchFamily="18" charset="0"/>
              </a:rPr>
              <a:t>Train/test dataset:</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735" y="1814052"/>
            <a:ext cx="12059265" cy="473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1851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5973" y="659843"/>
            <a:ext cx="8460659" cy="1143000"/>
          </a:xfrm>
        </p:spPr>
        <p:txBody>
          <a:bodyPr/>
          <a:lstStyle/>
          <a:p>
            <a:r>
              <a:rPr lang="en-US" sz="2400" b="1" dirty="0">
                <a:latin typeface="Times New Roman" pitchFamily="18" charset="0"/>
                <a:cs typeface="Times New Roman" pitchFamily="18" charset="0"/>
              </a:rPr>
              <a:t>Model performance</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553097"/>
            <a:ext cx="10972800" cy="3153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9928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1515" y="576268"/>
            <a:ext cx="7814949" cy="1143000"/>
          </a:xfrm>
        </p:spPr>
        <p:txBody>
          <a:bodyPr>
            <a:normAutofit/>
          </a:bodyPr>
          <a:lstStyle/>
          <a:p>
            <a:r>
              <a:rPr lang="en-US" sz="2800" b="1" dirty="0">
                <a:latin typeface="Times New Roman" pitchFamily="18" charset="0"/>
                <a:cs typeface="Times New Roman" pitchFamily="18" charset="0"/>
              </a:rPr>
              <a:t>Prediction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09600" y="2356834"/>
            <a:ext cx="10972800" cy="394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73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047135" y="1002890"/>
            <a:ext cx="9719188" cy="5250426"/>
          </a:xfrm>
          <a:prstGeom prst="rect">
            <a:avLst/>
          </a:prstGeom>
        </p:spPr>
      </p:pic>
    </p:spTree>
    <p:extLst>
      <p:ext uri="{BB962C8B-B14F-4D97-AF65-F5344CB8AC3E}">
        <p14:creationId xmlns:p14="http://schemas.microsoft.com/office/powerpoint/2010/main" val="32824889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7539" y="423869"/>
            <a:ext cx="8154680" cy="1143000"/>
          </a:xfrm>
        </p:spPr>
        <p:txBody>
          <a:bodyPr>
            <a:normAutofit/>
          </a:bodyPr>
          <a:lstStyle/>
          <a:p>
            <a:r>
              <a:rPr lang="en-US" sz="2800" b="1" dirty="0">
                <a:latin typeface="Times New Roman" pitchFamily="18" charset="0"/>
                <a:cs typeface="Times New Roman" pitchFamily="18" charset="0"/>
              </a:rPr>
              <a:t>Graphs</a:t>
            </a:r>
            <a:r>
              <a:rPr lang="en-US" sz="5400" dirty="0"/>
              <a:t>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40158" y="1935163"/>
            <a:ext cx="9560694"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5480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026310" y="855406"/>
            <a:ext cx="7447935" cy="1077886"/>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600502" y="2169994"/>
            <a:ext cx="11478427" cy="2736858"/>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Malicious web page identification is an emerging topic in cybersecurity. Though several research studies have been performed relating to the issues of malicious web page detection these are very costly as they consume more time and resources. In this research article, we employed a new web site classification system based on URL features to predict the web pages as malicious or benign using machine learning algorithms. The machine learning classifiers Random Forest(RF) achieves a higher accuracy of 95%. The experimental results have shown that our method can perform effectively for detecting the malicious web page</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IN" sz="35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16207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77032" y="689339"/>
            <a:ext cx="7688826" cy="113946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16612" y="1710813"/>
            <a:ext cx="10654394" cy="4033165"/>
          </a:xfrm>
        </p:spPr>
        <p:txBody>
          <a:bodyPr>
            <a:noAutofit/>
          </a:bodyPr>
          <a:lstStyle/>
          <a:p>
            <a:pPr algn="just"/>
            <a:r>
              <a:rPr lang="en-IN" sz="2400" dirty="0">
                <a:latin typeface="Times New Roman" panose="02020603050405020304" pitchFamily="18" charset="0"/>
                <a:cs typeface="Times New Roman" panose="02020603050405020304" pitchFamily="18" charset="0"/>
              </a:rPr>
              <a:t>[1] Tao, Wang, Yu </a:t>
            </a:r>
            <a:r>
              <a:rPr lang="en-IN" sz="2400" dirty="0" err="1">
                <a:latin typeface="Times New Roman" panose="02020603050405020304" pitchFamily="18" charset="0"/>
                <a:cs typeface="Times New Roman" panose="02020603050405020304" pitchFamily="18" charset="0"/>
              </a:rPr>
              <a:t>Shunzheng</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Xie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Bailin</a:t>
            </a:r>
            <a:r>
              <a:rPr lang="en-IN" sz="2400" dirty="0">
                <a:latin typeface="Times New Roman" panose="02020603050405020304" pitchFamily="18" charset="0"/>
                <a:cs typeface="Times New Roman" panose="02020603050405020304" pitchFamily="18" charset="0"/>
              </a:rPr>
              <a:t>. "A novel framework for learning to detect malicious web pages." In 2010 International Forum on Information Technology and Applications, vol. 2, pp. 353-357. </a:t>
            </a:r>
            <a:r>
              <a:rPr lang="en-IN" sz="2400" dirty="0" err="1">
                <a:latin typeface="Times New Roman" panose="02020603050405020304" pitchFamily="18" charset="0"/>
                <a:cs typeface="Times New Roman" panose="02020603050405020304" pitchFamily="18" charset="0"/>
              </a:rPr>
              <a:t>Ieee</a:t>
            </a:r>
            <a:r>
              <a:rPr lang="en-IN" sz="2400" dirty="0">
                <a:latin typeface="Times New Roman" panose="02020603050405020304" pitchFamily="18" charset="0"/>
                <a:cs typeface="Times New Roman" panose="02020603050405020304" pitchFamily="18" charset="0"/>
              </a:rPr>
              <a:t>, 2010.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[2] Eshete, </a:t>
            </a:r>
            <a:r>
              <a:rPr lang="en-IN" sz="2400" dirty="0" err="1">
                <a:latin typeface="Times New Roman" panose="02020603050405020304" pitchFamily="18" charset="0"/>
                <a:cs typeface="Times New Roman" panose="02020603050405020304" pitchFamily="18" charset="0"/>
              </a:rPr>
              <a:t>Birhanu</a:t>
            </a:r>
            <a:r>
              <a:rPr lang="en-IN" sz="2400" dirty="0">
                <a:latin typeface="Times New Roman" panose="02020603050405020304" pitchFamily="18" charset="0"/>
                <a:cs typeface="Times New Roman" panose="02020603050405020304" pitchFamily="18" charset="0"/>
              </a:rPr>
              <a:t>, Adolfo </a:t>
            </a:r>
            <a:r>
              <a:rPr lang="en-IN" sz="2400" dirty="0" err="1">
                <a:latin typeface="Times New Roman" panose="02020603050405020304" pitchFamily="18" charset="0"/>
                <a:cs typeface="Times New Roman" panose="02020603050405020304" pitchFamily="18" charset="0"/>
              </a:rPr>
              <a:t>Villafiorita</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Komminist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Weldemariam</a:t>
            </a:r>
            <a:r>
              <a:rPr lang="en-IN" sz="2400" dirty="0">
                <a:latin typeface="Times New Roman" panose="02020603050405020304" pitchFamily="18" charset="0"/>
                <a:cs typeface="Times New Roman" panose="02020603050405020304" pitchFamily="18" charset="0"/>
              </a:rPr>
              <a:t>. "Malicious website detection: Effectiveness and efficiency issues." In 2011 First </a:t>
            </a:r>
            <a:r>
              <a:rPr lang="en-IN" sz="2400" dirty="0" err="1">
                <a:latin typeface="Times New Roman" panose="02020603050405020304" pitchFamily="18" charset="0"/>
                <a:cs typeface="Times New Roman" panose="02020603050405020304" pitchFamily="18" charset="0"/>
              </a:rPr>
              <a:t>SysSec</a:t>
            </a:r>
            <a:r>
              <a:rPr lang="en-IN" sz="2400" dirty="0">
                <a:latin typeface="Times New Roman" panose="02020603050405020304" pitchFamily="18" charset="0"/>
                <a:cs typeface="Times New Roman" panose="02020603050405020304" pitchFamily="18" charset="0"/>
              </a:rPr>
              <a:t> Workshop, pp. 123-126. IEEE, 2011..</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[3] </a:t>
            </a:r>
            <a:r>
              <a:rPr lang="en-IN" sz="2400" dirty="0" err="1">
                <a:latin typeface="Times New Roman" panose="02020603050405020304" pitchFamily="18" charset="0"/>
                <a:cs typeface="Times New Roman" panose="02020603050405020304" pitchFamily="18" charset="0"/>
              </a:rPr>
              <a:t>Aldwairi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Monther</a:t>
            </a:r>
            <a:r>
              <a:rPr lang="en-IN" sz="2400" dirty="0">
                <a:latin typeface="Times New Roman" panose="02020603050405020304" pitchFamily="18" charset="0"/>
                <a:cs typeface="Times New Roman" panose="02020603050405020304" pitchFamily="18" charset="0"/>
              </a:rPr>
              <a:t>, and Rami </a:t>
            </a:r>
            <a:r>
              <a:rPr lang="en-IN" sz="2400" dirty="0" err="1">
                <a:latin typeface="Times New Roman" panose="02020603050405020304" pitchFamily="18" charset="0"/>
                <a:cs typeface="Times New Roman" panose="02020603050405020304" pitchFamily="18" charset="0"/>
              </a:rPr>
              <a:t>Alsalman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Malurls</a:t>
            </a:r>
            <a:r>
              <a:rPr lang="en-IN" sz="2400" dirty="0">
                <a:latin typeface="Times New Roman" panose="02020603050405020304" pitchFamily="18" charset="0"/>
                <a:cs typeface="Times New Roman" panose="02020603050405020304" pitchFamily="18" charset="0"/>
              </a:rPr>
              <a:t>: A lightweight malicious website classification based on </a:t>
            </a:r>
            <a:r>
              <a:rPr lang="en-IN" sz="2400" dirty="0" err="1">
                <a:latin typeface="Times New Roman" panose="02020603050405020304" pitchFamily="18" charset="0"/>
                <a:cs typeface="Times New Roman" panose="02020603050405020304" pitchFamily="18" charset="0"/>
              </a:rPr>
              <a:t>url</a:t>
            </a:r>
            <a:r>
              <a:rPr lang="en-IN" sz="2400" dirty="0">
                <a:latin typeface="Times New Roman" panose="02020603050405020304" pitchFamily="18" charset="0"/>
                <a:cs typeface="Times New Roman" panose="02020603050405020304" pitchFamily="18" charset="0"/>
              </a:rPr>
              <a:t> features." Journal of Emerging Technologies in Web Intelligence 4, no. 2 (2012): 128-133..</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3" y="1571224"/>
            <a:ext cx="11342341" cy="3841434"/>
          </a:xfrm>
        </p:spPr>
        <p:txBody>
          <a:bodyPr>
            <a:normAutofit fontScale="25000" lnSpcReduction="20000"/>
          </a:bodyPr>
          <a:lstStyle/>
          <a:p>
            <a:pPr marL="0" indent="0" algn="just">
              <a:buNone/>
            </a:pPr>
            <a:r>
              <a:rPr lang="en-IN" sz="2000" dirty="0"/>
              <a:t> </a:t>
            </a:r>
          </a:p>
          <a:p>
            <a:pPr algn="just"/>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9600" dirty="0">
                <a:latin typeface="Times New Roman" panose="02020603050405020304" pitchFamily="18" charset="0"/>
                <a:cs typeface="Times New Roman" panose="02020603050405020304" pitchFamily="18" charset="0"/>
              </a:rPr>
              <a:t>In this research article, we design a new classification system to analyse and detect the malicious web pages using machine learning classifiers such as, random forest, support vector machine.  naïve Bayes, logistic regression and Some special URL (Uniform Resource Locator) based on extricated features the classifiers are trained to predict the malicious web pages. The experimental results have shown that the performance of the random forest classifier achieves better accuracy of 95% in comparison to other machine learning classifiers.</a:t>
            </a:r>
            <a:endParaRPr lang="en-US" sz="9600" dirty="0">
              <a:latin typeface="Times New Roman" panose="02020603050405020304" pitchFamily="18" charset="0"/>
              <a:cs typeface="Times New Roman" panose="02020603050405020304" pitchFamily="18" charset="0"/>
            </a:endParaRPr>
          </a:p>
          <a:p>
            <a:pPr algn="just">
              <a:lnSpc>
                <a:spcPct val="150000"/>
              </a:lnSpc>
            </a:pPr>
            <a:endParaRPr lang="en-IN"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341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2848" y="1397358"/>
            <a:ext cx="10377404" cy="4280772"/>
          </a:xfrm>
        </p:spPr>
        <p:txBody>
          <a:bodyPr>
            <a:noAutofit/>
          </a:bodyPr>
          <a:lstStyle/>
          <a:p>
            <a:pPr algn="just"/>
            <a:r>
              <a:rPr lang="en-IN" sz="2400" dirty="0">
                <a:latin typeface="Times New Roman" panose="02020603050405020304" pitchFamily="18" charset="0"/>
                <a:cs typeface="Times New Roman" panose="02020603050405020304" pitchFamily="18" charset="0"/>
              </a:rPr>
              <a:t> [4] </a:t>
            </a:r>
            <a:r>
              <a:rPr lang="en-IN" sz="2400" dirty="0" err="1">
                <a:latin typeface="Times New Roman" panose="02020603050405020304" pitchFamily="18" charset="0"/>
                <a:cs typeface="Times New Roman" panose="02020603050405020304" pitchFamily="18" charset="0"/>
              </a:rPr>
              <a:t>Yoo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Suyeon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Sehun</a:t>
            </a:r>
            <a:r>
              <a:rPr lang="en-IN" sz="2400" dirty="0">
                <a:latin typeface="Times New Roman" panose="02020603050405020304" pitchFamily="18" charset="0"/>
                <a:cs typeface="Times New Roman" panose="02020603050405020304" pitchFamily="18" charset="0"/>
              </a:rPr>
              <a:t> Kim, Anil </a:t>
            </a:r>
            <a:r>
              <a:rPr lang="en-IN" sz="2400" dirty="0" err="1">
                <a:latin typeface="Times New Roman" panose="02020603050405020304" pitchFamily="18" charset="0"/>
                <a:cs typeface="Times New Roman" panose="02020603050405020304" pitchFamily="18" charset="0"/>
              </a:rPr>
              <a:t>Choudhary</a:t>
            </a:r>
            <a:r>
              <a:rPr lang="en-IN" sz="2400" dirty="0">
                <a:latin typeface="Times New Roman" panose="02020603050405020304" pitchFamily="18" charset="0"/>
                <a:cs typeface="Times New Roman" panose="02020603050405020304" pitchFamily="18" charset="0"/>
              </a:rPr>
              <a:t>, O. P. Roy, and T. </a:t>
            </a:r>
            <a:r>
              <a:rPr lang="en-IN" sz="2400" dirty="0" err="1">
                <a:latin typeface="Times New Roman" panose="02020603050405020304" pitchFamily="18" charset="0"/>
                <a:cs typeface="Times New Roman" panose="02020603050405020304" pitchFamily="18" charset="0"/>
              </a:rPr>
              <a:t>Tuithung</a:t>
            </a:r>
            <a:r>
              <a:rPr lang="en-IN" sz="2400" dirty="0">
                <a:latin typeface="Times New Roman" panose="02020603050405020304" pitchFamily="18" charset="0"/>
                <a:cs typeface="Times New Roman" panose="02020603050405020304" pitchFamily="18" charset="0"/>
              </a:rPr>
              <a:t>. "Two-phase malicious web page detection scheme using misuse and anomaly detection." International Journal of Reliable Information and Assurance 2, no. 1 (2014): 1-9.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[5] Hwang, Young Sup, </a:t>
            </a:r>
            <a:r>
              <a:rPr lang="en-IN" sz="2400" dirty="0" err="1">
                <a:latin typeface="Times New Roman" panose="02020603050405020304" pitchFamily="18" charset="0"/>
                <a:cs typeface="Times New Roman" panose="02020603050405020304" pitchFamily="18" charset="0"/>
              </a:rPr>
              <a:t>Jin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Baek</a:t>
            </a:r>
            <a:r>
              <a:rPr lang="en-IN" sz="2400" dirty="0">
                <a:latin typeface="Times New Roman" panose="02020603050405020304" pitchFamily="18" charset="0"/>
                <a:cs typeface="Times New Roman" panose="02020603050405020304" pitchFamily="18" charset="0"/>
              </a:rPr>
              <a:t> Kwon, Jae Chan Moon, and </a:t>
            </a:r>
            <a:r>
              <a:rPr lang="en-IN" sz="2400" dirty="0" err="1">
                <a:latin typeface="Times New Roman" panose="02020603050405020304" pitchFamily="18" charset="0"/>
                <a:cs typeface="Times New Roman" panose="02020603050405020304" pitchFamily="18" charset="0"/>
              </a:rPr>
              <a:t>Seong</a:t>
            </a:r>
            <a:r>
              <a:rPr lang="en-IN" sz="2400" dirty="0">
                <a:latin typeface="Times New Roman" panose="02020603050405020304" pitchFamily="18" charset="0"/>
                <a:cs typeface="Times New Roman" panose="02020603050405020304" pitchFamily="18" charset="0"/>
              </a:rPr>
              <a:t> Je Cho. "Classifying malicious web pages by using an adaptive support vector machine." Journal of Information Processing Systems 9, no. 3 (2013): 395-404.</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[6] Yue, Tao, </a:t>
            </a:r>
            <a:r>
              <a:rPr lang="en-IN" sz="2400" dirty="0" err="1">
                <a:latin typeface="Times New Roman" panose="02020603050405020304" pitchFamily="18" charset="0"/>
                <a:cs typeface="Times New Roman" panose="02020603050405020304" pitchFamily="18" charset="0"/>
              </a:rPr>
              <a:t>Jianhua</a:t>
            </a:r>
            <a:r>
              <a:rPr lang="en-IN" sz="2400" dirty="0">
                <a:latin typeface="Times New Roman" panose="02020603050405020304" pitchFamily="18" charset="0"/>
                <a:cs typeface="Times New Roman" panose="02020603050405020304" pitchFamily="18" charset="0"/>
              </a:rPr>
              <a:t> Sun, and </a:t>
            </a:r>
            <a:r>
              <a:rPr lang="en-IN" sz="2400" dirty="0" err="1">
                <a:latin typeface="Times New Roman" panose="02020603050405020304" pitchFamily="18" charset="0"/>
                <a:cs typeface="Times New Roman" panose="02020603050405020304" pitchFamily="18" charset="0"/>
              </a:rPr>
              <a:t>Hao</a:t>
            </a:r>
            <a:r>
              <a:rPr lang="en-IN" sz="2400" dirty="0">
                <a:latin typeface="Times New Roman" panose="02020603050405020304" pitchFamily="18" charset="0"/>
                <a:cs typeface="Times New Roman" panose="02020603050405020304" pitchFamily="18" charset="0"/>
              </a:rPr>
              <a:t> Chen. "Fine-grained mining and classification of malicious Web pages." In 2013 Fourth International Conference on Digital Manufacturing &amp; Automation, pp. 616-619. IEEE, 2013</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88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635" y="1519964"/>
            <a:ext cx="11009604" cy="4128667"/>
          </a:xfrm>
        </p:spPr>
        <p:txBody>
          <a:bodyPr>
            <a:noAutofit/>
          </a:bodyPr>
          <a:lstStyle/>
          <a:p>
            <a:pPr algn="just"/>
            <a:r>
              <a:rPr lang="en-IN" sz="32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[7] </a:t>
            </a:r>
            <a:r>
              <a:rPr lang="en-IN" sz="2400" dirty="0" err="1">
                <a:latin typeface="Times New Roman" panose="02020603050405020304" pitchFamily="18" charset="0"/>
                <a:cs typeface="Times New Roman" panose="02020603050405020304" pitchFamily="18" charset="0"/>
              </a:rPr>
              <a:t>Krishnaveni</a:t>
            </a:r>
            <a:r>
              <a:rPr lang="en-IN" sz="2400" dirty="0">
                <a:latin typeface="Times New Roman" panose="02020603050405020304" pitchFamily="18" charset="0"/>
                <a:cs typeface="Times New Roman" panose="02020603050405020304" pitchFamily="18" charset="0"/>
              </a:rPr>
              <a:t>, S., and K. </a:t>
            </a:r>
            <a:r>
              <a:rPr lang="en-IN" sz="2400" dirty="0" err="1">
                <a:latin typeface="Times New Roman" panose="02020603050405020304" pitchFamily="18" charset="0"/>
                <a:cs typeface="Times New Roman" panose="02020603050405020304" pitchFamily="18" charset="0"/>
              </a:rPr>
              <a:t>Sathiyakumari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SpiderNet</a:t>
            </a:r>
            <a:r>
              <a:rPr lang="en-IN" sz="2400" dirty="0">
                <a:latin typeface="Times New Roman" panose="02020603050405020304" pitchFamily="18" charset="0"/>
                <a:cs typeface="Times New Roman" panose="02020603050405020304" pitchFamily="18" charset="0"/>
              </a:rPr>
              <a:t>: An interaction tool for predicting malicious web pages." In International Conference on Information Communication and Embedded Systems (ICICES2014), pp. 1-6. IEEE, 2014. </a:t>
            </a:r>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[8] Sun, Bo, </a:t>
            </a:r>
            <a:r>
              <a:rPr lang="en-IN" sz="2400" dirty="0" err="1">
                <a:latin typeface="Times New Roman" panose="02020603050405020304" pitchFamily="18" charset="0"/>
                <a:cs typeface="Times New Roman" panose="02020603050405020304" pitchFamily="18" charset="0"/>
              </a:rPr>
              <a:t>Mitsuaki</a:t>
            </a:r>
            <a:r>
              <a:rPr lang="en-IN" sz="2400" dirty="0">
                <a:latin typeface="Times New Roman" panose="02020603050405020304" pitchFamily="18" charset="0"/>
                <a:cs typeface="Times New Roman" panose="02020603050405020304" pitchFamily="18" charset="0"/>
              </a:rPr>
              <a:t> Akiyama, Takeshi Yagi, Mitsuhiro </a:t>
            </a:r>
            <a:r>
              <a:rPr lang="en-IN" sz="2400" dirty="0" err="1">
                <a:latin typeface="Times New Roman" panose="02020603050405020304" pitchFamily="18" charset="0"/>
                <a:cs typeface="Times New Roman" panose="02020603050405020304" pitchFamily="18" charset="0"/>
              </a:rPr>
              <a:t>Hatada</a:t>
            </a:r>
            <a:r>
              <a:rPr lang="en-IN" sz="2400" dirty="0">
                <a:latin typeface="Times New Roman" panose="02020603050405020304" pitchFamily="18" charset="0"/>
                <a:cs typeface="Times New Roman" panose="02020603050405020304" pitchFamily="18" charset="0"/>
              </a:rPr>
              <a:t>, and Tatsuya Mori. "Automating URL blacklist generation with similarity search approach." IEICE TRANSACTIONS on Information and Systems 99, no. 4 (2016): 873-882.. </a:t>
            </a:r>
          </a:p>
          <a:p>
            <a:pPr algn="just"/>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Urcuqui</a:t>
            </a:r>
            <a:r>
              <a:rPr lang="en-IN" sz="2400" dirty="0">
                <a:latin typeface="Times New Roman" panose="02020603050405020304" pitchFamily="18" charset="0"/>
                <a:cs typeface="Times New Roman" panose="02020603050405020304" pitchFamily="18" charset="0"/>
              </a:rPr>
              <a:t>, Christian, Andres Navarro, Jose Osorio, and Melisa </a:t>
            </a:r>
            <a:r>
              <a:rPr lang="en-IN" sz="2400" dirty="0" err="1">
                <a:latin typeface="Times New Roman" panose="02020603050405020304" pitchFamily="18" charset="0"/>
                <a:cs typeface="Times New Roman" panose="02020603050405020304" pitchFamily="18" charset="0"/>
              </a:rPr>
              <a:t>García</a:t>
            </a:r>
            <a:r>
              <a:rPr lang="en-IN" sz="2400" dirty="0">
                <a:latin typeface="Times New Roman" panose="02020603050405020304" pitchFamily="18" charset="0"/>
                <a:cs typeface="Times New Roman" panose="02020603050405020304" pitchFamily="18" charset="0"/>
              </a:rPr>
              <a:t>. "Machine Learning Classifiers to Detect Malicious Websites." In SSN, pp. 14-17</a:t>
            </a:r>
            <a:r>
              <a:rPr lang="en-IN" sz="2800" dirty="0"/>
              <a:t>. 2017.). </a:t>
            </a:r>
            <a:endParaRPr lang="en-US" sz="2800" dirty="0"/>
          </a:p>
          <a:p>
            <a:endParaRPr lang="en-US" dirty="0"/>
          </a:p>
        </p:txBody>
      </p:sp>
    </p:spTree>
    <p:extLst>
      <p:ext uri="{BB962C8B-B14F-4D97-AF65-F5344CB8AC3E}">
        <p14:creationId xmlns:p14="http://schemas.microsoft.com/office/powerpoint/2010/main" val="315041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75" y="800892"/>
            <a:ext cx="10706636" cy="906931"/>
          </a:xfrm>
        </p:spPr>
        <p:txBody>
          <a:bodyPr>
            <a:normAutofit fontScale="90000"/>
          </a:bodyPr>
          <a:lstStyle/>
          <a:p>
            <a:pPr algn="just"/>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Introduction</a:t>
            </a:r>
            <a:br>
              <a:rPr lang="en-US" altLang="en-US" sz="2700" b="1" dirty="0">
                <a:latin typeface="Times New Roman" panose="02020603050405020304" pitchFamily="18" charset="0"/>
                <a:cs typeface="Times New Roman" panose="02020603050405020304" pitchFamily="18" charset="0"/>
              </a:rPr>
            </a:br>
            <a:endParaRPr lang="en-US" sz="2700" b="1" dirty="0">
              <a:latin typeface="Times New Roman" pitchFamily="18" charset="0"/>
              <a:cs typeface="Times New Roman" pitchFamily="18" charset="0"/>
            </a:endParaRPr>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802577" y="1842666"/>
            <a:ext cx="10849519" cy="3956171"/>
          </a:xfrm>
        </p:spPr>
        <p:txBody>
          <a:bodyPr>
            <a:noAutofit/>
          </a:bodyPr>
          <a:lstStyle/>
          <a:p>
            <a:pPr algn="just">
              <a:lnSpc>
                <a:spcPct val="150000"/>
              </a:lnSpc>
            </a:pPr>
            <a:r>
              <a:rPr lang="en-IN" sz="2400" dirty="0">
                <a:latin typeface="Times New Roman" panose="02020603050405020304" pitchFamily="18" charset="0"/>
                <a:cs typeface="Times New Roman" panose="02020603050405020304" pitchFamily="18" charset="0"/>
              </a:rPr>
              <a:t>With the rapid development of the web, more and more services like internet banking, e-commerce, social networking, shopping, making a bill payment, e-learning, etc. are available to users and they are surfing the internet via browsers [4] or web application. </a:t>
            </a:r>
          </a:p>
          <a:p>
            <a:pPr algn="just">
              <a:lnSpc>
                <a:spcPct val="150000"/>
              </a:lnSpc>
            </a:pPr>
            <a:r>
              <a:rPr lang="en-IN" sz="2400" dirty="0">
                <a:latin typeface="Times New Roman" panose="02020603050405020304" pitchFamily="18" charset="0"/>
                <a:cs typeface="Times New Roman" panose="02020603050405020304" pitchFamily="18" charset="0"/>
              </a:rPr>
              <a:t>malicious web sites which allows the invaders to detect the vulnerabilities on the web page and inject the payloads to get remote access to victim’s web page. </a:t>
            </a:r>
            <a:endParaRPr lang="en-US" sz="3200" dirty="0">
              <a:latin typeface="Times New Roman" panose="02020603050405020304" pitchFamily="18" charset="0"/>
              <a:cs typeface="Times New Roman" panose="02020603050405020304" pitchFamily="18" charset="0"/>
            </a:endParaRPr>
          </a:p>
        </p:txBody>
      </p:sp>
      <p:pic>
        <p:nvPicPr>
          <p:cNvPr id="5" name="Picture 4" descr="takeoff-logo-new.png"/>
          <p:cNvPicPr/>
          <p:nvPr/>
        </p:nvPicPr>
        <p:blipFill>
          <a:blip r:embed="rId3"/>
          <a:stretch>
            <a:fillRect/>
          </a:stretch>
        </p:blipFill>
        <p:spPr>
          <a:xfrm>
            <a:off x="10101498" y="98763"/>
            <a:ext cx="1961696" cy="702129"/>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640" y="1300761"/>
            <a:ext cx="11242623" cy="4819820"/>
          </a:xfrm>
        </p:spPr>
        <p:txBody>
          <a:bodyPr>
            <a:noAutofit/>
          </a:bodyPr>
          <a:lstStyle/>
          <a:p>
            <a:pPr algn="just">
              <a:lnSpc>
                <a:spcPct val="150000"/>
              </a:lnSpc>
            </a:pPr>
            <a:r>
              <a:rPr lang="en-IN" sz="2400" dirty="0">
                <a:latin typeface="Times New Roman" pitchFamily="18" charset="0"/>
                <a:cs typeface="Times New Roman" pitchFamily="18" charset="0"/>
              </a:rPr>
              <a:t>In this article, we explore a self-learning approach to classify the web page based on a small feature set. </a:t>
            </a:r>
          </a:p>
          <a:p>
            <a:pPr algn="just">
              <a:lnSpc>
                <a:spcPct val="150000"/>
              </a:lnSpc>
            </a:pPr>
            <a:r>
              <a:rPr lang="en-IN" sz="2400" dirty="0">
                <a:latin typeface="Times New Roman" pitchFamily="18" charset="0"/>
                <a:cs typeface="Times New Roman" pitchFamily="18" charset="0"/>
              </a:rPr>
              <a:t>We use four machine learning classifiers to classify the web site into two classes benign and malicious web page</a:t>
            </a:r>
          </a:p>
          <a:p>
            <a:pPr algn="just">
              <a:lnSpc>
                <a:spcPct val="150000"/>
              </a:lnSpc>
            </a:pPr>
            <a:r>
              <a:rPr lang="en-IN" sz="2400" dirty="0">
                <a:latin typeface="Times New Roman" pitchFamily="18" charset="0"/>
                <a:cs typeface="Times New Roman" pitchFamily="18" charset="0"/>
              </a:rPr>
              <a:t> The web pages were distinguished as malicious or not based upon features</a:t>
            </a:r>
            <a:r>
              <a:rPr lang="en-IN" sz="2800" dirty="0">
                <a:latin typeface="Times New Roman" pitchFamily="18" charset="0"/>
                <a:cs typeface="Times New Roman" pitchFamily="18" charset="0"/>
              </a:rPr>
              <a: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dirty="0">
                <a:latin typeface="Times New Roman" panose="02020603050405020304" pitchFamily="18" charset="0"/>
                <a:cs typeface="Times New Roman" panose="02020603050405020304" pitchFamily="18" charset="0"/>
              </a:rPr>
              <a:t>Blacklisting services were embedded in the browsers to face the challenges but it has several disadvantages like incorrect listing, [3]. In this article, we explore a self-learning approach to classify the web page based on a small feature set.</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0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568" y="694962"/>
            <a:ext cx="5206180" cy="665018"/>
          </a:xfrm>
        </p:spPr>
        <p:txBody>
          <a:bodyPr>
            <a:normAutofit/>
          </a:bodyPr>
          <a:lstStyle/>
          <a:p>
            <a:r>
              <a:rPr lang="en-US" sz="2400" b="1" dirty="0">
                <a:latin typeface="Times New Roman" pitchFamily="18" charset="0"/>
                <a:cs typeface="Times New Roman" panose="02020603050405020304" pitchFamily="18" charset="0"/>
              </a:rPr>
              <a:t>Literature review</a:t>
            </a:r>
            <a:endParaRPr lang="en-US" sz="2400" dirty="0">
              <a:latin typeface="Times New Roman" pitchFamily="18" charset="0"/>
              <a:cs typeface="Times New Roman" pitchFamily="18" charset="0"/>
            </a:endParaRPr>
          </a:p>
        </p:txBody>
      </p:sp>
      <p:sp>
        <p:nvSpPr>
          <p:cNvPr id="3" name="Content Placeholder 2"/>
          <p:cNvSpPr>
            <a:spLocks noGrp="1"/>
          </p:cNvSpPr>
          <p:nvPr>
            <p:ph idx="1"/>
          </p:nvPr>
        </p:nvSpPr>
        <p:spPr>
          <a:xfrm>
            <a:off x="573206" y="1992573"/>
            <a:ext cx="11218460" cy="4681181"/>
          </a:xfrm>
        </p:spPr>
        <p:txBody>
          <a:bodyPr>
            <a:no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"Context-sensitive and keyword density-based supervised machine learning techniques for malicious webpage detection.“</a:t>
            </a:r>
          </a:p>
          <a:p>
            <a:pPr algn="just">
              <a:lnSpc>
                <a:spcPct val="150000"/>
              </a:lnSpc>
            </a:pPr>
            <a:r>
              <a:rPr lang="en-IN" sz="2400" dirty="0">
                <a:latin typeface="Times New Roman" panose="02020603050405020304" pitchFamily="18" charset="0"/>
                <a:cs typeface="Times New Roman" panose="02020603050405020304" pitchFamily="18" charset="0"/>
              </a:rPr>
              <a:t>Conventional malicious webpage detection methods use blacklists in order to decide whether a webpage is malicious or not. The blacklists are generally maintained by third-party organizations. </a:t>
            </a:r>
          </a:p>
          <a:p>
            <a:pPr algn="just">
              <a:lnSpc>
                <a:spcPct val="150000"/>
              </a:lnSpc>
            </a:pPr>
            <a:r>
              <a:rPr lang="en-IN" sz="2400" dirty="0">
                <a:latin typeface="Times New Roman" panose="02020603050405020304" pitchFamily="18" charset="0"/>
                <a:cs typeface="Times New Roman" panose="02020603050405020304" pitchFamily="18" charset="0"/>
              </a:rPr>
              <a:t>The performance of proposed machine learning models is evaluated by using a benchmark data set which consists of one hundred thousand webpages.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3489" y="1168865"/>
            <a:ext cx="11354938" cy="4317535"/>
          </a:xfrm>
        </p:spPr>
        <p:txBody>
          <a:bodyPr>
            <a:no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WebMon</a:t>
            </a:r>
            <a:r>
              <a:rPr lang="en-IN" sz="2400" b="1" dirty="0">
                <a:latin typeface="Times New Roman" panose="02020603050405020304" pitchFamily="18" charset="0"/>
                <a:cs typeface="Times New Roman" panose="02020603050405020304" pitchFamily="18" charset="0"/>
              </a:rPr>
              <a:t>: ML-and YARA-based malicious webpage detection." </a:t>
            </a:r>
          </a:p>
          <a:p>
            <a:pPr algn="just">
              <a:lnSpc>
                <a:spcPct val="150000"/>
              </a:lnSpc>
            </a:pPr>
            <a:r>
              <a:rPr lang="en-IN" sz="2400" dirty="0">
                <a:latin typeface="Times New Roman" panose="02020603050405020304" pitchFamily="18" charset="0"/>
                <a:cs typeface="Times New Roman" panose="02020603050405020304" pitchFamily="18" charset="0"/>
              </a:rPr>
              <a:t>Attackers use the openness of the Internet to facilitate the dissemination of </a:t>
            </a:r>
            <a:r>
              <a:rPr lang="en-IN" sz="2400" u="sng" dirty="0">
                <a:latin typeface="Times New Roman" panose="02020603050405020304" pitchFamily="18" charset="0"/>
                <a:cs typeface="Times New Roman" panose="02020603050405020304" pitchFamily="18" charset="0"/>
                <a:hlinkClick r:id="rId2" tooltip="Learn more about Malware from ScienceDirect's AI-generated Topic Pages"/>
              </a:rPr>
              <a:t>malware</a:t>
            </a:r>
            <a:r>
              <a:rPr lang="en-IN" sz="2400" dirty="0">
                <a:latin typeface="Times New Roman" panose="02020603050405020304" pitchFamily="18" charset="0"/>
                <a:cs typeface="Times New Roman" panose="02020603050405020304" pitchFamily="18" charset="0"/>
              </a:rPr>
              <a:t>. Their attempts to infect target systems via the Web have increased with time and are unlikely to abate. </a:t>
            </a:r>
          </a:p>
          <a:p>
            <a:pPr algn="just"/>
            <a:r>
              <a:rPr lang="en-IN" sz="2400" dirty="0">
                <a:latin typeface="Times New Roman" panose="02020603050405020304" pitchFamily="18" charset="0"/>
                <a:cs typeface="Times New Roman" panose="02020603050405020304" pitchFamily="18" charset="0"/>
              </a:rPr>
              <a:t> Most importantly, Web Môn’s focus on extracting malicious paths in a domain is a novel approach that has not been explored in previous studies.</a:t>
            </a:r>
            <a:r>
              <a:rPr lang="en-IN" sz="2400" b="1"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WebMon</a:t>
            </a:r>
            <a:r>
              <a:rPr lang="en-IN" sz="2400" dirty="0">
                <a:latin typeface="Times New Roman" panose="02020603050405020304" pitchFamily="18" charset="0"/>
                <a:cs typeface="Times New Roman" panose="02020603050405020304" pitchFamily="18" charset="0"/>
              </a:rPr>
              <a:t> effectively detects hidden exploit codes by tracing linked URLs to confirm whether the relevant websites are malicious</a:t>
            </a:r>
            <a:r>
              <a:rPr lang="en-IN" sz="2800" dirty="0"/>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95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602" y="958645"/>
            <a:ext cx="11655188" cy="4999703"/>
          </a:xfrm>
        </p:spPr>
        <p:txBody>
          <a:bodyPr>
            <a:noAutofit/>
          </a:bodyPr>
          <a:lstStyle/>
          <a:p>
            <a:pPr algn="just">
              <a:lnSpc>
                <a:spcPct val="170000"/>
              </a:lnSpc>
            </a:pPr>
            <a:r>
              <a:rPr lang="en-IN" sz="2400" b="1" dirty="0">
                <a:latin typeface="Times New Roman" panose="02020603050405020304" pitchFamily="18" charset="0"/>
                <a:cs typeface="Times New Roman" panose="02020603050405020304" pitchFamily="18" charset="0"/>
              </a:rPr>
              <a:t>"Detection of malicious web pages based on hybrid analysis." </a:t>
            </a:r>
          </a:p>
          <a:p>
            <a:pPr algn="just">
              <a:lnSpc>
                <a:spcPct val="170000"/>
              </a:lnSpc>
            </a:pPr>
            <a:r>
              <a:rPr lang="en-IN" sz="2400" dirty="0">
                <a:latin typeface="Times New Roman" panose="02020603050405020304" pitchFamily="18" charset="0"/>
                <a:cs typeface="Times New Roman" panose="02020603050405020304" pitchFamily="18" charset="0"/>
              </a:rPr>
              <a:t>Malicious web pages have become an increasingly serious threat to web security in recent years. In this paper, we propose a new detection method that consists of static and dynamic analyses for detecting malicious web pages.</a:t>
            </a:r>
          </a:p>
          <a:p>
            <a:pPr algn="just">
              <a:lnSpc>
                <a:spcPct val="170000"/>
              </a:lnSpc>
            </a:pPr>
            <a:r>
              <a:rPr lang="en-IN" sz="2400" dirty="0">
                <a:latin typeface="Times New Roman" panose="02020603050405020304" pitchFamily="18" charset="0"/>
                <a:cs typeface="Times New Roman" panose="02020603050405020304" pitchFamily="18" charset="0"/>
              </a:rPr>
              <a:t>The  of the combination of static and dynamic analyses, the proposed detection method achieves high performance, and it has a light weight and is simple to use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119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2191</TotalTime>
  <Words>2259</Words>
  <Application>Microsoft Office PowerPoint</Application>
  <PresentationFormat>Widescreen</PresentationFormat>
  <Paragraphs>144</Paragraphs>
  <Slides>41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Constantia</vt:lpstr>
      <vt:lpstr>Times New Roman</vt:lpstr>
      <vt:lpstr>Wingdings 2</vt:lpstr>
      <vt:lpstr>Flow</vt:lpstr>
      <vt:lpstr>PowerPoint Presentation</vt:lpstr>
      <vt:lpstr>  Index</vt:lpstr>
      <vt:lpstr>Abstract</vt:lpstr>
      <vt:lpstr>PowerPoint Presentation</vt:lpstr>
      <vt:lpstr>        Introduction </vt:lpstr>
      <vt:lpstr>PowerPoint Presentation</vt:lpstr>
      <vt:lpstr>Literature review</vt:lpstr>
      <vt:lpstr>PowerPoint Presentation</vt:lpstr>
      <vt:lpstr>PowerPoint Presentation</vt:lpstr>
      <vt:lpstr>PowerPoint Presentation</vt:lpstr>
      <vt:lpstr>PowerPoint Presentation</vt:lpstr>
      <vt:lpstr>Existing method </vt:lpstr>
      <vt:lpstr>Drawbacks</vt:lpstr>
      <vt:lpstr>Proposed system</vt:lpstr>
      <vt:lpstr>Advantages </vt:lpstr>
      <vt:lpstr>Implementation:</vt:lpstr>
      <vt:lpstr>Implementation:</vt:lpstr>
      <vt:lpstr>Applications:</vt:lpstr>
      <vt:lpstr>HARDWARE &amp; SOFTWARE REQUIREMENTS</vt:lpstr>
      <vt:lpstr>PowerPoint Presentation</vt:lpstr>
      <vt:lpstr>Uml diagrams</vt:lpstr>
      <vt:lpstr>Class diagrams:</vt:lpstr>
      <vt:lpstr>Sequence diagrams:</vt:lpstr>
      <vt:lpstr>Collaboration diagram:</vt:lpstr>
      <vt:lpstr>Deployment diagram:</vt:lpstr>
      <vt:lpstr>Activity diagram:</vt:lpstr>
      <vt:lpstr>Component diagram:</vt:lpstr>
      <vt:lpstr>Architecture</vt:lpstr>
      <vt:lpstr>Results  </vt:lpstr>
      <vt:lpstr>Upload dataset</vt:lpstr>
      <vt:lpstr>View dataset</vt:lpstr>
      <vt:lpstr>Train/test dataset size</vt:lpstr>
      <vt:lpstr>Train/test dataset:</vt:lpstr>
      <vt:lpstr>Model performance</vt:lpstr>
      <vt:lpstr>Prediction</vt:lpstr>
      <vt:lpstr>PowerPoint Presentation</vt:lpstr>
      <vt:lpstr>Graphs </vt:lpstr>
      <vt:lpstr>Conclusion </vt:lpstr>
      <vt:lpstr>References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Rajeev Nune</cp:lastModifiedBy>
  <cp:revision>206</cp:revision>
  <dcterms:created xsi:type="dcterms:W3CDTF">2020-06-29T09:16:21Z</dcterms:created>
  <dcterms:modified xsi:type="dcterms:W3CDTF">2021-07-16T05:29:19Z</dcterms:modified>
</cp:coreProperties>
</file>