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71" r:id="rId6"/>
    <p:sldId id="272" r:id="rId7"/>
    <p:sldId id="269" r:id="rId8"/>
    <p:sldId id="270" r:id="rId9"/>
  </p:sldIdLst>
  <p:sldSz cx="9144000" cy="5143500" type="screen16x9"/>
  <p:notesSz cx="6858000" cy="9144000"/>
  <p:embeddedFontLst>
    <p:embeddedFont>
      <p:font typeface="Muli" pitchFamily="2" charset="77"/>
      <p:regular r:id="rId11"/>
      <p:bold r:id="rId12"/>
      <p:italic r:id="rId13"/>
      <p:boldItalic r:id="rId14"/>
    </p:embeddedFont>
    <p:embeddedFont>
      <p:font typeface="Muli Regular" pitchFamily="2" charset="77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fce43fe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fce43fe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fce43fe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fce43fe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97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fce43fe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fce43fe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2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fce43fe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fce43fe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88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fce43fe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fce43fe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71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fce43fe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fce43fe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78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fce43fe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fce43fe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27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498104" y="3851790"/>
            <a:ext cx="6147792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Real Estate Hunting – Melbourne, AU </a:t>
            </a:r>
            <a:endParaRPr sz="2400" dirty="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74695" y="4314990"/>
            <a:ext cx="51039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737373"/>
                </a:solidFill>
                <a:latin typeface="Muli Regular"/>
                <a:ea typeface="Muli Regular"/>
                <a:cs typeface="Muli Regular"/>
                <a:sym typeface="Muli Regular"/>
              </a:rPr>
              <a:t>Rajeev Panwar </a:t>
            </a:r>
            <a:endParaRPr dirty="0">
              <a:solidFill>
                <a:srgbClr val="73737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DBD728-2740-F340-8A13-980BE625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30" y="0"/>
            <a:ext cx="7478570" cy="39555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5847907" y="1026095"/>
            <a:ext cx="3228189" cy="18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The big ’Q’s’ – You are an expat moving to Melbourne and want to know which region should you buy a house in – what should be your budget? which are your top 2 suburbs?</a:t>
            </a:r>
          </a:p>
          <a:p>
            <a:pPr marL="41910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Findings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Recommendations</a:t>
            </a:r>
            <a:endParaRPr sz="18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FFC6952-3EAC-A346-A5C3-E34A28D70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31" b="2705"/>
          <a:stretch/>
        </p:blipFill>
        <p:spPr>
          <a:xfrm>
            <a:off x="67904" y="195943"/>
            <a:ext cx="5780003" cy="45568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D4921F-7D78-6444-B33E-674F45F8A3D3}"/>
              </a:ext>
            </a:extLst>
          </p:cNvPr>
          <p:cNvCxnSpPr/>
          <p:nvPr/>
        </p:nvCxnSpPr>
        <p:spPr>
          <a:xfrm flipV="1">
            <a:off x="2583712" y="2264735"/>
            <a:ext cx="1073888" cy="12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0695A6-F50E-274A-BDDA-6C89A4F4F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31" b="2705"/>
          <a:stretch/>
        </p:blipFill>
        <p:spPr>
          <a:xfrm>
            <a:off x="3191857" y="1297836"/>
            <a:ext cx="3044762" cy="2547828"/>
          </a:xfrm>
          <a:prstGeom prst="rect">
            <a:avLst/>
          </a:prstGeom>
        </p:spPr>
      </p:pic>
      <p:sp>
        <p:nvSpPr>
          <p:cNvPr id="64" name="Google Shape;64;p14"/>
          <p:cNvSpPr txBox="1"/>
          <p:nvPr/>
        </p:nvSpPr>
        <p:spPr>
          <a:xfrm>
            <a:off x="1925433" y="340056"/>
            <a:ext cx="8278654" cy="46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>
              <a:buClr>
                <a:schemeClr val="accent4"/>
              </a:buClr>
              <a:buSzPts val="2400"/>
            </a:pPr>
            <a:r>
              <a:rPr lang="en-IN" sz="20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Market Overview (based on data set)</a:t>
            </a:r>
          </a:p>
          <a:p>
            <a:pPr marL="419100" lvl="0" indent="-342900"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B4EA4E-375D-714C-BE6B-97B95BD9B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45144"/>
              </p:ext>
            </p:extLst>
          </p:nvPr>
        </p:nvGraphicFramePr>
        <p:xfrm>
          <a:off x="84438" y="989570"/>
          <a:ext cx="322228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588">
                  <a:extLst>
                    <a:ext uri="{9D8B030D-6E8A-4147-A177-3AD203B41FA5}">
                      <a16:colId xmlns:a16="http://schemas.microsoft.com/office/drawing/2014/main" val="316014004"/>
                    </a:ext>
                  </a:extLst>
                </a:gridCol>
                <a:gridCol w="1523700">
                  <a:extLst>
                    <a:ext uri="{9D8B030D-6E8A-4147-A177-3AD203B41FA5}">
                      <a16:colId xmlns:a16="http://schemas.microsoft.com/office/drawing/2014/main" val="3782744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Region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Property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3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/>
                        <a:t>Southern Metropolitan </a:t>
                      </a:r>
                      <a:endParaRPr lang="en" sz="1200" dirty="0">
                        <a:solidFill>
                          <a:schemeClr val="accent4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2591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3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Northern Metropolitan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2577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0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Western Metropolitan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0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Eastern Metropolitan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5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South-Eastern Metropolitan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4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Northern Victoria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1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Eastern Victoria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9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Western Victoria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395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8C0D6-5268-4944-83E1-D8A13B1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25453"/>
              </p:ext>
            </p:extLst>
          </p:nvPr>
        </p:nvGraphicFramePr>
        <p:xfrm>
          <a:off x="6117925" y="989570"/>
          <a:ext cx="2792159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602">
                  <a:extLst>
                    <a:ext uri="{9D8B030D-6E8A-4147-A177-3AD203B41FA5}">
                      <a16:colId xmlns:a16="http://schemas.microsoft.com/office/drawing/2014/main" val="2738835085"/>
                    </a:ext>
                  </a:extLst>
                </a:gridCol>
                <a:gridCol w="1618557">
                  <a:extLst>
                    <a:ext uri="{9D8B030D-6E8A-4147-A177-3AD203B41FA5}">
                      <a16:colId xmlns:a16="http://schemas.microsoft.com/office/drawing/2014/main" val="265729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Count of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 A$ 1.05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Std Deviation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 A$ 576K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6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Minimum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 A$ 131K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25% (1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quartile)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 A$ 640K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6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50% (2</a:t>
                      </a:r>
                      <a:r>
                        <a:rPr lang="en-US" sz="1200" baseline="30000" dirty="0"/>
                        <a:t>nd</a:t>
                      </a:r>
                      <a:r>
                        <a:rPr lang="en-US" sz="1200" dirty="0"/>
                        <a:t> Quartile)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 A$ 891K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75% (3</a:t>
                      </a:r>
                      <a:r>
                        <a:rPr lang="en-US" sz="1200" baseline="30000" dirty="0"/>
                        <a:t>rd</a:t>
                      </a:r>
                      <a:r>
                        <a:rPr lang="en-US" sz="1200" dirty="0"/>
                        <a:t> Quartile)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 A$ 1.33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Maximum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~ A$ 3.45 Mn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1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1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8F4615-B490-694F-87BA-C96703FC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1350859"/>
            <a:ext cx="5537200" cy="3022600"/>
          </a:xfrm>
          <a:prstGeom prst="rect">
            <a:avLst/>
          </a:prstGeom>
        </p:spPr>
      </p:pic>
      <p:sp>
        <p:nvSpPr>
          <p:cNvPr id="64" name="Google Shape;64;p14"/>
          <p:cNvSpPr txBox="1"/>
          <p:nvPr/>
        </p:nvSpPr>
        <p:spPr>
          <a:xfrm>
            <a:off x="680485" y="411974"/>
            <a:ext cx="8278654" cy="173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</a:pPr>
            <a:r>
              <a:rPr lang="en" sz="16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What should be your expected budget for the diff</a:t>
            </a:r>
            <a:r>
              <a:rPr lang="en-IN" sz="16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e</a:t>
            </a:r>
            <a:r>
              <a:rPr lang="en" sz="16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rent regions (using .describe &amp; .</a:t>
            </a:r>
            <a:r>
              <a:rPr lang="en" sz="1600" dirty="0" err="1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groupby</a:t>
            </a:r>
            <a:r>
              <a:rPr lang="en" sz="16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 on cleaned pricing data) 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1D0E7E-8870-9548-B751-7097286C3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34886"/>
              </p:ext>
            </p:extLst>
          </p:nvPr>
        </p:nvGraphicFramePr>
        <p:xfrm>
          <a:off x="836937" y="1374212"/>
          <a:ext cx="283129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88">
                  <a:extLst>
                    <a:ext uri="{9D8B030D-6E8A-4147-A177-3AD203B41FA5}">
                      <a16:colId xmlns:a16="http://schemas.microsoft.com/office/drawing/2014/main" val="2738835085"/>
                    </a:ext>
                  </a:extLst>
                </a:gridCol>
                <a:gridCol w="1307804">
                  <a:extLst>
                    <a:ext uri="{9D8B030D-6E8A-4147-A177-3AD203B41FA5}">
                      <a16:colId xmlns:a16="http://schemas.microsoft.com/office/drawing/2014/main" val="2657299605"/>
                    </a:ext>
                  </a:extLst>
                </a:gridCol>
              </a:tblGrid>
              <a:tr h="394349">
                <a:tc>
                  <a:txBody>
                    <a:bodyPr/>
                    <a:lstStyle/>
                    <a:p>
                      <a:r>
                        <a:rPr lang="en-US" sz="14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Pricing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81007"/>
                  </a:ext>
                </a:extLst>
              </a:tr>
              <a:tr h="337195">
                <a:tc>
                  <a:txBody>
                    <a:bodyPr/>
                    <a:lstStyle/>
                    <a:p>
                      <a:r>
                        <a:rPr lang="en-US" sz="1400" dirty="0"/>
                        <a:t>Eastern 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 A$ 1.14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7753"/>
                  </a:ext>
                </a:extLst>
              </a:tr>
              <a:tr h="355956">
                <a:tc>
                  <a:txBody>
                    <a:bodyPr/>
                    <a:lstStyle/>
                    <a:p>
                      <a:r>
                        <a:rPr lang="en-US" sz="1400" dirty="0"/>
                        <a:t>Eastern Victoria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 A$ 661K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61599"/>
                  </a:ext>
                </a:extLst>
              </a:tr>
              <a:tr h="324123">
                <a:tc>
                  <a:txBody>
                    <a:bodyPr/>
                    <a:lstStyle/>
                    <a:p>
                      <a:r>
                        <a:rPr lang="en-US" sz="1400" dirty="0"/>
                        <a:t>Northern 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 A$ 878K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4910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r>
                        <a:rPr lang="en-US" sz="1400" dirty="0"/>
                        <a:t>Northern Victoria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 A$ 599K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63957"/>
                  </a:ext>
                </a:extLst>
              </a:tr>
              <a:tr h="324123">
                <a:tc>
                  <a:txBody>
                    <a:bodyPr/>
                    <a:lstStyle/>
                    <a:p>
                      <a:r>
                        <a:rPr lang="en-US" sz="1400" dirty="0"/>
                        <a:t>S-E Metro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 A$ 900K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60873"/>
                  </a:ext>
                </a:extLst>
              </a:tr>
              <a:tr h="324123">
                <a:tc>
                  <a:txBody>
                    <a:bodyPr/>
                    <a:lstStyle/>
                    <a:p>
                      <a:r>
                        <a:rPr lang="en-US" sz="1400" dirty="0"/>
                        <a:t>Southern 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 A$ 1.39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93593"/>
                  </a:ext>
                </a:extLst>
              </a:tr>
              <a:tr h="324123">
                <a:tc>
                  <a:txBody>
                    <a:bodyPr/>
                    <a:lstStyle/>
                    <a:p>
                      <a:r>
                        <a:rPr lang="en-US" sz="1400" dirty="0"/>
                        <a:t>Western Metro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 A$ 877K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191172"/>
                  </a:ext>
                </a:extLst>
              </a:tr>
              <a:tr h="394349">
                <a:tc>
                  <a:txBody>
                    <a:bodyPr/>
                    <a:lstStyle/>
                    <a:p>
                      <a:r>
                        <a:rPr lang="en-US" sz="1400" dirty="0"/>
                        <a:t>Western Victoria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~ A$ 445K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1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12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32673" y="295013"/>
            <a:ext cx="8526466" cy="93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</a:pPr>
            <a:r>
              <a:rPr lang="en" sz="20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 Southern Metro vs Northern Metro -  </a:t>
            </a:r>
            <a:r>
              <a:rPr lang="en-IN" sz="20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are </a:t>
            </a:r>
            <a:r>
              <a:rPr lang="en" sz="20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they the same/similar?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B302A6B-E994-7348-89F5-C281484C8B54}"/>
              </a:ext>
            </a:extLst>
          </p:cNvPr>
          <p:cNvSpPr txBox="1"/>
          <p:nvPr/>
        </p:nvSpPr>
        <p:spPr>
          <a:xfrm>
            <a:off x="432673" y="1350335"/>
            <a:ext cx="8278654" cy="23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Ho: There is no difference in average price of houses in the two regions, Ha: There is a difference in average price of houses in the regions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" sz="12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Used a two sample t-test (Independent) to check if mean pricing is different between the two regions </a:t>
            </a:r>
          </a:p>
          <a:p>
            <a:pPr marL="419100" lvl="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Finding - There is difference in average price of houses in the two reasons </a:t>
            </a:r>
          </a:p>
          <a:p>
            <a:pPr marL="419100" lvl="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76200" lvl="0">
              <a:buClr>
                <a:schemeClr val="accent5"/>
              </a:buClr>
              <a:buSzPts val="2400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</a:pPr>
            <a:endParaRPr lang="en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9865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32672" y="241852"/>
            <a:ext cx="8711327" cy="93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</a:pPr>
            <a:r>
              <a:rPr lang="en" sz="20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 South Eastern Metro vs Northern Metro -  </a:t>
            </a:r>
            <a:r>
              <a:rPr lang="en-IN" sz="20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are </a:t>
            </a:r>
            <a:r>
              <a:rPr lang="en" sz="20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they </a:t>
            </a:r>
            <a:r>
              <a:rPr lang="en-IN" sz="20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similar</a:t>
            </a:r>
            <a:r>
              <a:rPr lang="en" sz="20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?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B302A6B-E994-7348-89F5-C281484C8B54}"/>
              </a:ext>
            </a:extLst>
          </p:cNvPr>
          <p:cNvSpPr txBox="1"/>
          <p:nvPr/>
        </p:nvSpPr>
        <p:spPr>
          <a:xfrm>
            <a:off x="432673" y="1350335"/>
            <a:ext cx="8278654" cy="23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Ho: There is no difference in average price of houses in the two regions, Ha: There is a difference in average price of houses in the regions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" sz="12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Plan to Use a Welch T-test since samples have different N (2577 vs 368)</a:t>
            </a:r>
          </a:p>
          <a:p>
            <a:pPr marL="419100" lvl="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Unable to conduct test due to issues with notebook (WIP)</a:t>
            </a:r>
          </a:p>
          <a:p>
            <a:pPr marL="419100" lvl="0" indent="-342900"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76200" lvl="0">
              <a:buClr>
                <a:schemeClr val="accent5"/>
              </a:buClr>
              <a:buSzPts val="2400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</a:pPr>
            <a:endParaRPr lang="en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99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80485" y="430665"/>
            <a:ext cx="8278654" cy="43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>
              <a:buClr>
                <a:schemeClr val="accent4"/>
              </a:buClr>
              <a:buSzPts val="2400"/>
            </a:pPr>
            <a:r>
              <a:rPr lang="en-IN" sz="20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Pricing Model – Evaluation Summary 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FF9485B-E337-3E45-A26C-5994CC734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77" y="1065256"/>
            <a:ext cx="5258818" cy="4029259"/>
          </a:xfrm>
          <a:prstGeom prst="rect">
            <a:avLst/>
          </a:prstGeom>
        </p:spPr>
      </p:pic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95A96217-A784-D74D-A704-AC77D88972A2}"/>
              </a:ext>
            </a:extLst>
          </p:cNvPr>
          <p:cNvSpPr txBox="1"/>
          <p:nvPr/>
        </p:nvSpPr>
        <p:spPr>
          <a:xfrm>
            <a:off x="6082395" y="731927"/>
            <a:ext cx="3029144" cy="43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>
              <a:buClr>
                <a:schemeClr val="accent4"/>
              </a:buClr>
              <a:buSzPts val="2400"/>
            </a:pPr>
            <a:endParaRPr lang="en-IN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361950" lvl="0" indent="-285750">
              <a:buClr>
                <a:schemeClr val="accent5"/>
              </a:buClr>
              <a:buSzPct val="15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Started with a linear regression model with independent variable being building-area </a:t>
            </a:r>
          </a:p>
          <a:p>
            <a:pPr marL="361950" lvl="0" indent="-285750">
              <a:buClr>
                <a:schemeClr val="accent5"/>
              </a:buClr>
              <a:buSzPct val="155000"/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361950" lvl="0" indent="-285750">
              <a:buClr>
                <a:schemeClr val="accent5"/>
              </a:buClr>
              <a:buSzPct val="15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Best fit found using a 2</a:t>
            </a:r>
            <a:r>
              <a:rPr lang="en-IN" baseline="30000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nd</a:t>
            </a:r>
            <a:r>
              <a:rPr lang="en-IN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 degree Polynomial Regression model explaining 73% (</a:t>
            </a:r>
            <a:r>
              <a:rPr lang="en-IN" dirty="0" err="1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R^squared</a:t>
            </a:r>
            <a:r>
              <a:rPr lang="en-IN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) of the variance in price </a:t>
            </a:r>
          </a:p>
          <a:p>
            <a:pPr marL="361950" lvl="0" indent="-285750">
              <a:buClr>
                <a:schemeClr val="accent5"/>
              </a:buClr>
              <a:buSzPct val="155000"/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361950" lvl="0" indent="-285750">
              <a:buClr>
                <a:schemeClr val="accent5"/>
              </a:buClr>
              <a:buSzPct val="15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/>
                </a:solidFill>
                <a:latin typeface="Muli Regular"/>
                <a:ea typeface="Muli Regular"/>
                <a:cs typeface="Muli Regular"/>
                <a:sym typeface="Muli Regular"/>
              </a:rPr>
              <a:t>New features created – Age of Property &amp; Benchmark Bond Yields </a:t>
            </a:r>
          </a:p>
          <a:p>
            <a:pPr marL="419100" lvl="0" indent="-342900"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5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81159-0569-BC4C-81B3-47FD0C18D9E6}"/>
              </a:ext>
            </a:extLst>
          </p:cNvPr>
          <p:cNvCxnSpPr>
            <a:cxnSpLocks/>
          </p:cNvCxnSpPr>
          <p:nvPr/>
        </p:nvCxnSpPr>
        <p:spPr>
          <a:xfrm>
            <a:off x="5454502" y="2030819"/>
            <a:ext cx="723014" cy="1145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8DD6475-76BD-3147-89AE-2E67DF0FADF9}"/>
              </a:ext>
            </a:extLst>
          </p:cNvPr>
          <p:cNvSpPr/>
          <p:nvPr/>
        </p:nvSpPr>
        <p:spPr>
          <a:xfrm>
            <a:off x="680485" y="1327544"/>
            <a:ext cx="5645887" cy="788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EAB971-ECBA-EC4D-AD47-88AB41DB7B85}"/>
              </a:ext>
            </a:extLst>
          </p:cNvPr>
          <p:cNvSpPr/>
          <p:nvPr/>
        </p:nvSpPr>
        <p:spPr>
          <a:xfrm>
            <a:off x="630042" y="4712835"/>
            <a:ext cx="5645887" cy="4490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5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80485" y="579527"/>
            <a:ext cx="8278654" cy="43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>
              <a:buClr>
                <a:schemeClr val="accent4"/>
              </a:buClr>
              <a:buSzPts val="2400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" name="Google Shape;144;p23">
            <a:extLst>
              <a:ext uri="{FF2B5EF4-FFF2-40B4-BE49-F238E27FC236}">
                <a16:creationId xmlns:a16="http://schemas.microsoft.com/office/drawing/2014/main" id="{F1EA118D-8A54-3B4F-A915-5A8D175E30B5}"/>
              </a:ext>
            </a:extLst>
          </p:cNvPr>
          <p:cNvSpPr txBox="1"/>
          <p:nvPr/>
        </p:nvSpPr>
        <p:spPr>
          <a:xfrm>
            <a:off x="1028015" y="1294727"/>
            <a:ext cx="7435500" cy="1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The most prefer</a:t>
            </a:r>
            <a:r>
              <a:rPr lang="en-IN" dirty="0">
                <a:latin typeface="Muli"/>
                <a:ea typeface="Muli"/>
                <a:cs typeface="Muli"/>
                <a:sym typeface="Muli"/>
              </a:rPr>
              <a:t>r</a:t>
            </a:r>
            <a:r>
              <a:rPr lang="en" dirty="0">
                <a:latin typeface="Muli"/>
                <a:ea typeface="Muli"/>
                <a:cs typeface="Muli"/>
                <a:sym typeface="Muli"/>
              </a:rPr>
              <a:t>ed regional markets (by sales volumes) in Melbourne are Southern, Western &amp; Northern Metropolitan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endParaRPr lang="en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Subject to findings of Welch T Test for N</a:t>
            </a:r>
            <a:r>
              <a:rPr lang="en-IN" dirty="0">
                <a:latin typeface="Muli"/>
                <a:ea typeface="Muli"/>
                <a:cs typeface="Muli"/>
                <a:sym typeface="Muli"/>
              </a:rPr>
              <a:t>o</a:t>
            </a:r>
            <a:r>
              <a:rPr lang="en" dirty="0" err="1">
                <a:latin typeface="Muli"/>
                <a:ea typeface="Muli"/>
                <a:cs typeface="Muli"/>
                <a:sym typeface="Muli"/>
              </a:rPr>
              <a:t>rthern</a:t>
            </a:r>
            <a:r>
              <a:rPr lang="en" dirty="0">
                <a:latin typeface="Muli"/>
                <a:ea typeface="Muli"/>
                <a:cs typeface="Muli"/>
                <a:sym typeface="Muli"/>
              </a:rPr>
              <a:t> and South East Metro – it may be a wise choice to consider these two suburbs if the budget is under A$ 1 Mn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endParaRPr lang="en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Price of real estate in Melbourne is most dependent on building area, number of rooms, age of property and distance from CBD (central business district) 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endParaRPr lang="en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endParaRPr lang="en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endParaRPr lang="en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endParaRPr lang="en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endParaRPr lang="en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endParaRPr lang="en" dirty="0">
              <a:latin typeface="Muli"/>
              <a:ea typeface="Muli"/>
              <a:cs typeface="Muli"/>
              <a:sym typeface="Muli"/>
            </a:endParaRPr>
          </a:p>
          <a:p>
            <a:pPr marL="139700" lvl="2">
              <a:buSzPts val="1400"/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			Thank You!</a:t>
            </a:r>
          </a:p>
        </p:txBody>
      </p:sp>
      <p:sp>
        <p:nvSpPr>
          <p:cNvPr id="4" name="Google Shape;143;p23">
            <a:extLst>
              <a:ext uri="{FF2B5EF4-FFF2-40B4-BE49-F238E27FC236}">
                <a16:creationId xmlns:a16="http://schemas.microsoft.com/office/drawing/2014/main" id="{54701BCA-B552-B54E-90AC-C7F929D73492}"/>
              </a:ext>
            </a:extLst>
          </p:cNvPr>
          <p:cNvSpPr txBox="1"/>
          <p:nvPr/>
        </p:nvSpPr>
        <p:spPr>
          <a:xfrm>
            <a:off x="2982823" y="579527"/>
            <a:ext cx="53115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RECOMMENDATIONS</a:t>
            </a:r>
            <a:endParaRPr sz="2400" dirty="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06695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509</Words>
  <Application>Microsoft Macintosh PowerPoint</Application>
  <PresentationFormat>On-screen Show (16:9)</PresentationFormat>
  <Paragraphs>125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Muli</vt:lpstr>
      <vt:lpstr>Muli 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rajeev panwar</cp:lastModifiedBy>
  <cp:revision>23</cp:revision>
  <dcterms:modified xsi:type="dcterms:W3CDTF">2020-03-27T18:02:30Z</dcterms:modified>
</cp:coreProperties>
</file>