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7" r:id="rId4"/>
    <p:sldId id="264" r:id="rId5"/>
    <p:sldId id="258" r:id="rId6"/>
    <p:sldId id="268" r:id="rId7"/>
    <p:sldId id="269" r:id="rId8"/>
    <p:sldId id="270" r:id="rId9"/>
    <p:sldId id="273" r:id="rId10"/>
    <p:sldId id="274" r:id="rId11"/>
    <p:sldId id="275" r:id="rId12"/>
    <p:sldId id="271" r:id="rId13"/>
  </p:sldIdLst>
  <p:sldSz cx="9144000" cy="5143500" type="screen16x9"/>
  <p:notesSz cx="6858000" cy="9144000"/>
  <p:embeddedFontLst>
    <p:embeddedFont>
      <p:font typeface="Muli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oriIIKnHBMga/U5P7SCstYyg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7E5042-B2D1-41FA-B2F8-9E3888B4937E}">
  <a:tblStyle styleId="{637E5042-B2D1-41FA-B2F8-9E3888B4937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694"/>
  </p:normalViewPr>
  <p:slideViewPr>
    <p:cSldViewPr snapToGrid="0">
      <p:cViewPr varScale="1">
        <p:scale>
          <a:sx n="131" d="100"/>
          <a:sy n="131" d="100"/>
        </p:scale>
        <p:origin x="184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1:29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0 493 24575,'89'-5'0,"0"0"0,0 0 0,16 2 0,-17-3 0,-29-14 0,-45 10 0,-7 3 0,3-4 0,2 3 0,6-6 0,-5 5 0,1-1 0,-7 3 0,3 3 0,-2-2 0,14 1 0,1-3 0,6 0 0,6-5 0,9 2 0,-4-7 0,28 1 0,-14-3 0,5 3 0,2-3 0,-15 9 0,10-8 0,-6 8 0,-6-3 0,-7 4 0,-6 1 0,-10 1 0,-1 3 0,-9 2 0,0 3 0,-4 0 0,0 0 0,-9 3 0,1 1 0,-17 3 0,5 0 0,-7 1 0,5 0 0,3-4 0,-3 0 0,7-4 0,-3 0 0,5 0 0,-1 0 0,0 0 0,-8 0 0,2 0 0,-7 0 0,9 0 0,-4 0 0,7 0 0,-3 0 0,7-3 0,1-1 0,-3 1 0,-2 0 0,-6 3 0,-6 0 0,-1 0 0,-5 0 0,5-4 0,1 3 0,5-2 0,3 3 0,1 0 0,4 0 0,3-3 0,4 2 0,4-4 0,-3 4 0,-6-2 0,-2 3 0,-4 0 0,4 0 0,3-3 0,1-1 0,6 0 0,0 1 0,4 3 0,-9-3 0,-8-1 0,-10 0 0,-16-4 0,3 3 0,-10-5 0,11 1 0,6 4 0,6-2 0,4 6 0,8-6 0,4 6 0,8-2 0,2 3 0,5 0 0,1 0 0,7 0 0,2 0 0,5 0 0,-5 0 0,-2 0 0,-3-3 0,-5 2 0,0-5 0,-13 5 0,-3-2 0,-10 3 0,0 0 0,3 0 0,1 0 0,8-3 0,-1-1 0,11-3 0,5 3 0,9 1 0,4 3 0,5 0 0,-7 0 0,6 0 0,-12 0 0,-1 0 0,-6 0 0,-3 0 0,0 0 0,-6 0 0,-5 0 0,-3 0 0,6 0 0,6 0 0,13 0 0,-1 0 0,3 0 0,-5 0 0,-3 0 0,-1 0 0,-10 0 0,-10 0 0,-8 0 0,-9 0 0,5 4 0,1-3 0,9 2 0,9-3 0,11 0 0,11-4 0,1 0 0,-5-4 0,-5 4 0,-4-3 0,0 7 0,-9-3 0,-4 3 0,-4 0 0,-5 0 0,7 0 0,9 0 0,10 0 0,12 0 0,-2 0 0,-2-4 0,-3 3 0,-5-2 0,0 3 0,-4 0 0,-9 0 0,-8 0 0,-10 0 0,-10 4 0,3 1 0,-4 7 0,14-3 0,2 2 0,8-7 0,12-1 0,5-10 0,13 1 0,-2-6 0,-5 4 0,-1 0 0,-8 4 0,4 1 0,-10 6 0,-10-3 0,-18 8 0,-1-4 0,-20 11 0,9-1 0,-11 2 0,6 2 0,2-7 0,10 2 0,1-5 0,10-3 0,5-1 0,8-7 0,5-1 0,14-7 0,4 2 0,10-7 0,5 2 0,-3 1 0,3 0 0,-5 1 0,-4 6 0,-5-5 0,-5 11 0,-4-3 0,0 3 0,-9 0 0,1 0 0,-9 0 0,-1 3 0,3 1 0,3 0 0,19-1 0,4-7 0,18 3 0,-5-7 0,6 7 0,-5-3 0,-2 4 0,-9 0 0,-1 0 0,-8 0 0,-2 0 0,-6 6 0,-1 7 0,-7 18 0,-15 3 0,-3 11 0,-13-1 0,5-3 0,6-3 0,2-11 0,9-7 0,2-8 0,7-2 0,4-6 0,7-4 0,14-9 0,2-4 0,3-1 0,-7 2 0,-7 8 0,-1 0 0,-4 4 0,0 0 0,-9 0 0,-8 4 0,-15 1 0,-2 4 0,-3 0 0,9-1 0,5-4 0,5 0 0,10-10 0,9 1 0,16-15 0,3 5 0,5-4 0,-7 7 0,-4 3 0,-5 2 0,-5 2 0,-4 2 0,-16 3 0,-13 5 0,-24 5 0,-6 1 0,-4 9 0,6-9 0,6 3 0,11-5 0,8-4 0,16-5 0,6-17 0,22-3 0,7-13 0,14-2 0,-1 9 0,-11 0 0,-3 12 0,-9 3 0,-5 7 0,0 0 0,-7 7 0,-4 1 0,-4 2 0,-3 1 0,6-6 0,10-6 0,0-6 0,10-2 0,-11 2 0,2 7 0,-3 1 0,-6 3 0,-5 3 0,0 0 0,-2-2 0,0 2 0,-7-6 0,-2 6 0,-9 2 0,3 3 0,0-3 0,4-1 0,7-4 0,6-3 0,0-5 0,8 0 0,-1-2 0,4 2 0,0 2 0,-6 2 0,-6 4 0,-2 1 0,-4 6 0,0-7 0,3 3 0,-6-3 0,6 0 0,-3 0 0,0 0 0,6-2 0,1-2 0,12-3 0,3 3 0,1-3 0,-1 6 0,-4-2 0,-9 6 0,0 1 0,-11-1 0,5 4 0,0-4 0,17 1 0,16-5 0,9-5 0,15-8 0,-5 3 0,0-3 0,-7 9 0,-11-3 0,-6 7 0,-5-2 0,-3 3 0,-7 2 0,-10 3 0,-6 2 0,-5 0 0,1 1 0,3-4 0,1 0 0,10-7 0,2-1 0,5 0 0,1 1 0,-6 3 0,-5 4 0,-8 0 0,1 3 0,0 1 0,0-1 0,6 0 0,-5-3 0,9-4 0,5-4 0,5-6 0,6 1 0,0-2 0,-3 7 0,-1 0 0,-4 4 0,0 0 0,-6 3 0,-2 1 0,-10 3 0,3 0 0,-2 0 0,3 0 0,5-3 0,16-5 0,4-4 0,18-8 0,-9 3 0,3-3 0,-9 8 0,-1 2 0,-9 3 0,0 0 0,-10 0 0,-21 0 0,-10 0 0,-27 9 0,12-2 0,-17 13 0,10-9 0,-6 4 0,8-5 0,12-1 0,12-4 0,10-1 0,17-4 0,14 0 0,10 0 0,1 0 0,-7 0 0,-3 0 0,-4 0 0,-2 0 0,-3-3 0,-3-1 0,-1-3 0,-3-4 0,0 3 0,-3-7 0,-10 7 0,0-4 0,-11 4 0,7 3 0,1-1 0,5 5 0,7 6 0,14 15 0,1 5 0,22 9 0,-8-2 0,8-7 0,-10 6 0,-3-17 0,-7 5 0,-2-11 0,-4-1 0,-3-6 0,-1-13 0,-11-5 0,-1-9 0,-8 5 0,4-3 0,2 11 0,4-2 0,3 14 0,12 2 0,2 10 0,9-3 0,-3 7 0,-1-6 0,1 2 0,-5-4 0,0-3 0,-4 2 0,-3-2 0,6 3 0,-2 4 0,8-3 0,-1 7 0,1-7 0,-5 3 0,0-4 0,-4 0 0,0-3 0,0-1 0,-1-3 0,-2 3 0,2 1 0,-2 3 0,3 0 0,0-3 0,0 2 0,0-5 0,-1 2 0,-2-6 0,-1-4 0,-3-5 0,-3-3 0,-2-1 0,-2 4 0,-1 1 0,7 8 0,2-1 0,2 2 0,0-2 0,-3-3 0,-3 0 0,2 6 0,1 5 0,5 7 0,6 1 0,-3-1 0,3-4 0,-1 1 0,-2-1 0,3-3 0,-7-7 0,-1-10 0,-10 1 0,2-7 0,-10 7 0,7 1 0,0 0 0,2 4 0,5 0 0,1 3 0,7 4 0,5 4 0,3 4 0,-3-1 0,2-2 0,-6-2 0,3-3 0,-16-6 0,-1-3 0,-16-6 0,5 0 0,1 2 0,5-1 0,4 6 0,6 0 0,2 8 0,9 4 0,-2 3 0,6 1 0,-6-1 0,3-3 0,-4-1 0,0-3 0,-3-2 0,-1-2 0,-7-7 0,-3 3 0,-2-3 0,-2 4 0,7 5 0,4 3 0,4 6 0,3 0 0,0 0 0,0-1 0,0 1 0,0-3 0,0 2 0,-9-5 0,-8 2 0,-5-6 0,-1 2 0,1-2 0,7 3 0,6 2 0,4 2 0,11 7 0,-2-3 0,1 3 0,-1-4 0,-4 0 0,0 0 0,-3 0 0,-10-3 0,-3-8 0,-9-2 0,3-1 0,3 0 0,-2 6 0,9 1 0,1 4 0,8 2 0,3-2 0,-1-1 0,-5-8 0,-10-4 0,-8-7 0,-14-1 0,4-5 0,-4 7 0,4-6 0,2 15 0,8-4 0,1 9 0,15-2 0,10 3 0,13 4 0,10 5 0,5 5 0,-1 5 0,1-5 0,-5-1 0,-6-5 0,-10 0 0,-5-4 0,-4-1 0,-9-3 0,-8-4 0,-5 0 0,-2-1 0,7-1 0,8 5 0,11 5 0,4 9 0,12 5 0,-8 2 0,7-3 0,-11-2 0,6-2 0,-11-2 0,3-4 0,-4-3 0,-6-1 0,1 0 0,-4 1 0,5 2 0,0-2 0,1 2 0,2-5 0,-2 2 0,3-3 0,-3-3 0,-1-1 0,-3-3 0,0 0 0,-3 3 0,-1 1 0,3 0 0,2-4 0,6 2 0,-3-5 0,-1 6 0,-3-2 0,0-1 0,-6 0 0,-2 3 0,-12 1 0,-1 3 0,-9 0 0,3 0 0,-3 0 0,9 0 0,1 0 0,8 0 0,1 0 0,13 0 0,2 0 0,7 0 0,-1 0 0,-3 0 0,0 0 0,-4-3 0,1-1 0,-4-3 0,-12-4 0,-13 1 0,-14-7 0,-5 6 0,-11-4 0,10 10 0,-12-4 0,13 8 0,6-8 0,12 8 0,10-2 0,5 3 0,10 0 0,10 0 0,8 0 0,13 0 0,-3 0 0,3 0 0,-9 0 0,-1 0 0,-8 0 0,-2 0 0,-3 0 0,-6 0 0,-14 0 0,-6 0 0,-16-5 0,8 4 0,-4-3 0,10 4 0,5 0 0,17 0 0,15 0 0,19 0 0,3 0 0,4 0 0,-5 0 0,-5 0 0,-2 4 0,-9-3 0,-5 3 0,-5-4 0,-13 0 0,-8 0 0,-15 0 0,-7 0 0,-5 0 0,10 0 0,2 0 0,9 0 0,11 0 0,17 0 0,2 0 0,12 0 0,-14 0 0,-1 0 0,-4 0 0,0 0 0,-7 0 0,-8 0 0,-5 0 0,-11 0 0,3 3 0,0 2 0,1 3 0,8-1 0,1-3 0,7 3 0,7-7 0,9 3 0,8-3 0,5 0 0,-4 0 0,-5 0 0,-1 0 0,-7 0 0,-6 0 0,-17 0 0,-6 0 0,-15 0 0,9 0 0,1 0 0,6 4 0,8-3 0,2 2 0,15-3 0,16 0 0,15 0 0,8 0 0,-1 0 0,10 0 0,-17 0 0,11 0 0,-29 0 0,-3 0 0,-14 3 0,-10 1 0,-13 0 0,-5 4 0,-4-4 0,10 1 0,1-1 0,20-4 0,12 0 0,17 0 0,3-4 0,3 3 0,-12-3 0,2 4 0,-10 0 0,-3 0 0,-2 0 0,-15 0 0,-10 0 0,-10 0 0,-5 0 0,5 0 0,4 0 0,5 0 0,14 0 0,14 0 0,4-3 0,6 2 0,-10-3 0,-2 4 0,-3-3 0,-9 2 0,-18-2 0,-14 3 0,-9 0 0,-6 0 0,11 0 0,-5 0 0,6 0 0,10 0 0,2 0 0,16-3 0,2 0 0,7-4 0,7 3 0,17 1 0,0-1 0,23 3 0,-14-3 0,10 4 0,-12-3 0,0 2 0,-10-3 0,-5 4 0,-6-3 0,-9-1 0,-9-4 0,-15 5 0,-31-6 0,12 4 0,-17 0 0,27 1 0,6 4 0,10 0 0,5 0 0,13 0 0,13 0 0,6 0 0,9 0 0,-9 0 0,3 0 0,-11-4 0,2 4 0,-8-4 0,0 4 0,-9-2 0,-13-3 0,-17 1 0,-34 0 0,10 4 0,-16 0 0,28 0 0,2 0 0,14 0 0,7 0 0,10 0 0,19 0 0,21 0 0,26 0 0,18 0 0,-7 0 0,11 0 0,-17 0 0,-1 0 0,-10 0 0,-17 3 0,-10 1 0,-7 4 0,-11-1 0,-8-3 0,-14-2 0,-4-2 0,-9 0 0,10 4 0,1-3 0,9 2 0,0-3 0,15 0 0,18 0 0,8 0 0,19 0 0,5 0 0,-13 0 0,1 0 0,-22 0 0,-8 0 0,-7 0 0,-25 0 0,-17 0 0,-28 5 0,-8-4 0,12 4 0,-7-5 0,16 5 0,-1-4 0,9 4 0,18-5 0,10 0 0,17 0 0,20 0 0,5 0 0,21 0 0,-14 0 0,4 0 0,-6 0 0,-10 0 0,-2 0 0,-7 0 0,-4 3 0,-5 1 0,-3 3 0,-17-3 0,2 2 0,-21-1 0,-1 0 0,3 3 0,-7-7 0,19 6 0,-3-6 0,13 2 0,10-3 0,12 0 0,15 0 0,1 4 0,10-3 0,-10 6 0,0-6 0,-6 7 0,-4-4 0,-5 3 0,0-3 0,-23 0 0,-11-4 0,-21 0 0,-19 0 0,16 0 0,-22 0 0,24 0 0,-6 0 0,9 0 0,14 0 0,3 0 0,22 0 0,14 0 0,27 0 0,2 0 0,21 0 0,-15 0 0,10 0 0,-12 0 0,-2 0 0,-14 0 0,-3 0 0,-14 0 0,0 0 0,-4 3 0,-6-3 0,-15 4 0,-15-4 0,-5 0 0,-13 0 0,8 0 0,-5 0 0,6 0 0,8 0 0,9 0 0,5 0 0,14 0 0,22 0 0,27 0 0,27 0 0,16 0 0,-7 0 0,3 5 0,-26-4 0,3 4 0,-19-1 0,-11 0 0,-8 1 0,-13 2 0,-4-3 0,-17-1 0,-16 5 0,-20-7 0,-13 3 0,-14-4 0,13 0 0,-11 0 0,18 0 0,-4 0 0,6 0 0,11 0 0,7 0 0,16 0 0,5 0 0,10 0 0,12 0 0,2 0 0,6 0 0,-9 0 0,-3 0 0,0 0 0,0 0 0,-6 0 0,-10 0 0,-8 0 0,-4-3 0,-3 2 0,7-6 0,1 6 0,5-2 0,7 0 0,1-1 0,3-3 0,17 3 0,-2 1 0,20 3 0,3 0 0,-5 0 0,3 0 0,-15 0 0,3 0 0,-11 0 0,2 0 0,-8 0 0,-3-3 0,-7 0 0,-6-1 0,-10 1 0,-7-1 0,-6 3 0,0-7 0,-3 7 0,8-3 0,1 4 0,10 0 0,8-3 0,5 0 0,3-4 0,7 0 0,6-1 0,8 4 0,4-4 0,-4 7 0,-1-6 0,-5 6 0,-3-2 0,-1 3 0,-10 0 0,1 0 0,17 0 0,2 0 0,28 0 0,-11 0 0,17 0 0,-15 0 0,21 0 0,-9 4 0,0 2 0,3 4 0,-22-1 0,3 0 0,-19-1 0,2-4 0,-11-1 0,3-3 0,-7 3 0,-1 1 0,-9-1 0,-2 0 0,-11-3 0,-2 0 0,-10 0 0,5 0 0,-10 0 0,9 0 0,-3 0 0,9 0 0,1 0 0,8 0 0,1 0 0,16 0 0,1 0 0,11 0 0,-1 0 0,6 0 0,-9 0 0,5 0 0,-11 0 0,-4 3 0,1 0 0,-4 4 0,0-4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1:31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1:3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1:56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1477 53 24575,'-42'-10'0,"-1"2"0,16 8 0,-14 0 0,13 0 0,-9 0 0,12 0 0,0 0 0,4 0 0,-4 0 0,13 0 0,5 0 0,41-15 0,-28 11 0,-8-12 0,-59 16 0,-21 5 0,-14 2-770,13 5 770,28-3 0,-3 0 0,1 1 0,2 1 0,6 0 0,-1 2 0,-6-1 0,2 1 0,-22 9-111,-7-3 111,10 2 0,27-7 0,10 0 0,15-2 0,5-4 766,5 3-766,7-3 115,1 3-115,3-4 0,0-1 0,0 1 0,0 0 0,0 0 0,0 0 0,0 0 0,0 0 0,0 4 0,0-3 0,0 6 0,-4 2 0,-1 1 0,-7 7 0,3-7 0,-3 2 0,8-3 0,-3-5 0,7 0 0,-3-4 0,3 0 0,12-3 0,7-1 0,26 2 0,6 1 0,21 5 0,1 0 0,-6 0 0,9 0 0,-16-1 0,5 1 0,-9-1 0,-12-4 0,-6-2 0,-12-4 0,-2 0 0,-8 0 0,4 0 0,-8 0 0,2 0 0,-6 0 0,3 0 0,-4 0 0,0 0 0,-9 0 0,-4 0 0,-17 0 0,0 0 0,-12 0 0,3 0 0,0 0 0,6 3 0,6-2 0,5 3 0,9-7 0,3-1 0,9 0 0,-2-2 0,-1 5 0,-3-2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2:36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47 24575,'0'14'0,"0"8"0,-5 10 0,0 5 0,-4-6 0,4 0 0,-2-11 0,6 0 0,-2-4 0,3-5 0,0 0 0,0-13 0,0-3 0,-4-9 0,3-2 0,-2-4 0,-1 4 0,4-9 0,-7 9 0,6-4 0,-6 4 0,6 1 0,-2 0 0,-1-1 0,3 4 0,-2-2 0,3 6 0,0-3 0,0 0 0,-3 3 0,-1-3 0,0 4 0,-2 4 0,5-4 0,-5 6 0,2-2 0,-3 3 0,4 3 0,0 5 0,3-1 0,0 4 0,0-4 0,0 0 0,0 0 0,0 0 0,0 0 0,0 0 0,0-1 0,3-2 0,0-1 0,4-3 0,-1 0 0,1 0 0,-4 3 0,3 0 0,-5 4 0,2 4 0,-3-3 0,3 2 0,-2-3 0,5 0 0,-3-3 0,4-1 0,0-3 0,-1 0 0,-2-7 0,2 2 0,-2-10 0,0 8 0,0-4 0,-1 0 0,-2 3 0,2 3 0,-3 6 0,0 9 0,0 7 0,0-1 0,0 0 0,0-1 0,3-8 0,-2 4 0,2-4 0,0-3 0,1-1 0,3-3 0,-1 0 0,1 0 0,0-3 0,-4-5 0,4 0 0,-7-3 0,7 4 0,-4 3 0,1 4 0,-1 4 0,-3 6 0,0 2 0,0 0 0,0 2 0,0-6 0,0 3 0,0-4 0,3-1 0,1-2 0,3-1 0,-1-3 0,-2-3 0,2-1 0,-6-3 0,4 0 0,-2 0 0,-1 0 0,2 1 0,-3-1 0,3 4 0,-2-3 0,2 2 0,0 0 0,-2-2 0,2 2 0,-3-3 0,3-4 0,-2 3 0,3-3 0,-4 4 0,3 0 0,-3 0 0,4 0 0,-2 4 0,-1 2 0,2-1 0,-3 1 0,-3-6 0,-1 0 0,-7 0 0,3 3 0,-3 0 0,1 4 0,2 0 0,-7 0 0,3 0 0,1 4 0,0-1 0,4 4 0,0 0 0,3 0 0,1 0 0,-1-3 0,4 2 0,-4-2 0,4 3 0,0 0 0,0 0 0,0 0 0,0-1 0,0-5 0,3-1 0,1-7 0,3 0 0,0 0 0,0 3 0,0 1 0,0 3 0,-1 0 0,1 0 0,0 0 0,0 0 0,-1 3 0,1-2 0,-3 5 0,-1-8 0,-13-3 0,-4-3 0,-6-3 0,0 3 0,5 0 0,3 1 0,1 2 0,10 2 0,2 3 0,5 3 0,5 2 0,-3 2 0,3 4 0,-4-3 0,0 2 0,0-3 0,0 0 0,-3 0 0,-1 0 0,-3-1 0,3-2 0,-2 2 0,1-3 0,2 1 0,-4 2 0,3-3 0,-3 4 0,0-1 0,0 1 0,0-1 0,0 1 0,0-1 0,0 1 0,0-1 0,0 1 0,0-3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Good morning - </a:t>
            </a:r>
            <a:r>
              <a:rPr lang="en-US" dirty="0" err="1"/>
              <a:t>Im</a:t>
            </a:r>
            <a:r>
              <a:rPr lang="en-US" dirty="0"/>
              <a:t> here to pitch the VIX index based retail trader tool today  - And to start with I would like to comment on the current investment reality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75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515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13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Depends on which kind of trader you’re talking to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7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54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ba2940e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73ba2940e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29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586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1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researchleap.com/monotonic-correlation-diagnostics-share-price-volatility-shariah-compliant-islamic-bank-new-insight-islamic-financial-engineer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, table, computer, holding&#10;&#10;Description automatically generated">
            <a:extLst>
              <a:ext uri="{FF2B5EF4-FFF2-40B4-BE49-F238E27FC236}">
                <a16:creationId xmlns:a16="http://schemas.microsoft.com/office/drawing/2014/main" id="{96A43C36-9C68-1E4F-BAB2-C57F8CE62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057C0-EE2D-314D-AB19-FF13DF32214E}"/>
              </a:ext>
            </a:extLst>
          </p:cNvPr>
          <p:cNvSpPr txBox="1"/>
          <p:nvPr/>
        </p:nvSpPr>
        <p:spPr>
          <a:xfrm>
            <a:off x="0" y="514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researchleap.com/monotonic-correlation-diagnostics-share-price-volatility-shariah-compliant-islamic-bank-new-insight-islamic-financial-engineering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54" name="Google Shape;54;p1"/>
          <p:cNvSpPr txBox="1"/>
          <p:nvPr/>
        </p:nvSpPr>
        <p:spPr>
          <a:xfrm>
            <a:off x="1498100" y="4086397"/>
            <a:ext cx="6147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571998" y="2134050"/>
            <a:ext cx="4539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Rajeev Panwar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8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536201" y="695876"/>
            <a:ext cx="2611495" cy="120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9900FF"/>
                </a:solidFill>
                <a:latin typeface="Muli"/>
                <a:ea typeface="Arial"/>
                <a:cs typeface="Arial"/>
                <a:sym typeface="Muli"/>
              </a:rPr>
              <a:t>VIX Index Based Retail Trader </a:t>
            </a:r>
            <a:r>
              <a:rPr lang="en-US" sz="2400" dirty="0">
                <a:solidFill>
                  <a:srgbClr val="9900FF"/>
                </a:solidFill>
                <a:latin typeface="Muli"/>
                <a:sym typeface="Muli"/>
              </a:rPr>
              <a:t>Tool </a:t>
            </a:r>
            <a:endParaRPr sz="1400" b="0" i="0" u="none" strike="noStrike" cap="none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Prophet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sp>
        <p:nvSpPr>
          <p:cNvPr id="25" name="Google Shape;123;g73ba2940e4_0_42">
            <a:extLst>
              <a:ext uri="{FF2B5EF4-FFF2-40B4-BE49-F238E27FC236}">
                <a16:creationId xmlns:a16="http://schemas.microsoft.com/office/drawing/2014/main" id="{B0FE3A13-BBCE-754C-BF20-B9E313925FC7}"/>
              </a:ext>
            </a:extLst>
          </p:cNvPr>
          <p:cNvSpPr txBox="1"/>
          <p:nvPr/>
        </p:nvSpPr>
        <p:spPr>
          <a:xfrm>
            <a:off x="398833" y="4017247"/>
            <a:ext cx="8317150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End of Q1 &amp; Q2 seem to experience more volatility than the latter half of year – </a:t>
            </a:r>
            <a:r>
              <a:rPr lang="en-US" dirty="0">
                <a:solidFill>
                  <a:srgbClr val="FF0000"/>
                </a:solidFill>
                <a:sym typeface="Muli"/>
              </a:rPr>
              <a:t>Q2 2020 is coming up! Buckle up!!!</a:t>
            </a:r>
          </a:p>
          <a:p>
            <a:endParaRPr dirty="0"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4791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ARIMA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sp>
        <p:nvSpPr>
          <p:cNvPr id="25" name="Google Shape;123;g73ba2940e4_0_42">
            <a:extLst>
              <a:ext uri="{FF2B5EF4-FFF2-40B4-BE49-F238E27FC236}">
                <a16:creationId xmlns:a16="http://schemas.microsoft.com/office/drawing/2014/main" id="{B0FE3A13-BBCE-754C-BF20-B9E313925FC7}"/>
              </a:ext>
            </a:extLst>
          </p:cNvPr>
          <p:cNvSpPr txBox="1"/>
          <p:nvPr/>
        </p:nvSpPr>
        <p:spPr>
          <a:xfrm>
            <a:off x="398833" y="4017247"/>
            <a:ext cx="8317150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End of Q1 &amp; Q2 seem to experience more volatility than the latter half of year – </a:t>
            </a:r>
            <a:r>
              <a:rPr lang="en-US" dirty="0">
                <a:solidFill>
                  <a:srgbClr val="FF0000"/>
                </a:solidFill>
                <a:sym typeface="Muli"/>
              </a:rPr>
              <a:t>Q2 2020 is coming up! Buckle up!!!</a:t>
            </a:r>
          </a:p>
          <a:p>
            <a:endParaRPr dirty="0"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23534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Interesting Findings!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A0B7603-0AC4-0448-972A-CC8DCB93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" y="904672"/>
            <a:ext cx="4359564" cy="348979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306D70-0759-FC4C-91B8-F37D6DFE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01" y="904671"/>
            <a:ext cx="4359564" cy="3489797"/>
          </a:xfrm>
          <a:prstGeom prst="rect">
            <a:avLst/>
          </a:prstGeom>
        </p:spPr>
      </p:pic>
      <p:sp>
        <p:nvSpPr>
          <p:cNvPr id="9" name="Google Shape;123;g73ba2940e4_0_42">
            <a:extLst>
              <a:ext uri="{FF2B5EF4-FFF2-40B4-BE49-F238E27FC236}">
                <a16:creationId xmlns:a16="http://schemas.microsoft.com/office/drawing/2014/main" id="{CF174C2F-3F6B-914F-B7C9-E2F80E210E5A}"/>
              </a:ext>
            </a:extLst>
          </p:cNvPr>
          <p:cNvSpPr txBox="1"/>
          <p:nvPr/>
        </p:nvSpPr>
        <p:spPr>
          <a:xfrm>
            <a:off x="418290" y="4238828"/>
            <a:ext cx="7198469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End of Q1 &amp; Q2 seem to experience more volatility than the latter half of year – </a:t>
            </a:r>
            <a:r>
              <a:rPr lang="en-US" dirty="0">
                <a:solidFill>
                  <a:srgbClr val="FF0000"/>
                </a:solidFill>
                <a:sym typeface="Muli"/>
              </a:rPr>
              <a:t>Q2 2020 is coming up! Buckle up!!!</a:t>
            </a:r>
          </a:p>
          <a:p>
            <a:endParaRPr dirty="0"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76769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1311965" y="200200"/>
            <a:ext cx="659163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9900FF"/>
                </a:solidFill>
                <a:latin typeface="Muli"/>
                <a:ea typeface="Muli"/>
                <a:cs typeface="Muli"/>
                <a:sym typeface="Muli"/>
              </a:rPr>
              <a:t>current investment reality </a:t>
            </a:r>
            <a:endParaRPr sz="2400" dirty="0">
              <a:solidFill>
                <a:srgbClr val="9900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C06E9-F174-374D-85D2-BD372CFA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1" y="1004865"/>
            <a:ext cx="5240124" cy="3193574"/>
          </a:xfrm>
          <a:prstGeom prst="rect">
            <a:avLst/>
          </a:prstGeom>
        </p:spPr>
      </p:pic>
      <p:sp>
        <p:nvSpPr>
          <p:cNvPr id="20" name="Google Shape;64;p2">
            <a:extLst>
              <a:ext uri="{FF2B5EF4-FFF2-40B4-BE49-F238E27FC236}">
                <a16:creationId xmlns:a16="http://schemas.microsoft.com/office/drawing/2014/main" id="{50766648-3581-7447-A60E-576CB6307449}"/>
              </a:ext>
            </a:extLst>
          </p:cNvPr>
          <p:cNvSpPr txBox="1"/>
          <p:nvPr/>
        </p:nvSpPr>
        <p:spPr>
          <a:xfrm>
            <a:off x="302150" y="4293703"/>
            <a:ext cx="8674047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Clearly a new breed of ‘smart’ mom/pop traders are starting to dominate Wall Street!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EDB6CB-56A4-4846-AB9A-88727637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492" y="972216"/>
            <a:ext cx="4818705" cy="3317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1311965" y="192249"/>
            <a:ext cx="659163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9900FF"/>
                </a:solidFill>
                <a:latin typeface="Muli"/>
                <a:ea typeface="Muli"/>
                <a:cs typeface="Muli"/>
                <a:sym typeface="Muli"/>
              </a:rPr>
              <a:t>beware danger lurks!</a:t>
            </a:r>
            <a:endParaRPr sz="2400" dirty="0">
              <a:solidFill>
                <a:srgbClr val="9900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64;p2">
            <a:extLst>
              <a:ext uri="{FF2B5EF4-FFF2-40B4-BE49-F238E27FC236}">
                <a16:creationId xmlns:a16="http://schemas.microsoft.com/office/drawing/2014/main" id="{50766648-3581-7447-A60E-576CB6307449}"/>
              </a:ext>
            </a:extLst>
          </p:cNvPr>
          <p:cNvSpPr txBox="1"/>
          <p:nvPr/>
        </p:nvSpPr>
        <p:spPr>
          <a:xfrm>
            <a:off x="5939624" y="769578"/>
            <a:ext cx="2766520" cy="40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Competing against Machine Learning Trading Algorithms that feed of real time volatility data – ‘computational outmatched’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Market Volatility – Friend or Foe?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0BDD2-EAA4-9141-B6E4-64A7A1D1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6" y="1000571"/>
            <a:ext cx="5525624" cy="30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Volatility Index (VIX</a:t>
            </a:r>
            <a:r>
              <a:rPr lang="en-US" sz="2400" dirty="0">
                <a:solidFill>
                  <a:srgbClr val="9900FF"/>
                </a:solidFill>
                <a:latin typeface="Muli"/>
                <a:sym typeface="Muli"/>
              </a:rPr>
              <a:t>) aka ‘fear gauge’ or ’fear index’ 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sp>
        <p:nvSpPr>
          <p:cNvPr id="30" name="Google Shape;64;p2">
            <a:extLst>
              <a:ext uri="{FF2B5EF4-FFF2-40B4-BE49-F238E27FC236}">
                <a16:creationId xmlns:a16="http://schemas.microsoft.com/office/drawing/2014/main" id="{5589D064-B8D5-FB48-A902-6C04562BC60C}"/>
              </a:ext>
            </a:extLst>
          </p:cNvPr>
          <p:cNvSpPr txBox="1"/>
          <p:nvPr/>
        </p:nvSpPr>
        <p:spPr>
          <a:xfrm>
            <a:off x="418291" y="3826715"/>
            <a:ext cx="8391582" cy="111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Widely acknowledged as the best indicator of implied future volatility (for over 25 years) 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Challenge – CBOE VIX is for most part inscrutable to the retail mom/pop investor  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Key characteristic  - ‘long term mean reversion’</a:t>
            </a: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F6BBCCD9-AE10-5C43-BA85-EC066466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2" y="678025"/>
            <a:ext cx="8698727" cy="327019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EF3B43-90F6-BA46-957A-E1DD36C23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66404"/>
              </p:ext>
            </p:extLst>
          </p:nvPr>
        </p:nvGraphicFramePr>
        <p:xfrm>
          <a:off x="1554567" y="797929"/>
          <a:ext cx="2968627" cy="5188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00468">
                  <a:extLst>
                    <a:ext uri="{9D8B030D-6E8A-4147-A177-3AD203B41FA5}">
                      <a16:colId xmlns:a16="http://schemas.microsoft.com/office/drawing/2014/main" val="2132303068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3326363892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3171389923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686567023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316133278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r>
                        <a:rPr lang="en-US" sz="1000" dirty="0"/>
                        <a:t>VIX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77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Implied Annual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0293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978DA7-0B49-2643-BEAB-9BE1F508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72339"/>
              </p:ext>
            </p:extLst>
          </p:nvPr>
        </p:nvGraphicFramePr>
        <p:xfrm>
          <a:off x="4768219" y="797929"/>
          <a:ext cx="3326643" cy="51885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132303068"/>
                    </a:ext>
                  </a:extLst>
                </a:gridCol>
                <a:gridCol w="531132">
                  <a:extLst>
                    <a:ext uri="{9D8B030D-6E8A-4147-A177-3AD203B41FA5}">
                      <a16:colId xmlns:a16="http://schemas.microsoft.com/office/drawing/2014/main" val="3326363892"/>
                    </a:ext>
                  </a:extLst>
                </a:gridCol>
                <a:gridCol w="531131">
                  <a:extLst>
                    <a:ext uri="{9D8B030D-6E8A-4147-A177-3AD203B41FA5}">
                      <a16:colId xmlns:a16="http://schemas.microsoft.com/office/drawing/2014/main" val="3171389923"/>
                    </a:ext>
                  </a:extLst>
                </a:gridCol>
                <a:gridCol w="483225">
                  <a:extLst>
                    <a:ext uri="{9D8B030D-6E8A-4147-A177-3AD203B41FA5}">
                      <a16:colId xmlns:a16="http://schemas.microsoft.com/office/drawing/2014/main" val="686567023"/>
                    </a:ext>
                  </a:extLst>
                </a:gridCol>
                <a:gridCol w="483225">
                  <a:extLst>
                    <a:ext uri="{9D8B030D-6E8A-4147-A177-3AD203B41FA5}">
                      <a16:colId xmlns:a16="http://schemas.microsoft.com/office/drawing/2014/main" val="3161332780"/>
                    </a:ext>
                  </a:extLst>
                </a:gridCol>
                <a:gridCol w="483225">
                  <a:extLst>
                    <a:ext uri="{9D8B030D-6E8A-4147-A177-3AD203B41FA5}">
                      <a16:colId xmlns:a16="http://schemas.microsoft.com/office/drawing/2014/main" val="209068421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r>
                        <a:rPr lang="en-US" sz="1000" dirty="0"/>
                        <a:t>VIX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77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Key Facts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dirty="0">
                          <a:sym typeface="Arial"/>
                        </a:rPr>
                        <a:t>~17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029330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0346DB9C-69D8-5D4A-A4F6-C21F9E5E74B6}"/>
              </a:ext>
            </a:extLst>
          </p:cNvPr>
          <p:cNvSpPr/>
          <p:nvPr/>
        </p:nvSpPr>
        <p:spPr>
          <a:xfrm>
            <a:off x="8237552" y="797929"/>
            <a:ext cx="437149" cy="258137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0D6AE5-C1AB-CC45-8AB5-D3B8F9AF5D6D}"/>
              </a:ext>
            </a:extLst>
          </p:cNvPr>
          <p:cNvSpPr/>
          <p:nvPr/>
        </p:nvSpPr>
        <p:spPr>
          <a:xfrm>
            <a:off x="7232356" y="2256816"/>
            <a:ext cx="597730" cy="124570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A9DBE-909C-6C41-9A70-499C2BEAC428}"/>
              </a:ext>
            </a:extLst>
          </p:cNvPr>
          <p:cNvSpPr/>
          <p:nvPr/>
        </p:nvSpPr>
        <p:spPr>
          <a:xfrm>
            <a:off x="6489808" y="2224389"/>
            <a:ext cx="597730" cy="124570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75B0D-C996-834F-A646-971D7046B10D}"/>
              </a:ext>
            </a:extLst>
          </p:cNvPr>
          <p:cNvSpPr/>
          <p:nvPr/>
        </p:nvSpPr>
        <p:spPr>
          <a:xfrm>
            <a:off x="4784226" y="2182232"/>
            <a:ext cx="597730" cy="124570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4164E3-6069-F242-8A1A-50571F085BF7}"/>
              </a:ext>
            </a:extLst>
          </p:cNvPr>
          <p:cNvSpPr/>
          <p:nvPr/>
        </p:nvSpPr>
        <p:spPr>
          <a:xfrm>
            <a:off x="1687577" y="1896894"/>
            <a:ext cx="597730" cy="1401339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23;g73ba2940e4_0_42">
            <a:extLst>
              <a:ext uri="{FF2B5EF4-FFF2-40B4-BE49-F238E27FC236}">
                <a16:creationId xmlns:a16="http://schemas.microsoft.com/office/drawing/2014/main" id="{75451938-9FCF-874E-AC5B-597B0FB68594}"/>
              </a:ext>
            </a:extLst>
          </p:cNvPr>
          <p:cNvSpPr txBox="1"/>
          <p:nvPr/>
        </p:nvSpPr>
        <p:spPr>
          <a:xfrm>
            <a:off x="7113711" y="1407491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 Covid-19</a:t>
            </a:r>
            <a:endParaRPr sz="1000" dirty="0">
              <a:solidFill>
                <a:srgbClr val="FF0000"/>
              </a:solidFill>
              <a:latin typeface="Muli"/>
              <a:sym typeface="Muli"/>
            </a:endParaRPr>
          </a:p>
        </p:txBody>
      </p:sp>
      <p:sp>
        <p:nvSpPr>
          <p:cNvPr id="17" name="Google Shape;123;g73ba2940e4_0_42">
            <a:extLst>
              <a:ext uri="{FF2B5EF4-FFF2-40B4-BE49-F238E27FC236}">
                <a16:creationId xmlns:a16="http://schemas.microsoft.com/office/drawing/2014/main" id="{55DA059D-09C2-8E45-AAC6-FB75542B2E55}"/>
              </a:ext>
            </a:extLst>
          </p:cNvPr>
          <p:cNvSpPr txBox="1"/>
          <p:nvPr/>
        </p:nvSpPr>
        <p:spPr>
          <a:xfrm>
            <a:off x="6293345" y="1851721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 Trade War &amp; Iran Crises</a:t>
            </a:r>
            <a:endParaRPr sz="1000" dirty="0">
              <a:solidFill>
                <a:srgbClr val="FF0000"/>
              </a:solidFill>
              <a:latin typeface="Muli"/>
              <a:sym typeface="Muli"/>
            </a:endParaRPr>
          </a:p>
        </p:txBody>
      </p:sp>
      <p:sp>
        <p:nvSpPr>
          <p:cNvPr id="18" name="Google Shape;123;g73ba2940e4_0_42">
            <a:extLst>
              <a:ext uri="{FF2B5EF4-FFF2-40B4-BE49-F238E27FC236}">
                <a16:creationId xmlns:a16="http://schemas.microsoft.com/office/drawing/2014/main" id="{22575ED1-44F2-ED47-98FA-E149BFE4E2BD}"/>
              </a:ext>
            </a:extLst>
          </p:cNvPr>
          <p:cNvSpPr txBox="1"/>
          <p:nvPr/>
        </p:nvSpPr>
        <p:spPr>
          <a:xfrm>
            <a:off x="4315384" y="1760924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 Election Year &amp; Big Tax Cut</a:t>
            </a:r>
            <a:endParaRPr sz="1000" dirty="0">
              <a:solidFill>
                <a:srgbClr val="FF0000"/>
              </a:solidFill>
              <a:latin typeface="Muli"/>
              <a:sym typeface="Muli"/>
            </a:endParaRPr>
          </a:p>
        </p:txBody>
      </p:sp>
      <p:sp>
        <p:nvSpPr>
          <p:cNvPr id="19" name="Google Shape;123;g73ba2940e4_0_42">
            <a:extLst>
              <a:ext uri="{FF2B5EF4-FFF2-40B4-BE49-F238E27FC236}">
                <a16:creationId xmlns:a16="http://schemas.microsoft.com/office/drawing/2014/main" id="{845CDA7B-552C-3D46-9C09-A61855E0CF59}"/>
              </a:ext>
            </a:extLst>
          </p:cNvPr>
          <p:cNvSpPr txBox="1"/>
          <p:nvPr/>
        </p:nvSpPr>
        <p:spPr>
          <a:xfrm>
            <a:off x="1889289" y="1681096"/>
            <a:ext cx="1621369" cy="64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Mid-term election –</a:t>
            </a:r>
          </a:p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2012</a:t>
            </a:r>
            <a:endParaRPr sz="1000" dirty="0">
              <a:solidFill>
                <a:srgbClr val="FF0000"/>
              </a:solidFill>
              <a:latin typeface="Muli"/>
              <a:sym typeface="Muli"/>
            </a:endParaRPr>
          </a:p>
        </p:txBody>
      </p:sp>
      <p:sp>
        <p:nvSpPr>
          <p:cNvPr id="20" name="Google Shape;123;g73ba2940e4_0_42">
            <a:extLst>
              <a:ext uri="{FF2B5EF4-FFF2-40B4-BE49-F238E27FC236}">
                <a16:creationId xmlns:a16="http://schemas.microsoft.com/office/drawing/2014/main" id="{6616A380-4B6D-BC43-B7AA-3998E08C0716}"/>
              </a:ext>
            </a:extLst>
          </p:cNvPr>
          <p:cNvSpPr txBox="1"/>
          <p:nvPr/>
        </p:nvSpPr>
        <p:spPr>
          <a:xfrm rot="16200000">
            <a:off x="-528584" y="1896473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Index Value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123;g73ba2940e4_0_42">
            <a:extLst>
              <a:ext uri="{FF2B5EF4-FFF2-40B4-BE49-F238E27FC236}">
                <a16:creationId xmlns:a16="http://schemas.microsoft.com/office/drawing/2014/main" id="{77874D30-734B-324F-B24B-35C3C5ECFAAC}"/>
              </a:ext>
            </a:extLst>
          </p:cNvPr>
          <p:cNvSpPr txBox="1"/>
          <p:nvPr/>
        </p:nvSpPr>
        <p:spPr>
          <a:xfrm>
            <a:off x="4364150" y="3654218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Year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99E1-429D-FD4F-89EA-FE67338F3B6E}"/>
              </a:ext>
            </a:extLst>
          </p:cNvPr>
          <p:cNvGrpSpPr/>
          <p:nvPr/>
        </p:nvGrpSpPr>
        <p:grpSpPr>
          <a:xfrm>
            <a:off x="4424224" y="3771077"/>
            <a:ext cx="839880" cy="177480"/>
            <a:chOff x="4424224" y="3771077"/>
            <a:chExt cx="83988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43DF3E-F543-3C4A-B89B-9A1019123022}"/>
                    </a:ext>
                  </a:extLst>
                </p14:cNvPr>
                <p14:cNvContentPartPr/>
                <p14:nvPr/>
              </p14:nvContentPartPr>
              <p14:xfrm>
                <a:off x="4424224" y="3771077"/>
                <a:ext cx="558000" cy="177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43DF3E-F543-3C4A-B89B-9A10191230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5224" y="3762437"/>
                  <a:ext cx="575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F25A96-3980-934A-B974-587610E389BC}"/>
                    </a:ext>
                  </a:extLst>
                </p14:cNvPr>
                <p14:cNvContentPartPr/>
                <p14:nvPr/>
              </p14:nvContentPartPr>
              <p14:xfrm>
                <a:off x="5263744" y="393487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F25A96-3980-934A-B974-587610E389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54744" y="39262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7E175C-A0B9-A246-88D6-C63D9DFB25FC}"/>
                  </a:ext>
                </a:extLst>
              </p14:cNvPr>
              <p14:cNvContentPartPr/>
              <p14:nvPr/>
            </p14:nvContentPartPr>
            <p14:xfrm>
              <a:off x="6009664" y="3875837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7E175C-A0B9-A246-88D6-C63D9DFB25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1024" y="38668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3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g73ba2940e4_0_360"/>
          <p:cNvGrpSpPr/>
          <p:nvPr/>
        </p:nvGrpSpPr>
        <p:grpSpPr>
          <a:xfrm>
            <a:off x="4731550" y="1031880"/>
            <a:ext cx="4269327" cy="838527"/>
            <a:chOff x="4530625" y="1115341"/>
            <a:chExt cx="3820529" cy="838527"/>
          </a:xfrm>
        </p:grpSpPr>
        <p:cxnSp>
          <p:nvCxnSpPr>
            <p:cNvPr id="76" name="Google Shape;76;g73ba2940e4_0_360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g73ba2940e4_0_360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78" name="Google Shape;78;g73ba2940e4_0_360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sym typeface="Roboto"/>
                </a:rPr>
                <a:t>5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9" name="Google Shape;79;g73ba2940e4_0_360"/>
            <p:cNvSpPr txBox="1"/>
            <p:nvPr/>
          </p:nvSpPr>
          <p:spPr>
            <a:xfrm>
              <a:off x="6223854" y="1115341"/>
              <a:ext cx="2127300" cy="838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1200">
                  <a:solidFill>
                    <a:srgbClr val="9900FF"/>
                  </a:solidFill>
                  <a:latin typeface="Muli"/>
                  <a:ea typeface="Muli"/>
                  <a:cs typeface="Muli"/>
                </a:defRPr>
              </a:lvl1pPr>
            </a:lstStyle>
            <a:p>
              <a:r>
                <a:rPr lang="en-US" dirty="0">
                  <a:solidFill>
                    <a:srgbClr val="0070C0"/>
                  </a:solidFill>
                  <a:sym typeface="Roboto"/>
                </a:rPr>
                <a:t>Develop trading strategy tool to alert retail investor on </a:t>
              </a:r>
              <a:r>
                <a:rPr lang="en-US" b="1" dirty="0">
                  <a:solidFill>
                    <a:srgbClr val="0070C0"/>
                  </a:solidFill>
                  <a:sym typeface="Roboto"/>
                </a:rPr>
                <a:t>expected % movement over predicted time period ‘t’</a:t>
              </a:r>
              <a:r>
                <a:rPr lang="en-US" dirty="0">
                  <a:solidFill>
                    <a:srgbClr val="0070C0"/>
                  </a:solidFill>
                  <a:sym typeface="Roboto"/>
                </a:rPr>
                <a:t> (Final Product)</a:t>
              </a:r>
              <a:endParaRPr dirty="0">
                <a:solidFill>
                  <a:srgbClr val="0070C0"/>
                </a:solidFill>
                <a:sym typeface="Roboto"/>
              </a:endParaRPr>
            </a:p>
          </p:txBody>
        </p:sp>
      </p:grpSp>
      <p:grpSp>
        <p:nvGrpSpPr>
          <p:cNvPr id="80" name="Google Shape;80;g73ba2940e4_0_360"/>
          <p:cNvGrpSpPr/>
          <p:nvPr/>
        </p:nvGrpSpPr>
        <p:grpSpPr>
          <a:xfrm>
            <a:off x="5265375" y="2055914"/>
            <a:ext cx="3286704" cy="747300"/>
            <a:chOff x="5064450" y="2086419"/>
            <a:chExt cx="3286704" cy="747300"/>
          </a:xfrm>
        </p:grpSpPr>
        <p:cxnSp>
          <p:nvCxnSpPr>
            <p:cNvPr id="81" name="Google Shape;81;g73ba2940e4_0_360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" name="Google Shape;82;g73ba2940e4_0_360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83" name="Google Shape;83;g73ba2940e4_0_360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4" name="Google Shape;84;g73ba2940e4_0_360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200">
                  <a:solidFill>
                    <a:srgbClr val="9900FF"/>
                  </a:solidFill>
                  <a:latin typeface="Muli"/>
                  <a:ea typeface="Muli"/>
                  <a:cs typeface="Muli"/>
                </a:defRPr>
              </a:lvl1pPr>
            </a:lstStyle>
            <a:p>
              <a:r>
                <a:rPr lang="en-US" b="1" u="sng" dirty="0">
                  <a:solidFill>
                    <a:srgbClr val="0070C0"/>
                  </a:solidFill>
                  <a:sym typeface="Roboto"/>
                </a:rPr>
                <a:t>MVP</a:t>
              </a:r>
            </a:p>
            <a:p>
              <a:r>
                <a:rPr lang="en-US" dirty="0">
                  <a:solidFill>
                    <a:srgbClr val="0070C0"/>
                  </a:solidFill>
                  <a:sym typeface="Roboto"/>
                </a:rPr>
                <a:t>Time series forecast VIX  using a baseline model, </a:t>
              </a:r>
              <a:r>
                <a:rPr lang="en-US" b="1" dirty="0">
                  <a:solidFill>
                    <a:srgbClr val="0070C0"/>
                  </a:solidFill>
                  <a:sym typeface="Roboto"/>
                </a:rPr>
                <a:t>ARIMA &amp; PROPHET </a:t>
              </a:r>
              <a:r>
                <a:rPr lang="en-US" dirty="0">
                  <a:solidFill>
                    <a:srgbClr val="0070C0"/>
                  </a:solidFill>
                  <a:sym typeface="Roboto"/>
                </a:rPr>
                <a:t>– Evaluation Criteria - RMSE</a:t>
              </a:r>
              <a:endParaRPr dirty="0">
                <a:solidFill>
                  <a:srgbClr val="0070C0"/>
                </a:solidFill>
                <a:sym typeface="Roboto"/>
              </a:endParaRPr>
            </a:p>
          </p:txBody>
        </p:sp>
      </p:grpSp>
      <p:grpSp>
        <p:nvGrpSpPr>
          <p:cNvPr id="85" name="Google Shape;85;g73ba2940e4_0_360"/>
          <p:cNvGrpSpPr/>
          <p:nvPr/>
        </p:nvGrpSpPr>
        <p:grpSpPr>
          <a:xfrm>
            <a:off x="6116981" y="3447020"/>
            <a:ext cx="2789402" cy="747300"/>
            <a:chOff x="5574150" y="3073915"/>
            <a:chExt cx="2789402" cy="747300"/>
          </a:xfrm>
        </p:grpSpPr>
        <p:cxnSp>
          <p:nvCxnSpPr>
            <p:cNvPr id="86" name="Google Shape;86;g73ba2940e4_0_360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g73ba2940e4_0_360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88" name="Google Shape;88;g73ba2940e4_0_360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sym typeface="Roboto"/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9" name="Google Shape;89;g73ba2940e4_0_360"/>
            <p:cNvSpPr txBox="1"/>
            <p:nvPr/>
          </p:nvSpPr>
          <p:spPr>
            <a:xfrm>
              <a:off x="6236252" y="3073915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70C0"/>
                  </a:solidFill>
                  <a:latin typeface="Muli"/>
                  <a:sym typeface="Roboto"/>
                </a:rPr>
                <a:t>Web-scraped historic daily adjusted closing price from </a:t>
              </a:r>
              <a:r>
                <a:rPr lang="en-US" sz="1200" b="1" dirty="0">
                  <a:solidFill>
                    <a:srgbClr val="0070C0"/>
                  </a:solidFill>
                  <a:latin typeface="Muli"/>
                  <a:sym typeface="Roboto"/>
                </a:rPr>
                <a:t>Yahoo Finance </a:t>
              </a:r>
              <a:r>
                <a:rPr lang="en-US" sz="1200" dirty="0">
                  <a:solidFill>
                    <a:srgbClr val="0070C0"/>
                  </a:solidFill>
                  <a:latin typeface="Muli"/>
                  <a:sym typeface="Roboto"/>
                </a:rPr>
                <a:t>– 10 years of VIX Index prices ~ </a:t>
              </a:r>
              <a:r>
                <a:rPr lang="en-US" sz="1200" b="1" dirty="0">
                  <a:solidFill>
                    <a:srgbClr val="0070C0"/>
                  </a:solidFill>
                  <a:latin typeface="Muli"/>
                  <a:sym typeface="Roboto"/>
                </a:rPr>
                <a:t>2517 observations </a:t>
              </a:r>
              <a:endParaRPr sz="1200" b="1" dirty="0">
                <a:solidFill>
                  <a:srgbClr val="0070C0"/>
                </a:solidFill>
                <a:latin typeface="Muli"/>
                <a:sym typeface="Roboto"/>
              </a:endParaRPr>
            </a:p>
          </p:txBody>
        </p:sp>
      </p:grpSp>
      <p:grpSp>
        <p:nvGrpSpPr>
          <p:cNvPr id="90" name="Google Shape;90;g73ba2940e4_0_360"/>
          <p:cNvGrpSpPr/>
          <p:nvPr/>
        </p:nvGrpSpPr>
        <p:grpSpPr>
          <a:xfrm>
            <a:off x="222637" y="1572533"/>
            <a:ext cx="3849788" cy="799010"/>
            <a:chOff x="744101" y="1672393"/>
            <a:chExt cx="3468724" cy="747300"/>
          </a:xfrm>
        </p:grpSpPr>
        <p:cxnSp>
          <p:nvCxnSpPr>
            <p:cNvPr id="91" name="Google Shape;91;g73ba2940e4_0_360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2" name="Google Shape;92;g73ba2940e4_0_360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93" name="Google Shape;93;g73ba2940e4_0_360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sym typeface="Roboto"/>
                </a:rPr>
                <a:t>4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4" name="Google Shape;94;g73ba2940e4_0_360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200">
                  <a:solidFill>
                    <a:srgbClr val="9900FF"/>
                  </a:solidFill>
                  <a:latin typeface="Muli"/>
                  <a:ea typeface="Muli"/>
                  <a:cs typeface="Muli"/>
                </a:defRPr>
              </a:lvl1pPr>
            </a:lstStyle>
            <a:p>
              <a:r>
                <a:rPr lang="en-US" b="1" u="sng" dirty="0">
                  <a:solidFill>
                    <a:srgbClr val="0070C0"/>
                  </a:solidFill>
                  <a:sym typeface="Roboto"/>
                </a:rPr>
                <a:t>Complete</a:t>
              </a:r>
              <a:r>
                <a:rPr lang="en-US" b="1" dirty="0">
                  <a:solidFill>
                    <a:srgbClr val="0070C0"/>
                  </a:solidFill>
                  <a:sym typeface="Roboto"/>
                </a:rPr>
                <a:t> - LSTM</a:t>
              </a:r>
            </a:p>
            <a:p>
              <a:endParaRPr lang="en-US" b="1" dirty="0">
                <a:solidFill>
                  <a:srgbClr val="0070C0"/>
                </a:solidFill>
                <a:sym typeface="Roboto"/>
              </a:endParaRPr>
            </a:p>
            <a:p>
              <a:r>
                <a:rPr lang="en-US" b="1" dirty="0">
                  <a:solidFill>
                    <a:srgbClr val="0070C0"/>
                  </a:solidFill>
                  <a:sym typeface="Roboto"/>
                </a:rPr>
                <a:t>Stretch goal </a:t>
              </a:r>
              <a:r>
                <a:rPr lang="en-US" dirty="0">
                  <a:solidFill>
                    <a:srgbClr val="0070C0"/>
                  </a:solidFill>
                  <a:sym typeface="Roboto"/>
                </a:rPr>
                <a:t>– identify key thresholds for development of alert system </a:t>
              </a:r>
              <a:endParaRPr lang="en-US" b="1" dirty="0">
                <a:solidFill>
                  <a:srgbClr val="0070C0"/>
                </a:solidFill>
                <a:sym typeface="Roboto"/>
              </a:endParaRPr>
            </a:p>
          </p:txBody>
        </p:sp>
      </p:grpSp>
      <p:grpSp>
        <p:nvGrpSpPr>
          <p:cNvPr id="95" name="Google Shape;95;g73ba2940e4_0_360"/>
          <p:cNvGrpSpPr/>
          <p:nvPr/>
        </p:nvGrpSpPr>
        <p:grpSpPr>
          <a:xfrm>
            <a:off x="335058" y="2549266"/>
            <a:ext cx="3125061" cy="747300"/>
            <a:chOff x="640734" y="2507609"/>
            <a:chExt cx="3125061" cy="747300"/>
          </a:xfrm>
        </p:grpSpPr>
        <p:cxnSp>
          <p:nvCxnSpPr>
            <p:cNvPr id="96" name="Google Shape;96;g73ba2940e4_0_360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" name="Google Shape;97;g73ba2940e4_0_360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98" name="Google Shape;98;g73ba2940e4_0_360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sym typeface="Roboto"/>
                </a:rPr>
                <a:t>2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9" name="Google Shape;99;g73ba2940e4_0_360"/>
            <p:cNvSpPr txBox="1"/>
            <p:nvPr/>
          </p:nvSpPr>
          <p:spPr>
            <a:xfrm>
              <a:off x="640734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200">
                  <a:solidFill>
                    <a:srgbClr val="9900FF"/>
                  </a:solidFill>
                  <a:latin typeface="Muli"/>
                  <a:ea typeface="Muli"/>
                  <a:cs typeface="Muli"/>
                </a:defRPr>
              </a:lvl1pPr>
            </a:lstStyle>
            <a:p>
              <a:r>
                <a:rPr lang="en-US" b="1" dirty="0">
                  <a:solidFill>
                    <a:srgbClr val="0070C0"/>
                  </a:solidFill>
                  <a:sym typeface="Roboto"/>
                </a:rPr>
                <a:t>                                         </a:t>
              </a:r>
            </a:p>
            <a:p>
              <a:r>
                <a:rPr lang="en-US" b="1" dirty="0">
                  <a:solidFill>
                    <a:srgbClr val="0070C0"/>
                  </a:solidFill>
                  <a:sym typeface="Roboto"/>
                </a:rPr>
                <a:t>                                         </a:t>
              </a:r>
            </a:p>
            <a:p>
              <a:endParaRPr lang="en-US" b="1" dirty="0">
                <a:solidFill>
                  <a:srgbClr val="0070C0"/>
                </a:solidFill>
                <a:sym typeface="Roboto"/>
              </a:endParaRPr>
            </a:p>
            <a:p>
              <a:r>
                <a:rPr lang="en-US" b="1" dirty="0">
                  <a:solidFill>
                    <a:srgbClr val="0070C0"/>
                  </a:solidFill>
                  <a:sym typeface="Roboto"/>
                </a:rPr>
                <a:t>Exploratory data analysis  </a:t>
              </a:r>
              <a:endParaRPr b="1" dirty="0">
                <a:solidFill>
                  <a:srgbClr val="0070C0"/>
                </a:solidFill>
                <a:sym typeface="Roboto"/>
              </a:endParaRPr>
            </a:p>
          </p:txBody>
        </p:sp>
      </p:grpSp>
      <p:grpSp>
        <p:nvGrpSpPr>
          <p:cNvPr id="100" name="Google Shape;100;g73ba2940e4_0_360"/>
          <p:cNvGrpSpPr/>
          <p:nvPr/>
        </p:nvGrpSpPr>
        <p:grpSpPr>
          <a:xfrm>
            <a:off x="2817409" y="1247952"/>
            <a:ext cx="3509178" cy="3257208"/>
            <a:chOff x="3318063" y="1368287"/>
            <a:chExt cx="2408000" cy="2993482"/>
          </a:xfrm>
        </p:grpSpPr>
        <p:sp>
          <p:nvSpPr>
            <p:cNvPr id="101" name="Google Shape;101;g73ba2940e4_0_360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2" name="Google Shape;102;g73ba2940e4_0_360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3" name="Google Shape;103;g73ba2940e4_0_360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04" name="Google Shape;104;g73ba2940e4_0_360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5" name="Google Shape;105;g73ba2940e4_0_360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6" name="Google Shape;106;g73ba2940e4_0_360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7" name="Google Shape;107;g73ba2940e4_0_360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8" name="Google Shape;108;g73ba2940e4_0_360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9" name="Google Shape;109;g73ba2940e4_0_360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73ba2940e4_0_360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11" name="Google Shape;111;g73ba2940e4_0_360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2" name="Google Shape;112;g73ba2940e4_0_360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13" name="Google Shape;113;g73ba2940e4_0_360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4" name="Google Shape;114;g73ba2940e4_0_360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15" name="Google Shape;115;g73ba2940e4_0_360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6" name="Google Shape;116;g73ba2940e4_0_360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17" name="Google Shape;117;g73ba2940e4_0_360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</p:grpSp>
      <p:sp>
        <p:nvSpPr>
          <p:cNvPr id="47" name="Google Shape;118;g73ba2940e4_0_360">
            <a:extLst>
              <a:ext uri="{FF2B5EF4-FFF2-40B4-BE49-F238E27FC236}">
                <a16:creationId xmlns:a16="http://schemas.microsoft.com/office/drawing/2014/main" id="{ADE9562F-18AF-9042-9585-09B3EEDFF1F2}"/>
              </a:ext>
            </a:extLst>
          </p:cNvPr>
          <p:cNvSpPr txBox="1"/>
          <p:nvPr/>
        </p:nvSpPr>
        <p:spPr>
          <a:xfrm>
            <a:off x="2220841" y="256680"/>
            <a:ext cx="44406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2400"/>
              <a:buNone/>
              <a:defRPr sz="2400">
                <a:solidFill>
                  <a:srgbClr val="9900FF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 the process (MVP)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ap, text, sitting, light&#10;&#10;Description automatically generated">
            <a:extLst>
              <a:ext uri="{FF2B5EF4-FFF2-40B4-BE49-F238E27FC236}">
                <a16:creationId xmlns:a16="http://schemas.microsoft.com/office/drawing/2014/main" id="{3D964731-06F0-7A48-B0D0-78FC538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5" y="696905"/>
            <a:ext cx="7752942" cy="4456322"/>
          </a:xfrm>
          <a:prstGeom prst="rect">
            <a:avLst/>
          </a:prstGeom>
        </p:spPr>
      </p:pic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Verifying Key Changepoint Using Prophet 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6DB9C-69D8-5D4A-A4F6-C21F9E5E74B6}"/>
              </a:ext>
            </a:extLst>
          </p:cNvPr>
          <p:cNvSpPr/>
          <p:nvPr/>
        </p:nvSpPr>
        <p:spPr>
          <a:xfrm>
            <a:off x="7529396" y="843326"/>
            <a:ext cx="563324" cy="2756466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A9DBE-909C-6C41-9A70-499C2BEAC428}"/>
              </a:ext>
            </a:extLst>
          </p:cNvPr>
          <p:cNvSpPr/>
          <p:nvPr/>
        </p:nvSpPr>
        <p:spPr>
          <a:xfrm>
            <a:off x="6167336" y="2380035"/>
            <a:ext cx="920202" cy="212387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75B0D-C996-834F-A646-971D7046B10D}"/>
              </a:ext>
            </a:extLst>
          </p:cNvPr>
          <p:cNvSpPr/>
          <p:nvPr/>
        </p:nvSpPr>
        <p:spPr>
          <a:xfrm>
            <a:off x="4589672" y="2629704"/>
            <a:ext cx="750122" cy="124570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4164E3-6069-F242-8A1A-50571F085BF7}"/>
              </a:ext>
            </a:extLst>
          </p:cNvPr>
          <p:cNvSpPr/>
          <p:nvPr/>
        </p:nvSpPr>
        <p:spPr>
          <a:xfrm>
            <a:off x="1930769" y="2198453"/>
            <a:ext cx="597730" cy="14013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23;g73ba2940e4_0_42">
            <a:extLst>
              <a:ext uri="{FF2B5EF4-FFF2-40B4-BE49-F238E27FC236}">
                <a16:creationId xmlns:a16="http://schemas.microsoft.com/office/drawing/2014/main" id="{75451938-9FCF-874E-AC5B-597B0FB68594}"/>
              </a:ext>
            </a:extLst>
          </p:cNvPr>
          <p:cNvSpPr txBox="1"/>
          <p:nvPr/>
        </p:nvSpPr>
        <p:spPr>
          <a:xfrm>
            <a:off x="6374408" y="1407491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Covid-19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7" name="Google Shape;123;g73ba2940e4_0_42">
            <a:extLst>
              <a:ext uri="{FF2B5EF4-FFF2-40B4-BE49-F238E27FC236}">
                <a16:creationId xmlns:a16="http://schemas.microsoft.com/office/drawing/2014/main" id="{55DA059D-09C2-8E45-AAC6-FB75542B2E55}"/>
              </a:ext>
            </a:extLst>
          </p:cNvPr>
          <p:cNvSpPr txBox="1"/>
          <p:nvPr/>
        </p:nvSpPr>
        <p:spPr>
          <a:xfrm>
            <a:off x="5492342" y="2004726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Trade War &amp; Iran Crises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8" name="Google Shape;123;g73ba2940e4_0_42">
            <a:extLst>
              <a:ext uri="{FF2B5EF4-FFF2-40B4-BE49-F238E27FC236}">
                <a16:creationId xmlns:a16="http://schemas.microsoft.com/office/drawing/2014/main" id="{22575ED1-44F2-ED47-98FA-E149BFE4E2BD}"/>
              </a:ext>
            </a:extLst>
          </p:cNvPr>
          <p:cNvSpPr txBox="1"/>
          <p:nvPr/>
        </p:nvSpPr>
        <p:spPr>
          <a:xfrm>
            <a:off x="3982875" y="2256816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Election Year &amp; Big Tax Cut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123;g73ba2940e4_0_42">
            <a:extLst>
              <a:ext uri="{FF2B5EF4-FFF2-40B4-BE49-F238E27FC236}">
                <a16:creationId xmlns:a16="http://schemas.microsoft.com/office/drawing/2014/main" id="{845CDA7B-552C-3D46-9C09-A61855E0CF59}"/>
              </a:ext>
            </a:extLst>
          </p:cNvPr>
          <p:cNvSpPr txBox="1"/>
          <p:nvPr/>
        </p:nvSpPr>
        <p:spPr>
          <a:xfrm>
            <a:off x="1458988" y="1661607"/>
            <a:ext cx="1621369" cy="64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Mid-term election –</a:t>
            </a:r>
          </a:p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2012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123;g73ba2940e4_0_42">
            <a:extLst>
              <a:ext uri="{FF2B5EF4-FFF2-40B4-BE49-F238E27FC236}">
                <a16:creationId xmlns:a16="http://schemas.microsoft.com/office/drawing/2014/main" id="{C1B36993-57A0-4848-B50C-B469AA380606}"/>
              </a:ext>
            </a:extLst>
          </p:cNvPr>
          <p:cNvSpPr txBox="1"/>
          <p:nvPr/>
        </p:nvSpPr>
        <p:spPr>
          <a:xfrm>
            <a:off x="4156191" y="4861373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Year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123;g73ba2940e4_0_42">
            <a:extLst>
              <a:ext uri="{FF2B5EF4-FFF2-40B4-BE49-F238E27FC236}">
                <a16:creationId xmlns:a16="http://schemas.microsoft.com/office/drawing/2014/main" id="{A34A3F9B-DC62-5D4B-A24E-773A9BD0D2D2}"/>
              </a:ext>
            </a:extLst>
          </p:cNvPr>
          <p:cNvSpPr txBox="1"/>
          <p:nvPr/>
        </p:nvSpPr>
        <p:spPr>
          <a:xfrm rot="16200000">
            <a:off x="-392395" y="3044338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Index Value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C30BAA-F381-BD4B-A6AF-DA9DEB4B5C44}"/>
                  </a:ext>
                </a:extLst>
              </p14:cNvPr>
              <p14:cNvContentPartPr/>
              <p14:nvPr/>
            </p14:nvContentPartPr>
            <p14:xfrm>
              <a:off x="369904" y="2734997"/>
              <a:ext cx="531720" cy="214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C30BAA-F381-BD4B-A6AF-DA9DEB4B5C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264" y="2725997"/>
                <a:ext cx="549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9BFB1B-94C5-7B4D-9043-2F4E6ACCE43F}"/>
                  </a:ext>
                </a:extLst>
              </p14:cNvPr>
              <p14:cNvContentPartPr/>
              <p14:nvPr/>
            </p14:nvContentPartPr>
            <p14:xfrm>
              <a:off x="680584" y="2741477"/>
              <a:ext cx="88200" cy="105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9BFB1B-94C5-7B4D-9043-2F4E6ACCE4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944" y="2732477"/>
                <a:ext cx="10584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34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How frequently do investors tend to panic!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86F0C5-67A8-A045-8E4A-CD43E083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6" y="1265889"/>
            <a:ext cx="4455726" cy="2751632"/>
          </a:xfrm>
          <a:prstGeom prst="rect">
            <a:avLst/>
          </a:prstGeom>
        </p:spPr>
      </p:pic>
      <p:sp>
        <p:nvSpPr>
          <p:cNvPr id="20" name="Google Shape;123;g73ba2940e4_0_42">
            <a:extLst>
              <a:ext uri="{FF2B5EF4-FFF2-40B4-BE49-F238E27FC236}">
                <a16:creationId xmlns:a16="http://schemas.microsoft.com/office/drawing/2014/main" id="{278D6FCA-0F7C-D74B-9054-4683705CD2B7}"/>
              </a:ext>
            </a:extLst>
          </p:cNvPr>
          <p:cNvSpPr txBox="1"/>
          <p:nvPr/>
        </p:nvSpPr>
        <p:spPr>
          <a:xfrm>
            <a:off x="2127295" y="3882984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Index Value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123;g73ba2940e4_0_42">
            <a:extLst>
              <a:ext uri="{FF2B5EF4-FFF2-40B4-BE49-F238E27FC236}">
                <a16:creationId xmlns:a16="http://schemas.microsoft.com/office/drawing/2014/main" id="{F9275099-80BB-BC4B-8316-3CC0B2629DB5}"/>
              </a:ext>
            </a:extLst>
          </p:cNvPr>
          <p:cNvSpPr txBox="1"/>
          <p:nvPr/>
        </p:nvSpPr>
        <p:spPr>
          <a:xfrm rot="16200000">
            <a:off x="-615401" y="2536476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Number of Observations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2" name="Google Shape;123;g73ba2940e4_0_42">
            <a:extLst>
              <a:ext uri="{FF2B5EF4-FFF2-40B4-BE49-F238E27FC236}">
                <a16:creationId xmlns:a16="http://schemas.microsoft.com/office/drawing/2014/main" id="{8095905E-E10D-914D-ABD0-C64AFCD4319B}"/>
              </a:ext>
            </a:extLst>
          </p:cNvPr>
          <p:cNvSpPr txBox="1"/>
          <p:nvPr/>
        </p:nvSpPr>
        <p:spPr>
          <a:xfrm>
            <a:off x="418289" y="4153439"/>
            <a:ext cx="8391581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/>
              <a:t>Thank-fully Institutional investors seem to be pretty level-headed for the most decade</a:t>
            </a:r>
            <a:endParaRPr dirty="0">
              <a:sym typeface="Muli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07565-555A-DC42-80DC-D5021C227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740" y="1388628"/>
            <a:ext cx="4418631" cy="25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1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Interesting Findings!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908B0C-C586-5B4A-8021-249AD3A1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" y="962091"/>
            <a:ext cx="4292037" cy="312352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247800-FA42-5148-A1E8-CC445334E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298" y="700391"/>
            <a:ext cx="4682552" cy="40272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6D4B3D-B859-B749-AAFD-6264C8CE637C}"/>
              </a:ext>
            </a:extLst>
          </p:cNvPr>
          <p:cNvCxnSpPr>
            <a:cxnSpLocks/>
          </p:cNvCxnSpPr>
          <p:nvPr/>
        </p:nvCxnSpPr>
        <p:spPr>
          <a:xfrm flipV="1">
            <a:off x="7042826" y="1780162"/>
            <a:ext cx="1673157" cy="63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AF2E4-2375-D145-B31A-AB988DC2FA0A}"/>
              </a:ext>
            </a:extLst>
          </p:cNvPr>
          <p:cNvCxnSpPr/>
          <p:nvPr/>
        </p:nvCxnSpPr>
        <p:spPr>
          <a:xfrm flipH="1">
            <a:off x="4766553" y="2571750"/>
            <a:ext cx="214009" cy="2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2988C9-7CDF-CA4B-8E22-B59325BC7AF7}"/>
              </a:ext>
            </a:extLst>
          </p:cNvPr>
          <p:cNvCxnSpPr/>
          <p:nvPr/>
        </p:nvCxnSpPr>
        <p:spPr>
          <a:xfrm flipH="1">
            <a:off x="5006505" y="2724150"/>
            <a:ext cx="214009" cy="2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A587D-C21D-774A-9FA4-EFC950876A48}"/>
              </a:ext>
            </a:extLst>
          </p:cNvPr>
          <p:cNvCxnSpPr/>
          <p:nvPr/>
        </p:nvCxnSpPr>
        <p:spPr>
          <a:xfrm flipH="1">
            <a:off x="5441009" y="2730632"/>
            <a:ext cx="214009" cy="2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4EB2BF-4B0C-6D45-A71E-9506C1837C44}"/>
              </a:ext>
            </a:extLst>
          </p:cNvPr>
          <p:cNvCxnSpPr/>
          <p:nvPr/>
        </p:nvCxnSpPr>
        <p:spPr>
          <a:xfrm flipH="1">
            <a:off x="5680961" y="2591203"/>
            <a:ext cx="214009" cy="2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23;g73ba2940e4_0_42">
            <a:extLst>
              <a:ext uri="{FF2B5EF4-FFF2-40B4-BE49-F238E27FC236}">
                <a16:creationId xmlns:a16="http://schemas.microsoft.com/office/drawing/2014/main" id="{B0FE3A13-BBCE-754C-BF20-B9E313925FC7}"/>
              </a:ext>
            </a:extLst>
          </p:cNvPr>
          <p:cNvSpPr txBox="1"/>
          <p:nvPr/>
        </p:nvSpPr>
        <p:spPr>
          <a:xfrm>
            <a:off x="398833" y="4017247"/>
            <a:ext cx="3754877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End of Q1 &amp; Q2 seem to experience more volatility than the latter half of year – </a:t>
            </a:r>
            <a:r>
              <a:rPr lang="en-US" dirty="0">
                <a:solidFill>
                  <a:srgbClr val="FF0000"/>
                </a:solidFill>
                <a:sym typeface="Muli"/>
              </a:rPr>
              <a:t>Q2 2020 is coming up! Buckle up!!!</a:t>
            </a:r>
          </a:p>
          <a:p>
            <a:endParaRPr dirty="0"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9453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Baseline Model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sp>
        <p:nvSpPr>
          <p:cNvPr id="25" name="Google Shape;123;g73ba2940e4_0_42">
            <a:extLst>
              <a:ext uri="{FF2B5EF4-FFF2-40B4-BE49-F238E27FC236}">
                <a16:creationId xmlns:a16="http://schemas.microsoft.com/office/drawing/2014/main" id="{B0FE3A13-BBCE-754C-BF20-B9E313925FC7}"/>
              </a:ext>
            </a:extLst>
          </p:cNvPr>
          <p:cNvSpPr txBox="1"/>
          <p:nvPr/>
        </p:nvSpPr>
        <p:spPr>
          <a:xfrm>
            <a:off x="398833" y="4017247"/>
            <a:ext cx="8317150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End of Q1 &amp; Q2 seem to experience more volatility than the latter half of year – </a:t>
            </a:r>
            <a:r>
              <a:rPr lang="en-US" dirty="0">
                <a:solidFill>
                  <a:srgbClr val="FF0000"/>
                </a:solidFill>
                <a:sym typeface="Muli"/>
              </a:rPr>
              <a:t>Q2 2020 is coming up! Buckle up!!!</a:t>
            </a:r>
          </a:p>
          <a:p>
            <a:endParaRPr dirty="0"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7744287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513</Words>
  <Application>Microsoft Macintosh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Muli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rajeev panwar</cp:lastModifiedBy>
  <cp:revision>50</cp:revision>
  <dcterms:modified xsi:type="dcterms:W3CDTF">2020-06-28T20:27:24Z</dcterms:modified>
</cp:coreProperties>
</file>