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9" r:id="rId3"/>
    <p:sldId id="267" r:id="rId4"/>
    <p:sldId id="264" r:id="rId5"/>
    <p:sldId id="258" r:id="rId6"/>
    <p:sldId id="268" r:id="rId7"/>
    <p:sldId id="269" r:id="rId8"/>
    <p:sldId id="270" r:id="rId9"/>
    <p:sldId id="273" r:id="rId10"/>
    <p:sldId id="275" r:id="rId11"/>
    <p:sldId id="276" r:id="rId12"/>
    <p:sldId id="271" r:id="rId13"/>
  </p:sldIdLst>
  <p:sldSz cx="9144000" cy="5143500" type="screen16x9"/>
  <p:notesSz cx="6858000" cy="9144000"/>
  <p:embeddedFontLst>
    <p:embeddedFont>
      <p:font typeface="Muli" pitchFamily="2" charset="77"/>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oriIIKnHBMga/U5P7SCstYygX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7E5042-B2D1-41FA-B2F8-9E3888B4937E}">
  <a:tblStyle styleId="{637E5042-B2D1-41FA-B2F8-9E3888B4937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1"/>
    <p:restoredTop sz="94694"/>
  </p:normalViewPr>
  <p:slideViewPr>
    <p:cSldViewPr snapToGrid="0">
      <p:cViewPr varScale="1">
        <p:scale>
          <a:sx n="161" d="100"/>
          <a:sy n="161" d="100"/>
        </p:scale>
        <p:origin x="42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17:31:29.440"/>
    </inkml:context>
    <inkml:brush xml:id="br0">
      <inkml:brushProperty name="width" value="0.05" units="cm"/>
      <inkml:brushProperty name="height" value="0.05" units="cm"/>
      <inkml:brushProperty name="color" value="#FFFFFF"/>
    </inkml:brush>
  </inkml:definitions>
  <inkml:trace contextRef="#ctx0" brushRef="#br0">0 493 24575,'89'-5'0,"0"0"0,0 0 0,16 2 0,-17-3 0,-29-14 0,-45 10 0,-7 3 0,3-4 0,2 3 0,6-6 0,-5 5 0,1-1 0,-7 3 0,3 3 0,-2-2 0,14 1 0,1-3 0,6 0 0,6-5 0,9 2 0,-4-7 0,28 1 0,-14-3 0,5 3 0,2-3 0,-15 9 0,10-8 0,-6 8 0,-6-3 0,-7 4 0,-6 1 0,-10 1 0,-1 3 0,-9 2 0,0 3 0,-4 0 0,0 0 0,-9 3 0,1 1 0,-17 3 0,5 0 0,-7 1 0,5 0 0,3-4 0,-3 0 0,7-4 0,-3 0 0,5 0 0,-1 0 0,0 0 0,-8 0 0,2 0 0,-7 0 0,9 0 0,-4 0 0,7 0 0,-3 0 0,7-3 0,1-1 0,-3 1 0,-2 0 0,-6 3 0,-6 0 0,-1 0 0,-5 0 0,5-4 0,1 3 0,5-2 0,3 3 0,1 0 0,4 0 0,3-3 0,4 2 0,4-4 0,-3 4 0,-6-2 0,-2 3 0,-4 0 0,4 0 0,3-3 0,1-1 0,6 0 0,0 1 0,4 3 0,-9-3 0,-8-1 0,-10 0 0,-16-4 0,3 3 0,-10-5 0,11 1 0,6 4 0,6-2 0,4 6 0,8-6 0,4 6 0,8-2 0,2 3 0,5 0 0,1 0 0,7 0 0,2 0 0,5 0 0,-5 0 0,-2 0 0,-3-3 0,-5 2 0,0-5 0,-13 5 0,-3-2 0,-10 3 0,0 0 0,3 0 0,1 0 0,8-3 0,-1-1 0,11-3 0,5 3 0,9 1 0,4 3 0,5 0 0,-7 0 0,6 0 0,-12 0 0,-1 0 0,-6 0 0,-3 0 0,0 0 0,-6 0 0,-5 0 0,-3 0 0,6 0 0,6 0 0,13 0 0,-1 0 0,3 0 0,-5 0 0,-3 0 0,-1 0 0,-10 0 0,-10 0 0,-8 0 0,-9 0 0,5 4 0,1-3 0,9 2 0,9-3 0,11 0 0,11-4 0,1 0 0,-5-4 0,-5 4 0,-4-3 0,0 7 0,-9-3 0,-4 3 0,-4 0 0,-5 0 0,7 0 0,9 0 0,10 0 0,12 0 0,-2 0 0,-2-4 0,-3 3 0,-5-2 0,0 3 0,-4 0 0,-9 0 0,-8 0 0,-10 0 0,-10 4 0,3 1 0,-4 7 0,14-3 0,2 2 0,8-7 0,12-1 0,5-10 0,13 1 0,-2-6 0,-5 4 0,-1 0 0,-8 4 0,4 1 0,-10 6 0,-10-3 0,-18 8 0,-1-4 0,-20 11 0,9-1 0,-11 2 0,6 2 0,2-7 0,10 2 0,1-5 0,10-3 0,5-1 0,8-7 0,5-1 0,14-7 0,4 2 0,10-7 0,5 2 0,-3 1 0,3 0 0,-5 1 0,-4 6 0,-5-5 0,-5 11 0,-4-3 0,0 3 0,-9 0 0,1 0 0,-9 0 0,-1 3 0,3 1 0,3 0 0,19-1 0,4-7 0,18 3 0,-5-7 0,6 7 0,-5-3 0,-2 4 0,-9 0 0,-1 0 0,-8 0 0,-2 0 0,-6 6 0,-1 7 0,-7 18 0,-15 3 0,-3 11 0,-13-1 0,5-3 0,6-3 0,2-11 0,9-7 0,2-8 0,7-2 0,4-6 0,7-4 0,14-9 0,2-4 0,3-1 0,-7 2 0,-7 8 0,-1 0 0,-4 4 0,0 0 0,-9 0 0,-8 4 0,-15 1 0,-2 4 0,-3 0 0,9-1 0,5-4 0,5 0 0,10-10 0,9 1 0,16-15 0,3 5 0,5-4 0,-7 7 0,-4 3 0,-5 2 0,-5 2 0,-4 2 0,-16 3 0,-13 5 0,-24 5 0,-6 1 0,-4 9 0,6-9 0,6 3 0,11-5 0,8-4 0,16-5 0,6-17 0,22-3 0,7-13 0,14-2 0,-1 9 0,-11 0 0,-3 12 0,-9 3 0,-5 7 0,0 0 0,-7 7 0,-4 1 0,-4 2 0,-3 1 0,6-6 0,10-6 0,0-6 0,10-2 0,-11 2 0,2 7 0,-3 1 0,-6 3 0,-5 3 0,0 0 0,-2-2 0,0 2 0,-7-6 0,-2 6 0,-9 2 0,3 3 0,0-3 0,4-1 0,7-4 0,6-3 0,0-5 0,8 0 0,-1-2 0,4 2 0,0 2 0,-6 2 0,-6 4 0,-2 1 0,-4 6 0,0-7 0,3 3 0,-6-3 0,6 0 0,-3 0 0,0 0 0,6-2 0,1-2 0,12-3 0,3 3 0,1-3 0,-1 6 0,-4-2 0,-9 6 0,0 1 0,-11-1 0,5 4 0,0-4 0,17 1 0,16-5 0,9-5 0,15-8 0,-5 3 0,0-3 0,-7 9 0,-11-3 0,-6 7 0,-5-2 0,-3 3 0,-7 2 0,-10 3 0,-6 2 0,-5 0 0,1 1 0,3-4 0,1 0 0,10-7 0,2-1 0,5 0 0,1 1 0,-6 3 0,-5 4 0,-8 0 0,1 3 0,0 1 0,0-1 0,6 0 0,-5-3 0,9-4 0,5-4 0,5-6 0,6 1 0,0-2 0,-3 7 0,-1 0 0,-4 4 0,0 0 0,-6 3 0,-2 1 0,-10 3 0,3 0 0,-2 0 0,3 0 0,5-3 0,16-5 0,4-4 0,18-8 0,-9 3 0,3-3 0,-9 8 0,-1 2 0,-9 3 0,0 0 0,-10 0 0,-21 0 0,-10 0 0,-27 9 0,12-2 0,-17 13 0,10-9 0,-6 4 0,8-5 0,12-1 0,12-4 0,10-1 0,17-4 0,14 0 0,10 0 0,1 0 0,-7 0 0,-3 0 0,-4 0 0,-2 0 0,-3-3 0,-3-1 0,-1-3 0,-3-4 0,0 3 0,-3-7 0,-10 7 0,0-4 0,-11 4 0,7 3 0,1-1 0,5 5 0,7 6 0,14 15 0,1 5 0,22 9 0,-8-2 0,8-7 0,-10 6 0,-3-17 0,-7 5 0,-2-11 0,-4-1 0,-3-6 0,-1-13 0,-11-5 0,-1-9 0,-8 5 0,4-3 0,2 11 0,4-2 0,3 14 0,12 2 0,2 10 0,9-3 0,-3 7 0,-1-6 0,1 2 0,-5-4 0,0-3 0,-4 2 0,-3-2 0,6 3 0,-2 4 0,8-3 0,-1 7 0,1-7 0,-5 3 0,0-4 0,-4 0 0,0-3 0,0-1 0,-1-3 0,-2 3 0,2 1 0,-2 3 0,3 0 0,0-3 0,0 2 0,0-5 0,-1 2 0,-2-6 0,-1-4 0,-3-5 0,-3-3 0,-2-1 0,-2 4 0,-1 1 0,7 8 0,2-1 0,2 2 0,0-2 0,-3-3 0,-3 0 0,2 6 0,1 5 0,5 7 0,6 1 0,-3-1 0,3-4 0,-1 1 0,-2-1 0,3-3 0,-7-7 0,-1-10 0,-10 1 0,2-7 0,-10 7 0,7 1 0,0 0 0,2 4 0,5 0 0,1 3 0,7 4 0,5 4 0,3 4 0,-3-1 0,2-2 0,-6-2 0,3-3 0,-16-6 0,-1-3 0,-16-6 0,5 0 0,1 2 0,5-1 0,4 6 0,6 0 0,2 8 0,9 4 0,-2 3 0,6 1 0,-6-1 0,3-3 0,-4-1 0,0-3 0,-3-2 0,-1-2 0,-7-7 0,-3 3 0,-2-3 0,-2 4 0,7 5 0,4 3 0,4 6 0,3 0 0,0 0 0,0-1 0,0 1 0,0-3 0,0 2 0,-9-5 0,-8 2 0,-5-6 0,-1 2 0,1-2 0,7 3 0,6 2 0,4 2 0,11 7 0,-2-3 0,1 3 0,-1-4 0,-4 0 0,0 0 0,-3 0 0,-10-3 0,-3-8 0,-9-2 0,3-1 0,3 0 0,-2 6 0,9 1 0,1 4 0,8 2 0,3-2 0,-1-1 0,-5-8 0,-10-4 0,-8-7 0,-14-1 0,4-5 0,-4 7 0,4-6 0,2 15 0,8-4 0,1 9 0,15-2 0,10 3 0,13 4 0,10 5 0,5 5 0,-1 5 0,1-5 0,-5-1 0,-6-5 0,-10 0 0,-5-4 0,-4-1 0,-9-3 0,-8-4 0,-5 0 0,-2-1 0,7-1 0,8 5 0,11 5 0,4 9 0,12 5 0,-8 2 0,7-3 0,-11-2 0,6-2 0,-11-2 0,3-4 0,-4-3 0,-6-1 0,1 0 0,-4 1 0,5 2 0,0-2 0,1 2 0,2-5 0,-2 2 0,3-3 0,-3-3 0,-1-1 0,-3-3 0,0 0 0,-3 3 0,-1 1 0,3 0 0,2-4 0,6 2 0,-3-5 0,-1 6 0,-3-2 0,0-1 0,-6 0 0,-2 3 0,-12 1 0,-1 3 0,-9 0 0,3 0 0,-3 0 0,9 0 0,1 0 0,8 0 0,1 0 0,13 0 0,2 0 0,7 0 0,-1 0 0,-3 0 0,0 0 0,-4-3 0,1-1 0,-4-3 0,-12-4 0,-13 1 0,-14-7 0,-5 6 0,-11-4 0,10 10 0,-12-4 0,13 8 0,6-8 0,12 8 0,10-2 0,5 3 0,10 0 0,10 0 0,8 0 0,13 0 0,-3 0 0,3 0 0,-9 0 0,-1 0 0,-8 0 0,-2 0 0,-3 0 0,-6 0 0,-14 0 0,-6 0 0,-16-5 0,8 4 0,-4-3 0,10 4 0,5 0 0,17 0 0,15 0 0,19 0 0,3 0 0,4 0 0,-5 0 0,-5 0 0,-2 4 0,-9-3 0,-5 3 0,-5-4 0,-13 0 0,-8 0 0,-15 0 0,-7 0 0,-5 0 0,10 0 0,2 0 0,9 0 0,11 0 0,17 0 0,2 0 0,12 0 0,-14 0 0,-1 0 0,-4 0 0,0 0 0,-7 0 0,-8 0 0,-5 0 0,-11 0 0,3 3 0,0 2 0,1 3 0,8-1 0,1-3 0,7 3 0,7-7 0,9 3 0,8-3 0,5 0 0,-4 0 0,-5 0 0,-1 0 0,-7 0 0,-6 0 0,-17 0 0,-6 0 0,-15 0 0,9 0 0,1 0 0,6 4 0,8-3 0,2 2 0,15-3 0,16 0 0,15 0 0,8 0 0,-1 0 0,10 0 0,-17 0 0,11 0 0,-29 0 0,-3 0 0,-14 3 0,-10 1 0,-13 0 0,-5 4 0,-4-4 0,10 1 0,1-1 0,20-4 0,12 0 0,17 0 0,3-4 0,3 3 0,-12-3 0,2 4 0,-10 0 0,-3 0 0,-2 0 0,-15 0 0,-10 0 0,-10 0 0,-5 0 0,5 0 0,4 0 0,5 0 0,14 0 0,14 0 0,4-3 0,6 2 0,-10-3 0,-2 4 0,-3-3 0,-9 2 0,-18-2 0,-14 3 0,-9 0 0,-6 0 0,11 0 0,-5 0 0,6 0 0,10 0 0,2 0 0,16-3 0,2 0 0,7-4 0,7 3 0,17 1 0,0-1 0,23 3 0,-14-3 0,10 4 0,-12-3 0,0 2 0,-10-3 0,-5 4 0,-6-3 0,-9-1 0,-9-4 0,-15 5 0,-31-6 0,12 4 0,-17 0 0,27 1 0,6 4 0,10 0 0,5 0 0,13 0 0,13 0 0,6 0 0,9 0 0,-9 0 0,3 0 0,-11-4 0,2 4 0,-8-4 0,0 4 0,-9-2 0,-13-3 0,-17 1 0,-34 0 0,10 4 0,-16 0 0,28 0 0,2 0 0,14 0 0,7 0 0,10 0 0,19 0 0,21 0 0,26 0 0,18 0 0,-7 0 0,11 0 0,-17 0 0,-1 0 0,-10 0 0,-17 3 0,-10 1 0,-7 4 0,-11-1 0,-8-3 0,-14-2 0,-4-2 0,-9 0 0,10 4 0,1-3 0,9 2 0,0-3 0,15 0 0,18 0 0,8 0 0,19 0 0,5 0 0,-13 0 0,1 0 0,-22 0 0,-8 0 0,-7 0 0,-25 0 0,-17 0 0,-28 5 0,-8-4 0,12 4 0,-7-5 0,16 5 0,-1-4 0,9 4 0,18-5 0,10 0 0,17 0 0,20 0 0,5 0 0,21 0 0,-14 0 0,4 0 0,-6 0 0,-10 0 0,-2 0 0,-7 0 0,-4 3 0,-5 1 0,-3 3 0,-17-3 0,2 2 0,-21-1 0,-1 0 0,3 3 0,-7-7 0,19 6 0,-3-6 0,13 2 0,10-3 0,12 0 0,15 0 0,1 4 0,10-3 0,-10 6 0,0-6 0,-6 7 0,-4-4 0,-5 3 0,0-3 0,-23 0 0,-11-4 0,-21 0 0,-19 0 0,16 0 0,-22 0 0,24 0 0,-6 0 0,9 0 0,14 0 0,3 0 0,22 0 0,14 0 0,27 0 0,2 0 0,21 0 0,-15 0 0,10 0 0,-12 0 0,-2 0 0,-14 0 0,-3 0 0,-14 0 0,0 0 0,-4 3 0,-6-3 0,-15 4 0,-15-4 0,-5 0 0,-13 0 0,8 0 0,-5 0 0,6 0 0,8 0 0,9 0 0,5 0 0,14 0 0,22 0 0,27 0 0,27 0 0,16 0 0,-7 0 0,3 5 0,-26-4 0,3 4 0,-19-1 0,-11 0 0,-8 1 0,-13 2 0,-4-3 0,-17-1 0,-16 5 0,-20-7 0,-13 3 0,-14-4 0,13 0 0,-11 0 0,18 0 0,-4 0 0,6 0 0,11 0 0,7 0 0,16 0 0,5 0 0,10 0 0,12 0 0,2 0 0,6 0 0,-9 0 0,-3 0 0,0 0 0,0 0 0,-6 0 0,-10 0 0,-8 0 0,-4-3 0,-3 2 0,7-6 0,1 6 0,5-2 0,7 0 0,1-1 0,3-3 0,17 3 0,-2 1 0,20 3 0,3 0 0,-5 0 0,3 0 0,-15 0 0,3 0 0,-11 0 0,2 0 0,-8 0 0,-3-3 0,-7 0 0,-6-1 0,-10 1 0,-7-1 0,-6 3 0,0-7 0,-3 7 0,8-3 0,1 4 0,10 0 0,8-3 0,5 0 0,3-4 0,7 0 0,6-1 0,8 4 0,4-4 0,-4 7 0,-1-6 0,-5 6 0,-3-2 0,-1 3 0,-10 0 0,1 0 0,17 0 0,2 0 0,28 0 0,-11 0 0,17 0 0,-15 0 0,21 0 0,-9 4 0,0 2 0,3 4 0,-22-1 0,3 0 0,-19-1 0,2-4 0,-11-1 0,3-3 0,-7 3 0,-1 1 0,-9-1 0,-2 0 0,-11-3 0,-2 0 0,-10 0 0,5 0 0,-10 0 0,9 0 0,-3 0 0,9 0 0,1 0 0,8 0 0,1 0 0,16 0 0,1 0 0,11 0 0,-1 0 0,6 0 0,-9 0 0,5 0 0,-11 0 0,-4 3 0,1 0 0,-4 4 0,0-4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17:31:31.678"/>
    </inkml:context>
    <inkml:brush xml:id="br0">
      <inkml:brushProperty name="width" value="0.05" units="cm"/>
      <inkml:brushProperty name="height" value="0.05" units="cm"/>
      <inkml:brushProperty name="color" value="#FFFFFF"/>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17:31:32.622"/>
    </inkml:context>
    <inkml:brush xml:id="br0">
      <inkml:brushProperty name="width" value="0.05" units="cm"/>
      <inkml:brushProperty name="height" value="0.05" units="cm"/>
      <inkml:brushProperty name="color" value="#FFFFFF"/>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17:31:56.823"/>
    </inkml:context>
    <inkml:brush xml:id="br0">
      <inkml:brushProperty name="width" value="0.05" units="cm"/>
      <inkml:brushProperty name="height" value="0.05" units="cm"/>
      <inkml:brushProperty name="color" value="#FFFFFF"/>
    </inkml:brush>
  </inkml:definitions>
  <inkml:trace contextRef="#ctx0" brushRef="#br0">1477 53 24575,'-42'-10'0,"-1"2"0,16 8 0,-14 0 0,13 0 0,-9 0 0,12 0 0,0 0 0,4 0 0,-4 0 0,13 0 0,5 0 0,41-15 0,-28 11 0,-8-12 0,-59 16 0,-21 5 0,-14 2-770,13 5 770,28-3 0,-3 0 0,1 1 0,2 1 0,6 0 0,-1 2 0,-6-1 0,2 1 0,-22 9-111,-7-3 111,10 2 0,27-7 0,10 0 0,15-2 0,5-4 766,5 3-766,7-3 115,1 3-115,3-4 0,0-1 0,0 1 0,0 0 0,0 0 0,0 0 0,0 0 0,0 0 0,0 4 0,0-3 0,0 6 0,-4 2 0,-1 1 0,-7 7 0,3-7 0,-3 2 0,8-3 0,-3-5 0,7 0 0,-3-4 0,3 0 0,12-3 0,7-1 0,26 2 0,6 1 0,21 5 0,1 0 0,-6 0 0,9 0 0,-16-1 0,5 1 0,-9-1 0,-12-4 0,-6-2 0,-12-4 0,-2 0 0,-8 0 0,4 0 0,-8 0 0,2 0 0,-6 0 0,3 0 0,-4 0 0,0 0 0,-9 0 0,-4 0 0,-17 0 0,0 0 0,-12 0 0,3 0 0,0 0 0,6 3 0,6-2 0,5 3 0,9-7 0,3-1 0,9 0 0,-2-2 0,-1 5 0,-3-2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8T17:32:36.857"/>
    </inkml:context>
    <inkml:brush xml:id="br0">
      <inkml:brushProperty name="width" value="0.05" units="cm"/>
      <inkml:brushProperty name="height" value="0.05" units="cm"/>
      <inkml:brushProperty name="color" value="#FFFFFF"/>
    </inkml:brush>
  </inkml:definitions>
  <inkml:trace contextRef="#ctx0" brushRef="#br0">116 47 24575,'0'14'0,"0"8"0,-5 10 0,0 5 0,-4-6 0,4 0 0,-2-11 0,6 0 0,-2-4 0,3-5 0,0 0 0,0-13 0,0-3 0,-4-9 0,3-2 0,-2-4 0,-1 4 0,4-9 0,-7 9 0,6-4 0,-6 4 0,6 1 0,-2 0 0,-1-1 0,3 4 0,-2-2 0,3 6 0,0-3 0,0 0 0,-3 3 0,-1-3 0,0 4 0,-2 4 0,5-4 0,-5 6 0,2-2 0,-3 3 0,4 3 0,0 5 0,3-1 0,0 4 0,0-4 0,0 0 0,0 0 0,0 0 0,0 0 0,0 0 0,0-1 0,3-2 0,0-1 0,4-3 0,-1 0 0,1 0 0,-4 3 0,3 0 0,-5 4 0,2 4 0,-3-3 0,3 2 0,-2-3 0,5 0 0,-3-3 0,4-1 0,0-3 0,-1 0 0,-2-7 0,2 2 0,-2-10 0,0 8 0,0-4 0,-1 0 0,-2 3 0,2 3 0,-3 6 0,0 9 0,0 7 0,0-1 0,0 0 0,0-1 0,3-8 0,-2 4 0,2-4 0,0-3 0,1-1 0,3-3 0,-1 0 0,1 0 0,0-3 0,-4-5 0,4 0 0,-7-3 0,7 4 0,-4 3 0,1 4 0,-1 4 0,-3 6 0,0 2 0,0 0 0,0 2 0,0-6 0,0 3 0,0-4 0,3-1 0,1-2 0,3-1 0,-1-3 0,-2-3 0,2-1 0,-6-3 0,4 0 0,-2 0 0,-1 0 0,2 1 0,-3-1 0,3 4 0,-2-3 0,2 2 0,0 0 0,-2-2 0,2 2 0,-3-3 0,3-4 0,-2 3 0,3-3 0,-4 4 0,3 0 0,-3 0 0,4 0 0,-2 4 0,-1 2 0,2-1 0,-3 1 0,-3-6 0,-1 0 0,-7 0 0,3 3 0,-3 0 0,1 4 0,2 0 0,-7 0 0,3 0 0,1 4 0,0-1 0,4 4 0,0 0 0,3 0 0,1 0 0,-1-3 0,4 2 0,-4-2 0,4 3 0,0 0 0,0 0 0,0 0 0,0-1 0,0-5 0,3-1 0,1-7 0,3 0 0,0 0 0,0 3 0,0 1 0,0 3 0,-1 0 0,1 0 0,0 0 0,0 0 0,-1 3 0,1-2 0,-3 5 0,-1-8 0,-13-3 0,-4-3 0,-6-3 0,0 3 0,5 0 0,3 1 0,1 2 0,10 2 0,2 3 0,5 3 0,5 2 0,-3 2 0,3 4 0,-4-3 0,0 2 0,0-3 0,0 0 0,-3 0 0,-1 0 0,-3-1 0,3-2 0,-2 2 0,1-3 0,2 1 0,-4 2 0,3-3 0,-3 4 0,0-1 0,0 1 0,0-1 0,0 1 0,0-1 0,0 1 0,0-1 0,0 1 0,0-3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Good morning - </a:t>
            </a:r>
            <a:r>
              <a:rPr lang="en-US" dirty="0" err="1"/>
              <a:t>Im</a:t>
            </a:r>
            <a:r>
              <a:rPr lang="en-US" dirty="0"/>
              <a:t> here to pitch the VIX index based retail trader tool today  - And to start with I would like to comment on the current investment reality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2793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8651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1813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Depends on which kind of trader you’re talking to </a:t>
            </a:r>
            <a:endParaRPr dirty="0"/>
          </a:p>
        </p:txBody>
      </p:sp>
    </p:spTree>
    <p:extLst>
      <p:ext uri="{BB962C8B-B14F-4D97-AF65-F5344CB8AC3E}">
        <p14:creationId xmlns:p14="http://schemas.microsoft.com/office/powerpoint/2010/main" val="294177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755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3ba2940e4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73ba2940e4_0_3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8229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4858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281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3ba2940e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3ba2940e4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3134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researchleap.com/monotonic-correlation-diagnostics-share-price-volatility-shariah-compliant-islamic-bank-new-insight-islamic-financial-engineerin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5.xml"/><Relationship Id="rId5" Type="http://schemas.openxmlformats.org/officeDocument/2006/relationships/image" Target="../media/image9.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descr="A picture containing game, table, computer, holding&#10;&#10;Description automatically generated">
            <a:extLst>
              <a:ext uri="{FF2B5EF4-FFF2-40B4-BE49-F238E27FC236}">
                <a16:creationId xmlns:a16="http://schemas.microsoft.com/office/drawing/2014/main" id="{96A43C36-9C68-1E4F-BAB2-C57F8CE62D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C2B057C0-EE2D-314D-AB19-FF13DF32214E}"/>
              </a:ext>
            </a:extLst>
          </p:cNvPr>
          <p:cNvSpPr txBox="1"/>
          <p:nvPr/>
        </p:nvSpPr>
        <p:spPr>
          <a:xfrm>
            <a:off x="0" y="5143500"/>
            <a:ext cx="9144000" cy="230832"/>
          </a:xfrm>
          <a:prstGeom prst="rect">
            <a:avLst/>
          </a:prstGeom>
          <a:noFill/>
        </p:spPr>
        <p:txBody>
          <a:bodyPr wrap="square" rtlCol="0">
            <a:spAutoFit/>
          </a:bodyPr>
          <a:lstStyle/>
          <a:p>
            <a:r>
              <a:rPr lang="en-US" sz="900" dirty="0">
                <a:hlinkClick r:id="rId4" tooltip="https://researchleap.com/monotonic-correlation-diagnostics-share-price-volatility-shariah-compliant-islamic-bank-new-insight-islamic-financial-engineering/"/>
              </a:rPr>
              <a:t>This Photo</a:t>
            </a:r>
            <a:r>
              <a:rPr lang="en-US" sz="900" dirty="0"/>
              <a:t> by Unknown Author is licensed under </a:t>
            </a:r>
            <a:r>
              <a:rPr lang="en-US" sz="900" dirty="0">
                <a:hlinkClick r:id="rId5" tooltip="https://creativecommons.org/licenses/by/3.0/"/>
              </a:rPr>
              <a:t>CC BY</a:t>
            </a:r>
            <a:endParaRPr lang="en-US" sz="900" dirty="0"/>
          </a:p>
        </p:txBody>
      </p:sp>
      <p:sp>
        <p:nvSpPr>
          <p:cNvPr id="54" name="Google Shape;54;p1"/>
          <p:cNvSpPr txBox="1"/>
          <p:nvPr/>
        </p:nvSpPr>
        <p:spPr>
          <a:xfrm>
            <a:off x="1498100" y="4086397"/>
            <a:ext cx="6147900" cy="7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accent4"/>
              </a:solidFill>
              <a:latin typeface="Muli"/>
              <a:ea typeface="Muli"/>
              <a:cs typeface="Muli"/>
              <a:sym typeface="Muli"/>
            </a:endParaRPr>
          </a:p>
        </p:txBody>
      </p:sp>
      <p:sp>
        <p:nvSpPr>
          <p:cNvPr id="55" name="Google Shape;55;p1"/>
          <p:cNvSpPr txBox="1"/>
          <p:nvPr/>
        </p:nvSpPr>
        <p:spPr>
          <a:xfrm>
            <a:off x="4571998" y="2134050"/>
            <a:ext cx="4539900" cy="87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800" dirty="0">
                <a:solidFill>
                  <a:srgbClr val="FF0000"/>
                </a:solidFill>
                <a:latin typeface="Muli"/>
                <a:ea typeface="Muli"/>
                <a:cs typeface="Muli"/>
                <a:sym typeface="Muli"/>
              </a:rPr>
              <a:t>Rajeev Panwar</a:t>
            </a:r>
            <a:r>
              <a:rPr lang="en-US" sz="1800" b="0" i="0" u="none" strike="noStrike" cap="none" dirty="0">
                <a:solidFill>
                  <a:srgbClr val="FF0000"/>
                </a:solidFill>
                <a:latin typeface="Muli"/>
                <a:ea typeface="Muli"/>
                <a:cs typeface="Muli"/>
                <a:sym typeface="Muli"/>
              </a:rPr>
              <a:t> </a:t>
            </a:r>
            <a:endParaRPr sz="1800" b="0" i="0" u="none" strike="noStrike" cap="none" dirty="0">
              <a:solidFill>
                <a:srgbClr val="FF0000"/>
              </a:solidFill>
              <a:sym typeface="Arial"/>
            </a:endParaRPr>
          </a:p>
        </p:txBody>
      </p:sp>
      <p:sp>
        <p:nvSpPr>
          <p:cNvPr id="58" name="Google Shape;58;p1"/>
          <p:cNvSpPr txBox="1"/>
          <p:nvPr/>
        </p:nvSpPr>
        <p:spPr>
          <a:xfrm>
            <a:off x="5536201" y="695876"/>
            <a:ext cx="2611495" cy="120734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dirty="0">
                <a:solidFill>
                  <a:srgbClr val="9900FF"/>
                </a:solidFill>
                <a:latin typeface="Muli"/>
                <a:ea typeface="Arial"/>
                <a:cs typeface="Arial"/>
                <a:sym typeface="Muli"/>
              </a:rPr>
              <a:t>VIX Index Based Retail Trader </a:t>
            </a:r>
            <a:r>
              <a:rPr lang="en-US" sz="2400" dirty="0">
                <a:solidFill>
                  <a:srgbClr val="9900FF"/>
                </a:solidFill>
                <a:latin typeface="Muli"/>
                <a:sym typeface="Muli"/>
              </a:rPr>
              <a:t>Tool </a:t>
            </a:r>
            <a:endParaRPr sz="1400" b="0" i="0" u="none" strike="noStrike" cap="none" dirty="0">
              <a:solidFill>
                <a:srgbClr val="9900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398833" y="1925634"/>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Thank You – Questions?</a:t>
            </a:r>
            <a:endParaRPr sz="2400" dirty="0">
              <a:solidFill>
                <a:srgbClr val="9900FF"/>
              </a:solidFill>
              <a:latin typeface="Muli"/>
              <a:sym typeface="Muli"/>
            </a:endParaRPr>
          </a:p>
        </p:txBody>
      </p:sp>
    </p:spTree>
    <p:extLst>
      <p:ext uri="{BB962C8B-B14F-4D97-AF65-F5344CB8AC3E}">
        <p14:creationId xmlns:p14="http://schemas.microsoft.com/office/powerpoint/2010/main" val="39631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398833" y="1925634"/>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APPENDIX</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Volatility Index Enabled Trading Alert System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Business Case ###</a:t>
            </a:r>
          </a:p>
          <a:p>
            <a:pPr algn="ctr">
              <a:buSzPts val="2400"/>
            </a:pPr>
            <a:r>
              <a:rPr lang="en-US" sz="2400" dirty="0">
                <a:solidFill>
                  <a:srgbClr val="9900FF"/>
                </a:solidFill>
                <a:latin typeface="Muli"/>
                <a:sym typeface="Muli"/>
              </a:rPr>
              <a:t>The world is living through its 2nd pandemic of 21st Century (first being 2009 H1N1 influenza pandemic). In midst of all this doom and stock market gyrations, one category of investors has stood tall and more often than not only beaten established mutual funds and hedge funds. More and more news headlines attest to this fact as we enter the 2nd half of 2020</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As the current crises continues to increase volatility due to conflicting progress against COVID-19 and a monumental Presidential election around the corner, its </a:t>
            </a:r>
            <a:r>
              <a:rPr lang="en-US" sz="2400" dirty="0" err="1">
                <a:solidFill>
                  <a:srgbClr val="9900FF"/>
                </a:solidFill>
                <a:latin typeface="Muli"/>
                <a:sym typeface="Muli"/>
              </a:rPr>
              <a:t>imperitive</a:t>
            </a:r>
            <a:r>
              <a:rPr lang="en-US" sz="2400" dirty="0">
                <a:solidFill>
                  <a:srgbClr val="9900FF"/>
                </a:solidFill>
                <a:latin typeface="Muli"/>
                <a:sym typeface="Muli"/>
              </a:rPr>
              <a:t> that small mom/pop trader better understand volatility and utilize cutting edge data science techniques to forecast expected volatility and incorporate these insights regarding volatility into stock-trading behavior</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For most mom/pop investors focusing on investing in cyclicals like Technology stocks, valuations are increasing a function of sentiment and subject to '</a:t>
            </a:r>
            <a:r>
              <a:rPr lang="en-US" sz="2400" dirty="0" err="1">
                <a:solidFill>
                  <a:srgbClr val="9900FF"/>
                </a:solidFill>
                <a:latin typeface="Muli"/>
                <a:sym typeface="Muli"/>
              </a:rPr>
              <a:t>substiantial</a:t>
            </a:r>
            <a:r>
              <a:rPr lang="en-US" sz="2400" dirty="0">
                <a:solidFill>
                  <a:srgbClr val="9900FF"/>
                </a:solidFill>
                <a:latin typeface="Muli"/>
                <a:sym typeface="Muli"/>
              </a:rPr>
              <a:t>' change when other sectors of the economy recover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We have all heard the maxim - 'buy when others sell and sell when others buy'. One literal </a:t>
            </a:r>
            <a:r>
              <a:rPr lang="en-US" sz="2400" dirty="0" err="1">
                <a:solidFill>
                  <a:srgbClr val="9900FF"/>
                </a:solidFill>
                <a:latin typeface="Muli"/>
                <a:sym typeface="Muli"/>
              </a:rPr>
              <a:t>intrepration</a:t>
            </a:r>
            <a:r>
              <a:rPr lang="en-US" sz="2400" dirty="0">
                <a:solidFill>
                  <a:srgbClr val="9900FF"/>
                </a:solidFill>
                <a:latin typeface="Muli"/>
                <a:sym typeface="Muli"/>
              </a:rPr>
              <a:t> of this maxim would be to buy when others are fearful and panicking and sell when others are overly </a:t>
            </a:r>
            <a:r>
              <a:rPr lang="en-US" sz="2400" dirty="0" err="1">
                <a:solidFill>
                  <a:srgbClr val="9900FF"/>
                </a:solidFill>
                <a:latin typeface="Muli"/>
                <a:sym typeface="Muli"/>
              </a:rPr>
              <a:t>europhic</a:t>
            </a:r>
            <a:r>
              <a:rPr lang="en-US" sz="2400" dirty="0">
                <a:solidFill>
                  <a:srgbClr val="9900FF"/>
                </a:solidFill>
                <a:latin typeface="Muli"/>
                <a:sym typeface="Muli"/>
              </a:rPr>
              <a:t> and start buying</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Clearly there is a use case for a volatility predictor which can be used to improve 'entry' and 'exit' strategies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While it is widely acknowledged that predicting asset prices is a perilous profession, I believe there maybe a workaround in trying to predict broader market volatility and explore if such insight can augment trading strategies in such times</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Associated Sub-theme (For Stretch Goal)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I also wanted to explore if investors experienced different levels of volatility under two Presidents and extract insights for a major upcoming event that will be 'cataclysmic' from a volatility standpoint - the 2020 Presidential Election - irrespective of who wins!</a:t>
            </a:r>
          </a:p>
          <a:p>
            <a:pPr algn="ctr">
              <a:buSzPts val="2400"/>
            </a:pPr>
            <a:endParaRPr lang="en-US" sz="2400" dirty="0">
              <a:solidFill>
                <a:srgbClr val="9900FF"/>
              </a:solidFill>
              <a:latin typeface="Muli"/>
              <a:sym typeface="Muli"/>
            </a:endParaRP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Using Data Science to Demystify/Understand Volatility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While looking for data to best understand volatility for trading, I choose the CBOE Volatility Index (VIX) - VIX is widely acknowledged as the foremost indicator of implied market volatility for over 25 years</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So what is the VIX? Its a real-time market index that represents the market's expectation of 30-day forward-looking volatility. VIX estimates how volatile the market will be by aggregating the weighted prices of S&amp;P 500 puts and calls over a wide range of strike prices. More specifically, the VIX is calculated by looking at the midpoints of real-time S&amp;P 500 option bid and ask prices</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Why VIX - Unlike </a:t>
            </a:r>
            <a:r>
              <a:rPr lang="en-US" sz="2400" dirty="0" err="1">
                <a:solidFill>
                  <a:srgbClr val="9900FF"/>
                </a:solidFill>
                <a:latin typeface="Muli"/>
                <a:sym typeface="Muli"/>
              </a:rPr>
              <a:t>indiviual</a:t>
            </a:r>
            <a:r>
              <a:rPr lang="en-US" sz="2400" dirty="0">
                <a:solidFill>
                  <a:srgbClr val="9900FF"/>
                </a:solidFill>
                <a:latin typeface="Muli"/>
                <a:sym typeface="Muli"/>
              </a:rPr>
              <a:t> stocks in S&amp;P500 (and associated option chains) which may be undergoing some structural </a:t>
            </a:r>
            <a:r>
              <a:rPr lang="en-US" sz="2400" dirty="0" err="1">
                <a:solidFill>
                  <a:srgbClr val="9900FF"/>
                </a:solidFill>
                <a:latin typeface="Muli"/>
                <a:sym typeface="Muli"/>
              </a:rPr>
              <a:t>realingment</a:t>
            </a:r>
            <a:r>
              <a:rPr lang="en-US" sz="2400" dirty="0">
                <a:solidFill>
                  <a:srgbClr val="9900FF"/>
                </a:solidFill>
                <a:latin typeface="Muli"/>
                <a:sym typeface="Muli"/>
              </a:rPr>
              <a:t> (GE &amp; BOEING are classic examples), VIX is 'diversified' and 'balanced' number that most accurately estimates investor sentiment going into the future. Since VIX is derived from future price expectations for every stock on the S&amp;P500, it accurately captures the hedging strategies of large institutional players - which in turn impact current and future stock prices</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Key </a:t>
            </a:r>
            <a:r>
              <a:rPr lang="en-US" sz="2400" dirty="0" err="1">
                <a:solidFill>
                  <a:srgbClr val="9900FF"/>
                </a:solidFill>
                <a:latin typeface="Muli"/>
                <a:sym typeface="Muli"/>
              </a:rPr>
              <a:t>Charateristic</a:t>
            </a:r>
            <a:r>
              <a:rPr lang="en-US" sz="2400" dirty="0">
                <a:solidFill>
                  <a:srgbClr val="9900FF"/>
                </a:solidFill>
                <a:latin typeface="Muli"/>
                <a:sym typeface="Muli"/>
              </a:rPr>
              <a:t> of Index - 'Long Term Mean Reversion' - Simply put folks </a:t>
            </a:r>
            <a:r>
              <a:rPr lang="en-US" sz="2400" dirty="0" err="1">
                <a:solidFill>
                  <a:srgbClr val="9900FF"/>
                </a:solidFill>
                <a:latin typeface="Muli"/>
                <a:sym typeface="Muli"/>
              </a:rPr>
              <a:t>dont</a:t>
            </a:r>
            <a:r>
              <a:rPr lang="en-US" sz="2400" dirty="0">
                <a:solidFill>
                  <a:srgbClr val="9900FF"/>
                </a:solidFill>
                <a:latin typeface="Muli"/>
                <a:sym typeface="Muli"/>
              </a:rPr>
              <a:t> stay fearful for too long nor do they remain euphoric all the time to whatever happens (Clearly investors could also benefit from learning Zazen and other </a:t>
            </a:r>
            <a:r>
              <a:rPr lang="en-US" sz="2400" dirty="0" err="1">
                <a:solidFill>
                  <a:srgbClr val="9900FF"/>
                </a:solidFill>
                <a:latin typeface="Muli"/>
                <a:sym typeface="Muli"/>
              </a:rPr>
              <a:t>zen</a:t>
            </a:r>
            <a:r>
              <a:rPr lang="en-US" sz="2400" dirty="0">
                <a:solidFill>
                  <a:srgbClr val="9900FF"/>
                </a:solidFill>
                <a:latin typeface="Muli"/>
                <a:sym typeface="Muli"/>
              </a:rPr>
              <a:t> meditation techniques but I'll save that for a later blog about how to maintain equanimity during 'high-volatility' trading sessions)</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Another important 'lesser' </a:t>
            </a:r>
            <a:r>
              <a:rPr lang="en-US" sz="2400" dirty="0" err="1">
                <a:solidFill>
                  <a:srgbClr val="9900FF"/>
                </a:solidFill>
                <a:latin typeface="Muli"/>
                <a:sym typeface="Muli"/>
              </a:rPr>
              <a:t>charateristic</a:t>
            </a:r>
            <a:r>
              <a:rPr lang="en-US" sz="2400" dirty="0">
                <a:solidFill>
                  <a:srgbClr val="9900FF"/>
                </a:solidFill>
                <a:latin typeface="Muli"/>
                <a:sym typeface="Muli"/>
              </a:rPr>
              <a:t> is that VIX has a strong negative correlation to the S&amp;P 500, tending to rise when the stock market dives, and vice versa, and as such futures based on the VIX, traded at the CBOE (retail buyers hardly use CBOE since its been designed for large institutional investors), can be an effective vehicle for hedging stock market positions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Steps to Solutioning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1. Data Gathering - I </a:t>
            </a:r>
            <a:r>
              <a:rPr lang="en-US" sz="2400" dirty="0" err="1">
                <a:solidFill>
                  <a:srgbClr val="9900FF"/>
                </a:solidFill>
                <a:latin typeface="Muli"/>
                <a:sym typeface="Muli"/>
              </a:rPr>
              <a:t>webscraped</a:t>
            </a:r>
            <a:r>
              <a:rPr lang="en-US" sz="2400" dirty="0">
                <a:solidFill>
                  <a:srgbClr val="9900FF"/>
                </a:solidFill>
                <a:latin typeface="Muli"/>
                <a:sym typeface="Muli"/>
              </a:rPr>
              <a:t> 2517 observations for daily adjusted closing prices of VIX starting '2010-06-23' to '2020-06-24' to build the volatility predictor. gathered data was stored in a 'pickle'.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2. Data Pre-processing - Use of </a:t>
            </a:r>
            <a:r>
              <a:rPr lang="en-US" sz="2400" dirty="0" err="1">
                <a:solidFill>
                  <a:srgbClr val="9900FF"/>
                </a:solidFill>
                <a:latin typeface="Muli"/>
                <a:sym typeface="Muli"/>
              </a:rPr>
              <a:t>datetimestamp</a:t>
            </a:r>
            <a:r>
              <a:rPr lang="en-US" sz="2400" dirty="0">
                <a:solidFill>
                  <a:srgbClr val="9900FF"/>
                </a:solidFill>
                <a:latin typeface="Muli"/>
                <a:sym typeface="Muli"/>
              </a:rPr>
              <a:t> and index</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3. Exploratory Data Analysis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4. Model Development and </a:t>
            </a:r>
            <a:r>
              <a:rPr lang="en-US" sz="2400" dirty="0" err="1">
                <a:solidFill>
                  <a:srgbClr val="9900FF"/>
                </a:solidFill>
                <a:latin typeface="Muli"/>
                <a:sym typeface="Muli"/>
              </a:rPr>
              <a:t>Evalution</a:t>
            </a:r>
            <a:r>
              <a:rPr lang="en-US" sz="2400" dirty="0">
                <a:solidFill>
                  <a:srgbClr val="9900FF"/>
                </a:solidFill>
                <a:latin typeface="Muli"/>
                <a:sym typeface="Muli"/>
              </a:rPr>
              <a:t> Criteria (RMSE)</a:t>
            </a:r>
          </a:p>
          <a:p>
            <a:pPr algn="ctr">
              <a:buSzPts val="2400"/>
            </a:pPr>
            <a:r>
              <a:rPr lang="en-US" sz="2400" dirty="0">
                <a:solidFill>
                  <a:srgbClr val="9900FF"/>
                </a:solidFill>
                <a:latin typeface="Muli"/>
                <a:sym typeface="Muli"/>
              </a:rPr>
              <a:t>    1. Baseline - Persistence Model</a:t>
            </a:r>
          </a:p>
          <a:p>
            <a:pPr algn="ctr">
              <a:buSzPts val="2400"/>
            </a:pPr>
            <a:r>
              <a:rPr lang="en-US" sz="2400" dirty="0">
                <a:solidFill>
                  <a:srgbClr val="9900FF"/>
                </a:solidFill>
                <a:latin typeface="Muli"/>
                <a:sym typeface="Muli"/>
              </a:rPr>
              <a:t>    2. Facebook Prophet </a:t>
            </a:r>
          </a:p>
          <a:p>
            <a:pPr algn="ctr">
              <a:buSzPts val="2400"/>
            </a:pPr>
            <a:r>
              <a:rPr lang="en-US" sz="2400" dirty="0">
                <a:solidFill>
                  <a:srgbClr val="9900FF"/>
                </a:solidFill>
                <a:latin typeface="Muli"/>
                <a:sym typeface="Muli"/>
              </a:rPr>
              <a:t>    3. ARIMA</a:t>
            </a:r>
          </a:p>
          <a:p>
            <a:pPr algn="ctr">
              <a:buSzPts val="2400"/>
            </a:pPr>
            <a:r>
              <a:rPr lang="en-US" sz="2400" dirty="0">
                <a:solidFill>
                  <a:srgbClr val="9900FF"/>
                </a:solidFill>
                <a:latin typeface="Muli"/>
                <a:sym typeface="Muli"/>
              </a:rPr>
              <a:t>    4. LSTM (for final presentation)</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5. Choice of Preferred Predictor Explained - the best performing model is the baseline - Persistence Model with a RMSE of 3.34 - I'm hoping the LSTM can outperform the baseline model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Key Findings about the VIX ###</a:t>
            </a:r>
          </a:p>
          <a:p>
            <a:pPr algn="ctr">
              <a:buSzPts val="2400"/>
            </a:pPr>
            <a:r>
              <a:rPr lang="en-US" sz="2400" dirty="0">
                <a:solidFill>
                  <a:srgbClr val="9900FF"/>
                </a:solidFill>
                <a:latin typeface="Muli"/>
                <a:sym typeface="Muli"/>
              </a:rPr>
              <a:t>1. Mean ~ 17 with Standard Deviation - ~7</a:t>
            </a:r>
          </a:p>
          <a:p>
            <a:pPr algn="ctr">
              <a:buSzPts val="2400"/>
            </a:pPr>
            <a:r>
              <a:rPr lang="en-US" sz="2400" dirty="0">
                <a:solidFill>
                  <a:srgbClr val="9900FF"/>
                </a:solidFill>
                <a:latin typeface="Muli"/>
                <a:sym typeface="Muli"/>
              </a:rPr>
              <a:t>2. Highest recorded value - ~82 (March 2020 - peak of market meltdown in response to Covid19 lockdown)</a:t>
            </a:r>
          </a:p>
          <a:p>
            <a:pPr algn="ctr">
              <a:buSzPts val="2400"/>
            </a:pPr>
            <a:r>
              <a:rPr lang="en-US" sz="2400" dirty="0">
                <a:solidFill>
                  <a:srgbClr val="9900FF"/>
                </a:solidFill>
                <a:latin typeface="Muli"/>
                <a:sym typeface="Muli"/>
              </a:rPr>
              <a:t>3. End of Q1 &amp; Q2 see most volatility - End of a critical Q2 is upon us!!!</a:t>
            </a:r>
          </a:p>
          <a:p>
            <a:pPr algn="ctr">
              <a:buSzPts val="2400"/>
            </a:pPr>
            <a:r>
              <a:rPr lang="en-US" sz="2400" dirty="0">
                <a:solidFill>
                  <a:srgbClr val="9900FF"/>
                </a:solidFill>
                <a:latin typeface="Muli"/>
                <a:sym typeface="Muli"/>
              </a:rPr>
              <a:t>4. Elections (We have a big one coming up) result in a spike in volatility </a:t>
            </a:r>
          </a:p>
          <a:p>
            <a:pPr algn="ctr">
              <a:buSzPts val="2400"/>
            </a:pPr>
            <a:r>
              <a:rPr lang="en-US" sz="2400" dirty="0">
                <a:solidFill>
                  <a:srgbClr val="9900FF"/>
                </a:solidFill>
                <a:latin typeface="Muli"/>
                <a:sym typeface="Muli"/>
              </a:rPr>
              <a:t>5. Relative rate of change in volatility needs to factored in building models that use short term change in VIX to predict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Future Steps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Each VIX index value represents an implied annual volatility for the S&amp;P500. So a VIX of 16 implies an annual implied change (up or down) of 16% in the S&amp;P</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For a day trader/scalper/swing trader, this 16% implied annual volatility remains </a:t>
            </a:r>
            <a:r>
              <a:rPr lang="en-US" sz="2400" dirty="0" err="1">
                <a:solidFill>
                  <a:srgbClr val="9900FF"/>
                </a:solidFill>
                <a:latin typeface="Muli"/>
                <a:sym typeface="Muli"/>
              </a:rPr>
              <a:t>instrutable</a:t>
            </a:r>
            <a:r>
              <a:rPr lang="en-US" sz="2400" dirty="0">
                <a:solidFill>
                  <a:srgbClr val="9900FF"/>
                </a:solidFill>
                <a:latin typeface="Muli"/>
                <a:sym typeface="Muli"/>
              </a:rPr>
              <a:t> however when converted into a daily implied movement of ~1 % (16/sqrt(252)), things start to make sense. Within periods of high volatility movement (Incremental bands of 10), scalpers can look to make anywhere from 1-5% unleveraged returns over a 3-4 period (provided they make the right picks of course)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Stock picking itself will </a:t>
            </a:r>
          </a:p>
          <a:p>
            <a:pPr algn="ctr">
              <a:buSzPts val="2400"/>
            </a:pPr>
            <a:endParaRPr lang="en-US" sz="2400" dirty="0">
              <a:solidFill>
                <a:srgbClr val="9900FF"/>
              </a:solidFill>
              <a:latin typeface="Muli"/>
              <a:sym typeface="Muli"/>
            </a:endParaRP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Defend - 70% weight to VIX Predictor + 30% weight to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Hardball</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Attack (Chase stocks with highest delta weighed by a 'barometric' measure of noise around companies - follow the noise and hope it works out)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3rd most critical input - and most exciting challenge would be trading volumes to estimate  (how much incremental change is happening in stock due to rebalancing of futures markets)</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I aim to fine-tune the predictor and identify critical thresholds that can serve as 'triggers' for traders (subscribing to my app). Alerts would be generated when 'relative' volatility changes help identify start of high 'fear' cycles aka buying opportunities and low 'fear' cycles aka sell high and sit on cash </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The END GOAL - develop a combinatory model that weighs 3 primary indicators of volatility - 15 day rolling prediction based on an series of LSTM's that predict for narrow bands of movement </a:t>
            </a:r>
            <a:r>
              <a:rPr lang="en-US" sz="2400" dirty="0" err="1">
                <a:solidFill>
                  <a:srgbClr val="9900FF"/>
                </a:solidFill>
                <a:latin typeface="Muli"/>
                <a:sym typeface="Muli"/>
              </a:rPr>
              <a:t>th</a:t>
            </a:r>
            <a:r>
              <a:rPr lang="en-US" sz="2400" dirty="0">
                <a:solidFill>
                  <a:srgbClr val="9900FF"/>
                </a:solidFill>
                <a:latin typeface="Muli"/>
                <a:sym typeface="Muli"/>
              </a:rPr>
              <a:t>  VIX to '</a:t>
            </a:r>
            <a:r>
              <a:rPr lang="en-US" sz="2400" dirty="0" err="1">
                <a:solidFill>
                  <a:srgbClr val="9900FF"/>
                </a:solidFill>
                <a:latin typeface="Muli"/>
                <a:sym typeface="Muli"/>
              </a:rPr>
              <a:t>magnitudely</a:t>
            </a:r>
            <a:r>
              <a:rPr lang="en-US" sz="2400" dirty="0">
                <a:solidFill>
                  <a:srgbClr val="9900FF"/>
                </a:solidFill>
                <a:latin typeface="Muli"/>
                <a:sym typeface="Muli"/>
              </a:rPr>
              <a:t>' predict market movements and then leave it to the sensibility of an average Joe to decide </a:t>
            </a:r>
            <a:r>
              <a:rPr lang="en-US" sz="2400" dirty="0" err="1">
                <a:solidFill>
                  <a:srgbClr val="9900FF"/>
                </a:solidFill>
                <a:latin typeface="Muli"/>
                <a:sym typeface="Muli"/>
              </a:rPr>
              <a:t>whats</a:t>
            </a:r>
            <a:r>
              <a:rPr lang="en-US" sz="2400" dirty="0">
                <a:solidFill>
                  <a:srgbClr val="9900FF"/>
                </a:solidFill>
                <a:latin typeface="Muli"/>
                <a:sym typeface="Muli"/>
              </a:rPr>
              <a:t> selling around him, </a:t>
            </a:r>
            <a:r>
              <a:rPr lang="en-US" sz="2400" dirty="0" err="1">
                <a:solidFill>
                  <a:srgbClr val="9900FF"/>
                </a:solidFill>
                <a:latin typeface="Muli"/>
                <a:sym typeface="Muli"/>
              </a:rPr>
              <a:t>whats</a:t>
            </a:r>
            <a:r>
              <a:rPr lang="en-US" sz="2400" dirty="0">
                <a:solidFill>
                  <a:srgbClr val="9900FF"/>
                </a:solidFill>
                <a:latin typeface="Muli"/>
                <a:sym typeface="Muli"/>
              </a:rPr>
              <a:t> not, who's talking about stuff more on their social media feeds, what are folks worried about!!! </a:t>
            </a:r>
            <a:r>
              <a:rPr lang="en-US" sz="2400" dirty="0" err="1">
                <a:solidFill>
                  <a:srgbClr val="9900FF"/>
                </a:solidFill>
                <a:latin typeface="Muli"/>
                <a:sym typeface="Muli"/>
              </a:rPr>
              <a:t>etc</a:t>
            </a:r>
            <a:r>
              <a:rPr lang="en-US" sz="2400" dirty="0">
                <a:solidFill>
                  <a:srgbClr val="9900FF"/>
                </a:solidFill>
                <a:latin typeface="Muli"/>
                <a:sym typeface="Muli"/>
              </a:rPr>
              <a:t> - "in rolling seas are </a:t>
            </a:r>
            <a:r>
              <a:rPr lang="en-US" sz="2400" dirty="0" err="1">
                <a:solidFill>
                  <a:srgbClr val="9900FF"/>
                </a:solidFill>
                <a:latin typeface="Muli"/>
                <a:sym typeface="Muli"/>
              </a:rPr>
              <a:t>magnificients</a:t>
            </a:r>
            <a:r>
              <a:rPr lang="en-US" sz="2400" dirty="0">
                <a:solidFill>
                  <a:srgbClr val="9900FF"/>
                </a:solidFill>
                <a:latin typeface="Muli"/>
                <a:sym typeface="Muli"/>
              </a:rPr>
              <a:t> beasts of the ocean found" (of course in the short run) so traders can factor in VIX into decision making</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To conclude:</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“My interest is in the future…I am going to spend the rest of my life there”</a:t>
            </a:r>
          </a:p>
          <a:p>
            <a:pPr algn="ctr">
              <a:buSzPts val="2400"/>
            </a:pPr>
            <a:r>
              <a:rPr lang="en-US" sz="2400" dirty="0">
                <a:solidFill>
                  <a:srgbClr val="9900FF"/>
                </a:solidFill>
                <a:latin typeface="Muli"/>
                <a:sym typeface="Muli"/>
              </a:rPr>
              <a:t>– C.F. Kettering</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Links to Presentation &amp; Academic Literature </a:t>
            </a:r>
          </a:p>
          <a:p>
            <a:pPr algn="ctr">
              <a:buSzPts val="2400"/>
            </a:pPr>
            <a:r>
              <a:rPr lang="en-US" sz="2400" dirty="0">
                <a:solidFill>
                  <a:srgbClr val="9900FF"/>
                </a:solidFill>
                <a:latin typeface="Muli"/>
                <a:sym typeface="Muli"/>
              </a:rPr>
              <a:t>Presentation - https://</a:t>
            </a:r>
            <a:r>
              <a:rPr lang="en-US" sz="2400" dirty="0" err="1">
                <a:solidFill>
                  <a:srgbClr val="9900FF"/>
                </a:solidFill>
                <a:latin typeface="Muli"/>
                <a:sym typeface="Muli"/>
              </a:rPr>
              <a:t>docs.google.com</a:t>
            </a:r>
            <a:r>
              <a:rPr lang="en-US" sz="2400" dirty="0">
                <a:solidFill>
                  <a:srgbClr val="9900FF"/>
                </a:solidFill>
                <a:latin typeface="Muli"/>
                <a:sym typeface="Muli"/>
              </a:rPr>
              <a:t>/presentation/d/1ZFODWgJR_lD_ECELpOK0WLRsaTyFbnwPVT3cFBHadls/</a:t>
            </a:r>
            <a:r>
              <a:rPr lang="en-US" sz="2400" dirty="0" err="1">
                <a:solidFill>
                  <a:srgbClr val="9900FF"/>
                </a:solidFill>
                <a:latin typeface="Muli"/>
                <a:sym typeface="Muli"/>
              </a:rPr>
              <a:t>edit?usp</a:t>
            </a:r>
            <a:r>
              <a:rPr lang="en-US" sz="2400" dirty="0">
                <a:solidFill>
                  <a:srgbClr val="9900FF"/>
                </a:solidFill>
                <a:latin typeface="Muli"/>
                <a:sym typeface="Muli"/>
              </a:rPr>
              <a:t>=sharing</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Articles Reviewed  </a:t>
            </a:r>
          </a:p>
          <a:p>
            <a:pPr algn="ctr">
              <a:buSzPts val="2400"/>
            </a:pPr>
            <a:r>
              <a:rPr lang="en-US" sz="2400" dirty="0">
                <a:solidFill>
                  <a:srgbClr val="9900FF"/>
                </a:solidFill>
                <a:latin typeface="Muli"/>
                <a:sym typeface="Muli"/>
              </a:rPr>
              <a:t>1. General Overview </a:t>
            </a:r>
          </a:p>
          <a:p>
            <a:pPr algn="ctr">
              <a:buSzPts val="2400"/>
            </a:pPr>
            <a:r>
              <a:rPr lang="en-US" sz="2400" dirty="0">
                <a:solidFill>
                  <a:srgbClr val="9900FF"/>
                </a:solidFill>
                <a:latin typeface="Muli"/>
                <a:sym typeface="Muli"/>
              </a:rPr>
              <a:t>- https://</a:t>
            </a:r>
            <a:r>
              <a:rPr lang="en-US" sz="2400" dirty="0" err="1">
                <a:solidFill>
                  <a:srgbClr val="9900FF"/>
                </a:solidFill>
                <a:latin typeface="Muli"/>
                <a:sym typeface="Muli"/>
              </a:rPr>
              <a:t>www.spglobal.com</a:t>
            </a:r>
            <a:r>
              <a:rPr lang="en-US" sz="2400" dirty="0">
                <a:solidFill>
                  <a:srgbClr val="9900FF"/>
                </a:solidFill>
                <a:latin typeface="Muli"/>
                <a:sym typeface="Muli"/>
              </a:rPr>
              <a:t>/</a:t>
            </a:r>
            <a:r>
              <a:rPr lang="en-US" sz="2400" dirty="0" err="1">
                <a:solidFill>
                  <a:srgbClr val="9900FF"/>
                </a:solidFill>
                <a:latin typeface="Muli"/>
                <a:sym typeface="Muli"/>
              </a:rPr>
              <a:t>spdji</a:t>
            </a:r>
            <a:r>
              <a:rPr lang="en-US" sz="2400" dirty="0">
                <a:solidFill>
                  <a:srgbClr val="9900FF"/>
                </a:solidFill>
                <a:latin typeface="Muli"/>
                <a:sym typeface="Muli"/>
              </a:rPr>
              <a:t>/</a:t>
            </a:r>
            <a:r>
              <a:rPr lang="en-US" sz="2400" dirty="0" err="1">
                <a:solidFill>
                  <a:srgbClr val="9900FF"/>
                </a:solidFill>
                <a:latin typeface="Muli"/>
                <a:sym typeface="Muli"/>
              </a:rPr>
              <a:t>en</a:t>
            </a:r>
            <a:r>
              <a:rPr lang="en-US" sz="2400" dirty="0">
                <a:solidFill>
                  <a:srgbClr val="9900FF"/>
                </a:solidFill>
                <a:latin typeface="Muli"/>
                <a:sym typeface="Muli"/>
              </a:rPr>
              <a:t>/education-a-practitioners-guide-to-reading-</a:t>
            </a:r>
            <a:r>
              <a:rPr lang="en-US" sz="2400" dirty="0" err="1">
                <a:solidFill>
                  <a:srgbClr val="9900FF"/>
                </a:solidFill>
                <a:latin typeface="Muli"/>
                <a:sym typeface="Muli"/>
              </a:rPr>
              <a:t>vix.pdf</a:t>
            </a: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https://</a:t>
            </a:r>
            <a:r>
              <a:rPr lang="en-US" sz="2400" dirty="0" err="1">
                <a:solidFill>
                  <a:srgbClr val="9900FF"/>
                </a:solidFill>
                <a:latin typeface="Muli"/>
                <a:sym typeface="Muli"/>
              </a:rPr>
              <a:t>www.investopedia.com</a:t>
            </a:r>
            <a:r>
              <a:rPr lang="en-US" sz="2400" dirty="0">
                <a:solidFill>
                  <a:srgbClr val="9900FF"/>
                </a:solidFill>
                <a:latin typeface="Muli"/>
                <a:sym typeface="Muli"/>
              </a:rPr>
              <a:t>/ask/answers/010915/volatility-good-thing-or-bad-thing-investors-point-view-and-why.asp</a:t>
            </a:r>
          </a:p>
          <a:p>
            <a:pPr algn="ctr">
              <a:buSzPts val="2400"/>
            </a:pPr>
            <a:r>
              <a:rPr lang="en-US" sz="2400" dirty="0">
                <a:solidFill>
                  <a:srgbClr val="9900FF"/>
                </a:solidFill>
                <a:latin typeface="Muli"/>
                <a:sym typeface="Muli"/>
              </a:rPr>
              <a:t>- https://</a:t>
            </a:r>
            <a:r>
              <a:rPr lang="en-US" sz="2400" dirty="0" err="1">
                <a:solidFill>
                  <a:srgbClr val="9900FF"/>
                </a:solidFill>
                <a:latin typeface="Muli"/>
                <a:sym typeface="Muli"/>
              </a:rPr>
              <a:t>ftalphaville.ft.com</a:t>
            </a:r>
            <a:r>
              <a:rPr lang="en-US" sz="2400" dirty="0">
                <a:solidFill>
                  <a:srgbClr val="9900FF"/>
                </a:solidFill>
                <a:latin typeface="Muli"/>
                <a:sym typeface="Muli"/>
              </a:rPr>
              <a:t>/2018/02/28/1519839805000/An-abridged--illustrated-history-of-volatility/</a:t>
            </a: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2. Weakness - https://</a:t>
            </a:r>
            <a:r>
              <a:rPr lang="en-US" sz="2400" dirty="0" err="1">
                <a:solidFill>
                  <a:srgbClr val="9900FF"/>
                </a:solidFill>
                <a:latin typeface="Muli"/>
                <a:sym typeface="Muli"/>
              </a:rPr>
              <a:t>www.barrons.com</a:t>
            </a:r>
            <a:r>
              <a:rPr lang="en-US" sz="2400" dirty="0">
                <a:solidFill>
                  <a:srgbClr val="9900FF"/>
                </a:solidFill>
                <a:latin typeface="Muli"/>
                <a:sym typeface="Muli"/>
              </a:rPr>
              <a:t>/articles/the-pros-and-cons-of-vix-the-markets-fear-gauge-1505942074</a:t>
            </a:r>
          </a:p>
          <a:p>
            <a:pPr algn="ctr">
              <a:buSzPts val="2400"/>
            </a:pPr>
            <a:endParaRPr lang="en-US" sz="2400" dirty="0">
              <a:solidFill>
                <a:srgbClr val="9900FF"/>
              </a:solidFill>
              <a:latin typeface="Muli"/>
              <a:sym typeface="Muli"/>
            </a:endParaRPr>
          </a:p>
          <a:p>
            <a:pPr algn="ctr">
              <a:buSzPts val="2400"/>
            </a:pPr>
            <a:endParaRPr lang="en-US" sz="2400" dirty="0">
              <a:solidFill>
                <a:srgbClr val="9900FF"/>
              </a:solidFill>
              <a:latin typeface="Muli"/>
              <a:sym typeface="Muli"/>
            </a:endParaRPr>
          </a:p>
          <a:p>
            <a:pPr algn="ctr">
              <a:buSzPts val="2400"/>
            </a:pPr>
            <a:r>
              <a:rPr lang="en-US" sz="2400" dirty="0">
                <a:solidFill>
                  <a:srgbClr val="9900FF"/>
                </a:solidFill>
                <a:latin typeface="Muli"/>
                <a:sym typeface="Muli"/>
              </a:rPr>
              <a:t>### Sources for Code, Images </a:t>
            </a:r>
            <a:r>
              <a:rPr lang="en-US" sz="2400" dirty="0" err="1">
                <a:solidFill>
                  <a:srgbClr val="9900FF"/>
                </a:solidFill>
                <a:latin typeface="Muli"/>
                <a:sym typeface="Muli"/>
              </a:rPr>
              <a:t>etc</a:t>
            </a:r>
            <a:r>
              <a:rPr lang="en-US" sz="2400" dirty="0">
                <a:solidFill>
                  <a:srgbClr val="9900FF"/>
                </a:solidFill>
                <a:latin typeface="Muli"/>
                <a:sym typeface="Muli"/>
              </a:rPr>
              <a:t> ###</a:t>
            </a:r>
          </a:p>
          <a:p>
            <a:pPr algn="ctr">
              <a:buSzPts val="2400"/>
            </a:pPr>
            <a:endParaRPr lang="en-US" sz="2400" dirty="0">
              <a:solidFill>
                <a:srgbClr val="9900FF"/>
              </a:solidFill>
              <a:latin typeface="Muli"/>
              <a:sym typeface="Muli"/>
            </a:endParaRPr>
          </a:p>
          <a:p>
            <a:pPr algn="ctr">
              <a:buSzPts val="2400"/>
            </a:pPr>
            <a:endParaRPr lang="en-US" sz="2400" dirty="0">
              <a:solidFill>
                <a:srgbClr val="9900FF"/>
              </a:solidFill>
              <a:latin typeface="Muli"/>
              <a:sym typeface="Muli"/>
            </a:endParaRPr>
          </a:p>
          <a:p>
            <a:pPr algn="ctr">
              <a:buSzPts val="2400"/>
            </a:pPr>
            <a:endParaRPr sz="2400" dirty="0">
              <a:solidFill>
                <a:srgbClr val="9900FF"/>
              </a:solidFill>
              <a:latin typeface="Muli"/>
              <a:sym typeface="Muli"/>
            </a:endParaRPr>
          </a:p>
        </p:txBody>
      </p:sp>
    </p:spTree>
    <p:extLst>
      <p:ext uri="{BB962C8B-B14F-4D97-AF65-F5344CB8AC3E}">
        <p14:creationId xmlns:p14="http://schemas.microsoft.com/office/powerpoint/2010/main" val="86196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418290" y="200200"/>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 ACF &amp; PACF</a:t>
            </a:r>
            <a:endParaRPr sz="2400" dirty="0">
              <a:solidFill>
                <a:srgbClr val="9900FF"/>
              </a:solidFill>
              <a:latin typeface="Muli"/>
              <a:sym typeface="Muli"/>
            </a:endParaRPr>
          </a:p>
        </p:txBody>
      </p:sp>
      <p:pic>
        <p:nvPicPr>
          <p:cNvPr id="3" name="Picture 2" descr="A close up of a logo&#10;&#10;Description automatically generated">
            <a:extLst>
              <a:ext uri="{FF2B5EF4-FFF2-40B4-BE49-F238E27FC236}">
                <a16:creationId xmlns:a16="http://schemas.microsoft.com/office/drawing/2014/main" id="{2A0B7603-0AC4-0448-972A-CC8DCB9356F7}"/>
              </a:ext>
            </a:extLst>
          </p:cNvPr>
          <p:cNvPicPr>
            <a:picLocks noChangeAspect="1"/>
          </p:cNvPicPr>
          <p:nvPr/>
        </p:nvPicPr>
        <p:blipFill>
          <a:blip r:embed="rId3"/>
          <a:stretch>
            <a:fillRect/>
          </a:stretch>
        </p:blipFill>
        <p:spPr>
          <a:xfrm>
            <a:off x="47067" y="904672"/>
            <a:ext cx="4359564" cy="348979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1306D70-0759-FC4C-91B8-F37D6DFE03D0}"/>
              </a:ext>
            </a:extLst>
          </p:cNvPr>
          <p:cNvPicPr>
            <a:picLocks noChangeAspect="1"/>
          </p:cNvPicPr>
          <p:nvPr/>
        </p:nvPicPr>
        <p:blipFill>
          <a:blip r:embed="rId4"/>
          <a:stretch>
            <a:fillRect/>
          </a:stretch>
        </p:blipFill>
        <p:spPr>
          <a:xfrm>
            <a:off x="4503901" y="904671"/>
            <a:ext cx="4359564" cy="3489797"/>
          </a:xfrm>
          <a:prstGeom prst="rect">
            <a:avLst/>
          </a:prstGeom>
        </p:spPr>
      </p:pic>
    </p:spTree>
    <p:extLst>
      <p:ext uri="{BB962C8B-B14F-4D97-AF65-F5344CB8AC3E}">
        <p14:creationId xmlns:p14="http://schemas.microsoft.com/office/powerpoint/2010/main" val="176769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1311965" y="200200"/>
            <a:ext cx="6591632" cy="558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dirty="0">
                <a:solidFill>
                  <a:srgbClr val="9900FF"/>
                </a:solidFill>
                <a:latin typeface="Muli"/>
                <a:ea typeface="Muli"/>
                <a:cs typeface="Muli"/>
                <a:sym typeface="Muli"/>
              </a:rPr>
              <a:t>Current Investment Reality </a:t>
            </a:r>
            <a:endParaRPr sz="2400" dirty="0">
              <a:solidFill>
                <a:srgbClr val="9900FF"/>
              </a:solidFill>
              <a:latin typeface="Muli"/>
              <a:ea typeface="Muli"/>
              <a:cs typeface="Muli"/>
              <a:sym typeface="Muli"/>
            </a:endParaRPr>
          </a:p>
        </p:txBody>
      </p:sp>
      <p:pic>
        <p:nvPicPr>
          <p:cNvPr id="4" name="Picture 3" descr="A screenshot of a cell phone&#10;&#10;Description automatically generated">
            <a:extLst>
              <a:ext uri="{FF2B5EF4-FFF2-40B4-BE49-F238E27FC236}">
                <a16:creationId xmlns:a16="http://schemas.microsoft.com/office/drawing/2014/main" id="{837C06E9-F174-374D-85D2-BD372CFA040C}"/>
              </a:ext>
            </a:extLst>
          </p:cNvPr>
          <p:cNvPicPr>
            <a:picLocks noChangeAspect="1"/>
          </p:cNvPicPr>
          <p:nvPr/>
        </p:nvPicPr>
        <p:blipFill>
          <a:blip r:embed="rId3"/>
          <a:stretch>
            <a:fillRect/>
          </a:stretch>
        </p:blipFill>
        <p:spPr>
          <a:xfrm>
            <a:off x="214471" y="1004865"/>
            <a:ext cx="5240124" cy="3193574"/>
          </a:xfrm>
          <a:prstGeom prst="rect">
            <a:avLst/>
          </a:prstGeom>
        </p:spPr>
      </p:pic>
      <p:sp>
        <p:nvSpPr>
          <p:cNvPr id="20" name="Google Shape;64;p2">
            <a:extLst>
              <a:ext uri="{FF2B5EF4-FFF2-40B4-BE49-F238E27FC236}">
                <a16:creationId xmlns:a16="http://schemas.microsoft.com/office/drawing/2014/main" id="{50766648-3581-7447-A60E-576CB6307449}"/>
              </a:ext>
            </a:extLst>
          </p:cNvPr>
          <p:cNvSpPr txBox="1"/>
          <p:nvPr/>
        </p:nvSpPr>
        <p:spPr>
          <a:xfrm>
            <a:off x="302150" y="4293703"/>
            <a:ext cx="8674047" cy="558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dirty="0">
                <a:solidFill>
                  <a:srgbClr val="FF0000"/>
                </a:solidFill>
                <a:latin typeface="Muli"/>
                <a:ea typeface="Muli"/>
                <a:cs typeface="Muli"/>
                <a:sym typeface="Muli"/>
              </a:rPr>
              <a:t>Clearly a new breed of ‘smart’ mom/pop traders are starting to dominate Wall Street!</a:t>
            </a:r>
          </a:p>
          <a:p>
            <a:pPr marL="0" marR="0" lvl="0" indent="0" algn="ctr" rtl="0">
              <a:lnSpc>
                <a:spcPct val="100000"/>
              </a:lnSpc>
              <a:spcBef>
                <a:spcPts val="0"/>
              </a:spcBef>
              <a:spcAft>
                <a:spcPts val="0"/>
              </a:spcAft>
              <a:buNone/>
            </a:pPr>
            <a:endParaRPr lang="en-US" dirty="0">
              <a:solidFill>
                <a:srgbClr val="FF0000"/>
              </a:solidFill>
              <a:latin typeface="Muli"/>
              <a:ea typeface="Muli"/>
              <a:cs typeface="Muli"/>
              <a:sym typeface="Muli"/>
            </a:endParaRPr>
          </a:p>
          <a:p>
            <a:pPr marL="0" marR="0" lvl="0" indent="0" algn="ctr" rtl="0">
              <a:lnSpc>
                <a:spcPct val="100000"/>
              </a:lnSpc>
              <a:spcBef>
                <a:spcPts val="0"/>
              </a:spcBef>
              <a:spcAft>
                <a:spcPts val="0"/>
              </a:spcAft>
              <a:buNone/>
            </a:pPr>
            <a:r>
              <a:rPr lang="en-US" dirty="0">
                <a:solidFill>
                  <a:srgbClr val="FF0000"/>
                </a:solidFill>
                <a:latin typeface="Muli"/>
                <a:ea typeface="Muli"/>
                <a:cs typeface="Muli"/>
                <a:sym typeface="Muli"/>
              </a:rPr>
              <a:t> </a:t>
            </a:r>
            <a:endParaRPr dirty="0">
              <a:solidFill>
                <a:srgbClr val="FF0000"/>
              </a:solidFill>
              <a:latin typeface="Muli"/>
              <a:ea typeface="Muli"/>
              <a:cs typeface="Muli"/>
              <a:sym typeface="Muli"/>
            </a:endParaRPr>
          </a:p>
          <a:p>
            <a:pPr marL="0" marR="0" lvl="0" indent="0" algn="ctr" rtl="0">
              <a:lnSpc>
                <a:spcPct val="100000"/>
              </a:lnSpc>
              <a:spcBef>
                <a:spcPts val="0"/>
              </a:spcBef>
              <a:spcAft>
                <a:spcPts val="0"/>
              </a:spcAft>
              <a:buNone/>
            </a:pPr>
            <a:endParaRPr dirty="0">
              <a:solidFill>
                <a:srgbClr val="FF0000"/>
              </a:solidFill>
              <a:latin typeface="Muli"/>
              <a:ea typeface="Muli"/>
              <a:cs typeface="Muli"/>
              <a:sym typeface="Muli"/>
            </a:endParaRPr>
          </a:p>
          <a:p>
            <a:pPr marL="0" marR="0" lvl="0" indent="0" algn="ctr" rtl="0">
              <a:lnSpc>
                <a:spcPct val="100000"/>
              </a:lnSpc>
              <a:spcBef>
                <a:spcPts val="0"/>
              </a:spcBef>
              <a:spcAft>
                <a:spcPts val="0"/>
              </a:spcAft>
              <a:buNone/>
            </a:pPr>
            <a:endParaRPr dirty="0">
              <a:solidFill>
                <a:srgbClr val="FF0000"/>
              </a:solidFill>
              <a:latin typeface="Muli"/>
              <a:ea typeface="Muli"/>
              <a:cs typeface="Muli"/>
              <a:sym typeface="Muli"/>
            </a:endParaRPr>
          </a:p>
          <a:p>
            <a:pPr marL="0" marR="0" lvl="0" indent="0" algn="ctr" rtl="0">
              <a:lnSpc>
                <a:spcPct val="100000"/>
              </a:lnSpc>
              <a:spcBef>
                <a:spcPts val="0"/>
              </a:spcBef>
              <a:spcAft>
                <a:spcPts val="0"/>
              </a:spcAft>
              <a:buNone/>
            </a:pPr>
            <a:endParaRPr dirty="0">
              <a:solidFill>
                <a:srgbClr val="FF0000"/>
              </a:solidFill>
              <a:latin typeface="Muli"/>
              <a:ea typeface="Muli"/>
              <a:cs typeface="Muli"/>
              <a:sym typeface="Muli"/>
            </a:endParaRPr>
          </a:p>
        </p:txBody>
      </p:sp>
      <p:pic>
        <p:nvPicPr>
          <p:cNvPr id="7" name="Picture 6" descr="A screenshot of a social media post&#10;&#10;Description automatically generated">
            <a:extLst>
              <a:ext uri="{FF2B5EF4-FFF2-40B4-BE49-F238E27FC236}">
                <a16:creationId xmlns:a16="http://schemas.microsoft.com/office/drawing/2014/main" id="{BFEDB6CB-56A4-4846-AB9A-8872763753EA}"/>
              </a:ext>
            </a:extLst>
          </p:cNvPr>
          <p:cNvPicPr>
            <a:picLocks noChangeAspect="1"/>
          </p:cNvPicPr>
          <p:nvPr/>
        </p:nvPicPr>
        <p:blipFill>
          <a:blip r:embed="rId4"/>
          <a:stretch>
            <a:fillRect/>
          </a:stretch>
        </p:blipFill>
        <p:spPr>
          <a:xfrm>
            <a:off x="4157492" y="972216"/>
            <a:ext cx="4818705" cy="33171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1110249" y="192249"/>
            <a:ext cx="6591632" cy="558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dirty="0">
                <a:solidFill>
                  <a:srgbClr val="9900FF"/>
                </a:solidFill>
                <a:latin typeface="Muli"/>
                <a:ea typeface="Muli"/>
                <a:cs typeface="Muli"/>
                <a:sym typeface="Muli"/>
              </a:rPr>
              <a:t>Beware - Danger Lurks!</a:t>
            </a:r>
            <a:endParaRPr sz="2400" dirty="0">
              <a:solidFill>
                <a:srgbClr val="9900FF"/>
              </a:solidFill>
              <a:latin typeface="Muli"/>
              <a:ea typeface="Muli"/>
              <a:cs typeface="Muli"/>
              <a:sym typeface="Muli"/>
            </a:endParaRPr>
          </a:p>
        </p:txBody>
      </p:sp>
      <p:sp>
        <p:nvSpPr>
          <p:cNvPr id="20" name="Google Shape;64;p2">
            <a:extLst>
              <a:ext uri="{FF2B5EF4-FFF2-40B4-BE49-F238E27FC236}">
                <a16:creationId xmlns:a16="http://schemas.microsoft.com/office/drawing/2014/main" id="{50766648-3581-7447-A60E-576CB6307449}"/>
              </a:ext>
            </a:extLst>
          </p:cNvPr>
          <p:cNvSpPr txBox="1"/>
          <p:nvPr/>
        </p:nvSpPr>
        <p:spPr>
          <a:xfrm>
            <a:off x="5939624" y="769578"/>
            <a:ext cx="2766520" cy="4001205"/>
          </a:xfrm>
          <a:prstGeom prst="rect">
            <a:avLst/>
          </a:prstGeom>
          <a:noFill/>
          <a:ln>
            <a:noFill/>
          </a:ln>
        </p:spPr>
        <p:txBody>
          <a:bodyPr spcFirstLastPara="1" wrap="square" lIns="91425" tIns="91425" rIns="91425" bIns="91425" anchor="t" anchorCtr="0">
            <a:noAutofit/>
          </a:bodyPr>
          <a:lstStyle/>
          <a:p>
            <a:pPr marL="171450" marR="0" lvl="0" indent="-171450" rtl="0">
              <a:lnSpc>
                <a:spcPct val="150000"/>
              </a:lnSpc>
              <a:spcBef>
                <a:spcPts val="0"/>
              </a:spcBef>
              <a:spcAft>
                <a:spcPts val="0"/>
              </a:spcAft>
              <a:buFont typeface="Arial" panose="020B0604020202020204" pitchFamily="34" charset="0"/>
              <a:buChar char="•"/>
            </a:pPr>
            <a:r>
              <a:rPr lang="en-US" dirty="0">
                <a:solidFill>
                  <a:schemeClr val="accent5"/>
                </a:solidFill>
                <a:latin typeface="Muli"/>
                <a:ea typeface="Muli"/>
                <a:cs typeface="Muli"/>
                <a:sym typeface="Muli"/>
              </a:rPr>
              <a:t>Competing against Machine Learning Trading Algorithms that feed of real time volatility data – ‘computational outmatched’</a:t>
            </a:r>
          </a:p>
          <a:p>
            <a:pPr marL="171450" marR="0" lvl="0" indent="-171450" rtl="0">
              <a:lnSpc>
                <a:spcPct val="150000"/>
              </a:lnSpc>
              <a:spcBef>
                <a:spcPts val="0"/>
              </a:spcBef>
              <a:spcAft>
                <a:spcPts val="0"/>
              </a:spcAft>
              <a:buFont typeface="Arial" panose="020B0604020202020204" pitchFamily="34" charset="0"/>
              <a:buChar char="•"/>
            </a:pPr>
            <a:endParaRPr lang="en-US" dirty="0">
              <a:solidFill>
                <a:schemeClr val="accent5"/>
              </a:solidFill>
              <a:latin typeface="Muli"/>
              <a:ea typeface="Muli"/>
              <a:cs typeface="Muli"/>
              <a:sym typeface="Muli"/>
            </a:endParaRPr>
          </a:p>
          <a:p>
            <a:pPr marL="171450" marR="0" lvl="0" indent="-171450" rtl="0">
              <a:lnSpc>
                <a:spcPct val="150000"/>
              </a:lnSpc>
              <a:spcBef>
                <a:spcPts val="0"/>
              </a:spcBef>
              <a:spcAft>
                <a:spcPts val="0"/>
              </a:spcAft>
              <a:buFont typeface="Arial" panose="020B0604020202020204" pitchFamily="34" charset="0"/>
              <a:buChar char="•"/>
            </a:pPr>
            <a:r>
              <a:rPr lang="en-US" dirty="0">
                <a:solidFill>
                  <a:srgbClr val="FF0000"/>
                </a:solidFill>
                <a:latin typeface="Muli"/>
                <a:ea typeface="Muli"/>
                <a:cs typeface="Muli"/>
                <a:sym typeface="Muli"/>
              </a:rPr>
              <a:t>Market Volatility – Friend or Foe?</a:t>
            </a:r>
          </a:p>
          <a:p>
            <a:pPr marR="0" lvl="0" rtl="0">
              <a:lnSpc>
                <a:spcPct val="150000"/>
              </a:lnSpc>
              <a:spcBef>
                <a:spcPts val="0"/>
              </a:spcBef>
              <a:spcAft>
                <a:spcPts val="0"/>
              </a:spcAft>
            </a:pPr>
            <a:endParaRPr dirty="0">
              <a:solidFill>
                <a:schemeClr val="accent5"/>
              </a:solidFill>
              <a:latin typeface="Muli"/>
              <a:ea typeface="Muli"/>
              <a:cs typeface="Muli"/>
              <a:sym typeface="Muli"/>
            </a:endParaRPr>
          </a:p>
          <a:p>
            <a:pPr marL="171450" marR="0" lvl="0" indent="-171450" rtl="0">
              <a:lnSpc>
                <a:spcPct val="150000"/>
              </a:lnSpc>
              <a:spcBef>
                <a:spcPts val="0"/>
              </a:spcBef>
              <a:spcAft>
                <a:spcPts val="0"/>
              </a:spcAft>
              <a:buFont typeface="Arial" panose="020B0604020202020204" pitchFamily="34" charset="0"/>
              <a:buChar char="•"/>
            </a:pPr>
            <a:endParaRPr dirty="0">
              <a:solidFill>
                <a:schemeClr val="accent5"/>
              </a:solidFill>
              <a:latin typeface="Muli"/>
              <a:ea typeface="Muli"/>
              <a:cs typeface="Muli"/>
              <a:sym typeface="Muli"/>
            </a:endParaRPr>
          </a:p>
          <a:p>
            <a:pPr marL="171450" marR="0" lvl="0" indent="-171450" rtl="0">
              <a:lnSpc>
                <a:spcPct val="150000"/>
              </a:lnSpc>
              <a:spcBef>
                <a:spcPts val="0"/>
              </a:spcBef>
              <a:spcAft>
                <a:spcPts val="0"/>
              </a:spcAft>
              <a:buFont typeface="Arial" panose="020B0604020202020204" pitchFamily="34" charset="0"/>
              <a:buChar char="•"/>
            </a:pPr>
            <a:endParaRPr dirty="0">
              <a:solidFill>
                <a:schemeClr val="accent5"/>
              </a:solidFill>
              <a:latin typeface="Muli"/>
              <a:ea typeface="Muli"/>
              <a:cs typeface="Muli"/>
              <a:sym typeface="Muli"/>
            </a:endParaRPr>
          </a:p>
          <a:p>
            <a:pPr marL="171450" marR="0" lvl="0" indent="-171450" rtl="0">
              <a:lnSpc>
                <a:spcPct val="150000"/>
              </a:lnSpc>
              <a:spcBef>
                <a:spcPts val="0"/>
              </a:spcBef>
              <a:spcAft>
                <a:spcPts val="0"/>
              </a:spcAft>
              <a:buFont typeface="Arial" panose="020B0604020202020204" pitchFamily="34" charset="0"/>
              <a:buChar char="•"/>
            </a:pPr>
            <a:endParaRPr dirty="0">
              <a:solidFill>
                <a:schemeClr val="accent5"/>
              </a:solidFill>
              <a:latin typeface="Muli"/>
              <a:ea typeface="Muli"/>
              <a:cs typeface="Muli"/>
              <a:sym typeface="Muli"/>
            </a:endParaRPr>
          </a:p>
        </p:txBody>
      </p:sp>
      <p:pic>
        <p:nvPicPr>
          <p:cNvPr id="8" name="Picture 7">
            <a:extLst>
              <a:ext uri="{FF2B5EF4-FFF2-40B4-BE49-F238E27FC236}">
                <a16:creationId xmlns:a16="http://schemas.microsoft.com/office/drawing/2014/main" id="{D050BDD2-EAA4-9141-B6E4-64A7A1D105F6}"/>
              </a:ext>
            </a:extLst>
          </p:cNvPr>
          <p:cNvPicPr>
            <a:picLocks noChangeAspect="1"/>
          </p:cNvPicPr>
          <p:nvPr/>
        </p:nvPicPr>
        <p:blipFill>
          <a:blip r:embed="rId3"/>
          <a:stretch>
            <a:fillRect/>
          </a:stretch>
        </p:blipFill>
        <p:spPr>
          <a:xfrm>
            <a:off x="222636" y="1000571"/>
            <a:ext cx="5525624" cy="3094350"/>
          </a:xfrm>
          <a:prstGeom prst="rect">
            <a:avLst/>
          </a:prstGeom>
        </p:spPr>
      </p:pic>
    </p:spTree>
    <p:extLst>
      <p:ext uri="{BB962C8B-B14F-4D97-AF65-F5344CB8AC3E}">
        <p14:creationId xmlns:p14="http://schemas.microsoft.com/office/powerpoint/2010/main" val="144004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418290" y="200200"/>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 Volatility Index (VIX</a:t>
            </a:r>
            <a:r>
              <a:rPr lang="en-US" sz="2400" dirty="0">
                <a:solidFill>
                  <a:srgbClr val="9900FF"/>
                </a:solidFill>
                <a:latin typeface="Muli"/>
                <a:sym typeface="Muli"/>
              </a:rPr>
              <a:t>) aka ‘fear gauge’ or ’fear index’ </a:t>
            </a:r>
            <a:endParaRPr sz="2400" dirty="0">
              <a:solidFill>
                <a:srgbClr val="9900FF"/>
              </a:solidFill>
              <a:latin typeface="Muli"/>
              <a:sym typeface="Muli"/>
            </a:endParaRPr>
          </a:p>
        </p:txBody>
      </p:sp>
      <p:sp>
        <p:nvSpPr>
          <p:cNvPr id="30" name="Google Shape;64;p2">
            <a:extLst>
              <a:ext uri="{FF2B5EF4-FFF2-40B4-BE49-F238E27FC236}">
                <a16:creationId xmlns:a16="http://schemas.microsoft.com/office/drawing/2014/main" id="{5589D064-B8D5-FB48-A902-6C04562BC60C}"/>
              </a:ext>
            </a:extLst>
          </p:cNvPr>
          <p:cNvSpPr txBox="1"/>
          <p:nvPr/>
        </p:nvSpPr>
        <p:spPr>
          <a:xfrm>
            <a:off x="418291" y="3826715"/>
            <a:ext cx="8391582" cy="1116585"/>
          </a:xfrm>
          <a:prstGeom prst="rect">
            <a:avLst/>
          </a:prstGeom>
          <a:noFill/>
          <a:ln>
            <a:noFill/>
          </a:ln>
        </p:spPr>
        <p:txBody>
          <a:bodyPr spcFirstLastPara="1" wrap="square" lIns="91425" tIns="91425" rIns="91425" bIns="91425" anchor="t" anchorCtr="0">
            <a:noAutofit/>
          </a:bodyPr>
          <a:lstStyle/>
          <a:p>
            <a:pPr marL="171450" marR="0" lvl="0" indent="-171450" rtl="0">
              <a:lnSpc>
                <a:spcPct val="150000"/>
              </a:lnSpc>
              <a:spcBef>
                <a:spcPts val="0"/>
              </a:spcBef>
              <a:spcAft>
                <a:spcPts val="0"/>
              </a:spcAft>
              <a:buFont typeface="Arial" panose="020B0604020202020204" pitchFamily="34" charset="0"/>
              <a:buChar char="•"/>
            </a:pPr>
            <a:r>
              <a:rPr lang="en-US" dirty="0">
                <a:solidFill>
                  <a:schemeClr val="accent5"/>
                </a:solidFill>
                <a:latin typeface="Muli"/>
                <a:ea typeface="Muli"/>
                <a:cs typeface="Muli"/>
                <a:sym typeface="Muli"/>
              </a:rPr>
              <a:t>Widely acknowledged as the best indicator of implied future volatility (for over 25 years) </a:t>
            </a:r>
          </a:p>
          <a:p>
            <a:pPr marL="171450" marR="0" lvl="0" indent="-171450" rtl="0">
              <a:lnSpc>
                <a:spcPct val="150000"/>
              </a:lnSpc>
              <a:spcBef>
                <a:spcPts val="0"/>
              </a:spcBef>
              <a:spcAft>
                <a:spcPts val="0"/>
              </a:spcAft>
              <a:buFont typeface="Arial" panose="020B0604020202020204" pitchFamily="34" charset="0"/>
              <a:buChar char="•"/>
            </a:pPr>
            <a:r>
              <a:rPr lang="en-US" dirty="0">
                <a:solidFill>
                  <a:schemeClr val="accent5"/>
                </a:solidFill>
                <a:latin typeface="Muli"/>
                <a:ea typeface="Muli"/>
                <a:cs typeface="Muli"/>
                <a:sym typeface="Muli"/>
              </a:rPr>
              <a:t>Challenge – CBOE VIX is for most part inscrutable to the retail mom/pop investor  </a:t>
            </a:r>
          </a:p>
          <a:p>
            <a:pPr marL="171450" marR="0" lvl="0" indent="-171450" rtl="0">
              <a:lnSpc>
                <a:spcPct val="150000"/>
              </a:lnSpc>
              <a:spcBef>
                <a:spcPts val="0"/>
              </a:spcBef>
              <a:spcAft>
                <a:spcPts val="0"/>
              </a:spcAft>
              <a:buFont typeface="Arial" panose="020B0604020202020204" pitchFamily="34" charset="0"/>
              <a:buChar char="•"/>
            </a:pPr>
            <a:r>
              <a:rPr lang="en-US" dirty="0">
                <a:solidFill>
                  <a:schemeClr val="accent5"/>
                </a:solidFill>
                <a:latin typeface="Muli"/>
                <a:ea typeface="Muli"/>
                <a:cs typeface="Muli"/>
                <a:sym typeface="Muli"/>
              </a:rPr>
              <a:t>Key characteristics  - ‘long term mean reversion’ and ‘inversely co-related with S&amp;P500’</a:t>
            </a:r>
            <a:endParaRPr dirty="0">
              <a:solidFill>
                <a:schemeClr val="accent5"/>
              </a:solidFill>
              <a:latin typeface="Muli"/>
              <a:ea typeface="Muli"/>
              <a:cs typeface="Muli"/>
              <a:sym typeface="Muli"/>
            </a:endParaRPr>
          </a:p>
        </p:txBody>
      </p:sp>
      <p:pic>
        <p:nvPicPr>
          <p:cNvPr id="5" name="Picture 4" descr="A close up of a screen&#10;&#10;Description automatically generated">
            <a:extLst>
              <a:ext uri="{FF2B5EF4-FFF2-40B4-BE49-F238E27FC236}">
                <a16:creationId xmlns:a16="http://schemas.microsoft.com/office/drawing/2014/main" id="{F6BBCCD9-AE10-5C43-BA85-EC066466FA5C}"/>
              </a:ext>
            </a:extLst>
          </p:cNvPr>
          <p:cNvPicPr>
            <a:picLocks noChangeAspect="1"/>
          </p:cNvPicPr>
          <p:nvPr/>
        </p:nvPicPr>
        <p:blipFill>
          <a:blip r:embed="rId3"/>
          <a:stretch>
            <a:fillRect/>
          </a:stretch>
        </p:blipFill>
        <p:spPr>
          <a:xfrm>
            <a:off x="373712" y="678025"/>
            <a:ext cx="8698727" cy="3270198"/>
          </a:xfrm>
          <a:prstGeom prst="rect">
            <a:avLst/>
          </a:prstGeom>
        </p:spPr>
      </p:pic>
      <p:graphicFrame>
        <p:nvGraphicFramePr>
          <p:cNvPr id="2" name="Table 1">
            <a:extLst>
              <a:ext uri="{FF2B5EF4-FFF2-40B4-BE49-F238E27FC236}">
                <a16:creationId xmlns:a16="http://schemas.microsoft.com/office/drawing/2014/main" id="{96EF3B43-90F6-BA46-957A-E1DD36C2397B}"/>
              </a:ext>
            </a:extLst>
          </p:cNvPr>
          <p:cNvGraphicFramePr>
            <a:graphicFrameLocks noGrp="1"/>
          </p:cNvGraphicFramePr>
          <p:nvPr>
            <p:extLst>
              <p:ext uri="{D42A27DB-BD31-4B8C-83A1-F6EECF244321}">
                <p14:modId xmlns:p14="http://schemas.microsoft.com/office/powerpoint/2010/main" val="1449266404"/>
              </p:ext>
            </p:extLst>
          </p:nvPr>
        </p:nvGraphicFramePr>
        <p:xfrm>
          <a:off x="1554567" y="797929"/>
          <a:ext cx="2968627" cy="518856"/>
        </p:xfrm>
        <a:graphic>
          <a:graphicData uri="http://schemas.openxmlformats.org/drawingml/2006/table">
            <a:tbl>
              <a:tblPr firstRow="1" bandRow="1">
                <a:tableStyleId>{35758FB7-9AC5-4552-8A53-C91805E547FA}</a:tableStyleId>
              </a:tblPr>
              <a:tblGrid>
                <a:gridCol w="1200468">
                  <a:extLst>
                    <a:ext uri="{9D8B030D-6E8A-4147-A177-3AD203B41FA5}">
                      <a16:colId xmlns:a16="http://schemas.microsoft.com/office/drawing/2014/main" val="2132303068"/>
                    </a:ext>
                  </a:extLst>
                </a:gridCol>
                <a:gridCol w="357505">
                  <a:extLst>
                    <a:ext uri="{9D8B030D-6E8A-4147-A177-3AD203B41FA5}">
                      <a16:colId xmlns:a16="http://schemas.microsoft.com/office/drawing/2014/main" val="3326363892"/>
                    </a:ext>
                  </a:extLst>
                </a:gridCol>
                <a:gridCol w="470218">
                  <a:extLst>
                    <a:ext uri="{9D8B030D-6E8A-4147-A177-3AD203B41FA5}">
                      <a16:colId xmlns:a16="http://schemas.microsoft.com/office/drawing/2014/main" val="3171389923"/>
                    </a:ext>
                  </a:extLst>
                </a:gridCol>
                <a:gridCol w="470218">
                  <a:extLst>
                    <a:ext uri="{9D8B030D-6E8A-4147-A177-3AD203B41FA5}">
                      <a16:colId xmlns:a16="http://schemas.microsoft.com/office/drawing/2014/main" val="686567023"/>
                    </a:ext>
                  </a:extLst>
                </a:gridCol>
                <a:gridCol w="470218">
                  <a:extLst>
                    <a:ext uri="{9D8B030D-6E8A-4147-A177-3AD203B41FA5}">
                      <a16:colId xmlns:a16="http://schemas.microsoft.com/office/drawing/2014/main" val="3161332780"/>
                    </a:ext>
                  </a:extLst>
                </a:gridCol>
              </a:tblGrid>
              <a:tr h="275016">
                <a:tc>
                  <a:txBody>
                    <a:bodyPr/>
                    <a:lstStyle/>
                    <a:p>
                      <a:r>
                        <a:rPr lang="en-US" sz="1000" dirty="0"/>
                        <a:t>VIX Index</a:t>
                      </a:r>
                    </a:p>
                  </a:txBody>
                  <a:tcPr/>
                </a:tc>
                <a:tc>
                  <a:txBody>
                    <a:bodyPr/>
                    <a:lstStyle/>
                    <a:p>
                      <a:pPr algn="ctr"/>
                      <a:r>
                        <a:rPr lang="en-US" sz="1000" dirty="0"/>
                        <a:t>16</a:t>
                      </a:r>
                    </a:p>
                  </a:txBody>
                  <a:tcPr/>
                </a:tc>
                <a:tc>
                  <a:txBody>
                    <a:bodyPr/>
                    <a:lstStyle/>
                    <a:p>
                      <a:pPr algn="ctr"/>
                      <a:r>
                        <a:rPr lang="en-US" sz="1000" dirty="0"/>
                        <a:t>25</a:t>
                      </a:r>
                    </a:p>
                  </a:txBody>
                  <a:tcPr/>
                </a:tc>
                <a:tc>
                  <a:txBody>
                    <a:bodyPr/>
                    <a:lstStyle/>
                    <a:p>
                      <a:pPr algn="ctr"/>
                      <a:r>
                        <a:rPr lang="en-US" sz="1000" dirty="0"/>
                        <a:t>35</a:t>
                      </a:r>
                    </a:p>
                  </a:txBody>
                  <a:tcPr/>
                </a:tc>
                <a:tc>
                  <a:txBody>
                    <a:bodyPr/>
                    <a:lstStyle/>
                    <a:p>
                      <a:pPr algn="ctr"/>
                      <a:r>
                        <a:rPr lang="en-US" sz="1000" dirty="0"/>
                        <a:t>45</a:t>
                      </a:r>
                    </a:p>
                  </a:txBody>
                  <a:tcPr/>
                </a:tc>
                <a:extLst>
                  <a:ext uri="{0D108BD9-81ED-4DB2-BD59-A6C34878D82A}">
                    <a16:rowId xmlns:a16="http://schemas.microsoft.com/office/drawing/2014/main" val="594477715"/>
                  </a:ext>
                </a:extLst>
              </a:tr>
              <a:tr h="0">
                <a:tc>
                  <a:txBody>
                    <a:bodyPr/>
                    <a:lstStyle/>
                    <a:p>
                      <a:r>
                        <a:rPr lang="en-US" sz="1000" dirty="0"/>
                        <a:t>Implied Annual %</a:t>
                      </a:r>
                    </a:p>
                  </a:txBody>
                  <a:tcPr/>
                </a:tc>
                <a:tc>
                  <a:txBody>
                    <a:bodyPr/>
                    <a:lstStyle/>
                    <a:p>
                      <a:pPr algn="ctr" fontAlgn="b"/>
                      <a:r>
                        <a:rPr lang="en-US" sz="1000" b="0" i="0" u="none" strike="noStrike" cap="none" dirty="0">
                          <a:solidFill>
                            <a:schemeClr val="dk1"/>
                          </a:solidFill>
                          <a:latin typeface="+mn-lt"/>
                          <a:ea typeface="+mn-ea"/>
                          <a:cs typeface="+mn-cs"/>
                          <a:sym typeface="Arial"/>
                        </a:rPr>
                        <a:t>16%</a:t>
                      </a:r>
                    </a:p>
                  </a:txBody>
                  <a:tcPr marL="9525" marR="9525" marT="9525" marB="0" anchor="ctr"/>
                </a:tc>
                <a:tc>
                  <a:txBody>
                    <a:bodyPr/>
                    <a:lstStyle/>
                    <a:p>
                      <a:pPr algn="ctr"/>
                      <a:r>
                        <a:rPr lang="en-US" sz="1000" dirty="0"/>
                        <a:t>25%</a:t>
                      </a:r>
                    </a:p>
                  </a:txBody>
                  <a:tcPr anchor="ctr"/>
                </a:tc>
                <a:tc>
                  <a:txBody>
                    <a:bodyPr/>
                    <a:lstStyle/>
                    <a:p>
                      <a:pPr algn="ctr"/>
                      <a:r>
                        <a:rPr lang="en-US" sz="1000" dirty="0"/>
                        <a:t>35%</a:t>
                      </a:r>
                    </a:p>
                  </a:txBody>
                  <a:tcPr anchor="ctr"/>
                </a:tc>
                <a:tc>
                  <a:txBody>
                    <a:bodyPr/>
                    <a:lstStyle/>
                    <a:p>
                      <a:pPr algn="ctr"/>
                      <a:r>
                        <a:rPr lang="en-US" sz="1000" dirty="0"/>
                        <a:t>45%</a:t>
                      </a:r>
                    </a:p>
                  </a:txBody>
                  <a:tcPr anchor="ctr"/>
                </a:tc>
                <a:extLst>
                  <a:ext uri="{0D108BD9-81ED-4DB2-BD59-A6C34878D82A}">
                    <a16:rowId xmlns:a16="http://schemas.microsoft.com/office/drawing/2014/main" val="2073029330"/>
                  </a:ext>
                </a:extLst>
              </a:tr>
            </a:tbl>
          </a:graphicData>
        </a:graphic>
      </p:graphicFrame>
      <p:graphicFrame>
        <p:nvGraphicFramePr>
          <p:cNvPr id="10" name="Table 9">
            <a:extLst>
              <a:ext uri="{FF2B5EF4-FFF2-40B4-BE49-F238E27FC236}">
                <a16:creationId xmlns:a16="http://schemas.microsoft.com/office/drawing/2014/main" id="{C6978DA7-0B49-2643-BEAB-9BE1F508BA65}"/>
              </a:ext>
            </a:extLst>
          </p:cNvPr>
          <p:cNvGraphicFramePr>
            <a:graphicFrameLocks noGrp="1"/>
          </p:cNvGraphicFramePr>
          <p:nvPr>
            <p:extLst>
              <p:ext uri="{D42A27DB-BD31-4B8C-83A1-F6EECF244321}">
                <p14:modId xmlns:p14="http://schemas.microsoft.com/office/powerpoint/2010/main" val="1940872339"/>
              </p:ext>
            </p:extLst>
          </p:nvPr>
        </p:nvGraphicFramePr>
        <p:xfrm>
          <a:off x="4768219" y="797929"/>
          <a:ext cx="3326643" cy="518856"/>
        </p:xfrm>
        <a:graphic>
          <a:graphicData uri="http://schemas.openxmlformats.org/drawingml/2006/table">
            <a:tbl>
              <a:tblPr firstRow="1" bandRow="1">
                <a:tableStyleId>{69C7853C-536D-4A76-A0AE-DD22124D55A5}</a:tableStyleId>
              </a:tblPr>
              <a:tblGrid>
                <a:gridCol w="814705">
                  <a:extLst>
                    <a:ext uri="{9D8B030D-6E8A-4147-A177-3AD203B41FA5}">
                      <a16:colId xmlns:a16="http://schemas.microsoft.com/office/drawing/2014/main" val="2132303068"/>
                    </a:ext>
                  </a:extLst>
                </a:gridCol>
                <a:gridCol w="531132">
                  <a:extLst>
                    <a:ext uri="{9D8B030D-6E8A-4147-A177-3AD203B41FA5}">
                      <a16:colId xmlns:a16="http://schemas.microsoft.com/office/drawing/2014/main" val="3326363892"/>
                    </a:ext>
                  </a:extLst>
                </a:gridCol>
                <a:gridCol w="531131">
                  <a:extLst>
                    <a:ext uri="{9D8B030D-6E8A-4147-A177-3AD203B41FA5}">
                      <a16:colId xmlns:a16="http://schemas.microsoft.com/office/drawing/2014/main" val="3171389923"/>
                    </a:ext>
                  </a:extLst>
                </a:gridCol>
                <a:gridCol w="483225">
                  <a:extLst>
                    <a:ext uri="{9D8B030D-6E8A-4147-A177-3AD203B41FA5}">
                      <a16:colId xmlns:a16="http://schemas.microsoft.com/office/drawing/2014/main" val="686567023"/>
                    </a:ext>
                  </a:extLst>
                </a:gridCol>
                <a:gridCol w="483225">
                  <a:extLst>
                    <a:ext uri="{9D8B030D-6E8A-4147-A177-3AD203B41FA5}">
                      <a16:colId xmlns:a16="http://schemas.microsoft.com/office/drawing/2014/main" val="3161332780"/>
                    </a:ext>
                  </a:extLst>
                </a:gridCol>
                <a:gridCol w="483225">
                  <a:extLst>
                    <a:ext uri="{9D8B030D-6E8A-4147-A177-3AD203B41FA5}">
                      <a16:colId xmlns:a16="http://schemas.microsoft.com/office/drawing/2014/main" val="209068421"/>
                    </a:ext>
                  </a:extLst>
                </a:gridCol>
              </a:tblGrid>
              <a:tr h="275016">
                <a:tc>
                  <a:txBody>
                    <a:bodyPr/>
                    <a:lstStyle/>
                    <a:p>
                      <a:r>
                        <a:rPr lang="en-US" sz="1000" dirty="0"/>
                        <a:t>VIX Index</a:t>
                      </a:r>
                    </a:p>
                  </a:txBody>
                  <a:tcPr/>
                </a:tc>
                <a:tc>
                  <a:txBody>
                    <a:bodyPr/>
                    <a:lstStyle/>
                    <a:p>
                      <a:pPr algn="ctr"/>
                      <a:r>
                        <a:rPr lang="en-US" sz="1000" dirty="0"/>
                        <a:t>Mean </a:t>
                      </a:r>
                    </a:p>
                  </a:txBody>
                  <a:tcPr/>
                </a:tc>
                <a:tc>
                  <a:txBody>
                    <a:bodyPr/>
                    <a:lstStyle/>
                    <a:p>
                      <a:pPr algn="ctr"/>
                      <a:r>
                        <a:rPr lang="en-US" sz="1000" dirty="0"/>
                        <a:t>SD</a:t>
                      </a:r>
                    </a:p>
                  </a:txBody>
                  <a:tcPr/>
                </a:tc>
                <a:tc>
                  <a:txBody>
                    <a:bodyPr/>
                    <a:lstStyle/>
                    <a:p>
                      <a:pPr algn="ctr"/>
                      <a:r>
                        <a:rPr lang="en-US" sz="1000" dirty="0"/>
                        <a:t>50%</a:t>
                      </a:r>
                    </a:p>
                  </a:txBody>
                  <a:tcPr/>
                </a:tc>
                <a:tc>
                  <a:txBody>
                    <a:bodyPr/>
                    <a:lstStyle/>
                    <a:p>
                      <a:pPr algn="ctr"/>
                      <a:r>
                        <a:rPr lang="en-US" sz="1000" dirty="0"/>
                        <a:t>75%</a:t>
                      </a:r>
                    </a:p>
                  </a:txBody>
                  <a:tcPr/>
                </a:tc>
                <a:tc>
                  <a:txBody>
                    <a:bodyPr/>
                    <a:lstStyle/>
                    <a:p>
                      <a:pPr algn="ctr"/>
                      <a:r>
                        <a:rPr lang="en-US" sz="1000" dirty="0"/>
                        <a:t>Max</a:t>
                      </a:r>
                    </a:p>
                  </a:txBody>
                  <a:tcPr/>
                </a:tc>
                <a:extLst>
                  <a:ext uri="{0D108BD9-81ED-4DB2-BD59-A6C34878D82A}">
                    <a16:rowId xmlns:a16="http://schemas.microsoft.com/office/drawing/2014/main" val="594477715"/>
                  </a:ext>
                </a:extLst>
              </a:tr>
              <a:tr h="0">
                <a:tc>
                  <a:txBody>
                    <a:bodyPr/>
                    <a:lstStyle/>
                    <a:p>
                      <a:r>
                        <a:rPr lang="en-US" sz="1000" dirty="0"/>
                        <a:t>Key Facts </a:t>
                      </a:r>
                    </a:p>
                  </a:txBody>
                  <a:tcPr/>
                </a:tc>
                <a:tc>
                  <a:txBody>
                    <a:bodyPr/>
                    <a:lstStyle/>
                    <a:p>
                      <a:pPr algn="ctr" fontAlgn="b"/>
                      <a:r>
                        <a:rPr lang="en-US" sz="1000" u="none" strike="noStrike" cap="none" dirty="0">
                          <a:sym typeface="Arial"/>
                        </a:rPr>
                        <a:t>~17</a:t>
                      </a:r>
                      <a:endParaRPr lang="en-US" sz="1000" b="0" i="0" u="none" strike="noStrike" cap="none" dirty="0">
                        <a:solidFill>
                          <a:schemeClr val="dk1"/>
                        </a:solidFill>
                        <a:latin typeface="+mn-lt"/>
                        <a:ea typeface="+mn-ea"/>
                        <a:cs typeface="+mn-cs"/>
                        <a:sym typeface="Arial"/>
                      </a:endParaRPr>
                    </a:p>
                  </a:txBody>
                  <a:tcPr marL="9525" marR="9525" marT="9525" marB="0" anchor="ctr"/>
                </a:tc>
                <a:tc>
                  <a:txBody>
                    <a:bodyPr/>
                    <a:lstStyle/>
                    <a:p>
                      <a:pPr algn="ctr"/>
                      <a:r>
                        <a:rPr lang="en-US" sz="1000" dirty="0"/>
                        <a:t>~7</a:t>
                      </a:r>
                    </a:p>
                  </a:txBody>
                  <a:tcPr anchor="ctr"/>
                </a:tc>
                <a:tc>
                  <a:txBody>
                    <a:bodyPr/>
                    <a:lstStyle/>
                    <a:p>
                      <a:pPr algn="ctr"/>
                      <a:r>
                        <a:rPr lang="en-US" sz="1000" dirty="0"/>
                        <a:t>~15</a:t>
                      </a:r>
                    </a:p>
                  </a:txBody>
                  <a:tcPr anchor="ctr"/>
                </a:tc>
                <a:tc>
                  <a:txBody>
                    <a:bodyPr/>
                    <a:lstStyle/>
                    <a:p>
                      <a:pPr algn="ctr"/>
                      <a:r>
                        <a:rPr lang="en-US" sz="1000" dirty="0"/>
                        <a:t>~19</a:t>
                      </a:r>
                    </a:p>
                  </a:txBody>
                  <a:tcPr anchor="ctr"/>
                </a:tc>
                <a:tc>
                  <a:txBody>
                    <a:bodyPr/>
                    <a:lstStyle/>
                    <a:p>
                      <a:pPr algn="ctr"/>
                      <a:r>
                        <a:rPr lang="en-US" sz="1000" dirty="0"/>
                        <a:t>~82</a:t>
                      </a:r>
                    </a:p>
                  </a:txBody>
                  <a:tcPr anchor="ctr"/>
                </a:tc>
                <a:extLst>
                  <a:ext uri="{0D108BD9-81ED-4DB2-BD59-A6C34878D82A}">
                    <a16:rowId xmlns:a16="http://schemas.microsoft.com/office/drawing/2014/main" val="2073029330"/>
                  </a:ext>
                </a:extLst>
              </a:tr>
            </a:tbl>
          </a:graphicData>
        </a:graphic>
      </p:graphicFrame>
      <p:sp>
        <p:nvSpPr>
          <p:cNvPr id="8" name="Oval 7">
            <a:extLst>
              <a:ext uri="{FF2B5EF4-FFF2-40B4-BE49-F238E27FC236}">
                <a16:creationId xmlns:a16="http://schemas.microsoft.com/office/drawing/2014/main" id="{0346DB9C-69D8-5D4A-A4F6-C21F9E5E74B6}"/>
              </a:ext>
            </a:extLst>
          </p:cNvPr>
          <p:cNvSpPr/>
          <p:nvPr/>
        </p:nvSpPr>
        <p:spPr>
          <a:xfrm>
            <a:off x="8237552" y="797929"/>
            <a:ext cx="437149" cy="2581375"/>
          </a:xfrm>
          <a:prstGeom prst="ellipse">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0D6AE5-C1AB-CC45-8AB5-D3B8F9AF5D6D}"/>
              </a:ext>
            </a:extLst>
          </p:cNvPr>
          <p:cNvSpPr/>
          <p:nvPr/>
        </p:nvSpPr>
        <p:spPr>
          <a:xfrm>
            <a:off x="7232356" y="2256816"/>
            <a:ext cx="597730" cy="1245704"/>
          </a:xfrm>
          <a:prstGeom prst="ellipse">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B9A9DBE-909C-6C41-9A70-499C2BEAC428}"/>
              </a:ext>
            </a:extLst>
          </p:cNvPr>
          <p:cNvSpPr/>
          <p:nvPr/>
        </p:nvSpPr>
        <p:spPr>
          <a:xfrm>
            <a:off x="6489808" y="2224389"/>
            <a:ext cx="597730" cy="1245704"/>
          </a:xfrm>
          <a:prstGeom prst="ellipse">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0D75B0D-C996-834F-A646-971D7046B10D}"/>
              </a:ext>
            </a:extLst>
          </p:cNvPr>
          <p:cNvSpPr/>
          <p:nvPr/>
        </p:nvSpPr>
        <p:spPr>
          <a:xfrm>
            <a:off x="4784226" y="2182232"/>
            <a:ext cx="597730" cy="1245704"/>
          </a:xfrm>
          <a:prstGeom prst="ellipse">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4164E3-6069-F242-8A1A-50571F085BF7}"/>
              </a:ext>
            </a:extLst>
          </p:cNvPr>
          <p:cNvSpPr/>
          <p:nvPr/>
        </p:nvSpPr>
        <p:spPr>
          <a:xfrm>
            <a:off x="1687577" y="1896894"/>
            <a:ext cx="597730" cy="1401339"/>
          </a:xfrm>
          <a:prstGeom prst="ellipse">
            <a:avLst/>
          </a:prstGeom>
          <a:no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23;g73ba2940e4_0_42">
            <a:extLst>
              <a:ext uri="{FF2B5EF4-FFF2-40B4-BE49-F238E27FC236}">
                <a16:creationId xmlns:a16="http://schemas.microsoft.com/office/drawing/2014/main" id="{75451938-9FCF-874E-AC5B-597B0FB68594}"/>
              </a:ext>
            </a:extLst>
          </p:cNvPr>
          <p:cNvSpPr txBox="1"/>
          <p:nvPr/>
        </p:nvSpPr>
        <p:spPr>
          <a:xfrm>
            <a:off x="7113711" y="1407491"/>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rgbClr val="FF0000"/>
                </a:solidFill>
                <a:latin typeface="Muli"/>
              </a:rPr>
              <a:t> Covid-19</a:t>
            </a:r>
            <a:endParaRPr sz="1000" dirty="0">
              <a:solidFill>
                <a:srgbClr val="FF0000"/>
              </a:solidFill>
              <a:latin typeface="Muli"/>
              <a:sym typeface="Muli"/>
            </a:endParaRPr>
          </a:p>
        </p:txBody>
      </p:sp>
      <p:sp>
        <p:nvSpPr>
          <p:cNvPr id="17" name="Google Shape;123;g73ba2940e4_0_42">
            <a:extLst>
              <a:ext uri="{FF2B5EF4-FFF2-40B4-BE49-F238E27FC236}">
                <a16:creationId xmlns:a16="http://schemas.microsoft.com/office/drawing/2014/main" id="{55DA059D-09C2-8E45-AAC6-FB75542B2E55}"/>
              </a:ext>
            </a:extLst>
          </p:cNvPr>
          <p:cNvSpPr txBox="1"/>
          <p:nvPr/>
        </p:nvSpPr>
        <p:spPr>
          <a:xfrm>
            <a:off x="6293345" y="1851721"/>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rgbClr val="FF0000"/>
                </a:solidFill>
                <a:latin typeface="Muli"/>
              </a:rPr>
              <a:t> Trade War &amp; Iran Crises</a:t>
            </a:r>
            <a:endParaRPr sz="1000" dirty="0">
              <a:solidFill>
                <a:srgbClr val="FF0000"/>
              </a:solidFill>
              <a:latin typeface="Muli"/>
              <a:sym typeface="Muli"/>
            </a:endParaRPr>
          </a:p>
        </p:txBody>
      </p:sp>
      <p:sp>
        <p:nvSpPr>
          <p:cNvPr id="18" name="Google Shape;123;g73ba2940e4_0_42">
            <a:extLst>
              <a:ext uri="{FF2B5EF4-FFF2-40B4-BE49-F238E27FC236}">
                <a16:creationId xmlns:a16="http://schemas.microsoft.com/office/drawing/2014/main" id="{22575ED1-44F2-ED47-98FA-E149BFE4E2BD}"/>
              </a:ext>
            </a:extLst>
          </p:cNvPr>
          <p:cNvSpPr txBox="1"/>
          <p:nvPr/>
        </p:nvSpPr>
        <p:spPr>
          <a:xfrm>
            <a:off x="4315384" y="1760924"/>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rgbClr val="FF0000"/>
                </a:solidFill>
                <a:latin typeface="Muli"/>
              </a:rPr>
              <a:t> Election Year &amp; Big Tax Cut</a:t>
            </a:r>
            <a:endParaRPr sz="1000" dirty="0">
              <a:solidFill>
                <a:srgbClr val="FF0000"/>
              </a:solidFill>
              <a:latin typeface="Muli"/>
              <a:sym typeface="Muli"/>
            </a:endParaRPr>
          </a:p>
        </p:txBody>
      </p:sp>
      <p:sp>
        <p:nvSpPr>
          <p:cNvPr id="19" name="Google Shape;123;g73ba2940e4_0_42">
            <a:extLst>
              <a:ext uri="{FF2B5EF4-FFF2-40B4-BE49-F238E27FC236}">
                <a16:creationId xmlns:a16="http://schemas.microsoft.com/office/drawing/2014/main" id="{845CDA7B-552C-3D46-9C09-A61855E0CF59}"/>
              </a:ext>
            </a:extLst>
          </p:cNvPr>
          <p:cNvSpPr txBox="1"/>
          <p:nvPr/>
        </p:nvSpPr>
        <p:spPr>
          <a:xfrm>
            <a:off x="1889289" y="1681096"/>
            <a:ext cx="1621369" cy="644703"/>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rgbClr val="FF0000"/>
                </a:solidFill>
                <a:latin typeface="Muli"/>
              </a:rPr>
              <a:t>Mid-term election –</a:t>
            </a:r>
          </a:p>
          <a:p>
            <a:pPr algn="ctr">
              <a:buSzPts val="2400"/>
            </a:pPr>
            <a:r>
              <a:rPr lang="en-US" sz="1000" dirty="0">
                <a:solidFill>
                  <a:srgbClr val="FF0000"/>
                </a:solidFill>
                <a:latin typeface="Muli"/>
              </a:rPr>
              <a:t>2012</a:t>
            </a:r>
            <a:endParaRPr sz="1000" dirty="0">
              <a:solidFill>
                <a:srgbClr val="FF0000"/>
              </a:solidFill>
              <a:latin typeface="Muli"/>
              <a:sym typeface="Muli"/>
            </a:endParaRPr>
          </a:p>
        </p:txBody>
      </p:sp>
      <p:sp>
        <p:nvSpPr>
          <p:cNvPr id="20" name="Google Shape;123;g73ba2940e4_0_42">
            <a:extLst>
              <a:ext uri="{FF2B5EF4-FFF2-40B4-BE49-F238E27FC236}">
                <a16:creationId xmlns:a16="http://schemas.microsoft.com/office/drawing/2014/main" id="{6616A380-4B6D-BC43-B7AA-3998E08C0716}"/>
              </a:ext>
            </a:extLst>
          </p:cNvPr>
          <p:cNvSpPr txBox="1"/>
          <p:nvPr/>
        </p:nvSpPr>
        <p:spPr>
          <a:xfrm rot="16200000">
            <a:off x="-528584" y="1896473"/>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Index Value</a:t>
            </a:r>
            <a:endParaRPr sz="1000" dirty="0">
              <a:solidFill>
                <a:schemeClr val="accent5">
                  <a:lumMod val="50000"/>
                </a:schemeClr>
              </a:solidFill>
              <a:latin typeface="Muli"/>
              <a:sym typeface="Muli"/>
            </a:endParaRPr>
          </a:p>
        </p:txBody>
      </p:sp>
      <p:sp>
        <p:nvSpPr>
          <p:cNvPr id="21" name="Google Shape;123;g73ba2940e4_0_42">
            <a:extLst>
              <a:ext uri="{FF2B5EF4-FFF2-40B4-BE49-F238E27FC236}">
                <a16:creationId xmlns:a16="http://schemas.microsoft.com/office/drawing/2014/main" id="{77874D30-734B-324F-B24B-35C3C5ECFAAC}"/>
              </a:ext>
            </a:extLst>
          </p:cNvPr>
          <p:cNvSpPr txBox="1"/>
          <p:nvPr/>
        </p:nvSpPr>
        <p:spPr>
          <a:xfrm>
            <a:off x="4364150" y="3654218"/>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 Year</a:t>
            </a:r>
            <a:endParaRPr sz="1000" dirty="0">
              <a:solidFill>
                <a:schemeClr val="accent5">
                  <a:lumMod val="50000"/>
                </a:schemeClr>
              </a:solidFill>
              <a:latin typeface="Muli"/>
              <a:sym typeface="Muli"/>
            </a:endParaRPr>
          </a:p>
        </p:txBody>
      </p:sp>
      <p:grpSp>
        <p:nvGrpSpPr>
          <p:cNvPr id="22" name="Group 21">
            <a:extLst>
              <a:ext uri="{FF2B5EF4-FFF2-40B4-BE49-F238E27FC236}">
                <a16:creationId xmlns:a16="http://schemas.microsoft.com/office/drawing/2014/main" id="{A80A99E1-429D-FD4F-89EA-FE67338F3B6E}"/>
              </a:ext>
            </a:extLst>
          </p:cNvPr>
          <p:cNvGrpSpPr/>
          <p:nvPr/>
        </p:nvGrpSpPr>
        <p:grpSpPr>
          <a:xfrm>
            <a:off x="4424224" y="3771077"/>
            <a:ext cx="839880" cy="177480"/>
            <a:chOff x="4424224" y="3771077"/>
            <a:chExt cx="839880" cy="177480"/>
          </a:xfrm>
        </p:grpSpPr>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943DF3E-F543-3C4A-B89B-9A1019123022}"/>
                    </a:ext>
                  </a:extLst>
                </p14:cNvPr>
                <p14:cNvContentPartPr/>
                <p14:nvPr/>
              </p14:nvContentPartPr>
              <p14:xfrm>
                <a:off x="4424224" y="3771077"/>
                <a:ext cx="558000" cy="177480"/>
              </p14:xfrm>
            </p:contentPart>
          </mc:Choice>
          <mc:Fallback xmlns="">
            <p:pic>
              <p:nvPicPr>
                <p:cNvPr id="9" name="Ink 8">
                  <a:extLst>
                    <a:ext uri="{FF2B5EF4-FFF2-40B4-BE49-F238E27FC236}">
                      <a16:creationId xmlns:a16="http://schemas.microsoft.com/office/drawing/2014/main" id="{1943DF3E-F543-3C4A-B89B-9A1019123022}"/>
                    </a:ext>
                  </a:extLst>
                </p:cNvPr>
                <p:cNvPicPr/>
                <p:nvPr/>
              </p:nvPicPr>
              <p:blipFill>
                <a:blip r:embed="rId5"/>
                <a:stretch>
                  <a:fillRect/>
                </a:stretch>
              </p:blipFill>
              <p:spPr>
                <a:xfrm>
                  <a:off x="4415224" y="3762437"/>
                  <a:ext cx="5756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5F25A96-3980-934A-B974-587610E389BC}"/>
                    </a:ext>
                  </a:extLst>
                </p14:cNvPr>
                <p14:cNvContentPartPr/>
                <p14:nvPr/>
              </p14:nvContentPartPr>
              <p14:xfrm>
                <a:off x="5263744" y="3934877"/>
                <a:ext cx="360" cy="360"/>
              </p14:xfrm>
            </p:contentPart>
          </mc:Choice>
          <mc:Fallback xmlns="">
            <p:pic>
              <p:nvPicPr>
                <p:cNvPr id="11" name="Ink 10">
                  <a:extLst>
                    <a:ext uri="{FF2B5EF4-FFF2-40B4-BE49-F238E27FC236}">
                      <a16:creationId xmlns:a16="http://schemas.microsoft.com/office/drawing/2014/main" id="{C5F25A96-3980-934A-B974-587610E389BC}"/>
                    </a:ext>
                  </a:extLst>
                </p:cNvPr>
                <p:cNvPicPr/>
                <p:nvPr/>
              </p:nvPicPr>
              <p:blipFill>
                <a:blip r:embed="rId7"/>
                <a:stretch>
                  <a:fillRect/>
                </a:stretch>
              </p:blipFill>
              <p:spPr>
                <a:xfrm>
                  <a:off x="5254744" y="392623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027E175C-A0B9-A246-88D6-C63D9DFB25FC}"/>
                  </a:ext>
                </a:extLst>
              </p14:cNvPr>
              <p14:cNvContentPartPr/>
              <p14:nvPr/>
            </p14:nvContentPartPr>
            <p14:xfrm>
              <a:off x="6009664" y="3875837"/>
              <a:ext cx="360" cy="360"/>
            </p14:xfrm>
          </p:contentPart>
        </mc:Choice>
        <mc:Fallback xmlns="">
          <p:pic>
            <p:nvPicPr>
              <p:cNvPr id="23" name="Ink 22">
                <a:extLst>
                  <a:ext uri="{FF2B5EF4-FFF2-40B4-BE49-F238E27FC236}">
                    <a16:creationId xmlns:a16="http://schemas.microsoft.com/office/drawing/2014/main" id="{027E175C-A0B9-A246-88D6-C63D9DFB25FC}"/>
                  </a:ext>
                </a:extLst>
              </p:cNvPr>
              <p:cNvPicPr/>
              <p:nvPr/>
            </p:nvPicPr>
            <p:blipFill>
              <a:blip r:embed="rId7"/>
              <a:stretch>
                <a:fillRect/>
              </a:stretch>
            </p:blipFill>
            <p:spPr>
              <a:xfrm>
                <a:off x="6001024" y="3866837"/>
                <a:ext cx="18000" cy="18000"/>
              </a:xfrm>
              <a:prstGeom prst="rect">
                <a:avLst/>
              </a:prstGeom>
            </p:spPr>
          </p:pic>
        </mc:Fallback>
      </mc:AlternateContent>
    </p:spTree>
    <p:extLst>
      <p:ext uri="{BB962C8B-B14F-4D97-AF65-F5344CB8AC3E}">
        <p14:creationId xmlns:p14="http://schemas.microsoft.com/office/powerpoint/2010/main" val="332434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75" name="Google Shape;75;g73ba2940e4_0_360"/>
          <p:cNvGrpSpPr/>
          <p:nvPr/>
        </p:nvGrpSpPr>
        <p:grpSpPr>
          <a:xfrm>
            <a:off x="4731550" y="1031880"/>
            <a:ext cx="4269327" cy="838527"/>
            <a:chOff x="4530625" y="1115341"/>
            <a:chExt cx="3820529" cy="838527"/>
          </a:xfrm>
        </p:grpSpPr>
        <p:cxnSp>
          <p:nvCxnSpPr>
            <p:cNvPr id="76" name="Google Shape;76;g73ba2940e4_0_360"/>
            <p:cNvCxnSpPr/>
            <p:nvPr/>
          </p:nvCxnSpPr>
          <p:spPr>
            <a:xfrm>
              <a:off x="4530625" y="1582195"/>
              <a:ext cx="1652700" cy="0"/>
            </a:xfrm>
            <a:prstGeom prst="straightConnector1">
              <a:avLst/>
            </a:prstGeom>
            <a:noFill/>
            <a:ln w="9525" cap="flat" cmpd="sng">
              <a:solidFill>
                <a:srgbClr val="BDBDBD"/>
              </a:solidFill>
              <a:prstDash val="solid"/>
              <a:round/>
              <a:headEnd type="none" w="sm" len="sm"/>
              <a:tailEnd type="none" w="sm" len="sm"/>
            </a:ln>
          </p:spPr>
        </p:cxnSp>
        <p:sp>
          <p:nvSpPr>
            <p:cNvPr id="77" name="Google Shape;77;g73ba2940e4_0_360"/>
            <p:cNvSpPr/>
            <p:nvPr/>
          </p:nvSpPr>
          <p:spPr>
            <a:xfrm>
              <a:off x="6014671" y="1481782"/>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78" name="Google Shape;78;g73ba2940e4_0_360"/>
            <p:cNvSpPr txBox="1"/>
            <p:nvPr/>
          </p:nvSpPr>
          <p:spPr>
            <a:xfrm>
              <a:off x="5990215" y="1423765"/>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800" dirty="0">
                  <a:solidFill>
                    <a:schemeClr val="bg1"/>
                  </a:solidFill>
                  <a:latin typeface="Roboto"/>
                  <a:ea typeface="Roboto"/>
                  <a:sym typeface="Roboto"/>
                </a:rPr>
                <a:t>5</a:t>
              </a:r>
              <a:endParaRPr dirty="0">
                <a:solidFill>
                  <a:schemeClr val="bg1"/>
                </a:solidFill>
              </a:endParaRPr>
            </a:p>
          </p:txBody>
        </p:sp>
        <p:sp>
          <p:nvSpPr>
            <p:cNvPr id="79" name="Google Shape;79;g73ba2940e4_0_360"/>
            <p:cNvSpPr txBox="1"/>
            <p:nvPr/>
          </p:nvSpPr>
          <p:spPr>
            <a:xfrm>
              <a:off x="6223854" y="1115341"/>
              <a:ext cx="2127300" cy="838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1200">
                  <a:solidFill>
                    <a:srgbClr val="9900FF"/>
                  </a:solidFill>
                  <a:latin typeface="Muli"/>
                  <a:ea typeface="Muli"/>
                  <a:cs typeface="Muli"/>
                </a:defRPr>
              </a:lvl1pPr>
            </a:lstStyle>
            <a:p>
              <a:r>
                <a:rPr lang="en-US" dirty="0">
                  <a:solidFill>
                    <a:srgbClr val="0070C0"/>
                  </a:solidFill>
                  <a:sym typeface="Roboto"/>
                </a:rPr>
                <a:t>Develop trading strategy tool to alert retail investor on </a:t>
              </a:r>
              <a:r>
                <a:rPr lang="en-US" b="1" dirty="0">
                  <a:solidFill>
                    <a:srgbClr val="0070C0"/>
                  </a:solidFill>
                  <a:sym typeface="Roboto"/>
                </a:rPr>
                <a:t>expected % movement over predicted time period ‘t’</a:t>
              </a:r>
              <a:r>
                <a:rPr lang="en-US" dirty="0">
                  <a:solidFill>
                    <a:srgbClr val="0070C0"/>
                  </a:solidFill>
                  <a:sym typeface="Roboto"/>
                </a:rPr>
                <a:t> (Final Product)</a:t>
              </a:r>
              <a:endParaRPr dirty="0">
                <a:solidFill>
                  <a:srgbClr val="0070C0"/>
                </a:solidFill>
                <a:sym typeface="Roboto"/>
              </a:endParaRPr>
            </a:p>
          </p:txBody>
        </p:sp>
      </p:grpSp>
      <p:grpSp>
        <p:nvGrpSpPr>
          <p:cNvPr id="80" name="Google Shape;80;g73ba2940e4_0_360"/>
          <p:cNvGrpSpPr/>
          <p:nvPr/>
        </p:nvGrpSpPr>
        <p:grpSpPr>
          <a:xfrm>
            <a:off x="5265375" y="2055914"/>
            <a:ext cx="3286704" cy="747300"/>
            <a:chOff x="5064450" y="2086419"/>
            <a:chExt cx="3286704" cy="747300"/>
          </a:xfrm>
        </p:grpSpPr>
        <p:cxnSp>
          <p:nvCxnSpPr>
            <p:cNvPr id="81" name="Google Shape;81;g73ba2940e4_0_360"/>
            <p:cNvCxnSpPr/>
            <p:nvPr/>
          </p:nvCxnSpPr>
          <p:spPr>
            <a:xfrm>
              <a:off x="5064450" y="2460069"/>
              <a:ext cx="1119000" cy="0"/>
            </a:xfrm>
            <a:prstGeom prst="straightConnector1">
              <a:avLst/>
            </a:prstGeom>
            <a:noFill/>
            <a:ln w="9525" cap="flat" cmpd="sng">
              <a:solidFill>
                <a:srgbClr val="BDBDBD"/>
              </a:solidFill>
              <a:prstDash val="solid"/>
              <a:round/>
              <a:headEnd type="none" w="sm" len="sm"/>
              <a:tailEnd type="none" w="sm" len="sm"/>
            </a:ln>
          </p:spPr>
        </p:cxnSp>
        <p:sp>
          <p:nvSpPr>
            <p:cNvPr id="82" name="Google Shape;82;g73ba2940e4_0_360"/>
            <p:cNvSpPr/>
            <p:nvPr/>
          </p:nvSpPr>
          <p:spPr>
            <a:xfrm>
              <a:off x="6014671" y="2353882"/>
              <a:ext cx="198600" cy="198300"/>
            </a:xfrm>
            <a:prstGeom prst="ellipse">
              <a:avLst/>
            </a:prstGeom>
            <a:solidFill>
              <a:srgbClr val="761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83" name="Google Shape;83;g73ba2940e4_0_360"/>
            <p:cNvSpPr txBox="1"/>
            <p:nvPr/>
          </p:nvSpPr>
          <p:spPr>
            <a:xfrm>
              <a:off x="5991690" y="2295028"/>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800" dirty="0">
                  <a:solidFill>
                    <a:schemeClr val="bg1"/>
                  </a:solidFill>
                  <a:latin typeface="Roboto"/>
                  <a:ea typeface="Roboto"/>
                  <a:cs typeface="Roboto"/>
                  <a:sym typeface="Roboto"/>
                </a:rPr>
                <a:t>3</a:t>
              </a:r>
              <a:endParaRPr dirty="0">
                <a:solidFill>
                  <a:schemeClr val="bg1"/>
                </a:solidFill>
              </a:endParaRPr>
            </a:p>
          </p:txBody>
        </p:sp>
        <p:sp>
          <p:nvSpPr>
            <p:cNvPr id="84" name="Google Shape;84;g73ba2940e4_0_360"/>
            <p:cNvSpPr txBox="1"/>
            <p:nvPr/>
          </p:nvSpPr>
          <p:spPr>
            <a:xfrm>
              <a:off x="6223854" y="2086419"/>
              <a:ext cx="2127300" cy="7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None/>
                <a:defRPr sz="1200">
                  <a:solidFill>
                    <a:srgbClr val="9900FF"/>
                  </a:solidFill>
                  <a:latin typeface="Muli"/>
                  <a:ea typeface="Muli"/>
                  <a:cs typeface="Muli"/>
                </a:defRPr>
              </a:lvl1pPr>
            </a:lstStyle>
            <a:p>
              <a:r>
                <a:rPr lang="en-US" b="1" u="sng" dirty="0">
                  <a:solidFill>
                    <a:srgbClr val="0070C0"/>
                  </a:solidFill>
                  <a:sym typeface="Roboto"/>
                </a:rPr>
                <a:t>MVP</a:t>
              </a:r>
            </a:p>
            <a:p>
              <a:r>
                <a:rPr lang="en-US" dirty="0">
                  <a:solidFill>
                    <a:srgbClr val="0070C0"/>
                  </a:solidFill>
                  <a:sym typeface="Roboto"/>
                </a:rPr>
                <a:t>Time series forecast VIX  using a baseline model, </a:t>
              </a:r>
              <a:r>
                <a:rPr lang="en-US" b="1" dirty="0">
                  <a:solidFill>
                    <a:srgbClr val="0070C0"/>
                  </a:solidFill>
                  <a:sym typeface="Roboto"/>
                </a:rPr>
                <a:t>ARIMA &amp; PROPHET </a:t>
              </a:r>
              <a:r>
                <a:rPr lang="en-US" dirty="0">
                  <a:solidFill>
                    <a:srgbClr val="0070C0"/>
                  </a:solidFill>
                  <a:sym typeface="Roboto"/>
                </a:rPr>
                <a:t>– Evaluation Criteria - RMSE</a:t>
              </a:r>
              <a:endParaRPr dirty="0">
                <a:solidFill>
                  <a:srgbClr val="0070C0"/>
                </a:solidFill>
                <a:sym typeface="Roboto"/>
              </a:endParaRPr>
            </a:p>
          </p:txBody>
        </p:sp>
      </p:grpSp>
      <p:grpSp>
        <p:nvGrpSpPr>
          <p:cNvPr id="85" name="Google Shape;85;g73ba2940e4_0_360"/>
          <p:cNvGrpSpPr/>
          <p:nvPr/>
        </p:nvGrpSpPr>
        <p:grpSpPr>
          <a:xfrm>
            <a:off x="6116981" y="3447020"/>
            <a:ext cx="2789402" cy="747300"/>
            <a:chOff x="5574150" y="3073915"/>
            <a:chExt cx="2789402" cy="747300"/>
          </a:xfrm>
        </p:grpSpPr>
        <p:cxnSp>
          <p:nvCxnSpPr>
            <p:cNvPr id="86" name="Google Shape;86;g73ba2940e4_0_360"/>
            <p:cNvCxnSpPr/>
            <p:nvPr/>
          </p:nvCxnSpPr>
          <p:spPr>
            <a:xfrm>
              <a:off x="5574150" y="3449448"/>
              <a:ext cx="609300" cy="0"/>
            </a:xfrm>
            <a:prstGeom prst="straightConnector1">
              <a:avLst/>
            </a:prstGeom>
            <a:noFill/>
            <a:ln w="9525" cap="flat" cmpd="sng">
              <a:solidFill>
                <a:srgbClr val="BDBDBD"/>
              </a:solidFill>
              <a:prstDash val="solid"/>
              <a:round/>
              <a:headEnd type="none" w="sm" len="sm"/>
              <a:tailEnd type="none" w="sm" len="sm"/>
            </a:ln>
          </p:spPr>
        </p:cxnSp>
        <p:sp>
          <p:nvSpPr>
            <p:cNvPr id="87" name="Google Shape;87;g73ba2940e4_0_360"/>
            <p:cNvSpPr/>
            <p:nvPr/>
          </p:nvSpPr>
          <p:spPr>
            <a:xfrm>
              <a:off x="6014671" y="3349032"/>
              <a:ext cx="198600" cy="198300"/>
            </a:xfrm>
            <a:prstGeom prst="ellipse">
              <a:avLst/>
            </a:prstGeom>
            <a:solidFill>
              <a:srgbClr val="922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88" name="Google Shape;88;g73ba2940e4_0_360"/>
            <p:cNvSpPr txBox="1"/>
            <p:nvPr/>
          </p:nvSpPr>
          <p:spPr>
            <a:xfrm>
              <a:off x="5991690" y="3291115"/>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800" dirty="0">
                  <a:solidFill>
                    <a:schemeClr val="bg1"/>
                  </a:solidFill>
                  <a:latin typeface="Roboto"/>
                  <a:ea typeface="Roboto"/>
                  <a:sym typeface="Roboto"/>
                </a:rPr>
                <a:t>1</a:t>
              </a:r>
              <a:endParaRPr dirty="0">
                <a:solidFill>
                  <a:schemeClr val="bg1"/>
                </a:solidFill>
              </a:endParaRPr>
            </a:p>
          </p:txBody>
        </p:sp>
        <p:sp>
          <p:nvSpPr>
            <p:cNvPr id="89" name="Google Shape;89;g73ba2940e4_0_360"/>
            <p:cNvSpPr txBox="1"/>
            <p:nvPr/>
          </p:nvSpPr>
          <p:spPr>
            <a:xfrm>
              <a:off x="6236252" y="3073915"/>
              <a:ext cx="21273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0"/>
                </a:spcAft>
                <a:buNone/>
              </a:pPr>
              <a:r>
                <a:rPr lang="en-US" sz="1200" dirty="0">
                  <a:solidFill>
                    <a:srgbClr val="0070C0"/>
                  </a:solidFill>
                  <a:latin typeface="Muli"/>
                  <a:sym typeface="Roboto"/>
                </a:rPr>
                <a:t>Web-scraped historic daily adjusted closing price from </a:t>
              </a:r>
              <a:r>
                <a:rPr lang="en-US" sz="1200" b="1" dirty="0">
                  <a:solidFill>
                    <a:srgbClr val="0070C0"/>
                  </a:solidFill>
                  <a:latin typeface="Muli"/>
                  <a:sym typeface="Roboto"/>
                </a:rPr>
                <a:t>Yahoo Finance </a:t>
              </a:r>
              <a:r>
                <a:rPr lang="en-US" sz="1200" dirty="0">
                  <a:solidFill>
                    <a:srgbClr val="0070C0"/>
                  </a:solidFill>
                  <a:latin typeface="Muli"/>
                  <a:sym typeface="Roboto"/>
                </a:rPr>
                <a:t>– 10 years of VIX Index prices ~ </a:t>
              </a:r>
              <a:r>
                <a:rPr lang="en-US" sz="1200" b="1" dirty="0">
                  <a:solidFill>
                    <a:srgbClr val="0070C0"/>
                  </a:solidFill>
                  <a:latin typeface="Muli"/>
                  <a:sym typeface="Roboto"/>
                </a:rPr>
                <a:t>2517 observations </a:t>
              </a:r>
              <a:endParaRPr sz="1200" b="1" dirty="0">
                <a:solidFill>
                  <a:srgbClr val="0070C0"/>
                </a:solidFill>
                <a:latin typeface="Muli"/>
                <a:sym typeface="Roboto"/>
              </a:endParaRPr>
            </a:p>
          </p:txBody>
        </p:sp>
      </p:grpSp>
      <p:grpSp>
        <p:nvGrpSpPr>
          <p:cNvPr id="90" name="Google Shape;90;g73ba2940e4_0_360"/>
          <p:cNvGrpSpPr/>
          <p:nvPr/>
        </p:nvGrpSpPr>
        <p:grpSpPr>
          <a:xfrm>
            <a:off x="222637" y="1572533"/>
            <a:ext cx="3849788" cy="799010"/>
            <a:chOff x="744101" y="1672393"/>
            <a:chExt cx="3468724" cy="747300"/>
          </a:xfrm>
        </p:grpSpPr>
        <p:cxnSp>
          <p:nvCxnSpPr>
            <p:cNvPr id="91" name="Google Shape;91;g73ba2940e4_0_360"/>
            <p:cNvCxnSpPr/>
            <p:nvPr/>
          </p:nvCxnSpPr>
          <p:spPr>
            <a:xfrm rot="10800000">
              <a:off x="2921325" y="2046050"/>
              <a:ext cx="1291500" cy="0"/>
            </a:xfrm>
            <a:prstGeom prst="straightConnector1">
              <a:avLst/>
            </a:prstGeom>
            <a:noFill/>
            <a:ln w="9525" cap="flat" cmpd="sng">
              <a:solidFill>
                <a:srgbClr val="BDBDBD"/>
              </a:solidFill>
              <a:prstDash val="solid"/>
              <a:round/>
              <a:headEnd type="none" w="sm" len="sm"/>
              <a:tailEnd type="none" w="sm" len="sm"/>
            </a:ln>
          </p:spPr>
        </p:cxnSp>
        <p:sp>
          <p:nvSpPr>
            <p:cNvPr id="92" name="Google Shape;92;g73ba2940e4_0_360"/>
            <p:cNvSpPr/>
            <p:nvPr/>
          </p:nvSpPr>
          <p:spPr>
            <a:xfrm>
              <a:off x="2874851" y="1943786"/>
              <a:ext cx="198600" cy="198300"/>
            </a:xfrm>
            <a:prstGeom prst="ellipse">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93" name="Google Shape;93;g73ba2940e4_0_360"/>
            <p:cNvSpPr txBox="1"/>
            <p:nvPr/>
          </p:nvSpPr>
          <p:spPr>
            <a:xfrm>
              <a:off x="2849841" y="1884747"/>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800" dirty="0">
                  <a:solidFill>
                    <a:schemeClr val="bg1"/>
                  </a:solidFill>
                  <a:latin typeface="Roboto"/>
                  <a:ea typeface="Roboto"/>
                  <a:sym typeface="Roboto"/>
                </a:rPr>
                <a:t>4</a:t>
              </a:r>
              <a:endParaRPr dirty="0">
                <a:solidFill>
                  <a:schemeClr val="bg1"/>
                </a:solidFill>
              </a:endParaRPr>
            </a:p>
          </p:txBody>
        </p:sp>
        <p:sp>
          <p:nvSpPr>
            <p:cNvPr id="94" name="Google Shape;94;g73ba2940e4_0_360"/>
            <p:cNvSpPr txBox="1"/>
            <p:nvPr/>
          </p:nvSpPr>
          <p:spPr>
            <a:xfrm>
              <a:off x="744101" y="1672393"/>
              <a:ext cx="2127300" cy="7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None/>
                <a:defRPr sz="1200">
                  <a:solidFill>
                    <a:srgbClr val="9900FF"/>
                  </a:solidFill>
                  <a:latin typeface="Muli"/>
                  <a:ea typeface="Muli"/>
                  <a:cs typeface="Muli"/>
                </a:defRPr>
              </a:lvl1pPr>
            </a:lstStyle>
            <a:p>
              <a:r>
                <a:rPr lang="en-US" b="1" u="sng" dirty="0">
                  <a:solidFill>
                    <a:srgbClr val="0070C0"/>
                  </a:solidFill>
                  <a:sym typeface="Roboto"/>
                </a:rPr>
                <a:t>Complete</a:t>
              </a:r>
              <a:r>
                <a:rPr lang="en-US" b="1" dirty="0">
                  <a:solidFill>
                    <a:srgbClr val="0070C0"/>
                  </a:solidFill>
                  <a:sym typeface="Roboto"/>
                </a:rPr>
                <a:t> - LSTM</a:t>
              </a:r>
            </a:p>
            <a:p>
              <a:endParaRPr lang="en-US" b="1" dirty="0">
                <a:solidFill>
                  <a:srgbClr val="0070C0"/>
                </a:solidFill>
                <a:sym typeface="Roboto"/>
              </a:endParaRPr>
            </a:p>
            <a:p>
              <a:r>
                <a:rPr lang="en-US" b="1" dirty="0">
                  <a:solidFill>
                    <a:srgbClr val="0070C0"/>
                  </a:solidFill>
                  <a:sym typeface="Roboto"/>
                </a:rPr>
                <a:t>Stretch goal </a:t>
              </a:r>
              <a:r>
                <a:rPr lang="en-US" dirty="0">
                  <a:solidFill>
                    <a:srgbClr val="0070C0"/>
                  </a:solidFill>
                  <a:sym typeface="Roboto"/>
                </a:rPr>
                <a:t>– identify key thresholds for development of alert system </a:t>
              </a:r>
              <a:endParaRPr lang="en-US" b="1" dirty="0">
                <a:solidFill>
                  <a:srgbClr val="0070C0"/>
                </a:solidFill>
                <a:sym typeface="Roboto"/>
              </a:endParaRPr>
            </a:p>
          </p:txBody>
        </p:sp>
      </p:grpSp>
      <p:grpSp>
        <p:nvGrpSpPr>
          <p:cNvPr id="95" name="Google Shape;95;g73ba2940e4_0_360"/>
          <p:cNvGrpSpPr/>
          <p:nvPr/>
        </p:nvGrpSpPr>
        <p:grpSpPr>
          <a:xfrm>
            <a:off x="335058" y="2549266"/>
            <a:ext cx="3125061" cy="747300"/>
            <a:chOff x="640734" y="2507609"/>
            <a:chExt cx="3125061" cy="747300"/>
          </a:xfrm>
        </p:grpSpPr>
        <p:cxnSp>
          <p:nvCxnSpPr>
            <p:cNvPr id="96" name="Google Shape;96;g73ba2940e4_0_360"/>
            <p:cNvCxnSpPr/>
            <p:nvPr/>
          </p:nvCxnSpPr>
          <p:spPr>
            <a:xfrm rot="10800000">
              <a:off x="2915895" y="2881250"/>
              <a:ext cx="849900" cy="0"/>
            </a:xfrm>
            <a:prstGeom prst="straightConnector1">
              <a:avLst/>
            </a:prstGeom>
            <a:noFill/>
            <a:ln w="9525" cap="flat" cmpd="sng">
              <a:solidFill>
                <a:srgbClr val="BDBDBD"/>
              </a:solidFill>
              <a:prstDash val="solid"/>
              <a:round/>
              <a:headEnd type="none" w="sm" len="sm"/>
              <a:tailEnd type="none" w="sm" len="sm"/>
            </a:ln>
          </p:spPr>
        </p:cxnSp>
        <p:sp>
          <p:nvSpPr>
            <p:cNvPr id="97" name="Google Shape;97;g73ba2940e4_0_360"/>
            <p:cNvSpPr/>
            <p:nvPr/>
          </p:nvSpPr>
          <p:spPr>
            <a:xfrm>
              <a:off x="2874851" y="2780836"/>
              <a:ext cx="198600" cy="198300"/>
            </a:xfrm>
            <a:prstGeom prst="ellipse">
              <a:avLst/>
            </a:prstGeom>
            <a:solidFill>
              <a:srgbClr val="7F2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98" name="Google Shape;98;g73ba2940e4_0_360"/>
            <p:cNvSpPr txBox="1"/>
            <p:nvPr/>
          </p:nvSpPr>
          <p:spPr>
            <a:xfrm>
              <a:off x="2849841" y="2724795"/>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800" dirty="0">
                  <a:solidFill>
                    <a:schemeClr val="bg1"/>
                  </a:solidFill>
                  <a:latin typeface="Roboto"/>
                  <a:ea typeface="Roboto"/>
                  <a:sym typeface="Roboto"/>
                </a:rPr>
                <a:t>2</a:t>
              </a:r>
              <a:endParaRPr dirty="0">
                <a:solidFill>
                  <a:schemeClr val="bg1"/>
                </a:solidFill>
              </a:endParaRPr>
            </a:p>
          </p:txBody>
        </p:sp>
        <p:sp>
          <p:nvSpPr>
            <p:cNvPr id="99" name="Google Shape;99;g73ba2940e4_0_360"/>
            <p:cNvSpPr txBox="1"/>
            <p:nvPr/>
          </p:nvSpPr>
          <p:spPr>
            <a:xfrm>
              <a:off x="640734" y="2507609"/>
              <a:ext cx="2127300" cy="74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None/>
                <a:defRPr sz="1200">
                  <a:solidFill>
                    <a:srgbClr val="9900FF"/>
                  </a:solidFill>
                  <a:latin typeface="Muli"/>
                  <a:ea typeface="Muli"/>
                  <a:cs typeface="Muli"/>
                </a:defRPr>
              </a:lvl1pPr>
            </a:lstStyle>
            <a:p>
              <a:r>
                <a:rPr lang="en-US" b="1" dirty="0">
                  <a:solidFill>
                    <a:srgbClr val="0070C0"/>
                  </a:solidFill>
                  <a:sym typeface="Roboto"/>
                </a:rPr>
                <a:t>                                         </a:t>
              </a:r>
            </a:p>
            <a:p>
              <a:r>
                <a:rPr lang="en-US" b="1" dirty="0">
                  <a:solidFill>
                    <a:srgbClr val="0070C0"/>
                  </a:solidFill>
                  <a:sym typeface="Roboto"/>
                </a:rPr>
                <a:t>                                         </a:t>
              </a:r>
            </a:p>
            <a:p>
              <a:endParaRPr lang="en-US" b="1" dirty="0">
                <a:solidFill>
                  <a:srgbClr val="0070C0"/>
                </a:solidFill>
                <a:sym typeface="Roboto"/>
              </a:endParaRPr>
            </a:p>
            <a:p>
              <a:r>
                <a:rPr lang="en-US" b="1" dirty="0">
                  <a:solidFill>
                    <a:srgbClr val="0070C0"/>
                  </a:solidFill>
                  <a:sym typeface="Roboto"/>
                </a:rPr>
                <a:t>Exploratory data analysis  </a:t>
              </a:r>
              <a:endParaRPr b="1" dirty="0">
                <a:solidFill>
                  <a:srgbClr val="0070C0"/>
                </a:solidFill>
                <a:sym typeface="Roboto"/>
              </a:endParaRPr>
            </a:p>
          </p:txBody>
        </p:sp>
      </p:grpSp>
      <p:grpSp>
        <p:nvGrpSpPr>
          <p:cNvPr id="100" name="Google Shape;100;g73ba2940e4_0_360"/>
          <p:cNvGrpSpPr/>
          <p:nvPr/>
        </p:nvGrpSpPr>
        <p:grpSpPr>
          <a:xfrm>
            <a:off x="2817409" y="1247952"/>
            <a:ext cx="3509178" cy="3257208"/>
            <a:chOff x="3318063" y="1368287"/>
            <a:chExt cx="2408000" cy="2993482"/>
          </a:xfrm>
        </p:grpSpPr>
        <p:sp>
          <p:nvSpPr>
            <p:cNvPr id="101" name="Google Shape;101;g73ba2940e4_0_360"/>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02" name="Google Shape;102;g73ba2940e4_0_360"/>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51561"/>
            </a:solidFill>
            <a:ln>
              <a:noFill/>
            </a:ln>
          </p:spPr>
        </p:sp>
        <p:sp>
          <p:nvSpPr>
            <p:cNvPr id="103" name="Google Shape;103;g73ba2940e4_0_360"/>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9225A5"/>
            </a:solidFill>
            <a:ln>
              <a:noFill/>
            </a:ln>
          </p:spPr>
        </p:sp>
        <p:sp>
          <p:nvSpPr>
            <p:cNvPr id="104" name="Google Shape;104;g73ba2940e4_0_360"/>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05" name="Google Shape;105;g73ba2940e4_0_360"/>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106" name="Google Shape;106;g73ba2940e4_0_360"/>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107" name="Google Shape;107;g73ba2940e4_0_360"/>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108" name="Google Shape;108;g73ba2940e4_0_360"/>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551561"/>
            </a:solidFill>
            <a:ln>
              <a:noFill/>
            </a:ln>
          </p:spPr>
        </p:sp>
        <p:sp>
          <p:nvSpPr>
            <p:cNvPr id="109" name="Google Shape;109;g73ba2940e4_0_360"/>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10" name="Google Shape;110;g73ba2940e4_0_360"/>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111" name="Google Shape;111;g73ba2940e4_0_360"/>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551561"/>
            </a:solidFill>
            <a:ln>
              <a:noFill/>
            </a:ln>
          </p:spPr>
        </p:sp>
        <p:sp>
          <p:nvSpPr>
            <p:cNvPr id="112" name="Google Shape;112;g73ba2940e4_0_360"/>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701C7F"/>
            </a:solidFill>
            <a:ln>
              <a:noFill/>
            </a:ln>
          </p:spPr>
        </p:sp>
        <p:sp>
          <p:nvSpPr>
            <p:cNvPr id="113" name="Google Shape;113;g73ba2940e4_0_360"/>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551561"/>
            </a:solidFill>
            <a:ln>
              <a:noFill/>
            </a:ln>
          </p:spPr>
        </p:sp>
        <p:sp>
          <p:nvSpPr>
            <p:cNvPr id="114" name="Google Shape;114;g73ba2940e4_0_360"/>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rgbClr val="701C7F"/>
            </a:solidFill>
            <a:ln>
              <a:noFill/>
            </a:ln>
          </p:spPr>
        </p:sp>
        <p:sp>
          <p:nvSpPr>
            <p:cNvPr id="115" name="Google Shape;115;g73ba2940e4_0_360"/>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551561"/>
            </a:solidFill>
            <a:ln>
              <a:noFill/>
            </a:ln>
          </p:spPr>
        </p:sp>
        <p:sp>
          <p:nvSpPr>
            <p:cNvPr id="116" name="Google Shape;116;g73ba2940e4_0_360"/>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761E86"/>
            </a:solidFill>
            <a:ln>
              <a:noFill/>
            </a:ln>
          </p:spPr>
        </p:sp>
        <p:sp>
          <p:nvSpPr>
            <p:cNvPr id="117" name="Google Shape;117;g73ba2940e4_0_360"/>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F2090"/>
            </a:solidFill>
            <a:ln>
              <a:noFill/>
            </a:ln>
          </p:spPr>
        </p:sp>
      </p:grpSp>
      <p:sp>
        <p:nvSpPr>
          <p:cNvPr id="47" name="Google Shape;118;g73ba2940e4_0_360">
            <a:extLst>
              <a:ext uri="{FF2B5EF4-FFF2-40B4-BE49-F238E27FC236}">
                <a16:creationId xmlns:a16="http://schemas.microsoft.com/office/drawing/2014/main" id="{ADE9562F-18AF-9042-9585-09B3EEDFF1F2}"/>
              </a:ext>
            </a:extLst>
          </p:cNvPr>
          <p:cNvSpPr txBox="1"/>
          <p:nvPr/>
        </p:nvSpPr>
        <p:spPr>
          <a:xfrm>
            <a:off x="2220841" y="256680"/>
            <a:ext cx="4440600" cy="55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SzPts val="2400"/>
              <a:buNone/>
              <a:defRPr sz="2400">
                <a:solidFill>
                  <a:srgbClr val="9900FF"/>
                </a:solidFill>
                <a:latin typeface="Muli"/>
                <a:ea typeface="Muli"/>
                <a:cs typeface="Muli"/>
              </a:defRPr>
            </a:lvl1pPr>
          </a:lstStyle>
          <a:p>
            <a:r>
              <a:rPr lang="en-US" dirty="0">
                <a:sym typeface="Muli"/>
              </a:rPr>
              <a:t> the process (MVP)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4" name="Picture 3" descr="A picture containing map, text, sitting, light&#10;&#10;Description automatically generated">
            <a:extLst>
              <a:ext uri="{FF2B5EF4-FFF2-40B4-BE49-F238E27FC236}">
                <a16:creationId xmlns:a16="http://schemas.microsoft.com/office/drawing/2014/main" id="{3D964731-06F0-7A48-B0D0-78FC5385B6B8}"/>
              </a:ext>
            </a:extLst>
          </p:cNvPr>
          <p:cNvPicPr>
            <a:picLocks noChangeAspect="1"/>
          </p:cNvPicPr>
          <p:nvPr/>
        </p:nvPicPr>
        <p:blipFill>
          <a:blip r:embed="rId3"/>
          <a:stretch>
            <a:fillRect/>
          </a:stretch>
        </p:blipFill>
        <p:spPr>
          <a:xfrm>
            <a:off x="603115" y="696905"/>
            <a:ext cx="7752942" cy="4456322"/>
          </a:xfrm>
          <a:prstGeom prst="rect">
            <a:avLst/>
          </a:prstGeom>
        </p:spPr>
      </p:pic>
      <p:sp>
        <p:nvSpPr>
          <p:cNvPr id="123" name="Google Shape;123;g73ba2940e4_0_42"/>
          <p:cNvSpPr txBox="1"/>
          <p:nvPr/>
        </p:nvSpPr>
        <p:spPr>
          <a:xfrm>
            <a:off x="418290" y="200200"/>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 Verifying Key Changepoint Using Prophet </a:t>
            </a:r>
            <a:endParaRPr sz="2400" dirty="0">
              <a:solidFill>
                <a:srgbClr val="9900FF"/>
              </a:solidFill>
              <a:latin typeface="Muli"/>
              <a:sym typeface="Muli"/>
            </a:endParaRPr>
          </a:p>
        </p:txBody>
      </p:sp>
      <p:sp>
        <p:nvSpPr>
          <p:cNvPr id="8" name="Oval 7">
            <a:extLst>
              <a:ext uri="{FF2B5EF4-FFF2-40B4-BE49-F238E27FC236}">
                <a16:creationId xmlns:a16="http://schemas.microsoft.com/office/drawing/2014/main" id="{0346DB9C-69D8-5D4A-A4F6-C21F9E5E74B6}"/>
              </a:ext>
            </a:extLst>
          </p:cNvPr>
          <p:cNvSpPr/>
          <p:nvPr/>
        </p:nvSpPr>
        <p:spPr>
          <a:xfrm>
            <a:off x="7529396" y="843326"/>
            <a:ext cx="563324" cy="2756466"/>
          </a:xfrm>
          <a:prstGeom prst="ellipse">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B9A9DBE-909C-6C41-9A70-499C2BEAC428}"/>
              </a:ext>
            </a:extLst>
          </p:cNvPr>
          <p:cNvSpPr/>
          <p:nvPr/>
        </p:nvSpPr>
        <p:spPr>
          <a:xfrm>
            <a:off x="6167336" y="2380035"/>
            <a:ext cx="920202" cy="2123875"/>
          </a:xfrm>
          <a:prstGeom prst="ellipse">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14" name="Oval 13">
            <a:extLst>
              <a:ext uri="{FF2B5EF4-FFF2-40B4-BE49-F238E27FC236}">
                <a16:creationId xmlns:a16="http://schemas.microsoft.com/office/drawing/2014/main" id="{B0D75B0D-C996-834F-A646-971D7046B10D}"/>
              </a:ext>
            </a:extLst>
          </p:cNvPr>
          <p:cNvSpPr/>
          <p:nvPr/>
        </p:nvSpPr>
        <p:spPr>
          <a:xfrm>
            <a:off x="4589672" y="2629704"/>
            <a:ext cx="750122" cy="1245704"/>
          </a:xfrm>
          <a:prstGeom prst="ellipse">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4164E3-6069-F242-8A1A-50571F085BF7}"/>
              </a:ext>
            </a:extLst>
          </p:cNvPr>
          <p:cNvSpPr/>
          <p:nvPr/>
        </p:nvSpPr>
        <p:spPr>
          <a:xfrm>
            <a:off x="1930769" y="2198453"/>
            <a:ext cx="597730" cy="1401339"/>
          </a:xfrm>
          <a:prstGeom prst="ellipse">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23;g73ba2940e4_0_42">
            <a:extLst>
              <a:ext uri="{FF2B5EF4-FFF2-40B4-BE49-F238E27FC236}">
                <a16:creationId xmlns:a16="http://schemas.microsoft.com/office/drawing/2014/main" id="{75451938-9FCF-874E-AC5B-597B0FB68594}"/>
              </a:ext>
            </a:extLst>
          </p:cNvPr>
          <p:cNvSpPr txBox="1"/>
          <p:nvPr/>
        </p:nvSpPr>
        <p:spPr>
          <a:xfrm>
            <a:off x="6374408" y="1407491"/>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 Covid-19</a:t>
            </a:r>
            <a:endParaRPr sz="1000" dirty="0">
              <a:solidFill>
                <a:schemeClr val="accent5">
                  <a:lumMod val="50000"/>
                </a:schemeClr>
              </a:solidFill>
              <a:latin typeface="Muli"/>
              <a:sym typeface="Muli"/>
            </a:endParaRPr>
          </a:p>
        </p:txBody>
      </p:sp>
      <p:sp>
        <p:nvSpPr>
          <p:cNvPr id="17" name="Google Shape;123;g73ba2940e4_0_42">
            <a:extLst>
              <a:ext uri="{FF2B5EF4-FFF2-40B4-BE49-F238E27FC236}">
                <a16:creationId xmlns:a16="http://schemas.microsoft.com/office/drawing/2014/main" id="{55DA059D-09C2-8E45-AAC6-FB75542B2E55}"/>
              </a:ext>
            </a:extLst>
          </p:cNvPr>
          <p:cNvSpPr txBox="1"/>
          <p:nvPr/>
        </p:nvSpPr>
        <p:spPr>
          <a:xfrm>
            <a:off x="5492342" y="2004726"/>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 Trade War &amp; Iran Crises</a:t>
            </a:r>
            <a:endParaRPr sz="1000" dirty="0">
              <a:solidFill>
                <a:schemeClr val="accent5">
                  <a:lumMod val="50000"/>
                </a:schemeClr>
              </a:solidFill>
              <a:latin typeface="Muli"/>
              <a:sym typeface="Muli"/>
            </a:endParaRPr>
          </a:p>
        </p:txBody>
      </p:sp>
      <p:sp>
        <p:nvSpPr>
          <p:cNvPr id="18" name="Google Shape;123;g73ba2940e4_0_42">
            <a:extLst>
              <a:ext uri="{FF2B5EF4-FFF2-40B4-BE49-F238E27FC236}">
                <a16:creationId xmlns:a16="http://schemas.microsoft.com/office/drawing/2014/main" id="{22575ED1-44F2-ED47-98FA-E149BFE4E2BD}"/>
              </a:ext>
            </a:extLst>
          </p:cNvPr>
          <p:cNvSpPr txBox="1"/>
          <p:nvPr/>
        </p:nvSpPr>
        <p:spPr>
          <a:xfrm>
            <a:off x="3982875" y="2256816"/>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 Election Year &amp; Big Tax Cut</a:t>
            </a:r>
            <a:endParaRPr sz="1000" dirty="0">
              <a:solidFill>
                <a:schemeClr val="accent5">
                  <a:lumMod val="50000"/>
                </a:schemeClr>
              </a:solidFill>
              <a:latin typeface="Muli"/>
              <a:sym typeface="Muli"/>
            </a:endParaRPr>
          </a:p>
        </p:txBody>
      </p:sp>
      <p:sp>
        <p:nvSpPr>
          <p:cNvPr id="19" name="Google Shape;123;g73ba2940e4_0_42">
            <a:extLst>
              <a:ext uri="{FF2B5EF4-FFF2-40B4-BE49-F238E27FC236}">
                <a16:creationId xmlns:a16="http://schemas.microsoft.com/office/drawing/2014/main" id="{845CDA7B-552C-3D46-9C09-A61855E0CF59}"/>
              </a:ext>
            </a:extLst>
          </p:cNvPr>
          <p:cNvSpPr txBox="1"/>
          <p:nvPr/>
        </p:nvSpPr>
        <p:spPr>
          <a:xfrm>
            <a:off x="1458988" y="1661607"/>
            <a:ext cx="1621369" cy="644703"/>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Mid-term election –</a:t>
            </a:r>
          </a:p>
          <a:p>
            <a:pPr algn="ctr">
              <a:buSzPts val="2400"/>
            </a:pPr>
            <a:r>
              <a:rPr lang="en-US" sz="1000" dirty="0">
                <a:solidFill>
                  <a:schemeClr val="accent5">
                    <a:lumMod val="50000"/>
                  </a:schemeClr>
                </a:solidFill>
                <a:latin typeface="Muli"/>
              </a:rPr>
              <a:t>2012</a:t>
            </a:r>
            <a:endParaRPr sz="1000" dirty="0">
              <a:solidFill>
                <a:schemeClr val="accent5">
                  <a:lumMod val="50000"/>
                </a:schemeClr>
              </a:solidFill>
              <a:latin typeface="Muli"/>
              <a:sym typeface="Muli"/>
            </a:endParaRPr>
          </a:p>
        </p:txBody>
      </p:sp>
      <p:sp>
        <p:nvSpPr>
          <p:cNvPr id="20" name="Google Shape;123;g73ba2940e4_0_42">
            <a:extLst>
              <a:ext uri="{FF2B5EF4-FFF2-40B4-BE49-F238E27FC236}">
                <a16:creationId xmlns:a16="http://schemas.microsoft.com/office/drawing/2014/main" id="{C1B36993-57A0-4848-B50C-B469AA380606}"/>
              </a:ext>
            </a:extLst>
          </p:cNvPr>
          <p:cNvSpPr txBox="1"/>
          <p:nvPr/>
        </p:nvSpPr>
        <p:spPr>
          <a:xfrm>
            <a:off x="4156191" y="4861373"/>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 Year</a:t>
            </a:r>
            <a:endParaRPr sz="1000" dirty="0">
              <a:solidFill>
                <a:schemeClr val="accent5">
                  <a:lumMod val="50000"/>
                </a:schemeClr>
              </a:solidFill>
              <a:latin typeface="Muli"/>
              <a:sym typeface="Muli"/>
            </a:endParaRPr>
          </a:p>
        </p:txBody>
      </p:sp>
      <p:sp>
        <p:nvSpPr>
          <p:cNvPr id="21" name="Google Shape;123;g73ba2940e4_0_42">
            <a:extLst>
              <a:ext uri="{FF2B5EF4-FFF2-40B4-BE49-F238E27FC236}">
                <a16:creationId xmlns:a16="http://schemas.microsoft.com/office/drawing/2014/main" id="{A34A3F9B-DC62-5D4B-A24E-773A9BD0D2D2}"/>
              </a:ext>
            </a:extLst>
          </p:cNvPr>
          <p:cNvSpPr txBox="1"/>
          <p:nvPr/>
        </p:nvSpPr>
        <p:spPr>
          <a:xfrm rot="16200000">
            <a:off x="-392395" y="3044338"/>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Index Value</a:t>
            </a:r>
            <a:endParaRPr sz="1000" dirty="0">
              <a:solidFill>
                <a:schemeClr val="accent5">
                  <a:lumMod val="50000"/>
                </a:schemeClr>
              </a:solidFill>
              <a:latin typeface="Muli"/>
              <a:sym typeface="Muli"/>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B1C30BAA-F381-BD4B-A6AF-DA9DEB4B5C44}"/>
                  </a:ext>
                </a:extLst>
              </p14:cNvPr>
              <p14:cNvContentPartPr/>
              <p14:nvPr/>
            </p14:nvContentPartPr>
            <p14:xfrm>
              <a:off x="369904" y="2734997"/>
              <a:ext cx="531720" cy="214560"/>
            </p14:xfrm>
          </p:contentPart>
        </mc:Choice>
        <mc:Fallback xmlns="">
          <p:pic>
            <p:nvPicPr>
              <p:cNvPr id="9" name="Ink 8">
                <a:extLst>
                  <a:ext uri="{FF2B5EF4-FFF2-40B4-BE49-F238E27FC236}">
                    <a16:creationId xmlns:a16="http://schemas.microsoft.com/office/drawing/2014/main" id="{B1C30BAA-F381-BD4B-A6AF-DA9DEB4B5C44}"/>
                  </a:ext>
                </a:extLst>
              </p:cNvPr>
              <p:cNvPicPr/>
              <p:nvPr/>
            </p:nvPicPr>
            <p:blipFill>
              <a:blip r:embed="rId5"/>
              <a:stretch>
                <a:fillRect/>
              </a:stretch>
            </p:blipFill>
            <p:spPr>
              <a:xfrm>
                <a:off x="361264" y="2725997"/>
                <a:ext cx="5493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999BFB1B-94C5-7B4D-9043-2F4E6ACCE43F}"/>
                  </a:ext>
                </a:extLst>
              </p14:cNvPr>
              <p14:cNvContentPartPr/>
              <p14:nvPr/>
            </p14:nvContentPartPr>
            <p14:xfrm>
              <a:off x="680584" y="2741477"/>
              <a:ext cx="88200" cy="105480"/>
            </p14:xfrm>
          </p:contentPart>
        </mc:Choice>
        <mc:Fallback xmlns="">
          <p:pic>
            <p:nvPicPr>
              <p:cNvPr id="22" name="Ink 21">
                <a:extLst>
                  <a:ext uri="{FF2B5EF4-FFF2-40B4-BE49-F238E27FC236}">
                    <a16:creationId xmlns:a16="http://schemas.microsoft.com/office/drawing/2014/main" id="{999BFB1B-94C5-7B4D-9043-2F4E6ACCE43F}"/>
                  </a:ext>
                </a:extLst>
              </p:cNvPr>
              <p:cNvPicPr/>
              <p:nvPr/>
            </p:nvPicPr>
            <p:blipFill>
              <a:blip r:embed="rId7"/>
              <a:stretch>
                <a:fillRect/>
              </a:stretch>
            </p:blipFill>
            <p:spPr>
              <a:xfrm>
                <a:off x="671944" y="2732477"/>
                <a:ext cx="105840" cy="123120"/>
              </a:xfrm>
              <a:prstGeom prst="rect">
                <a:avLst/>
              </a:prstGeom>
            </p:spPr>
          </p:pic>
        </mc:Fallback>
      </mc:AlternateContent>
    </p:spTree>
    <p:extLst>
      <p:ext uri="{BB962C8B-B14F-4D97-AF65-F5344CB8AC3E}">
        <p14:creationId xmlns:p14="http://schemas.microsoft.com/office/powerpoint/2010/main" val="250834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418290" y="200200"/>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 How frequently do investors tend to panic!</a:t>
            </a:r>
            <a:endParaRPr sz="2400" dirty="0">
              <a:solidFill>
                <a:srgbClr val="9900FF"/>
              </a:solidFill>
              <a:latin typeface="Muli"/>
              <a:sym typeface="Muli"/>
            </a:endParaRPr>
          </a:p>
        </p:txBody>
      </p:sp>
      <p:pic>
        <p:nvPicPr>
          <p:cNvPr id="3" name="Picture 2" descr="A screenshot of a cell phone&#10;&#10;Description automatically generated">
            <a:extLst>
              <a:ext uri="{FF2B5EF4-FFF2-40B4-BE49-F238E27FC236}">
                <a16:creationId xmlns:a16="http://schemas.microsoft.com/office/drawing/2014/main" id="{E386F0C5-67A8-A045-8E4A-CD43E0839E55}"/>
              </a:ext>
            </a:extLst>
          </p:cNvPr>
          <p:cNvPicPr>
            <a:picLocks noChangeAspect="1"/>
          </p:cNvPicPr>
          <p:nvPr/>
        </p:nvPicPr>
        <p:blipFill>
          <a:blip r:embed="rId3"/>
          <a:stretch>
            <a:fillRect/>
          </a:stretch>
        </p:blipFill>
        <p:spPr>
          <a:xfrm>
            <a:off x="262636" y="1265889"/>
            <a:ext cx="4455726" cy="2751632"/>
          </a:xfrm>
          <a:prstGeom prst="rect">
            <a:avLst/>
          </a:prstGeom>
        </p:spPr>
      </p:pic>
      <p:sp>
        <p:nvSpPr>
          <p:cNvPr id="20" name="Google Shape;123;g73ba2940e4_0_42">
            <a:extLst>
              <a:ext uri="{FF2B5EF4-FFF2-40B4-BE49-F238E27FC236}">
                <a16:creationId xmlns:a16="http://schemas.microsoft.com/office/drawing/2014/main" id="{278D6FCA-0F7C-D74B-9054-4683705CD2B7}"/>
              </a:ext>
            </a:extLst>
          </p:cNvPr>
          <p:cNvSpPr txBox="1"/>
          <p:nvPr/>
        </p:nvSpPr>
        <p:spPr>
          <a:xfrm>
            <a:off x="2127295" y="3882984"/>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Index Value</a:t>
            </a:r>
            <a:endParaRPr sz="1000" dirty="0">
              <a:solidFill>
                <a:schemeClr val="accent5">
                  <a:lumMod val="50000"/>
                </a:schemeClr>
              </a:solidFill>
              <a:latin typeface="Muli"/>
              <a:sym typeface="Muli"/>
            </a:endParaRPr>
          </a:p>
        </p:txBody>
      </p:sp>
      <p:sp>
        <p:nvSpPr>
          <p:cNvPr id="21" name="Google Shape;123;g73ba2940e4_0_42">
            <a:extLst>
              <a:ext uri="{FF2B5EF4-FFF2-40B4-BE49-F238E27FC236}">
                <a16:creationId xmlns:a16="http://schemas.microsoft.com/office/drawing/2014/main" id="{F9275099-80BB-BC4B-8316-3CC0B2629DB5}"/>
              </a:ext>
            </a:extLst>
          </p:cNvPr>
          <p:cNvSpPr txBox="1"/>
          <p:nvPr/>
        </p:nvSpPr>
        <p:spPr>
          <a:xfrm rot="16200000">
            <a:off x="-615401" y="2536476"/>
            <a:ext cx="1621369" cy="311309"/>
          </a:xfrm>
          <a:prstGeom prst="rect">
            <a:avLst/>
          </a:prstGeom>
          <a:noFill/>
          <a:ln>
            <a:noFill/>
          </a:ln>
        </p:spPr>
        <p:txBody>
          <a:bodyPr spcFirstLastPara="1" wrap="square" lIns="91425" tIns="91425" rIns="91425" bIns="91425" anchor="t" anchorCtr="0">
            <a:noAutofit/>
          </a:bodyPr>
          <a:lstStyle/>
          <a:p>
            <a:pPr algn="ctr">
              <a:buSzPts val="2400"/>
            </a:pPr>
            <a:r>
              <a:rPr lang="en-US" sz="1000" dirty="0">
                <a:solidFill>
                  <a:schemeClr val="accent5">
                    <a:lumMod val="50000"/>
                  </a:schemeClr>
                </a:solidFill>
                <a:latin typeface="Muli"/>
              </a:rPr>
              <a:t>Number of Observations</a:t>
            </a:r>
            <a:endParaRPr sz="1000" dirty="0">
              <a:solidFill>
                <a:schemeClr val="accent5">
                  <a:lumMod val="50000"/>
                </a:schemeClr>
              </a:solidFill>
              <a:latin typeface="Muli"/>
              <a:sym typeface="Muli"/>
            </a:endParaRPr>
          </a:p>
        </p:txBody>
      </p:sp>
      <p:sp>
        <p:nvSpPr>
          <p:cNvPr id="22" name="Google Shape;123;g73ba2940e4_0_42">
            <a:extLst>
              <a:ext uri="{FF2B5EF4-FFF2-40B4-BE49-F238E27FC236}">
                <a16:creationId xmlns:a16="http://schemas.microsoft.com/office/drawing/2014/main" id="{8095905E-E10D-914D-ABD0-C64AFCD4319B}"/>
              </a:ext>
            </a:extLst>
          </p:cNvPr>
          <p:cNvSpPr txBox="1"/>
          <p:nvPr/>
        </p:nvSpPr>
        <p:spPr>
          <a:xfrm>
            <a:off x="418289" y="4153439"/>
            <a:ext cx="8391581" cy="78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71450" indent="-171450">
              <a:lnSpc>
                <a:spcPct val="150000"/>
              </a:lnSpc>
              <a:buFont typeface="Arial" panose="020B0604020202020204" pitchFamily="34" charset="0"/>
              <a:buChar char="•"/>
              <a:defRPr>
                <a:solidFill>
                  <a:schemeClr val="accent5"/>
                </a:solidFill>
                <a:latin typeface="Muli"/>
                <a:ea typeface="Muli"/>
                <a:cs typeface="Muli"/>
              </a:defRPr>
            </a:lvl1pPr>
          </a:lstStyle>
          <a:p>
            <a:r>
              <a:rPr lang="en-US" dirty="0"/>
              <a:t>Thank-fully Institutional investors seem to be pretty level-headed for the most decade</a:t>
            </a:r>
            <a:endParaRPr dirty="0">
              <a:sym typeface="Muli"/>
            </a:endParaRPr>
          </a:p>
        </p:txBody>
      </p:sp>
      <p:pic>
        <p:nvPicPr>
          <p:cNvPr id="6" name="Picture 5" descr="A screenshot of a cell phone&#10;&#10;Description automatically generated">
            <a:extLst>
              <a:ext uri="{FF2B5EF4-FFF2-40B4-BE49-F238E27FC236}">
                <a16:creationId xmlns:a16="http://schemas.microsoft.com/office/drawing/2014/main" id="{DC207565-555A-DC42-80DC-D5021C227368}"/>
              </a:ext>
            </a:extLst>
          </p:cNvPr>
          <p:cNvPicPr>
            <a:picLocks noChangeAspect="1"/>
          </p:cNvPicPr>
          <p:nvPr/>
        </p:nvPicPr>
        <p:blipFill>
          <a:blip r:embed="rId4"/>
          <a:stretch>
            <a:fillRect/>
          </a:stretch>
        </p:blipFill>
        <p:spPr>
          <a:xfrm>
            <a:off x="4685740" y="1388628"/>
            <a:ext cx="4418631" cy="2583296"/>
          </a:xfrm>
          <a:prstGeom prst="rect">
            <a:avLst/>
          </a:prstGeom>
        </p:spPr>
      </p:pic>
    </p:spTree>
    <p:extLst>
      <p:ext uri="{BB962C8B-B14F-4D97-AF65-F5344CB8AC3E}">
        <p14:creationId xmlns:p14="http://schemas.microsoft.com/office/powerpoint/2010/main" val="320371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418290" y="200200"/>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rPr>
              <a:t> Interesting Findings!</a:t>
            </a:r>
            <a:endParaRPr sz="2400" dirty="0">
              <a:solidFill>
                <a:srgbClr val="9900FF"/>
              </a:solidFill>
              <a:latin typeface="Muli"/>
              <a:sym typeface="Muli"/>
            </a:endParaRPr>
          </a:p>
        </p:txBody>
      </p:sp>
      <p:pic>
        <p:nvPicPr>
          <p:cNvPr id="6" name="Picture 5" descr="A screenshot of a cell phone&#10;&#10;Description automatically generated">
            <a:extLst>
              <a:ext uri="{FF2B5EF4-FFF2-40B4-BE49-F238E27FC236}">
                <a16:creationId xmlns:a16="http://schemas.microsoft.com/office/drawing/2014/main" id="{40908B0C-C586-5B4A-8021-249AD3A1EB29}"/>
              </a:ext>
            </a:extLst>
          </p:cNvPr>
          <p:cNvPicPr>
            <a:picLocks noChangeAspect="1"/>
          </p:cNvPicPr>
          <p:nvPr/>
        </p:nvPicPr>
        <p:blipFill>
          <a:blip r:embed="rId3"/>
          <a:stretch>
            <a:fillRect/>
          </a:stretch>
        </p:blipFill>
        <p:spPr>
          <a:xfrm>
            <a:off x="16230" y="962091"/>
            <a:ext cx="4292037" cy="312352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7247800-FA42-5148-A1E8-CC445334ED12}"/>
              </a:ext>
            </a:extLst>
          </p:cNvPr>
          <p:cNvPicPr>
            <a:picLocks noChangeAspect="1"/>
          </p:cNvPicPr>
          <p:nvPr/>
        </p:nvPicPr>
        <p:blipFill>
          <a:blip r:embed="rId4"/>
          <a:stretch>
            <a:fillRect/>
          </a:stretch>
        </p:blipFill>
        <p:spPr>
          <a:xfrm>
            <a:off x="4299298" y="700391"/>
            <a:ext cx="4682552" cy="4027252"/>
          </a:xfrm>
          <a:prstGeom prst="rect">
            <a:avLst/>
          </a:prstGeom>
        </p:spPr>
      </p:pic>
      <p:cxnSp>
        <p:nvCxnSpPr>
          <p:cNvPr id="10" name="Straight Arrow Connector 9">
            <a:extLst>
              <a:ext uri="{FF2B5EF4-FFF2-40B4-BE49-F238E27FC236}">
                <a16:creationId xmlns:a16="http://schemas.microsoft.com/office/drawing/2014/main" id="{836D4B3D-B859-B749-AAFD-6264C8CE637C}"/>
              </a:ext>
            </a:extLst>
          </p:cNvPr>
          <p:cNvCxnSpPr>
            <a:cxnSpLocks/>
          </p:cNvCxnSpPr>
          <p:nvPr/>
        </p:nvCxnSpPr>
        <p:spPr>
          <a:xfrm flipV="1">
            <a:off x="7042826" y="1780162"/>
            <a:ext cx="1673157" cy="63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7AF2E4-2375-D145-B31A-AB988DC2FA0A}"/>
              </a:ext>
            </a:extLst>
          </p:cNvPr>
          <p:cNvCxnSpPr/>
          <p:nvPr/>
        </p:nvCxnSpPr>
        <p:spPr>
          <a:xfrm flipH="1">
            <a:off x="4766553" y="2571750"/>
            <a:ext cx="214009" cy="22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D2988C9-7CDF-CA4B-8E22-B59325BC7AF7}"/>
              </a:ext>
            </a:extLst>
          </p:cNvPr>
          <p:cNvCxnSpPr/>
          <p:nvPr/>
        </p:nvCxnSpPr>
        <p:spPr>
          <a:xfrm flipH="1">
            <a:off x="5006505" y="2724150"/>
            <a:ext cx="214009" cy="22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FA587D-C21D-774A-9FA4-EFC950876A48}"/>
              </a:ext>
            </a:extLst>
          </p:cNvPr>
          <p:cNvCxnSpPr/>
          <p:nvPr/>
        </p:nvCxnSpPr>
        <p:spPr>
          <a:xfrm flipH="1">
            <a:off x="5441009" y="2730632"/>
            <a:ext cx="214009" cy="22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4EB2BF-4B0C-6D45-A71E-9506C1837C44}"/>
              </a:ext>
            </a:extLst>
          </p:cNvPr>
          <p:cNvCxnSpPr/>
          <p:nvPr/>
        </p:nvCxnSpPr>
        <p:spPr>
          <a:xfrm flipH="1">
            <a:off x="5680961" y="2591203"/>
            <a:ext cx="214009" cy="229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Google Shape;123;g73ba2940e4_0_42">
            <a:extLst>
              <a:ext uri="{FF2B5EF4-FFF2-40B4-BE49-F238E27FC236}">
                <a16:creationId xmlns:a16="http://schemas.microsoft.com/office/drawing/2014/main" id="{B0FE3A13-BBCE-754C-BF20-B9E313925FC7}"/>
              </a:ext>
            </a:extLst>
          </p:cNvPr>
          <p:cNvSpPr txBox="1"/>
          <p:nvPr/>
        </p:nvSpPr>
        <p:spPr>
          <a:xfrm>
            <a:off x="398833" y="4017247"/>
            <a:ext cx="3754877" cy="78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71450" indent="-171450">
              <a:lnSpc>
                <a:spcPct val="150000"/>
              </a:lnSpc>
              <a:buFont typeface="Arial" panose="020B0604020202020204" pitchFamily="34" charset="0"/>
              <a:buChar char="•"/>
              <a:defRPr>
                <a:solidFill>
                  <a:schemeClr val="accent5"/>
                </a:solidFill>
                <a:latin typeface="Muli"/>
                <a:ea typeface="Muli"/>
                <a:cs typeface="Muli"/>
              </a:defRPr>
            </a:lvl1pPr>
          </a:lstStyle>
          <a:p>
            <a:r>
              <a:rPr lang="en-US" dirty="0">
                <a:sym typeface="Muli"/>
              </a:rPr>
              <a:t>End of Q1 &amp; Q2 seem to experience more volatility than the latter half of year – </a:t>
            </a:r>
            <a:r>
              <a:rPr lang="en-US" dirty="0">
                <a:solidFill>
                  <a:srgbClr val="FF0000"/>
                </a:solidFill>
                <a:sym typeface="Muli"/>
              </a:rPr>
              <a:t>Q2 2020 is coming up! Buckle up!!!</a:t>
            </a:r>
          </a:p>
          <a:p>
            <a:endParaRPr dirty="0">
              <a:sym typeface="Muli"/>
            </a:endParaRPr>
          </a:p>
        </p:txBody>
      </p:sp>
    </p:spTree>
    <p:extLst>
      <p:ext uri="{BB962C8B-B14F-4D97-AF65-F5344CB8AC3E}">
        <p14:creationId xmlns:p14="http://schemas.microsoft.com/office/powerpoint/2010/main" val="194534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73ba2940e4_0_42"/>
          <p:cNvSpPr txBox="1"/>
          <p:nvPr/>
        </p:nvSpPr>
        <p:spPr>
          <a:xfrm>
            <a:off x="418290" y="200200"/>
            <a:ext cx="8391582" cy="558000"/>
          </a:xfrm>
          <a:prstGeom prst="rect">
            <a:avLst/>
          </a:prstGeom>
          <a:noFill/>
          <a:ln>
            <a:noFill/>
          </a:ln>
        </p:spPr>
        <p:txBody>
          <a:bodyPr spcFirstLastPara="1" wrap="square" lIns="91425" tIns="91425" rIns="91425" bIns="91425" anchor="t" anchorCtr="0">
            <a:noAutofit/>
          </a:bodyPr>
          <a:lstStyle/>
          <a:p>
            <a:pPr algn="ctr">
              <a:buSzPts val="2400"/>
            </a:pPr>
            <a:r>
              <a:rPr lang="en-US" sz="2400" dirty="0">
                <a:solidFill>
                  <a:srgbClr val="9900FF"/>
                </a:solidFill>
                <a:latin typeface="Muli"/>
                <a:sym typeface="Muli"/>
              </a:rPr>
              <a:t>Modelling VIX</a:t>
            </a:r>
            <a:endParaRPr sz="2400" dirty="0">
              <a:solidFill>
                <a:srgbClr val="9900FF"/>
              </a:solidFill>
              <a:latin typeface="Muli"/>
              <a:sym typeface="Muli"/>
            </a:endParaRPr>
          </a:p>
        </p:txBody>
      </p:sp>
      <p:sp>
        <p:nvSpPr>
          <p:cNvPr id="25" name="Google Shape;123;g73ba2940e4_0_42">
            <a:extLst>
              <a:ext uri="{FF2B5EF4-FFF2-40B4-BE49-F238E27FC236}">
                <a16:creationId xmlns:a16="http://schemas.microsoft.com/office/drawing/2014/main" id="{B0FE3A13-BBCE-754C-BF20-B9E313925FC7}"/>
              </a:ext>
            </a:extLst>
          </p:cNvPr>
          <p:cNvSpPr txBox="1"/>
          <p:nvPr/>
        </p:nvSpPr>
        <p:spPr>
          <a:xfrm>
            <a:off x="765607" y="3445414"/>
            <a:ext cx="8317150" cy="78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71450" indent="-171450">
              <a:lnSpc>
                <a:spcPct val="150000"/>
              </a:lnSpc>
              <a:buFont typeface="Arial" panose="020B0604020202020204" pitchFamily="34" charset="0"/>
              <a:buChar char="•"/>
              <a:defRPr>
                <a:solidFill>
                  <a:schemeClr val="accent5"/>
                </a:solidFill>
                <a:latin typeface="Muli"/>
                <a:ea typeface="Muli"/>
                <a:cs typeface="Muli"/>
              </a:defRPr>
            </a:lvl1pPr>
          </a:lstStyle>
          <a:p>
            <a:r>
              <a:rPr lang="en-US" dirty="0">
                <a:sym typeface="Muli"/>
              </a:rPr>
              <a:t>Baseline (persistence) didn’t do too badly </a:t>
            </a:r>
          </a:p>
          <a:p>
            <a:r>
              <a:rPr lang="en-US" dirty="0">
                <a:sym typeface="Muli"/>
              </a:rPr>
              <a:t>Prophet saw the lowest RMSE for the 2</a:t>
            </a:r>
            <a:r>
              <a:rPr lang="en-US" baseline="30000" dirty="0">
                <a:sym typeface="Muli"/>
              </a:rPr>
              <a:t>nd</a:t>
            </a:r>
            <a:r>
              <a:rPr lang="en-US" dirty="0">
                <a:sym typeface="Muli"/>
              </a:rPr>
              <a:t> &amp;  8</a:t>
            </a:r>
            <a:r>
              <a:rPr lang="en-US" baseline="30000" dirty="0">
                <a:sym typeface="Muli"/>
              </a:rPr>
              <a:t>th</a:t>
            </a:r>
            <a:r>
              <a:rPr lang="en-US" dirty="0">
                <a:sym typeface="Muli"/>
              </a:rPr>
              <a:t> day forecast </a:t>
            </a:r>
          </a:p>
          <a:p>
            <a:r>
              <a:rPr lang="en-US" dirty="0">
                <a:sym typeface="Muli"/>
              </a:rPr>
              <a:t>ARIMA did the best of the 3 models tried </a:t>
            </a:r>
          </a:p>
          <a:p>
            <a:r>
              <a:rPr lang="en-US" dirty="0">
                <a:sym typeface="Muli"/>
              </a:rPr>
              <a:t>Hoping LSTM can improve on the performance of every other model tried </a:t>
            </a:r>
            <a:endParaRPr lang="en-US" dirty="0">
              <a:solidFill>
                <a:srgbClr val="FF0000"/>
              </a:solidFill>
              <a:sym typeface="Muli"/>
            </a:endParaRPr>
          </a:p>
          <a:p>
            <a:endParaRPr dirty="0">
              <a:sym typeface="Muli"/>
            </a:endParaRPr>
          </a:p>
        </p:txBody>
      </p:sp>
      <p:graphicFrame>
        <p:nvGraphicFramePr>
          <p:cNvPr id="2" name="Table 1">
            <a:extLst>
              <a:ext uri="{FF2B5EF4-FFF2-40B4-BE49-F238E27FC236}">
                <a16:creationId xmlns:a16="http://schemas.microsoft.com/office/drawing/2014/main" id="{86AB5B3C-72FE-BA41-8203-684914EDBC6B}"/>
              </a:ext>
            </a:extLst>
          </p:cNvPr>
          <p:cNvGraphicFramePr>
            <a:graphicFrameLocks noGrp="1"/>
          </p:cNvGraphicFramePr>
          <p:nvPr>
            <p:extLst>
              <p:ext uri="{D42A27DB-BD31-4B8C-83A1-F6EECF244321}">
                <p14:modId xmlns:p14="http://schemas.microsoft.com/office/powerpoint/2010/main" val="2769792603"/>
              </p:ext>
            </p:extLst>
          </p:nvPr>
        </p:nvGraphicFramePr>
        <p:xfrm>
          <a:off x="2044754" y="1174707"/>
          <a:ext cx="5532840" cy="1854200"/>
        </p:xfrm>
        <a:graphic>
          <a:graphicData uri="http://schemas.openxmlformats.org/drawingml/2006/table">
            <a:tbl>
              <a:tblPr firstRow="1" bandRow="1">
                <a:tableStyleId>{69C7853C-536D-4A76-A0AE-DD22124D55A5}</a:tableStyleId>
              </a:tblPr>
              <a:tblGrid>
                <a:gridCol w="2766420">
                  <a:extLst>
                    <a:ext uri="{9D8B030D-6E8A-4147-A177-3AD203B41FA5}">
                      <a16:colId xmlns:a16="http://schemas.microsoft.com/office/drawing/2014/main" val="3371800714"/>
                    </a:ext>
                  </a:extLst>
                </a:gridCol>
                <a:gridCol w="2766420">
                  <a:extLst>
                    <a:ext uri="{9D8B030D-6E8A-4147-A177-3AD203B41FA5}">
                      <a16:colId xmlns:a16="http://schemas.microsoft.com/office/drawing/2014/main" val="4105123091"/>
                    </a:ext>
                  </a:extLst>
                </a:gridCol>
              </a:tblGrid>
              <a:tr h="370840">
                <a:tc>
                  <a:txBody>
                    <a:bodyPr/>
                    <a:lstStyle/>
                    <a:p>
                      <a:pPr algn="ctr"/>
                      <a:r>
                        <a:rPr lang="en-US" dirty="0"/>
                        <a:t>Model</a:t>
                      </a:r>
                    </a:p>
                  </a:txBody>
                  <a:tcPr/>
                </a:tc>
                <a:tc>
                  <a:txBody>
                    <a:bodyPr/>
                    <a:lstStyle/>
                    <a:p>
                      <a:pPr algn="ctr"/>
                      <a:r>
                        <a:rPr lang="en-US" dirty="0"/>
                        <a:t>RMSE</a:t>
                      </a:r>
                    </a:p>
                  </a:txBody>
                  <a:tcPr/>
                </a:tc>
                <a:extLst>
                  <a:ext uri="{0D108BD9-81ED-4DB2-BD59-A6C34878D82A}">
                    <a16:rowId xmlns:a16="http://schemas.microsoft.com/office/drawing/2014/main" val="3057592653"/>
                  </a:ext>
                </a:extLst>
              </a:tr>
              <a:tr h="370840">
                <a:tc>
                  <a:txBody>
                    <a:bodyPr/>
                    <a:lstStyle/>
                    <a:p>
                      <a:pPr algn="ctr"/>
                      <a:r>
                        <a:rPr lang="en-US" dirty="0"/>
                        <a:t>Baseline</a:t>
                      </a:r>
                    </a:p>
                  </a:txBody>
                  <a:tcPr/>
                </a:tc>
                <a:tc>
                  <a:txBody>
                    <a:bodyPr/>
                    <a:lstStyle/>
                    <a:p>
                      <a:pPr algn="ctr"/>
                      <a:r>
                        <a:rPr lang="en-US" dirty="0"/>
                        <a:t>3.34</a:t>
                      </a:r>
                    </a:p>
                  </a:txBody>
                  <a:tcPr/>
                </a:tc>
                <a:extLst>
                  <a:ext uri="{0D108BD9-81ED-4DB2-BD59-A6C34878D82A}">
                    <a16:rowId xmlns:a16="http://schemas.microsoft.com/office/drawing/2014/main" val="630801261"/>
                  </a:ext>
                </a:extLst>
              </a:tr>
              <a:tr h="370840">
                <a:tc>
                  <a:txBody>
                    <a:bodyPr/>
                    <a:lstStyle/>
                    <a:p>
                      <a:pPr algn="ctr"/>
                      <a:r>
                        <a:rPr lang="en-US" dirty="0"/>
                        <a:t>Prophet</a:t>
                      </a:r>
                    </a:p>
                  </a:txBody>
                  <a:tcPr/>
                </a:tc>
                <a:tc>
                  <a:txBody>
                    <a:bodyPr/>
                    <a:lstStyle/>
                    <a:p>
                      <a:pPr algn="ctr"/>
                      <a:r>
                        <a:rPr lang="en-US" dirty="0"/>
                        <a:t>5.78</a:t>
                      </a:r>
                    </a:p>
                  </a:txBody>
                  <a:tcPr/>
                </a:tc>
                <a:extLst>
                  <a:ext uri="{0D108BD9-81ED-4DB2-BD59-A6C34878D82A}">
                    <a16:rowId xmlns:a16="http://schemas.microsoft.com/office/drawing/2014/main" val="3312698711"/>
                  </a:ext>
                </a:extLst>
              </a:tr>
              <a:tr h="370840">
                <a:tc>
                  <a:txBody>
                    <a:bodyPr/>
                    <a:lstStyle/>
                    <a:p>
                      <a:pPr algn="ctr"/>
                      <a:r>
                        <a:rPr lang="en-US" dirty="0"/>
                        <a:t>Arima (5,0,1)</a:t>
                      </a:r>
                    </a:p>
                  </a:txBody>
                  <a:tcPr/>
                </a:tc>
                <a:tc>
                  <a:txBody>
                    <a:bodyPr/>
                    <a:lstStyle/>
                    <a:p>
                      <a:pPr algn="ctr"/>
                      <a:r>
                        <a:rPr lang="en-US" dirty="0"/>
                        <a:t>2.94</a:t>
                      </a:r>
                    </a:p>
                  </a:txBody>
                  <a:tcPr/>
                </a:tc>
                <a:extLst>
                  <a:ext uri="{0D108BD9-81ED-4DB2-BD59-A6C34878D82A}">
                    <a16:rowId xmlns:a16="http://schemas.microsoft.com/office/drawing/2014/main" val="1349191275"/>
                  </a:ext>
                </a:extLst>
              </a:tr>
              <a:tr h="370840">
                <a:tc>
                  <a:txBody>
                    <a:bodyPr/>
                    <a:lstStyle/>
                    <a:p>
                      <a:pPr algn="ctr"/>
                      <a:r>
                        <a:rPr lang="en-US" dirty="0"/>
                        <a:t>LSTM</a:t>
                      </a:r>
                    </a:p>
                  </a:txBody>
                  <a:tcPr/>
                </a:tc>
                <a:tc>
                  <a:txBody>
                    <a:bodyPr/>
                    <a:lstStyle/>
                    <a:p>
                      <a:pPr algn="ctr"/>
                      <a:r>
                        <a:rPr lang="en-US" dirty="0"/>
                        <a:t>Yet to be build</a:t>
                      </a:r>
                    </a:p>
                  </a:txBody>
                  <a:tcPr/>
                </a:tc>
                <a:extLst>
                  <a:ext uri="{0D108BD9-81ED-4DB2-BD59-A6C34878D82A}">
                    <a16:rowId xmlns:a16="http://schemas.microsoft.com/office/drawing/2014/main" val="2522343608"/>
                  </a:ext>
                </a:extLst>
              </a:tr>
            </a:tbl>
          </a:graphicData>
        </a:graphic>
      </p:graphicFrame>
    </p:spTree>
    <p:extLst>
      <p:ext uri="{BB962C8B-B14F-4D97-AF65-F5344CB8AC3E}">
        <p14:creationId xmlns:p14="http://schemas.microsoft.com/office/powerpoint/2010/main" val="27744287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1966</TotalTime>
  <Words>1875</Words>
  <Application>Microsoft Macintosh PowerPoint</Application>
  <PresentationFormat>On-screen Show (16:9)</PresentationFormat>
  <Paragraphs>194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Muli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rajeev panwar</cp:lastModifiedBy>
  <cp:revision>60</cp:revision>
  <dcterms:modified xsi:type="dcterms:W3CDTF">2020-07-01T18:44:50Z</dcterms:modified>
</cp:coreProperties>
</file>