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6FFA-2584-4613-8206-D128FC1F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87BF0-FB60-46BF-8F71-E00CEA0B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1697-488C-4138-83E0-8D806752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0554-74C4-4094-84CD-E22FA976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232D-824B-4ED3-A47C-7D5B4143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5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27D-0950-4219-9257-81DC186D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95D70-4FED-4E92-AF5F-56878F3F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EC65-6580-4C96-A79A-F458D2DC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69D4-F4C9-474C-8487-768826A1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603B-9CEF-434A-A3D0-E3C31F5A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985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DB52E-14C4-40BD-87A5-2E64C331C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E155-BF59-4091-8AC5-3B0DB907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DEF9-3F72-47F2-9103-CC41CF3F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EACD-935F-4EDC-A226-0DFD0BA5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FFB-A646-4553-9E5D-C88026A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0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5207-8BBA-4868-AAF3-538988C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AA50-7DBD-48B6-AE6A-04EA1D25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5B97-52FE-4548-9F08-8681D67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7C1A-6CD5-4E89-ACC0-06D4BE9F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7D30-1E71-4A9E-83BE-385DBE3A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ED16-6729-4F12-BB90-3EF30519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7C89-DE3D-4FC8-9A47-44E0F957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3ED8-60D1-4D4E-BBAD-B3A7C7D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87C1-E01F-4609-87C5-F531E406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3F121-C0F9-4357-9944-8616D56C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60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959D-9282-470E-8F95-879C212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BA02-2424-40EA-B4C2-92FBCF77E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242B1-0B20-4EA2-9DE6-5814510BB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66D5-46BD-40FE-8BF6-36621E21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6ADFE-C5AC-4184-B895-B2062586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5C32-F5DC-4D4D-BE40-0951EDCC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7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B537-8C01-426D-9CFE-E4AE9FE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CE68-3502-48D3-8D54-097C4461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DB15-2D03-4403-935D-F3B6C6C0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734EB-D6D5-4DB3-A9B6-85AAB77C5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4AFE-D21A-4663-8F15-B5B0830C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0B909-EBF1-4272-9496-0D2FCA65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3F3B2-A8B1-49CB-958D-47DA02D9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09E9E-9006-45DC-90BA-EECE5ED9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3F73-54CD-408C-A629-35C670B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6D13-DC66-4BAA-8CE8-B60CCE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0E9DC-5D6B-48C5-A962-2A9BF8B9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2E192-CF97-465C-8F0A-B235CE1B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4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3EDED-5806-49E9-9006-7C3336F7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CC673-0E21-44B7-B998-1F615B96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44DB2-179D-43F7-9CDD-97E0FB4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68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92D9-1E84-4B44-A511-4E4B01EA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5752-718D-49C3-B068-26BE6019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6D9D-43BA-4606-BB98-DDACC70CD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AE74-ADA2-47A4-86BC-4B6EF833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9E15D-1EFF-45A8-8CA0-D7AECEFA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6F97-112C-4EBA-931E-72B82B0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3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6B14-6E07-4DD8-A37D-4579EA5E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FBDBF-A57F-4F83-8909-5E0DE563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8A09B-1C23-4E41-9A44-274A76A3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9D68A-8552-45C7-92F6-30249E70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85CDC-4735-40F3-8E34-ACDEB42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756C-B656-40A4-B9CF-20DAF5CF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90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8F5BF-CAF4-4B6B-A540-8D69A671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5CDF-7A3D-45F9-AD27-8AC50255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8A7E-5B7E-40A6-B0D5-BFA42DC0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78E1-051D-45BA-BE37-55CC6687EA76}" type="datetimeFigureOut">
              <a:rPr lang="en-SG" smtClean="0"/>
              <a:t>20/10/2019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F28C-1C55-468D-A54A-95D0F39E0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AF8F-7A1E-41E7-AC82-1C843E92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8EA-E355-4094-9947-F94FF9C1A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0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5AD31E-6A62-4163-9E27-076348B6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8023679" cy="1835870"/>
          </a:xfrm>
        </p:spPr>
        <p:txBody>
          <a:bodyPr>
            <a:normAutofit/>
          </a:bodyPr>
          <a:lstStyle/>
          <a:p>
            <a:r>
              <a:rPr lang="en-SG" sz="4400" dirty="0"/>
              <a:t>Bank Marketing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578F76-41C7-4BCC-B60E-2B04F1FB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8488" y="2721837"/>
            <a:ext cx="3093334" cy="775126"/>
          </a:xfrm>
        </p:spPr>
        <p:txBody>
          <a:bodyPr/>
          <a:lstStyle/>
          <a:p>
            <a:pPr algn="l"/>
            <a:r>
              <a:rPr lang="en-SG" dirty="0"/>
              <a:t>Rajeev Kumar</a:t>
            </a:r>
          </a:p>
        </p:txBody>
      </p:sp>
    </p:spTree>
    <p:extLst>
      <p:ext uri="{BB962C8B-B14F-4D97-AF65-F5344CB8AC3E}">
        <p14:creationId xmlns:p14="http://schemas.microsoft.com/office/powerpoint/2010/main" val="38379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8E5D-94BD-40AE-8A7C-791C12DD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8" y="365125"/>
            <a:ext cx="8894332" cy="933071"/>
          </a:xfrm>
        </p:spPr>
        <p:txBody>
          <a:bodyPr>
            <a:normAutofit/>
          </a:bodyPr>
          <a:lstStyle/>
          <a:p>
            <a:r>
              <a:rPr lang="en-SG" sz="2800" b="1" dirty="0"/>
              <a:t>Probability of conversion by Job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65125"/>
            <a:ext cx="2774092" cy="6127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Customer Segmentation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5D9D43F-47F1-4288-896A-0465D7DB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077" y="1298196"/>
            <a:ext cx="8758409" cy="346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50923-66AE-4109-9E03-DB3C5D1E3587}"/>
              </a:ext>
            </a:extLst>
          </p:cNvPr>
          <p:cNvSpPr txBox="1"/>
          <p:nvPr/>
        </p:nvSpPr>
        <p:spPr>
          <a:xfrm>
            <a:off x="3682311" y="5135894"/>
            <a:ext cx="668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/>
              <a:t>Students</a:t>
            </a:r>
            <a:r>
              <a:rPr lang="en-SG" sz="2000" dirty="0"/>
              <a:t> and </a:t>
            </a:r>
            <a:r>
              <a:rPr lang="en-SG" sz="2000" b="1" dirty="0"/>
              <a:t>Retired</a:t>
            </a:r>
            <a:r>
              <a:rPr lang="en-SG" sz="2000" dirty="0"/>
              <a:t> are most likely to subscribe.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Blue collar and Services are least likely to subscribe </a:t>
            </a:r>
          </a:p>
        </p:txBody>
      </p:sp>
    </p:spTree>
    <p:extLst>
      <p:ext uri="{BB962C8B-B14F-4D97-AF65-F5344CB8AC3E}">
        <p14:creationId xmlns:p14="http://schemas.microsoft.com/office/powerpoint/2010/main" val="29077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8E5D-94BD-40AE-8A7C-791C12DD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8" y="365125"/>
            <a:ext cx="8894332" cy="933071"/>
          </a:xfrm>
        </p:spPr>
        <p:txBody>
          <a:bodyPr>
            <a:normAutofit/>
          </a:bodyPr>
          <a:lstStyle/>
          <a:p>
            <a:r>
              <a:rPr lang="en-SG" sz="2800" b="1" dirty="0"/>
              <a:t>Probability of conversion by Marital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58346"/>
            <a:ext cx="2774092" cy="61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Customer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50923-66AE-4109-9E03-DB3C5D1E3587}"/>
              </a:ext>
            </a:extLst>
          </p:cNvPr>
          <p:cNvSpPr txBox="1"/>
          <p:nvPr/>
        </p:nvSpPr>
        <p:spPr>
          <a:xfrm>
            <a:off x="3599327" y="4851918"/>
            <a:ext cx="668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/>
              <a:t>Singles </a:t>
            </a:r>
            <a:r>
              <a:rPr lang="en-SG" sz="2000" dirty="0"/>
              <a:t>are most likely to subscribe.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b="1" dirty="0"/>
              <a:t>Married </a:t>
            </a:r>
            <a:r>
              <a:rPr lang="en-SG" sz="2000" dirty="0"/>
              <a:t>and </a:t>
            </a:r>
            <a:r>
              <a:rPr lang="en-SG" sz="2000" b="1" dirty="0"/>
              <a:t>Divorced</a:t>
            </a:r>
            <a:r>
              <a:rPr lang="en-SG" sz="2000" dirty="0"/>
              <a:t> are least likely to subscribe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011AA-B545-4E20-BBC8-F9364414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08" y="1378515"/>
            <a:ext cx="7749846" cy="298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8E5D-94BD-40AE-8A7C-791C12DD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8" y="365125"/>
            <a:ext cx="8894332" cy="933071"/>
          </a:xfrm>
        </p:spPr>
        <p:txBody>
          <a:bodyPr>
            <a:normAutofit/>
          </a:bodyPr>
          <a:lstStyle/>
          <a:p>
            <a:r>
              <a:rPr lang="en-SG" sz="2800" b="1" dirty="0"/>
              <a:t>Probability of conversion by call on day of week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58346"/>
            <a:ext cx="2774092" cy="61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Customer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50923-66AE-4109-9E03-DB3C5D1E3587}"/>
              </a:ext>
            </a:extLst>
          </p:cNvPr>
          <p:cNvSpPr txBox="1"/>
          <p:nvPr/>
        </p:nvSpPr>
        <p:spPr>
          <a:xfrm>
            <a:off x="3599327" y="4851918"/>
            <a:ext cx="668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Clients are likely to respond favourably is called in the middle of week rather than on Monday or Friday.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73CA4-4B42-4F77-AA19-F8ED0D6B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60" y="1118287"/>
            <a:ext cx="8700568" cy="35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58346"/>
            <a:ext cx="2774092" cy="61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Models Tested with 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50923-66AE-4109-9E03-DB3C5D1E3587}"/>
              </a:ext>
            </a:extLst>
          </p:cNvPr>
          <p:cNvSpPr txBox="1"/>
          <p:nvPr/>
        </p:nvSpPr>
        <p:spPr>
          <a:xfrm>
            <a:off x="3611684" y="5679821"/>
            <a:ext cx="668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Best model Logistic &amp; </a:t>
            </a:r>
            <a:r>
              <a:rPr lang="en-SG" sz="2000" dirty="0" err="1"/>
              <a:t>XGBoost</a:t>
            </a:r>
            <a:endParaRPr lang="en-SG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B7D5C-9AB5-4085-872C-1E18D7F3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514" y="963643"/>
            <a:ext cx="9095486" cy="47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58346"/>
            <a:ext cx="2774092" cy="61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50923-66AE-4109-9E03-DB3C5D1E3587}"/>
              </a:ext>
            </a:extLst>
          </p:cNvPr>
          <p:cNvSpPr txBox="1"/>
          <p:nvPr/>
        </p:nvSpPr>
        <p:spPr>
          <a:xfrm>
            <a:off x="3611684" y="5679821"/>
            <a:ext cx="6685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Best model Logistic &amp; </a:t>
            </a:r>
            <a:r>
              <a:rPr lang="en-SG" sz="2000" dirty="0" err="1"/>
              <a:t>XGBoost</a:t>
            </a:r>
            <a:endParaRPr lang="en-S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59B27-0500-480E-93FE-ACD04501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80" y="1431653"/>
            <a:ext cx="8963330" cy="29549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A19D90-769B-46C5-B159-E93EC764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8" y="365125"/>
            <a:ext cx="8894332" cy="933071"/>
          </a:xfrm>
        </p:spPr>
        <p:txBody>
          <a:bodyPr>
            <a:normAutofit/>
          </a:bodyPr>
          <a:lstStyle/>
          <a:p>
            <a:r>
              <a:rPr lang="en-SG" sz="2800" b="1" dirty="0"/>
              <a:t>Feature importance chart</a:t>
            </a:r>
          </a:p>
        </p:txBody>
      </p:sp>
    </p:spTree>
    <p:extLst>
      <p:ext uri="{BB962C8B-B14F-4D97-AF65-F5344CB8AC3E}">
        <p14:creationId xmlns:p14="http://schemas.microsoft.com/office/powerpoint/2010/main" val="58387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5E2D16-114C-48B9-B004-FE74D97716C9}"/>
              </a:ext>
            </a:extLst>
          </p:cNvPr>
          <p:cNvSpPr/>
          <p:nvPr/>
        </p:nvSpPr>
        <p:spPr>
          <a:xfrm>
            <a:off x="154459" y="358346"/>
            <a:ext cx="2774092" cy="6134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A19D90-769B-46C5-B159-E93EC764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78" y="358346"/>
            <a:ext cx="8894332" cy="933071"/>
          </a:xfrm>
        </p:spPr>
        <p:txBody>
          <a:bodyPr>
            <a:normAutofit/>
          </a:bodyPr>
          <a:lstStyle/>
          <a:p>
            <a:r>
              <a:rPr lang="en-SG" sz="2800" b="1" dirty="0"/>
              <a:t>Recommendations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06E39C-4493-4292-A0B4-65D7A9689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63697"/>
              </p:ext>
            </p:extLst>
          </p:nvPr>
        </p:nvGraphicFramePr>
        <p:xfrm>
          <a:off x="3104078" y="1071834"/>
          <a:ext cx="8724558" cy="5267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186">
                  <a:extLst>
                    <a:ext uri="{9D8B030D-6E8A-4147-A177-3AD203B41FA5}">
                      <a16:colId xmlns:a16="http://schemas.microsoft.com/office/drawing/2014/main" val="1043265195"/>
                    </a:ext>
                  </a:extLst>
                </a:gridCol>
                <a:gridCol w="2548009">
                  <a:extLst>
                    <a:ext uri="{9D8B030D-6E8A-4147-A177-3AD203B41FA5}">
                      <a16:colId xmlns:a16="http://schemas.microsoft.com/office/drawing/2014/main" val="3005507187"/>
                    </a:ext>
                  </a:extLst>
                </a:gridCol>
                <a:gridCol w="3268363">
                  <a:extLst>
                    <a:ext uri="{9D8B030D-6E8A-4147-A177-3AD203B41FA5}">
                      <a16:colId xmlns:a16="http://schemas.microsoft.com/office/drawing/2014/main" val="2509367841"/>
                    </a:ext>
                  </a:extLst>
                </a:gridCol>
              </a:tblGrid>
              <a:tr h="10844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Sl.no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Variable of Importance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Recommended Action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68850"/>
                  </a:ext>
                </a:extLst>
              </a:tr>
              <a:tr h="10844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libor</a:t>
                      </a:r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rate, </a:t>
                      </a:r>
                      <a:r>
                        <a:rPr lang="en-SG" sz="2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con.Price.idx</a:t>
                      </a:r>
                      <a:endParaRPr lang="en-SG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Collaborate with economic experts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10961"/>
                  </a:ext>
                </a:extLst>
              </a:tr>
              <a:tr h="997724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Target Old Age customers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96764"/>
                  </a:ext>
                </a:extLst>
              </a:tr>
              <a:tr h="108440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Duration, mode of contact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Engage customers and have longer calls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56231"/>
                  </a:ext>
                </a:extLst>
              </a:tr>
              <a:tr h="1016258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Day of week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Call them during mid of week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7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6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Bank Marketing Analysis</vt:lpstr>
      <vt:lpstr>Probability of conversion by Job</vt:lpstr>
      <vt:lpstr>Probability of conversion by Marital Status</vt:lpstr>
      <vt:lpstr>Probability of conversion by call on day of week</vt:lpstr>
      <vt:lpstr>PowerPoint Presentation</vt:lpstr>
      <vt:lpstr>Feature importance chart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Analysis</dc:title>
  <dc:creator>Rakhee Pal</dc:creator>
  <cp:lastModifiedBy>Rakhee Pal</cp:lastModifiedBy>
  <cp:revision>5</cp:revision>
  <dcterms:created xsi:type="dcterms:W3CDTF">2019-10-20T13:33:14Z</dcterms:created>
  <dcterms:modified xsi:type="dcterms:W3CDTF">2019-10-20T14:20:11Z</dcterms:modified>
</cp:coreProperties>
</file>