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4D64FE-7129-2540-F839-183273C06A33}">
  <a:tblStyle styleId="{5C4D64FE-7129-2540-F839-183273C06A33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  <a:fill>
          <a:solidFill>
            <a:schemeClr val="accent2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  <p:cxnSp>
        <p:nvCxnSpPr>
          <p:cNvPr id="9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  <p:cxnSp>
        <p:nvCxnSpPr>
          <p:cNvPr id="9" name="Straight Connector 8" hidden="0"/>
          <p:cNvCxnSpPr>
            <a:cxnSpLocks/>
          </p:cNvCxnSpPr>
          <p:nvPr isPhoto="0" userDrawn="0"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 hidden="0"/>
          <p:cNvSpPr/>
          <p:nvPr isPhoto="0" userDrawn="0"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hidden="0"/>
          <p:cNvSpPr/>
          <p:nvPr isPhoto="0" userDrawn="0"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/>
          <p:nvPr isPhoto="0" userDrawn="0"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hidden="0"/>
          <p:cNvSpPr/>
          <p:nvPr isPhoto="0" userDrawn="0"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hidden="0"/>
          <p:cNvSpPr/>
          <p:nvPr isPhoto="0" userDrawn="0"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hidden="0"/>
          <p:cNvSpPr/>
          <p:nvPr isPhoto="0" userDrawn="0"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hidden="0"/>
          <p:cNvSpPr/>
          <p:nvPr isPhoto="0" userDrawn="0"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hidden="0"/>
          <p:cNvSpPr/>
          <p:nvPr isPhoto="0" userDrawn="0"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9FFBE5-627D-4A8D-A256-D26800AEA707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35E29C-E247-49CD-AB1F-D178962DB702}" type="slidenum">
              <a:rPr lang="en-IN"/>
              <a:t/>
            </a:fld>
            <a:endParaRPr lang="en-IN"/>
          </a:p>
        </p:txBody>
      </p:sp>
      <p:cxnSp>
        <p:nvCxnSpPr>
          <p:cNvPr id="10" name="Straight Connector 9" hidden="0"/>
          <p:cNvCxnSpPr>
            <a:cxnSpLocks/>
          </p:cNvCxnSpPr>
          <p:nvPr isPhoto="0" userDrawn="0"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25000">
              <a:schemeClr val="accent5">
                <a:lumMod val="40000"/>
                <a:lumOff val="60000"/>
                <a:alpha val="67999"/>
              </a:schemeClr>
            </a:gs>
            <a:gs pos="48000">
              <a:srgbClr val="00B0F0">
                <a:alpha val="67999"/>
              </a:srgbClr>
            </a:gs>
            <a:gs pos="70000">
              <a:srgbClr val="FFFFFF">
                <a:alpha val="67999"/>
              </a:srgbClr>
            </a:gs>
          </a:gsLst>
          <a:lin ang="81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763209" y="2523520"/>
            <a:ext cx="10363200" cy="207266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6000"/>
              <a:t>Surprise Housing - Housing Price Predication &amp; Analysis Project</a:t>
            </a:r>
            <a:endParaRPr lang="en-IN" sz="60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828800" y="4943928"/>
            <a:ext cx="8534400" cy="117928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By :- Mr. Rajeev Ranjan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FlipRobo – Internship 34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20353" y="180268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7200"/>
              <a:t>Exploratory Data Analysis</a:t>
            </a:r>
            <a:endParaRPr lang="en-IN" sz="7200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In this section we go through some key insight from dataset – </a:t>
            </a:r>
            <a:endParaRPr/>
          </a:p>
          <a:p>
            <a:pPr>
              <a:defRPr/>
            </a:pPr>
            <a:r>
              <a:rPr lang="en-US"/>
              <a:t>As we have lot of features We see here only key visualization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5813946" y="586019"/>
            <a:ext cx="5974014" cy="166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/>
              <a:buChar char=""/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79.5% of House properties belongs to Low Density Residential Area followed by 14 % of properties belong to Medium Density Residential Area.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/>
              <a:buChar char=""/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Very Few properties (0.8%) belong to Commercial zone.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5813946" y="2976732"/>
            <a:ext cx="5974014" cy="3229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228600" algn="l"/>
                <a:tab pos="457200" algn="l"/>
              </a:tabLst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Most of property for sale have </a:t>
            </a:r>
            <a:r>
              <a:rPr lang="en-IN" sz="1800" u="sng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overall condition rating of either 5 or 6.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228600" algn="l"/>
                <a:tab pos="457200" algn="l"/>
              </a:tabLst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228600" algn="l"/>
                <a:tab pos="457200" algn="l"/>
              </a:tabLst>
              <a:defRPr/>
            </a:pPr>
            <a:r>
              <a:rPr lang="en-IN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House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 properties having Overall condition Rating of 8 &amp; 9 have low price compare to others. </a:t>
            </a:r>
            <a:r>
              <a:rPr lang="en-IN" sz="1800" u="sng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This indicate that Overall Condition Rating is Not significant factor in determination of Sale price.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Times New Roman"/>
                <a:cs typeface="Times New Roman"/>
              </a:rPr>
              <a:t> 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 hidden="0"/>
          <p:cNvSpPr txBox="1"/>
          <p:nvPr isPhoto="0" userDrawn="0"/>
        </p:nvSpPr>
        <p:spPr bwMode="auto">
          <a:xfrm>
            <a:off x="6096001" y="922544"/>
            <a:ext cx="5588768" cy="170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en-IN" sz="2400">
                <a:solidFill>
                  <a:srgbClr val="000000"/>
                </a:solidFill>
                <a:ea typeface="Bahnschrift SemiLight"/>
                <a:cs typeface="Mangal"/>
              </a:rPr>
              <a:t>There is </a:t>
            </a:r>
            <a:r>
              <a:rPr lang="en-IN" sz="2400" u="sng">
                <a:solidFill>
                  <a:srgbClr val="000000"/>
                </a:solidFill>
                <a:ea typeface="Bahnschrift SemiLight"/>
                <a:cs typeface="Mangal"/>
              </a:rPr>
              <a:t>No Significant relationship</a:t>
            </a:r>
            <a:r>
              <a:rPr lang="en-IN" sz="2400">
                <a:solidFill>
                  <a:srgbClr val="000000"/>
                </a:solidFill>
                <a:ea typeface="Bahnschrift SemiLight"/>
                <a:cs typeface="Mangal"/>
              </a:rPr>
              <a:t> found between Sale price &amp; Lot area.</a:t>
            </a:r>
            <a:endParaRPr/>
          </a:p>
          <a:p>
            <a:pPr marL="342900" indent="-342900">
              <a:buFont typeface="Wingdings"/>
              <a:buChar char="§"/>
              <a:defRPr/>
            </a:pPr>
            <a:r>
              <a:rPr lang="en-IN" sz="2400" i="1" u="sng">
                <a:ea typeface="Bahnschrift SemiLight"/>
                <a:cs typeface="Mangal"/>
              </a:rPr>
              <a:t>As Overall Quality of House Increase the Sale Price of House also Increases</a:t>
            </a:r>
            <a:endParaRPr lang="en-IN" sz="2400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096000" y="3801734"/>
            <a:ext cx="5588769" cy="207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en-IN" sz="2400">
                <a:solidFill>
                  <a:srgbClr val="000000"/>
                </a:solidFill>
                <a:ea typeface="Bahnschrift SemiLight"/>
                <a:cs typeface="Mangal"/>
              </a:rPr>
              <a:t>63.4% house properties are regular in shape.</a:t>
            </a:r>
            <a:endParaRPr/>
          </a:p>
          <a:p>
            <a:pPr marL="285750" indent="-285750">
              <a:buFont typeface="Wingdings"/>
              <a:buChar char="§"/>
              <a:defRPr/>
            </a:pPr>
            <a:r>
              <a:rPr lang="en-IN" sz="2400">
                <a:ea typeface="Bahnschrift SemiLight"/>
                <a:cs typeface="Mangal"/>
              </a:rPr>
              <a:t>Sale Price of property with slight irregular shape is higher than regular shape.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 hidden="0"/>
          <p:cNvSpPr txBox="1"/>
          <p:nvPr isPhoto="0" userDrawn="0"/>
        </p:nvSpPr>
        <p:spPr bwMode="auto">
          <a:xfrm>
            <a:off x="6281665" y="1000456"/>
            <a:ext cx="5346018" cy="1628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89.6% of House properties are near flat level surface.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Also, price for Flat level surface house is much higher than other land contour.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6281665" y="3355455"/>
            <a:ext cx="5346018" cy="251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ea typeface="Bahnschrift SemiLight"/>
                <a:cs typeface="Mangal"/>
              </a:rPr>
              <a:t>Around 72 % of house comes with inside Lot configuration.</a:t>
            </a:r>
            <a:endParaRPr/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ea typeface="Bahnschrift SemiLight"/>
                <a:cs typeface="Mangal"/>
              </a:rPr>
              <a:t>Cul-de-sac has </a:t>
            </a:r>
            <a:r>
              <a:rPr lang="en-IN" sz="2000" u="sng">
                <a:solidFill>
                  <a:srgbClr val="000000"/>
                </a:solidFill>
                <a:ea typeface="Bahnschrift SemiLight"/>
                <a:cs typeface="Mangal"/>
              </a:rPr>
              <a:t>maximum Mean Sale Price</a:t>
            </a:r>
            <a:r>
              <a:rPr lang="en-IN" sz="2000">
                <a:solidFill>
                  <a:srgbClr val="000000"/>
                </a:solidFill>
                <a:ea typeface="Bahnschrift SemiLight"/>
                <a:cs typeface="Mangal"/>
              </a:rPr>
              <a:t> among all lot configuration.</a:t>
            </a:r>
            <a:endParaRPr/>
          </a:p>
          <a:p>
            <a:pPr marL="285750" indent="-285750">
              <a:buSzPct val="100000"/>
              <a:buFont typeface="Wingdings"/>
              <a:buChar char="§"/>
              <a:defRPr/>
            </a:pPr>
            <a:r>
              <a:rPr lang="en-IN" sz="2000">
                <a:ea typeface="Bahnschrift SemiLight"/>
                <a:cs typeface="Mangal"/>
              </a:rPr>
              <a:t>Cheapest Houses belong to </a:t>
            </a:r>
            <a:r>
              <a:rPr lang="en-IN" sz="2000" u="sng">
                <a:ea typeface="Bahnschrift SemiLight"/>
                <a:cs typeface="Mangal"/>
              </a:rPr>
              <a:t>Inside lot configuration</a:t>
            </a:r>
            <a:r>
              <a:rPr lang="en-IN" sz="2000">
                <a:ea typeface="Bahnschrift SemiLight"/>
                <a:cs typeface="Mangal"/>
              </a:rPr>
              <a:t> while Costlier houses belongs to </a:t>
            </a:r>
            <a:r>
              <a:rPr lang="en-IN" sz="2000" u="sng">
                <a:ea typeface="Bahnschrift SemiLight"/>
                <a:cs typeface="Mangal"/>
              </a:rPr>
              <a:t>Corner Lot Configuration.</a:t>
            </a:r>
            <a:endParaRPr lang="en-I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 hidden="0"/>
          <p:cNvSpPr txBox="1"/>
          <p:nvPr isPhoto="0" userDrawn="0"/>
        </p:nvSpPr>
        <p:spPr bwMode="auto">
          <a:xfrm>
            <a:off x="7124131" y="630655"/>
            <a:ext cx="4517697" cy="470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More than 950 house properties are with building type Single-family Detached.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More than 50% of house properties comes with Overall Condition Rating of 5.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More than 75% of house properties come with overall Quality Rating varies between 5 to 6.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More than 500 House Properties comes with one story dwelling.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 hidden="0"/>
          <p:cNvSpPr txBox="1"/>
          <p:nvPr isPhoto="0" userDrawn="0"/>
        </p:nvSpPr>
        <p:spPr bwMode="auto">
          <a:xfrm>
            <a:off x="6537278" y="479110"/>
            <a:ext cx="5131845" cy="2447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Around 1000 sales happen by Conventional Warranty Deed.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Home just constructed and sold category are exceptionally much costlier than anyone else.</a:t>
            </a:r>
            <a:endParaRPr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200">
                <a:solidFill>
                  <a:srgbClr val="000000"/>
                </a:solidFill>
                <a:ea typeface="Bahnschrift SemiLight"/>
                <a:cs typeface="Mangal"/>
              </a:rPr>
              <a:t>All loan-based sale is below 300000.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6537278" y="3206540"/>
            <a:ext cx="5131845" cy="2878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We can see that Sale with condition like 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Abnorml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, Family, 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Alloca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, 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AdjLand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 are below the price of 300000.</a:t>
            </a:r>
            <a:endParaRPr/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Maximum Base Price for House comes from Partial category- (associated with Uncompleted New Home) is higher than rest.</a:t>
            </a:r>
            <a:endParaRPr/>
          </a:p>
          <a:p>
            <a:pPr marL="273050" indent="-273050">
              <a:buSzPct val="75000"/>
              <a:buFont typeface="Wingdings"/>
              <a:buChar char="§"/>
              <a:defRPr/>
            </a:pPr>
            <a:r>
              <a:rPr lang="en-IN" sz="1800">
                <a:latin typeface="Bahnschrift SemiLight"/>
                <a:ea typeface="Bahnschrift SemiLight"/>
                <a:cs typeface="Mangal"/>
              </a:rPr>
              <a:t>Minimum base price comes from Normal condition sale and also highest sale price comes from this category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33892" y="3568281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 hidden="0"/>
          <p:cNvSpPr txBox="1"/>
          <p:nvPr isPhoto="0" userDrawn="0"/>
        </p:nvSpPr>
        <p:spPr bwMode="auto">
          <a:xfrm>
            <a:off x="6096000" y="1003847"/>
            <a:ext cx="5436646" cy="173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q"/>
              <a:defRPr/>
            </a:pPr>
            <a:r>
              <a:rPr lang="en-IN" sz="1800">
                <a:latin typeface="Bahnschrift SemiLight"/>
                <a:ea typeface="Bahnschrift SemiLight"/>
                <a:cs typeface="Mangal"/>
              </a:rPr>
              <a:t>In above plot we can clearly see relation between all three feature very clearly. </a:t>
            </a:r>
            <a:endParaRPr/>
          </a:p>
          <a:p>
            <a:pPr marL="285750" indent="-285750">
              <a:buFont typeface="Wingdings"/>
              <a:buChar char="q"/>
              <a:defRPr/>
            </a:pPr>
            <a:endParaRPr lang="en-IN" i="1" u="sng">
              <a:latin typeface="Bahnschrift SemiLight"/>
              <a:ea typeface="Bahnschrift SemiLight"/>
              <a:cs typeface="Mangal"/>
            </a:endParaRPr>
          </a:p>
          <a:p>
            <a:pPr marL="285750" indent="-285750">
              <a:buFont typeface="Wingdings"/>
              <a:buChar char="q"/>
              <a:defRPr/>
            </a:pPr>
            <a:r>
              <a:rPr lang="en-IN" sz="1800" i="1" u="sng">
                <a:latin typeface="Bahnschrift SemiLight"/>
                <a:ea typeface="Bahnschrift SemiLight"/>
                <a:cs typeface="Mangal"/>
              </a:rPr>
              <a:t>As total floor area increases the sale price also get increases corresponding the overall quality of House.</a:t>
            </a:r>
            <a:endParaRPr lang="en-IN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6096000" y="3940346"/>
            <a:ext cx="5436646" cy="1622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q"/>
              <a:tabLst>
                <a:tab pos="457200" algn="l"/>
              </a:tabLst>
              <a:defRPr/>
            </a:pP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More than </a:t>
            </a:r>
            <a:r>
              <a:rPr lang="en-IN" sz="1800" u="sng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75% House properties come with Gable Roof Style</a:t>
            </a:r>
            <a:r>
              <a:rPr lang="en-IN" sz="18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 followed by around </a:t>
            </a:r>
            <a:r>
              <a:rPr lang="en-IN" sz="1800" u="sng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15 % house properties with Hip Style.</a:t>
            </a:r>
            <a:endParaRPr lang="en-IN" sz="1800">
              <a:solidFill>
                <a:srgbClr val="000000"/>
              </a:solidFill>
              <a:latin typeface="Bahnschrift SemiLight"/>
              <a:ea typeface="Bahnschrift SemiLight"/>
              <a:cs typeface="Mangal"/>
            </a:endParaRPr>
          </a:p>
          <a:p>
            <a:pPr marL="285750" indent="-285750">
              <a:buSzPct val="75000"/>
              <a:buFont typeface="Wingdings"/>
              <a:buChar char="q"/>
              <a:defRPr/>
            </a:pPr>
            <a:r>
              <a:rPr lang="en-IN" sz="1800">
                <a:latin typeface="Bahnschrift SemiLight"/>
                <a:ea typeface="Bahnschrift SemiLight"/>
                <a:cs typeface="Mangal"/>
              </a:rPr>
              <a:t>From Boxplot we can see that </a:t>
            </a:r>
            <a:r>
              <a:rPr lang="en-IN" sz="1800" u="sng">
                <a:latin typeface="Bahnschrift SemiLight"/>
                <a:ea typeface="Bahnschrift SemiLight"/>
                <a:cs typeface="Mangal"/>
              </a:rPr>
              <a:t>Hip style Roof are much costlier</a:t>
            </a:r>
            <a:r>
              <a:rPr lang="en-IN" sz="1800">
                <a:latin typeface="Bahnschrift SemiLight"/>
                <a:ea typeface="Bahnschrift SemiLight"/>
                <a:cs typeface="Mangal"/>
              </a:rPr>
              <a:t> than remaining roof style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 hidden="0"/>
          <p:cNvSpPr txBox="1"/>
          <p:nvPr isPhoto="0" userDrawn="0"/>
        </p:nvSpPr>
        <p:spPr bwMode="auto">
          <a:xfrm>
            <a:off x="6593470" y="1044054"/>
            <a:ext cx="4791998" cy="1310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000">
                <a:latin typeface="Bahnschrift SemiLight"/>
                <a:ea typeface="Bahnschrift SemiLight"/>
                <a:cs typeface="Mangal"/>
              </a:rPr>
              <a:t>For High floor area construction mainly Hip style Roof is used and invariably high-cost properties mostly comes up with Hip Style Roof</a:t>
            </a:r>
            <a:endParaRPr lang="en-IN" sz="2000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7301552" y="3962916"/>
            <a:ext cx="4083916" cy="1614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>
                <a:latin typeface="Bahnschrift SemiLight"/>
                <a:ea typeface="Bahnschrift SemiLight"/>
                <a:cs typeface="Mangal"/>
              </a:rPr>
              <a:t>More than 90% Properties in Data set made with roof material of Standard (Composite) Shingle.</a:t>
            </a:r>
            <a:endParaRPr/>
          </a:p>
          <a:p>
            <a:pPr marL="285750" indent="-285750">
              <a:buSzPct val="75000"/>
              <a:buFont typeface="Wingdings"/>
              <a:buChar char="§"/>
              <a:defRPr/>
            </a:pPr>
            <a:r>
              <a:rPr lang="en-IN">
                <a:latin typeface="Bahnschrift SemiLight"/>
                <a:ea typeface="Bahnschrift SemiLight"/>
                <a:cs typeface="Mangal"/>
              </a:rPr>
              <a:t>Wood Shingles is Costlier Material compare to rest.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 hidden="0"/>
          <p:cNvSpPr txBox="1"/>
          <p:nvPr isPhoto="0" userDrawn="0"/>
        </p:nvSpPr>
        <p:spPr bwMode="auto">
          <a:xfrm>
            <a:off x="7001302" y="426089"/>
            <a:ext cx="4554081" cy="2676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/>
              <a:buChar char="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Around 60% of house properties come with Average Exterior quality and all of them below 400000.</a:t>
            </a:r>
            <a:endParaRPr/>
          </a:p>
          <a:p>
            <a:pPr marL="342900" lvl="0" indent="-342900">
              <a:lnSpc>
                <a:spcPct val="106000"/>
              </a:lnSpc>
              <a:buSzPct val="75000"/>
              <a:buFont typeface="Wingdings"/>
              <a:buChar char="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Very few House Properties comes with Excellent Exterior Quality.</a:t>
            </a:r>
            <a:endParaRPr/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/>
              <a:buChar char="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Costlier house properties come with Good &amp; Excellent exterior quality.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7001302" y="3639706"/>
            <a:ext cx="4554081" cy="214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44.2% Properties with </a:t>
            </a: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CBlock</a:t>
            </a: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 Foundation &amp; 43.9% housing property come with </a:t>
            </a: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PConc</a:t>
            </a: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 Foundation.</a:t>
            </a:r>
            <a:endParaRPr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/>
              <a:buChar char="§"/>
              <a:tabLst>
                <a:tab pos="457200" algn="l"/>
              </a:tabLst>
              <a:defRPr/>
            </a:pP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Pconc</a:t>
            </a:r>
            <a:r>
              <a:rPr lang="en-IN" sz="2000">
                <a:solidFill>
                  <a:srgbClr val="000000"/>
                </a:solidFill>
                <a:latin typeface="Bahnschrift SemiLight"/>
                <a:ea typeface="Bahnschrift SemiLight"/>
                <a:cs typeface="Mangal"/>
              </a:rPr>
              <a:t> Foundation are mostly use in costly housing properties.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Machine Learning Model Building</a:t>
            </a:r>
            <a:endParaRPr lang="en-I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-6411" y="6758214"/>
            <a:ext cx="6478911" cy="196547"/>
          </a:xfrm>
        </p:spPr>
        <p:txBody>
          <a:bodyPr vertOverflow="overflow" horzOverflow="clip" vert="horz" wrap="square" lIns="0" tIns="45720" rIns="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B05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/>
              <a:t>Introduction to Housing Price Prediction </a:t>
            </a:r>
            <a:endParaRPr lang="en-IN" sz="4400"/>
          </a:p>
        </p:txBody>
      </p:sp>
      <p:pic>
        <p:nvPicPr>
          <p:cNvPr id="8" name="Picture Placeholder 7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0" t="14520" r="0" b="14519"/>
          <a:stretch/>
        </p:blipFill>
        <p:spPr bwMode="auto">
          <a:xfrm>
            <a:off x="1587" y="0"/>
            <a:ext cx="12190413" cy="4914900"/>
          </a:xfrm>
          <a:prstGeom prst="rect">
            <a:avLst/>
          </a:prstGeom>
        </p:spPr>
      </p:pic>
      <p:sp>
        <p:nvSpPr>
          <p:cNvPr id="6" name="Text Placeholder 5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flipH="0" flipV="1">
            <a:off x="2284523" y="7136383"/>
            <a:ext cx="1859642" cy="90521"/>
          </a:xfrm>
        </p:spPr>
        <p:txBody>
          <a:bodyPr vertOverflow="overflow" horzOverflow="clip" vert="horz" wrap="square" lIns="91440" tIns="0" rIns="91440" bIns="0" numCol="1" spcCol="0" rtlCol="0" fromWordArt="0" anchor="t" anchorCtr="0" forceAA="0" upright="0" compatLnSpc="0">
            <a:normAutofit fontScale="45000" lnSpcReduction="11000"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Machine Learning Algorithm Used</a:t>
            </a:r>
            <a:endParaRPr lang="en-IN"/>
          </a:p>
        </p:txBody>
      </p:sp>
      <p:sp>
        <p:nvSpPr>
          <p:cNvPr id="5" name="Content Placeholder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b="1">
                <a:solidFill>
                  <a:srgbClr val="000000"/>
                </a:solidFill>
                <a:ea typeface="Bahnschrift SemiLight"/>
                <a:cs typeface="Mangal"/>
              </a:rPr>
              <a:t>The different regression algorithm used in this project to build ML model are as below:</a:t>
            </a:r>
            <a:endParaRPr lang="en-IN">
              <a:solidFill>
                <a:srgbClr val="000000"/>
              </a:solidFill>
              <a:ea typeface="Bahnschrift SemiLight"/>
              <a:cs typeface="Mangal"/>
            </a:endParaRPr>
          </a:p>
          <a:p>
            <a:pPr marL="342900" lvl="0" indent="-342900" algn="just">
              <a:lnSpc>
                <a:spcPct val="106000"/>
              </a:lnSpc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Linear Regression</a:t>
            </a:r>
            <a:endParaRPr/>
          </a:p>
          <a:p>
            <a:pPr marL="342900" lvl="0" indent="-342900" algn="just">
              <a:lnSpc>
                <a:spcPct val="106000"/>
              </a:lnSpc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Random Forest Regressor</a:t>
            </a:r>
            <a:endParaRPr/>
          </a:p>
          <a:p>
            <a:pPr marL="342900" lvl="0" indent="-342900" algn="just">
              <a:lnSpc>
                <a:spcPct val="106000"/>
              </a:lnSpc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Decision Tree Regressor</a:t>
            </a:r>
            <a:endParaRPr/>
          </a:p>
          <a:p>
            <a:pPr marL="342900" lvl="0" indent="-342900" algn="just">
              <a:lnSpc>
                <a:spcPct val="106000"/>
              </a:lnSpc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Ridge Regression</a:t>
            </a:r>
            <a:endParaRPr/>
          </a:p>
          <a:p>
            <a:pPr marL="342900" lvl="0" indent="-342900" algn="just">
              <a:lnSpc>
                <a:spcPct val="106000"/>
              </a:lnSpc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XGB Regressor</a:t>
            </a:r>
            <a:endParaRPr/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/>
              <a:buChar char=""/>
              <a:defRPr/>
            </a:pPr>
            <a:r>
              <a:rPr lang="en-IN">
                <a:solidFill>
                  <a:srgbClr val="000000"/>
                </a:solidFill>
                <a:ea typeface="Bahnschrift SemiLight"/>
                <a:cs typeface="Mangal"/>
              </a:rPr>
              <a:t>Extra Tree Regressor</a:t>
            </a:r>
            <a:endParaRPr/>
          </a:p>
          <a:p>
            <a:pPr marL="0" indent="0">
              <a:buNone/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ML Model Building Flow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fontScale="92500" lnSpcReduction="10000"/>
          </a:bodyPr>
          <a:lstStyle/>
          <a:p>
            <a:pPr marL="177800" indent="-17780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Standard Scaling of Data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Splitting Training Data Using </a:t>
            </a:r>
            <a:r>
              <a:rPr lang="en-US" sz="2400">
                <a:solidFill>
                  <a:schemeClr val="tx1"/>
                </a:solidFill>
              </a:rPr>
              <a:t>test_train_split</a:t>
            </a:r>
            <a:endParaRPr lang="en-US" sz="2400">
              <a:solidFill>
                <a:schemeClr val="tx1"/>
              </a:solidFill>
            </a:endParaRPr>
          </a:p>
          <a:p>
            <a:pPr marL="177800" indent="-17780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Finding Best Random state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Training ML Model on Different Algorithms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IN" sz="2400">
                <a:solidFill>
                  <a:schemeClr val="tx1"/>
                </a:solidFill>
              </a:rPr>
              <a:t>5 Fold Cross Validation of Different Model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IN" sz="2400">
                <a:solidFill>
                  <a:schemeClr val="tx1"/>
                </a:solidFill>
              </a:rPr>
              <a:t>Selection of Best Model Based on Evaluation Criteria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IN" sz="2400">
                <a:solidFill>
                  <a:schemeClr val="tx1"/>
                </a:solidFill>
              </a:rPr>
              <a:t>Hyper Parameter Tuning of Best Model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IN" sz="2400">
                <a:solidFill>
                  <a:schemeClr val="tx1"/>
                </a:solidFill>
              </a:rPr>
              <a:t>Saving final Model Using Joblib</a:t>
            </a:r>
            <a:endParaRPr/>
          </a:p>
          <a:p>
            <a:pPr marL="177800" indent="-177800">
              <a:buFont typeface="Wingdings"/>
              <a:buChar char="§"/>
              <a:defRPr/>
            </a:pPr>
            <a:r>
              <a:rPr lang="en-IN" sz="2400">
                <a:solidFill>
                  <a:schemeClr val="tx1"/>
                </a:solidFill>
              </a:rPr>
              <a:t>Predicating Test Dataset using Final Model</a:t>
            </a:r>
            <a:endParaRPr/>
          </a:p>
        </p:txBody>
      </p:sp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400"/>
              <a:t>Key Findings and Conclusions of the Study</a:t>
            </a:r>
            <a:endParaRPr lang="en-IN" sz="4400"/>
          </a:p>
        </p:txBody>
      </p:sp>
      <p:graphicFrame>
        <p:nvGraphicFramePr>
          <p:cNvPr id="5" name="Content Placeholder 4" hidden="0"/>
          <p:cNvGraphicFramePr>
            <a:graphicFrameLocks xmlns:a="http://schemas.openxmlformats.org/drawingml/2006/main" noGrp="1"/>
          </p:cNvGraphicFramePr>
          <p:nvPr isPhoto="0" userDrawn="0">
            <p:ph idx="1" hasCustomPrompt="0"/>
          </p:nvPr>
        </p:nvGraphicFramePr>
        <p:xfrm>
          <a:off x="968991" y="2049145"/>
          <a:ext cx="10186371" cy="396468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{5C4D64FE-7129-2540-F839-183273C06A33}</a:tableStyleId>
              </a:tblPr>
              <a:tblGrid>
                <a:gridCol w="3875964"/>
                <a:gridCol w="2914950"/>
                <a:gridCol w="3395457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000"/>
                        <a:t>R2 Score</a:t>
                      </a:r>
                      <a:endParaRPr lang="en-IN" sz="20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000"/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2800" b="1"/>
                        <a:t>9</a:t>
                      </a:r>
                      <a:r>
                        <a:rPr lang="en-IN" sz="2800" b="1"/>
                        <a:t>0.34 </a:t>
                      </a:r>
                      <a:endParaRPr/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82.71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86.67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Decision Tree Regressor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/>
                </a:tc>
              </a:tr>
              <a:tr h="452120"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Random Forest Regressor Hyper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200"/>
                        <a:t> Parameter Tuned Final Model</a:t>
                      </a:r>
                      <a:endParaRPr lang="en-IN" sz="2200">
                        <a:solidFill>
                          <a:srgbClr val="000000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84.56 %</a:t>
                      </a:r>
                      <a:endParaRPr lang="en-IN" sz="2800" b="1">
                        <a:solidFill>
                          <a:schemeClr val="tx1"/>
                        </a:solidFill>
                        <a:latin typeface="Bahnschrift SemiLight"/>
                        <a:ea typeface="Bahnschrift SemiLight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12710" y="541236"/>
            <a:ext cx="7872736" cy="524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 Statement 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 sz="2600">
                <a:solidFill>
                  <a:srgbClr val="000000"/>
                </a:solidFill>
                <a:ea typeface="Bahnschrift SemiLight"/>
                <a:cs typeface="Mangal"/>
              </a:rPr>
              <a:t>A US-based housing company named </a:t>
            </a:r>
            <a:r>
              <a:rPr lang="en-IN" sz="2600" b="1">
                <a:solidFill>
                  <a:srgbClr val="000000"/>
                </a:solidFill>
                <a:ea typeface="Bahnschrift SemiLight"/>
                <a:cs typeface="Mangal"/>
              </a:rPr>
              <a:t>Surprise Housing</a:t>
            </a:r>
            <a:r>
              <a:rPr lang="en-IN" sz="2600">
                <a:solidFill>
                  <a:srgbClr val="000000"/>
                </a:solidFill>
                <a:ea typeface="Bahnschrift SemiLight"/>
                <a:cs typeface="Mangal"/>
              </a:rPr>
              <a:t> has decided to enter the Australian market. </a:t>
            </a:r>
            <a:r>
              <a:rPr lang="en-IN" sz="2600" b="1">
                <a:solidFill>
                  <a:srgbClr val="000000"/>
                </a:solidFill>
                <a:ea typeface="Bahnschrift SemiLight"/>
                <a:cs typeface="Mangal"/>
              </a:rPr>
              <a:t>The company uses data analytics to purchase houses at a price below their actual values and flip them at a higher price.</a:t>
            </a:r>
            <a:r>
              <a:rPr lang="en-IN" sz="2600">
                <a:solidFill>
                  <a:srgbClr val="000000"/>
                </a:solidFill>
                <a:ea typeface="Bahnschrift SemiLight"/>
                <a:cs typeface="Mangal"/>
              </a:rPr>
              <a:t> For the same purpose, the company has collected a data set from the sale of houses in Australia. </a:t>
            </a:r>
            <a:endParaRPr/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  <a:defRPr/>
            </a:pPr>
            <a:r>
              <a:rPr lang="en-IN" sz="2600">
                <a:solidFill>
                  <a:srgbClr val="000000"/>
                </a:solidFill>
                <a:ea typeface="Bahnschrift SemiLight"/>
                <a:cs typeface="Mangal"/>
              </a:rPr>
              <a:t> It is required to build a model using Machine Learning in order to predict the actual value of the prospective properties and decide whether to invest in them or not. </a:t>
            </a:r>
            <a:endParaRPr/>
          </a:p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 Statement 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  <a:defRPr/>
            </a:pPr>
            <a:r>
              <a:rPr lang="en-IN" sz="2600">
                <a:solidFill>
                  <a:schemeClr val="tx1"/>
                </a:solidFill>
                <a:ea typeface="Bahnschrift SemiLight"/>
                <a:cs typeface="Mangal"/>
              </a:rPr>
              <a:t> </a:t>
            </a:r>
            <a:r>
              <a:rPr lang="en-IN" sz="2600" b="1">
                <a:solidFill>
                  <a:schemeClr val="tx1"/>
                </a:solidFill>
                <a:ea typeface="Bahnschrift SemiLight"/>
                <a:cs typeface="Mangal"/>
              </a:rPr>
              <a:t>For this company wants to know: </a:t>
            </a:r>
            <a:endParaRPr/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en-IN" sz="2600">
                <a:solidFill>
                  <a:schemeClr val="tx1"/>
                </a:solidFill>
                <a:ea typeface="Bahnschrift SemiLight"/>
                <a:cs typeface="Mangal"/>
              </a:rPr>
              <a:t>  Which variables are important to predict the price of variable? </a:t>
            </a:r>
            <a:endParaRPr/>
          </a:p>
          <a:p>
            <a:pPr marL="273050" indent="-273050">
              <a:buFont typeface="+mj-lt"/>
              <a:buAutoNum type="arabicPeriod"/>
              <a:defRPr/>
            </a:pPr>
            <a:r>
              <a:rPr lang="en-IN" sz="2600">
                <a:solidFill>
                  <a:schemeClr val="tx1"/>
                </a:solidFill>
                <a:ea typeface="Bahnschrift SemiLight"/>
                <a:cs typeface="Mangal"/>
              </a:rPr>
              <a:t>  How do these variables describe the price of the house?</a:t>
            </a:r>
            <a:endParaRPr lang="en-US" sz="2600">
              <a:solidFill>
                <a:schemeClr val="tx1"/>
              </a:solidFill>
            </a:endParaRPr>
          </a:p>
          <a:p>
            <a:pPr marL="273050" indent="-273050">
              <a:buFont typeface="Wingdings"/>
              <a:buChar char="§"/>
              <a:defRPr/>
            </a:pPr>
            <a:r>
              <a:rPr lang="en-US" sz="2600" b="1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600" b="1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Conceptual Background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/>
              <a:buChar char="§"/>
              <a:defRPr/>
            </a:pP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  <a:endParaRPr/>
          </a:p>
          <a:p>
            <a:pPr marL="177800" indent="-177800" algn="just">
              <a:buFont typeface="Wingdings"/>
              <a:buChar char="§"/>
              <a:defRPr/>
            </a:pPr>
            <a:r>
              <a:rPr lang="en-US" b="1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  <a:endParaRPr/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/>
              <a:buChar char="§"/>
              <a:defRPr/>
            </a:pP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The study answers the following research questions: </a:t>
            </a:r>
            <a:endParaRPr/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- </a:t>
            </a:r>
            <a:r>
              <a:rPr lang="en-IN" b="1">
                <a:solidFill>
                  <a:schemeClr val="tx1"/>
                </a:solidFill>
                <a:ea typeface="Bahnschrift SemiLight"/>
                <a:cs typeface="Mangal"/>
              </a:rPr>
              <a:t>Research question 1:</a:t>
            </a: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 Which machine learning algorithm performs better and has the most accurate result in house price prediction? And why? </a:t>
            </a:r>
            <a:endParaRPr/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- </a:t>
            </a:r>
            <a:r>
              <a:rPr lang="en-IN" b="1">
                <a:solidFill>
                  <a:schemeClr val="tx1"/>
                </a:solidFill>
                <a:ea typeface="Bahnschrift SemiLight"/>
                <a:cs typeface="Mangal"/>
              </a:rPr>
              <a:t>Research question 2:</a:t>
            </a:r>
            <a:r>
              <a:rPr lang="en-IN">
                <a:solidFill>
                  <a:schemeClr val="tx1"/>
                </a:solidFill>
                <a:ea typeface="Bahnschrift SemiLight"/>
                <a:cs typeface="Mangal"/>
              </a:rPr>
              <a:t> What are the factors that have affected house prices in Australia over the years?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Sources and their formats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>
                <a:solidFill>
                  <a:schemeClr val="tx1"/>
                </a:solidFill>
                <a:latin typeface="Bahnschrift SemiLight"/>
                <a:ea typeface="Bahnschrift SemiLight"/>
                <a:cs typeface="Mangal"/>
              </a:rPr>
              <a:t>Data set provided by Flip Robo was in the format of CSV (Comma Separated Values). There are 2 data sets that are given. One is training data and one is testing data. </a:t>
            </a:r>
            <a:endParaRPr/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IN">
                <a:solidFill>
                  <a:schemeClr val="tx1"/>
                </a:solidFill>
                <a:latin typeface="Bahnschrift SemiLight"/>
                <a:ea typeface="Bahnschrift SemiLight"/>
                <a:cs typeface="Mangal"/>
              </a:rPr>
              <a:t>1) Train file will be used for training the model, i.e., the model will learn from this file. The dimension of data is 1168 rows and 81 columns.</a:t>
            </a:r>
            <a:endParaRPr/>
          </a:p>
          <a:p>
            <a:pPr>
              <a:defRPr/>
            </a:pPr>
            <a:r>
              <a:rPr lang="en-IN">
                <a:solidFill>
                  <a:schemeClr val="tx1"/>
                </a:solidFill>
                <a:latin typeface="Bahnschrift SemiLight"/>
                <a:ea typeface="Bahnschrift SemiLight"/>
                <a:cs typeface="Mangal"/>
              </a:rPr>
              <a:t>2) Test file contains all the independent variables, but not the target variable. The dimension of data is 292 rows and 80 columns.</a:t>
            </a:r>
            <a:endParaRPr lang="en-IN" sz="2400">
              <a:solidFill>
                <a:schemeClr val="tx1"/>
              </a:solidFill>
            </a:endParaRPr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Flow Chart </a:t>
            </a:r>
            <a:endParaRPr lang="en-IN"/>
          </a:p>
        </p:txBody>
      </p:sp>
      <p:pic>
        <p:nvPicPr>
          <p:cNvPr id="4" name="Content Placeholder 3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rotWithShape="0" algn="t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Flow Tasks Perform</a:t>
            </a:r>
            <a:endParaRPr lang="en-IN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 lnSpcReduction="10000"/>
          </a:bodyPr>
          <a:lstStyle/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Data Integrity Check For presence of duplicate or any data error.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Imputation of missing value with mean, median or mode is performed.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Feature Engineering for extraction of few new features out of existing features.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Feature selection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Label Encoding of Categorical features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Splitting of dataset into input &amp; target feature</a:t>
            </a:r>
            <a:endParaRPr/>
          </a:p>
          <a:p>
            <a:pPr marL="273050" indent="-273050">
              <a:buFont typeface="Wingdings"/>
              <a:buChar char="§"/>
              <a:defRPr/>
            </a:pPr>
            <a:r>
              <a:rPr lang="en-US" sz="2400">
                <a:solidFill>
                  <a:schemeClr val="tx1"/>
                </a:solidFill>
              </a:rPr>
              <a:t>Standard Scaling of data</a:t>
            </a:r>
            <a:endParaRPr lang="en-I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Correlation Heatmap </a:t>
            </a:r>
            <a:endParaRPr/>
          </a:p>
        </p:txBody>
      </p:sp>
      <p:pic>
        <p:nvPicPr>
          <p:cNvPr id="4" name="Content Placeholder 3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Retrospect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>
    <a:extraClrScheme>
      <a:clrScheme name="Retrospect">
        <a:dk1>
          <a:srgbClr val="000000"/>
        </a:dk1>
        <a:lt1>
          <a:sysClr val="window" lastClr="FFFFFF"/>
        </a:lt1>
        <a:dk2>
          <a:srgbClr val="637052"/>
        </a:dk2>
        <a:lt2>
          <a:srgbClr val="CCDDEA"/>
        </a:lt2>
        <a:accent1>
          <a:srgbClr val="E48312"/>
        </a:accent1>
        <a:accent2>
          <a:srgbClr val="BD582C"/>
        </a:accent2>
        <a:accent3>
          <a:srgbClr val="865640"/>
        </a:accent3>
        <a:accent4>
          <a:srgbClr val="9B8357"/>
        </a:accent4>
        <a:accent5>
          <a:srgbClr val="C2BC80"/>
        </a:accent5>
        <a:accent6>
          <a:srgbClr val="94A088"/>
        </a:accent6>
        <a:hlink>
          <a:srgbClr val="2998E3"/>
        </a:hlink>
        <a:folHlink>
          <a:srgbClr val="8C8C8C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ONLYOFFICE/7.0.1.37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Infinity</dc:creator>
  <cp:keywords/>
  <dc:description/>
  <dc:identifier/>
  <dc:language/>
  <cp:lastModifiedBy>Guset_125</cp:lastModifiedBy>
  <cp:revision>9</cp:revision>
  <dcterms:created xsi:type="dcterms:W3CDTF">2022-02-24T16:00:26Z</dcterms:created>
  <dcterms:modified xsi:type="dcterms:W3CDTF">2023-01-19T19:42:53Z</dcterms:modified>
  <cp:category/>
  <cp:contentStatus/>
  <cp:version/>
</cp:coreProperties>
</file>