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2B1D13-D27C-494D-A71B-724BE5BB39F4}">
  <a:tblStyle styleId="{D42B1D13-D27C-494D-A71B-724BE5BB39F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d7064846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d7064846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d7064846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d7064846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d7064846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d7064846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d7064846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d7064846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047650" y="1188925"/>
            <a:ext cx="5416200" cy="5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DataTypes in java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705275"/>
            <a:ext cx="57834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Rajeev Ranjan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1900250"/>
            <a:ext cx="50331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Data types specify the different sizes and values that can be stored in the variable. There are two types of data types in Java: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0" marL="457200" marR="25400" rtl="0" algn="l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Primitive data types: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The primitive data types include boolean, char, byte, short, int, long, float and double.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Non-primitive data types: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The non-primitive data types include Classes, Interfaces, and Arrays.</a:t>
            </a:r>
            <a:endParaRPr sz="1500"/>
          </a:p>
        </p:txBody>
      </p:sp>
      <p:sp>
        <p:nvSpPr>
          <p:cNvPr id="71" name="Google Shape;71;p14"/>
          <p:cNvSpPr txBox="1"/>
          <p:nvPr>
            <p:ph idx="4294967295"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Types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50" y="494575"/>
            <a:ext cx="7760275" cy="42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0" y="0"/>
            <a:ext cx="8987100" cy="85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625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550"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myNum </a:t>
            </a:r>
            <a:r>
              <a:rPr lang="en" sz="15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5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550"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5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Integer (whole number)</a:t>
            </a:r>
            <a:endParaRPr sz="1550"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25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550"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myFloatNum </a:t>
            </a:r>
            <a:r>
              <a:rPr lang="en" sz="15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5.99f</a:t>
            </a:r>
            <a:r>
              <a:rPr lang="en" sz="15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550"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Floating point number</a:t>
            </a:r>
            <a:endParaRPr sz="1550"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25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550"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myLetter </a:t>
            </a:r>
            <a:r>
              <a:rPr lang="en" sz="15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lang="en" sz="15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550"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5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Character</a:t>
            </a:r>
            <a:endParaRPr sz="1550"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25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77A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550"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myBool </a:t>
            </a:r>
            <a:r>
              <a:rPr lang="en" sz="15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990055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5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550"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5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Boolean</a:t>
            </a:r>
            <a:endParaRPr sz="1550"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DD4A68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550"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myText </a:t>
            </a:r>
            <a:r>
              <a:rPr lang="en" sz="1550">
                <a:solidFill>
                  <a:srgbClr val="9A6E3A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550"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50">
                <a:solidFill>
                  <a:srgbClr val="66990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550">
                <a:solidFill>
                  <a:srgbClr val="999999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550"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550">
                <a:solidFill>
                  <a:srgbClr val="70809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// String</a:t>
            </a:r>
            <a:endParaRPr sz="1550">
              <a:solidFill>
                <a:srgbClr val="708090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625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625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7"/>
          <p:cNvGraphicFramePr/>
          <p:nvPr/>
        </p:nvGraphicFramePr>
        <p:xfrm>
          <a:off x="304800" y="2080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{D42B1D13-D27C-494D-A71B-724BE5BB39F4}</a:tableStyleId>
              </a:tblPr>
              <a:tblGrid>
                <a:gridCol w="1800150"/>
                <a:gridCol w="1492100"/>
                <a:gridCol w="5150225"/>
              </a:tblGrid>
              <a:tr h="69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 Type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Size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b="1"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69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byte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 byte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Stores whole numbers from -128 to 127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69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short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 bytes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Stores whole numbers from -32,768 to 32,767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69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 bytes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Stores whole numbers from -2,147,483,648 to 2,147,483,647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88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long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 bytes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Stores whole numbers from -9,223,372,036,854,775,808 to 9,223,372,036,854,775,807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698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float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 bytes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Stores fractional numbers. Sufficient for storing 6 to 7 decimal digits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4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" name="Google Shape;87;p1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{D42B1D13-D27C-494D-A71B-724BE5BB39F4}</a:tableStyleId>
              </a:tblPr>
              <a:tblGrid>
                <a:gridCol w="962025"/>
                <a:gridCol w="857250"/>
                <a:gridCol w="6524625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5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double</a:t>
                      </a:r>
                      <a:endParaRPr sz="15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5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 bytes</a:t>
                      </a:r>
                      <a:endParaRPr sz="15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5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Stores fractional numbers. Sufficient for storing 15 decimal digits</a:t>
                      </a:r>
                      <a:endParaRPr sz="15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5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boolean</a:t>
                      </a:r>
                      <a:endParaRPr sz="15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5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 bit</a:t>
                      </a:r>
                      <a:endParaRPr sz="15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5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Stores true or false values</a:t>
                      </a:r>
                      <a:endParaRPr sz="15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5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char</a:t>
                      </a:r>
                      <a:endParaRPr sz="15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1524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5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 bytes</a:t>
                      </a:r>
                      <a:endParaRPr sz="15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Stores a single character/letter or ASCII values</a:t>
                      </a:r>
                      <a:endParaRPr sz="15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t/>
                      </a:r>
                      <a:endParaRPr sz="15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