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25" d="100"/>
          <a:sy n="25" d="100"/>
        </p:scale>
        <p:origin x="-1008" y="1416"/>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8.jpg"/><Relationship Id="rId4" Type="http://schemas.openxmlformats.org/officeDocument/2006/relationships/image" Target="../media/image3.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 xmlns:a16="http://schemas.microsoft.com/office/drawing/2014/main" id="{28DD590F-761F-34F1-DE44-8F578D98F820}"/>
              </a:ext>
            </a:extLst>
          </p:cNvPr>
          <p:cNvGrpSpPr/>
          <p:nvPr/>
        </p:nvGrpSpPr>
        <p:grpSpPr>
          <a:xfrm>
            <a:off x="23274" y="-142728"/>
            <a:ext cx="32004000" cy="36360098"/>
            <a:chOff x="0" y="1"/>
            <a:chExt cx="32004000" cy="36360098"/>
          </a:xfrm>
        </p:grpSpPr>
        <p:sp>
          <p:nvSpPr>
            <p:cNvPr id="12" name="Rectangle 11">
              <a:extLst>
                <a:ext uri="{FF2B5EF4-FFF2-40B4-BE49-F238E27FC236}">
                  <a16:creationId xmlns=""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 xmlns:a16="http://schemas.microsoft.com/office/drawing/2014/main" id="{6A33F464-D1AA-71BD-E8E8-9E623AA4F989}"/>
                </a:ext>
              </a:extLst>
            </p:cNvPr>
            <p:cNvSpPr txBox="1">
              <a:spLocks noChangeArrowheads="1"/>
            </p:cNvSpPr>
            <p:nvPr/>
          </p:nvSpPr>
          <p:spPr bwMode="auto">
            <a:xfrm>
              <a:off x="9889239" y="208725"/>
              <a:ext cx="11229899" cy="322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altLang="zh-CN" sz="5400" baseline="0" dirty="0">
                  <a:latin typeface="Poppins" panose="00000500000000000000" pitchFamily="2" charset="0"/>
                  <a:ea typeface="SimSun" pitchFamily="2" charset="-122"/>
                  <a:cs typeface="Poppins" panose="00000500000000000000" pitchFamily="2" charset="0"/>
                </a:rPr>
                <a:t>Web Development based Parking System</a:t>
              </a:r>
            </a:p>
            <a:p>
              <a:pPr algn="ctr" eaLnBrk="1" hangingPunct="1">
                <a:spcBef>
                  <a:spcPts val="0"/>
                </a:spcBef>
              </a:pPr>
              <a:endParaRPr lang="en-US" altLang="zh-CN" sz="54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4400" baseline="0" dirty="0">
                <a:latin typeface="Poppins" panose="00000500000000000000" pitchFamily="2" charset="0"/>
                <a:ea typeface="SimSun" pitchFamily="2" charset="-122"/>
                <a:cs typeface="Poppins" panose="00000500000000000000" pitchFamily="2" charset="0"/>
              </a:endParaRPr>
            </a:p>
          </p:txBody>
        </p:sp>
        <p:sp>
          <p:nvSpPr>
            <p:cNvPr id="6" name="Text Box 18">
              <a:extLst>
                <a:ext uri="{FF2B5EF4-FFF2-40B4-BE49-F238E27FC236}">
                  <a16:creationId xmlns=""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Dr. T Nagarjuna</a:t>
              </a:r>
            </a:p>
          </p:txBody>
        </p:sp>
        <p:pic>
          <p:nvPicPr>
            <p:cNvPr id="9" name="Picture 8">
              <a:extLst>
                <a:ext uri="{FF2B5EF4-FFF2-40B4-BE49-F238E27FC236}">
                  <a16:creationId xmlns=""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 xmlns:a16="http://schemas.microsoft.com/office/drawing/2014/main" id="{0F391B89-288B-55E3-59B4-96DD91436B8B}"/>
                </a:ext>
              </a:extLst>
            </p:cNvPr>
            <p:cNvSpPr/>
            <p:nvPr/>
          </p:nvSpPr>
          <p:spPr>
            <a:xfrm>
              <a:off x="200785" y="4489851"/>
              <a:ext cx="10391013" cy="6660465"/>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 xmlns:a16="http://schemas.microsoft.com/office/drawing/2014/main" id="{F0006A55-82E5-5FDD-4A12-734471761870}"/>
                </a:ext>
              </a:extLst>
            </p:cNvPr>
            <p:cNvSpPr/>
            <p:nvPr/>
          </p:nvSpPr>
          <p:spPr>
            <a:xfrm>
              <a:off x="200785" y="11379795"/>
              <a:ext cx="10391013" cy="2465996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 xmlns:a16="http://schemas.microsoft.com/office/drawing/2014/main" id="{74C8347B-1787-16B7-F344-B2442882627C}"/>
                </a:ext>
              </a:extLst>
            </p:cNvPr>
            <p:cNvSpPr/>
            <p:nvPr/>
          </p:nvSpPr>
          <p:spPr>
            <a:xfrm>
              <a:off x="10896600" y="4639936"/>
              <a:ext cx="9857616" cy="2235566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 xmlns:a16="http://schemas.microsoft.com/office/drawing/2014/main" id="{84844E32-52C4-C98F-4E3C-FF1609C7EBC7}"/>
                </a:ext>
              </a:extLst>
            </p:cNvPr>
            <p:cNvSpPr/>
            <p:nvPr/>
          </p:nvSpPr>
          <p:spPr>
            <a:xfrm>
              <a:off x="21119138" y="4687524"/>
              <a:ext cx="10515597" cy="13178055"/>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 xmlns:a16="http://schemas.microsoft.com/office/drawing/2014/main" id="{56456D07-662D-81A0-41A8-A827A4F743A7}"/>
                </a:ext>
              </a:extLst>
            </p:cNvPr>
            <p:cNvSpPr/>
            <p:nvPr/>
          </p:nvSpPr>
          <p:spPr>
            <a:xfrm>
              <a:off x="10834546" y="27387100"/>
              <a:ext cx="20678015" cy="337198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 xmlns:a16="http://schemas.microsoft.com/office/drawing/2014/main" id="{B129213C-12E3-8A3D-5B9C-C09F806E2CC1}"/>
                </a:ext>
              </a:extLst>
            </p:cNvPr>
            <p:cNvSpPr txBox="1"/>
            <p:nvPr/>
          </p:nvSpPr>
          <p:spPr>
            <a:xfrm>
              <a:off x="327661" y="11394605"/>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 xmlns:a16="http://schemas.microsoft.com/office/drawing/2014/main" id="{BB29E532-5B27-AD52-1B28-26897E6CC31F}"/>
                </a:ext>
              </a:extLst>
            </p:cNvPr>
            <p:cNvSpPr txBox="1"/>
            <p:nvPr/>
          </p:nvSpPr>
          <p:spPr>
            <a:xfrm>
              <a:off x="11014056" y="24734444"/>
              <a:ext cx="7821372" cy="4093428"/>
            </a:xfrm>
            <a:prstGeom prst="rect">
              <a:avLst/>
            </a:prstGeom>
            <a:noFill/>
          </p:spPr>
          <p:txBody>
            <a:bodyPr wrap="none" rtlCol="0">
              <a:spAutoFit/>
            </a:bodyPr>
            <a:lstStyle/>
            <a:p>
              <a:endParaRPr lang="en-IN" sz="6500" b="1" dirty="0" smtClean="0">
                <a:latin typeface="Poppins" panose="00000500000000000000" pitchFamily="2" charset="0"/>
                <a:cs typeface="Poppins" panose="00000500000000000000" pitchFamily="2" charset="0"/>
              </a:endParaRPr>
            </a:p>
            <a:p>
              <a:endParaRPr lang="en-IN" sz="6500" b="1" dirty="0">
                <a:latin typeface="Poppins" panose="00000500000000000000" pitchFamily="2" charset="0"/>
                <a:cs typeface="Poppins" panose="00000500000000000000" pitchFamily="2" charset="0"/>
              </a:endParaRPr>
            </a:p>
            <a:p>
              <a:endParaRPr lang="en-IN" sz="6500" b="1" dirty="0" smtClean="0">
                <a:latin typeface="Poppins" panose="00000500000000000000" pitchFamily="2" charset="0"/>
                <a:cs typeface="Poppins" panose="00000500000000000000" pitchFamily="2" charset="0"/>
              </a:endParaRPr>
            </a:p>
            <a:p>
              <a:r>
                <a:rPr lang="en-IN" sz="6500" b="1" dirty="0" smtClean="0">
                  <a:latin typeface="Poppins" panose="00000500000000000000" pitchFamily="2" charset="0"/>
                  <a:cs typeface="Poppins" panose="00000500000000000000" pitchFamily="2" charset="0"/>
                </a:rPr>
                <a:t>Future </a:t>
              </a:r>
              <a:r>
                <a:rPr lang="en-IN" sz="6500" b="1" dirty="0">
                  <a:latin typeface="Poppins" panose="00000500000000000000" pitchFamily="2" charset="0"/>
                  <a:cs typeface="Poppins" panose="00000500000000000000" pitchFamily="2" charset="0"/>
                </a:rPr>
                <a:t>Perspectives</a:t>
              </a:r>
            </a:p>
          </p:txBody>
        </p:sp>
        <p:sp>
          <p:nvSpPr>
            <p:cNvPr id="31" name="TextBox 30">
              <a:extLst>
                <a:ext uri="{FF2B5EF4-FFF2-40B4-BE49-F238E27FC236}">
                  <a16:creationId xmlns=""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pic>
        <p:nvPicPr>
          <p:cNvPr id="5" name="Picture 4">
            <a:extLst>
              <a:ext uri="{FF2B5EF4-FFF2-40B4-BE49-F238E27FC236}">
                <a16:creationId xmlns=""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 xmlns:a16="http://schemas.microsoft.com/office/drawing/2014/main" id="{68A829BF-150C-1E1A-F6A1-168F21475341}"/>
              </a:ext>
            </a:extLst>
          </p:cNvPr>
          <p:cNvSpPr txBox="1"/>
          <p:nvPr/>
        </p:nvSpPr>
        <p:spPr>
          <a:xfrm>
            <a:off x="609600" y="2759329"/>
            <a:ext cx="32050548" cy="707886"/>
          </a:xfrm>
          <a:prstGeom prst="rect">
            <a:avLst/>
          </a:prstGeom>
          <a:noFill/>
        </p:spPr>
        <p:txBody>
          <a:bodyPr wrap="square">
            <a:spAutoFit/>
          </a:bodyPr>
          <a:lstStyle/>
          <a:p>
            <a:pPr algn="ctr"/>
            <a:r>
              <a:rPr lang="en-US" sz="4000" b="1" dirty="0">
                <a:latin typeface="Times New Roman" panose="02020603050405020304" pitchFamily="18" charset="0"/>
                <a:ea typeface="SimSun" pitchFamily="2" charset="-122"/>
                <a:cs typeface="Times New Roman" panose="02020603050405020304" pitchFamily="18" charset="0"/>
              </a:rPr>
              <a:t>Team members: K. Rajeev </a:t>
            </a:r>
            <a:r>
              <a:rPr lang="en-US" sz="4000" b="1" dirty="0" smtClean="0">
                <a:latin typeface="Times New Roman" panose="02020603050405020304" pitchFamily="18" charset="0"/>
                <a:ea typeface="SimSun" pitchFamily="2" charset="-122"/>
                <a:cs typeface="Times New Roman" panose="02020603050405020304" pitchFamily="18" charset="0"/>
              </a:rPr>
              <a:t>Reddy, </a:t>
            </a:r>
            <a:r>
              <a:rPr lang="en-US" sz="4000" b="1" dirty="0">
                <a:latin typeface="Times New Roman" panose="02020603050405020304" pitchFamily="18" charset="0"/>
                <a:ea typeface="SimSun" pitchFamily="2" charset="-122"/>
                <a:cs typeface="Times New Roman" panose="02020603050405020304" pitchFamily="18" charset="0"/>
              </a:rPr>
              <a:t>K. </a:t>
            </a:r>
            <a:r>
              <a:rPr lang="en-US" sz="4000" b="1" dirty="0" err="1">
                <a:latin typeface="Times New Roman" panose="02020603050405020304" pitchFamily="18" charset="0"/>
                <a:ea typeface="SimSun" pitchFamily="2" charset="-122"/>
                <a:cs typeface="Times New Roman" panose="02020603050405020304" pitchFamily="18" charset="0"/>
              </a:rPr>
              <a:t>Sujith</a:t>
            </a:r>
            <a:r>
              <a:rPr lang="en-US" sz="4000" b="1" dirty="0">
                <a:latin typeface="Times New Roman" panose="02020603050405020304" pitchFamily="18" charset="0"/>
                <a:ea typeface="SimSun" pitchFamily="2" charset="-122"/>
                <a:cs typeface="Times New Roman" panose="02020603050405020304" pitchFamily="18" charset="0"/>
              </a:rPr>
              <a:t> Reddy </a:t>
            </a:r>
            <a:r>
              <a:rPr lang="en-US" sz="4000" b="1" dirty="0" smtClean="0">
                <a:latin typeface="Times New Roman" panose="02020603050405020304" pitchFamily="18" charset="0"/>
                <a:ea typeface="SimSun" pitchFamily="2" charset="-122"/>
                <a:cs typeface="Times New Roman" panose="02020603050405020304" pitchFamily="18" charset="0"/>
              </a:rPr>
              <a:t>,</a:t>
            </a:r>
            <a:r>
              <a:rPr lang="en-US" sz="4000" b="1" dirty="0" err="1" smtClean="0">
                <a:latin typeface="Times New Roman" panose="02020603050405020304" pitchFamily="18" charset="0"/>
                <a:ea typeface="SimSun" pitchFamily="2" charset="-122"/>
                <a:cs typeface="Times New Roman" panose="02020603050405020304" pitchFamily="18" charset="0"/>
              </a:rPr>
              <a:t>M.Manjunath</a:t>
            </a:r>
            <a:endParaRPr lang="en-IN" sz="4000" b="1" dirty="0">
              <a:latin typeface="Times New Roman" panose="02020603050405020304" pitchFamily="18" charset="0"/>
              <a:ea typeface="SimSun" pitchFamily="2" charset="-122"/>
              <a:cs typeface="Times New Roman" panose="02020603050405020304" pitchFamily="18" charset="0"/>
            </a:endParaRPr>
          </a:p>
        </p:txBody>
      </p:sp>
      <p:pic>
        <p:nvPicPr>
          <p:cNvPr id="13" name="Picture 12">
            <a:extLst>
              <a:ext uri="{FF2B5EF4-FFF2-40B4-BE49-F238E27FC236}">
                <a16:creationId xmlns=""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 xmlns:a16="http://schemas.microsoft.com/office/drawing/2014/main" id="{E05C3FB2-1855-4CF1-388D-5C6E150555AC}"/>
              </a:ext>
            </a:extLst>
          </p:cNvPr>
          <p:cNvSpPr/>
          <p:nvPr/>
        </p:nvSpPr>
        <p:spPr>
          <a:xfrm>
            <a:off x="21020238" y="18046733"/>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 xmlns:a16="http://schemas.microsoft.com/office/drawing/2014/main" id="{12F328CE-FB23-EBBB-409E-481560B3846B}"/>
              </a:ext>
            </a:extLst>
          </p:cNvPr>
          <p:cNvSpPr txBox="1"/>
          <p:nvPr/>
        </p:nvSpPr>
        <p:spPr>
          <a:xfrm>
            <a:off x="21250245" y="1836572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41" name="TextBox 40">
            <a:extLst>
              <a:ext uri="{FF2B5EF4-FFF2-40B4-BE49-F238E27FC236}">
                <a16:creationId xmlns="" xmlns:a16="http://schemas.microsoft.com/office/drawing/2014/main" id="{16565D0A-303C-2DA0-2643-8A68232E4DDC}"/>
              </a:ext>
            </a:extLst>
          </p:cNvPr>
          <p:cNvSpPr txBox="1"/>
          <p:nvPr/>
        </p:nvSpPr>
        <p:spPr>
          <a:xfrm>
            <a:off x="480977" y="5570880"/>
            <a:ext cx="9019413" cy="5262979"/>
          </a:xfrm>
          <a:prstGeom prst="rect">
            <a:avLst/>
          </a:prstGeom>
          <a:noFill/>
        </p:spPr>
        <p:txBody>
          <a:bodyPr wrap="square">
            <a:spAutoFit/>
          </a:bodyPr>
          <a:lstStyle/>
          <a:p>
            <a:pPr algn="just"/>
            <a:r>
              <a:rPr lang="en-US" sz="2400" dirty="0"/>
              <a:t>Despite the continuous growth in car number, the number of parking places in cities remains inadequate. This proposed solution aims to resolve this issue by providing an automated car parking system with the help of web application and real time monitoring app). The project has implemented features like automated parking service, location tracking, parking management, real-time invoice generation, and payment system. The system can be implemented at a very minimal cost that helps the parking spot owner to earn by providing solutions to the general people who struggle for the lack of parking spots on daily basis. Along with </a:t>
            </a:r>
            <a:r>
              <a:rPr lang="en-US" sz="2400" dirty="0" err="1"/>
              <a:t>IoT</a:t>
            </a:r>
            <a:r>
              <a:rPr lang="en-US" sz="2400" dirty="0"/>
              <a:t>, Image processing, object detection, Firebase and GPS GSM modules, and various other technologies were used for developing the system. The system is integrated with a web-based application and android application for ensuring a better customer experience. The system also works in offline mode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4" name="TextBox 43">
            <a:extLst>
              <a:ext uri="{FF2B5EF4-FFF2-40B4-BE49-F238E27FC236}">
                <a16:creationId xmlns="" xmlns:a16="http://schemas.microsoft.com/office/drawing/2014/main" id="{279108F1-6700-210B-3A4B-E7B173B5FCDE}"/>
              </a:ext>
            </a:extLst>
          </p:cNvPr>
          <p:cNvSpPr txBox="1"/>
          <p:nvPr/>
        </p:nvSpPr>
        <p:spPr>
          <a:xfrm>
            <a:off x="389107" y="12312182"/>
            <a:ext cx="10127997" cy="5632311"/>
          </a:xfrm>
          <a:prstGeom prst="rect">
            <a:avLst/>
          </a:prstGeom>
          <a:noFill/>
        </p:spPr>
        <p:txBody>
          <a:bodyPr wrap="square">
            <a:spAutoFit/>
          </a:bodyPr>
          <a:lstStyle/>
          <a:p>
            <a:pPr algn="just"/>
            <a:r>
              <a:rPr lang="en-US" sz="2400" b="1" dirty="0"/>
              <a:t>Real-time Parking Space Monitoring</a:t>
            </a:r>
            <a:r>
              <a:rPr lang="en-US" sz="2400" dirty="0"/>
              <a:t>: Using </a:t>
            </a:r>
            <a:r>
              <a:rPr lang="en-US" sz="2400" dirty="0" err="1"/>
              <a:t>IoT</a:t>
            </a:r>
            <a:r>
              <a:rPr lang="en-US" sz="2400" dirty="0"/>
              <a:t> sensors and cameras to monitor the availability of parking spaces in real-time.</a:t>
            </a:r>
          </a:p>
          <a:p>
            <a:pPr algn="just"/>
            <a:r>
              <a:rPr lang="en-US" sz="2400" b="1" dirty="0"/>
              <a:t>AI-based Vehicle Recognition</a:t>
            </a:r>
            <a:r>
              <a:rPr lang="en-US" sz="2400" dirty="0"/>
              <a:t>: Implementing AI models for license plate recognition and vehicle detection to streamline entry and exit processes</a:t>
            </a:r>
          </a:p>
          <a:p>
            <a:pPr algn="just"/>
            <a:r>
              <a:rPr lang="en-US" sz="2400" dirty="0"/>
              <a:t>.</a:t>
            </a:r>
            <a:r>
              <a:rPr lang="en-US" sz="2400" b="1" dirty="0"/>
              <a:t>Online Booking &amp; Payment</a:t>
            </a:r>
            <a:r>
              <a:rPr lang="en-US" sz="2400" dirty="0"/>
              <a:t>: Allowing users to reserve parking spots through a web portal, integrate payment gateways for online payments, and issue electronic receipts</a:t>
            </a:r>
          </a:p>
          <a:p>
            <a:pPr algn="just"/>
            <a:r>
              <a:rPr lang="en-US" sz="2400" dirty="0"/>
              <a:t>.</a:t>
            </a:r>
            <a:r>
              <a:rPr lang="en-US" sz="2400" b="1" dirty="0"/>
              <a:t>Dynamic Pricing</a:t>
            </a:r>
            <a:r>
              <a:rPr lang="en-US" sz="2400" dirty="0"/>
              <a:t>: Pricing models that adapt based on peak hours, occupancy rates, and demand.</a:t>
            </a:r>
          </a:p>
          <a:p>
            <a:pPr algn="just"/>
            <a:r>
              <a:rPr lang="en-US" sz="2400" b="1" dirty="0"/>
              <a:t>Predictive Parking Analytics</a:t>
            </a:r>
            <a:r>
              <a:rPr lang="en-US" sz="2400" dirty="0"/>
              <a:t>: Using machine learning algorithms to predict availability based on historical data and trends.</a:t>
            </a:r>
          </a:p>
          <a:p>
            <a:pPr algn="just"/>
            <a:r>
              <a:rPr lang="en-US" sz="2400" b="1" dirty="0"/>
              <a:t>Admin Dashboard</a:t>
            </a:r>
            <a:r>
              <a:rPr lang="en-US" sz="2400" dirty="0"/>
              <a:t>: For managing spaces, monitoring real-time data, generating reports, and configuring system settings.</a:t>
            </a:r>
          </a:p>
          <a:p>
            <a:pPr algn="just"/>
            <a:r>
              <a:rPr lang="en-US" sz="2400" b="1" dirty="0"/>
              <a:t>Mobile Responsiveness</a:t>
            </a:r>
            <a:r>
              <a:rPr lang="en-US" sz="2400" dirty="0"/>
              <a:t>: Ensuring the system is responsive on various devices (mobile, tablets, desktop), enabling ease of access for end-users.</a:t>
            </a:r>
          </a:p>
        </p:txBody>
      </p:sp>
      <p:sp>
        <p:nvSpPr>
          <p:cNvPr id="46" name="TextBox 45">
            <a:extLst>
              <a:ext uri="{FF2B5EF4-FFF2-40B4-BE49-F238E27FC236}">
                <a16:creationId xmlns="" xmlns:a16="http://schemas.microsoft.com/office/drawing/2014/main" id="{E5230DA4-5B25-5A41-2A1E-8E0446D1B3FB}"/>
              </a:ext>
            </a:extLst>
          </p:cNvPr>
          <p:cNvSpPr txBox="1"/>
          <p:nvPr/>
        </p:nvSpPr>
        <p:spPr>
          <a:xfrm>
            <a:off x="480977" y="29865178"/>
            <a:ext cx="16736784" cy="461665"/>
          </a:xfrm>
          <a:prstGeom prst="rect">
            <a:avLst/>
          </a:prstGeom>
          <a:noFill/>
        </p:spPr>
        <p:txBody>
          <a:bodyPr wrap="square">
            <a:spAutoFit/>
          </a:bodyPr>
          <a:lstStyle/>
          <a:p>
            <a:r>
              <a:rPr lang="en-US" sz="2400" b="1" dirty="0"/>
              <a:t>Why web development  based parking system over other?</a:t>
            </a:r>
          </a:p>
        </p:txBody>
      </p:sp>
      <p:sp>
        <p:nvSpPr>
          <p:cNvPr id="48" name="TextBox 47">
            <a:extLst>
              <a:ext uri="{FF2B5EF4-FFF2-40B4-BE49-F238E27FC236}">
                <a16:creationId xmlns="" xmlns:a16="http://schemas.microsoft.com/office/drawing/2014/main" id="{5A2217C5-5392-65E3-5096-874CDC819EE1}"/>
              </a:ext>
            </a:extLst>
          </p:cNvPr>
          <p:cNvSpPr txBox="1"/>
          <p:nvPr/>
        </p:nvSpPr>
        <p:spPr>
          <a:xfrm>
            <a:off x="379046" y="30339543"/>
            <a:ext cx="10378025" cy="4154984"/>
          </a:xfrm>
          <a:prstGeom prst="rect">
            <a:avLst/>
          </a:prstGeom>
          <a:noFill/>
        </p:spPr>
        <p:txBody>
          <a:bodyPr wrap="square">
            <a:spAutoFit/>
          </a:bodyPr>
          <a:lstStyle/>
          <a:p>
            <a:r>
              <a:rPr lang="en-US" sz="2400" b="1" dirty="0"/>
              <a:t>Accessible Anywhere</a:t>
            </a:r>
            <a:r>
              <a:rPr lang="en-US" sz="2400" dirty="0"/>
              <a:t>: A web-based system can be used on any device (phones, laptops, tablets) with an internet connection, without needing to install apps.</a:t>
            </a:r>
          </a:p>
          <a:p>
            <a:r>
              <a:rPr lang="en-US" sz="2400" b="1" dirty="0"/>
              <a:t>Easy to Update</a:t>
            </a:r>
            <a:r>
              <a:rPr lang="en-US" sz="2400" dirty="0"/>
              <a:t>: Updates or fixes to the system are done on the server, so users don’t have to download anything new. It’s always up-to-date.</a:t>
            </a:r>
          </a:p>
          <a:p>
            <a:r>
              <a:rPr lang="en-US" sz="2400" b="1" dirty="0"/>
              <a:t>Cost-Effective</a:t>
            </a:r>
            <a:r>
              <a:rPr lang="en-US" sz="2400" dirty="0"/>
              <a:t>: You only need to build and maintain one system for all devices, instead of making separate apps for Android, </a:t>
            </a:r>
            <a:r>
              <a:rPr lang="en-US" sz="2400" dirty="0" err="1"/>
              <a:t>iOS</a:t>
            </a:r>
            <a:r>
              <a:rPr lang="en-US" sz="2400" dirty="0"/>
              <a:t>, or desktop.</a:t>
            </a:r>
          </a:p>
          <a:p>
            <a:r>
              <a:rPr lang="en-US" sz="2400" b="1" dirty="0"/>
              <a:t>Real-Time Information</a:t>
            </a:r>
            <a:r>
              <a:rPr lang="en-US" sz="2400" dirty="0"/>
              <a:t>: Web apps can show real-time parking availability and let users book spots instantly.</a:t>
            </a:r>
          </a:p>
          <a:p>
            <a:r>
              <a:rPr lang="en-US" sz="2400" b="1" dirty="0"/>
              <a:t>Scalable and Secure</a:t>
            </a:r>
            <a:r>
              <a:rPr lang="en-US" sz="2400" dirty="0"/>
              <a:t>: It’s easier to expand the system as more users join, and centralized security keeps user data safe.</a:t>
            </a:r>
          </a:p>
          <a:p>
            <a:pPr marL="285750" indent="-285750">
              <a:buFont typeface="Arial" panose="020B0604020202020204" pitchFamily="34" charset="0"/>
              <a:buChar char="•"/>
            </a:pPr>
            <a:endParaRPr lang="en-US" sz="2400" dirty="0"/>
          </a:p>
        </p:txBody>
      </p:sp>
      <p:sp>
        <p:nvSpPr>
          <p:cNvPr id="52" name="TextBox 51">
            <a:extLst>
              <a:ext uri="{FF2B5EF4-FFF2-40B4-BE49-F238E27FC236}">
                <a16:creationId xmlns="" xmlns:a16="http://schemas.microsoft.com/office/drawing/2014/main" id="{C63189B3-EB8A-5FF8-1D23-DB1CE65A4923}"/>
              </a:ext>
            </a:extLst>
          </p:cNvPr>
          <p:cNvSpPr txBox="1"/>
          <p:nvPr/>
        </p:nvSpPr>
        <p:spPr>
          <a:xfrm>
            <a:off x="11124908" y="5371668"/>
            <a:ext cx="9121015" cy="12280285"/>
          </a:xfrm>
          <a:prstGeom prst="rect">
            <a:avLst/>
          </a:prstGeom>
          <a:noFill/>
        </p:spPr>
        <p:txBody>
          <a:bodyPr wrap="square">
            <a:spAutoFit/>
          </a:bodyPr>
          <a:lstStyle/>
          <a:p>
            <a:pPr marL="342900" indent="-342900" algn="just">
              <a:buFont typeface="Arial" pitchFamily="34" charset="0"/>
              <a:buChar char="•"/>
            </a:pPr>
            <a:r>
              <a:rPr lang="en-US" sz="2400" dirty="0"/>
              <a:t>Front-End Development</a:t>
            </a:r>
          </a:p>
          <a:p>
            <a:pPr marL="342900" indent="-342900" algn="just">
              <a:buFont typeface="Arial" pitchFamily="34" charset="0"/>
              <a:buChar char="•"/>
            </a:pPr>
            <a:r>
              <a:rPr lang="en-US" sz="2400" dirty="0"/>
              <a:t>Responsive Design: Use frameworks like Bootstrap or CSS </a:t>
            </a:r>
            <a:r>
              <a:rPr lang="en-US" sz="2400" dirty="0" err="1"/>
              <a:t>Flexbox</a:t>
            </a:r>
            <a:r>
              <a:rPr lang="en-US" sz="2400" dirty="0"/>
              <a:t>/Grids to ensure the website works on all screen sizes (phones, tablets, and desktops).</a:t>
            </a:r>
          </a:p>
          <a:p>
            <a:pPr marL="342900" indent="-342900" algn="just">
              <a:buFont typeface="Arial" pitchFamily="34" charset="0"/>
              <a:buChar char="•"/>
            </a:pPr>
            <a:r>
              <a:rPr lang="en-US" sz="2400" dirty="0"/>
              <a:t>JavaScript Frameworks:</a:t>
            </a:r>
          </a:p>
          <a:p>
            <a:pPr marL="342900" indent="-342900" algn="just">
              <a:buFont typeface="Arial" pitchFamily="34" charset="0"/>
              <a:buChar char="•"/>
            </a:pPr>
            <a:r>
              <a:rPr lang="en-US" sz="2400" dirty="0"/>
              <a:t> React, Angular, or Vue.js are used to build dynamic, interactive user interfaces that allow users to see real-time parking availability and make reservations easily.</a:t>
            </a:r>
          </a:p>
          <a:p>
            <a:pPr marL="342900" indent="-342900" algn="just">
              <a:buFont typeface="Arial" pitchFamily="34" charset="0"/>
              <a:buChar char="•"/>
            </a:pPr>
            <a:r>
              <a:rPr lang="en-US" sz="2400" dirty="0"/>
              <a:t>UI/UX Design: </a:t>
            </a:r>
          </a:p>
          <a:p>
            <a:pPr marL="342900" indent="-342900" algn="just">
              <a:buFont typeface="Arial" pitchFamily="34" charset="0"/>
              <a:buChar char="•"/>
            </a:pPr>
            <a:r>
              <a:rPr lang="en-US" sz="2400" dirty="0"/>
              <a:t>Focus on creating a user-friendly interface using HTML, CSS, and JavaScript to make navigation intuitive.</a:t>
            </a:r>
          </a:p>
          <a:p>
            <a:pPr marL="342900" indent="-342900" algn="just">
              <a:buFont typeface="Arial" pitchFamily="34" charset="0"/>
              <a:buChar char="•"/>
            </a:pPr>
            <a:r>
              <a:rPr lang="en-US" sz="2400" dirty="0"/>
              <a:t>2. Back-End Development</a:t>
            </a:r>
          </a:p>
          <a:p>
            <a:pPr marL="342900" indent="-342900" algn="just">
              <a:buFont typeface="Arial" pitchFamily="34" charset="0"/>
              <a:buChar char="•"/>
            </a:pPr>
            <a:r>
              <a:rPr lang="en-US" sz="2400" dirty="0"/>
              <a:t>Server-Side Programming: Use languages like Python (</a:t>
            </a:r>
            <a:r>
              <a:rPr lang="en-US" sz="2400" dirty="0" err="1"/>
              <a:t>Django</a:t>
            </a:r>
            <a:r>
              <a:rPr lang="en-US" sz="2400" dirty="0"/>
              <a:t>/Flask), JavaScript (Node.js), or PHP to handle the core logic of the system (managing user requests, parking data, etc.).</a:t>
            </a:r>
          </a:p>
          <a:p>
            <a:pPr marL="342900" indent="-342900" algn="just">
              <a:buFont typeface="Arial" pitchFamily="34" charset="0"/>
              <a:buChar char="•"/>
            </a:pPr>
            <a:r>
              <a:rPr lang="en-US" sz="2400" dirty="0"/>
              <a:t>Databases: Store user information, parking reservations, and availability data using databases like MySQL, </a:t>
            </a:r>
            <a:r>
              <a:rPr lang="en-US" sz="2400" dirty="0" err="1"/>
              <a:t>PostgreSQL</a:t>
            </a:r>
            <a:r>
              <a:rPr lang="en-US" sz="2400" dirty="0"/>
              <a:t>, or </a:t>
            </a:r>
            <a:r>
              <a:rPr lang="en-US" sz="2400" dirty="0" err="1"/>
              <a:t>MongoDB</a:t>
            </a:r>
            <a:r>
              <a:rPr lang="en-US" sz="2400" dirty="0"/>
              <a:t>.</a:t>
            </a:r>
          </a:p>
          <a:p>
            <a:pPr marL="342900" indent="-342900" algn="just">
              <a:buFont typeface="Arial" pitchFamily="34" charset="0"/>
              <a:buChar char="•"/>
            </a:pPr>
            <a:r>
              <a:rPr lang="en-US" sz="2400" dirty="0"/>
              <a:t>APIs: Implement restful APIs to allow communication between the front-end, back-end, and other services (e.g., payment gateways).</a:t>
            </a:r>
          </a:p>
          <a:p>
            <a:pPr marL="342900" indent="-342900" algn="just">
              <a:buFont typeface="Arial" pitchFamily="34" charset="0"/>
              <a:buChar char="•"/>
            </a:pPr>
            <a:r>
              <a:rPr lang="en-US" sz="2400" dirty="0" err="1" smtClean="0"/>
              <a:t>IoT</a:t>
            </a:r>
            <a:r>
              <a:rPr lang="en-US" sz="2400" dirty="0" smtClean="0"/>
              <a:t> </a:t>
            </a:r>
            <a:r>
              <a:rPr lang="en-US" sz="2400" dirty="0"/>
              <a:t>Integration: Integrate sensors or cameras to detect parking spot occupancy and relay this data to the web app.</a:t>
            </a:r>
          </a:p>
          <a:p>
            <a:pPr marL="342900" indent="-342900" algn="just">
              <a:buFont typeface="Arial" pitchFamily="34" charset="0"/>
              <a:buChar char="•"/>
            </a:pPr>
            <a:r>
              <a:rPr lang="en-US" sz="2400" dirty="0"/>
              <a:t>4. </a:t>
            </a:r>
            <a:r>
              <a:rPr lang="en-US" sz="2400" dirty="0" smtClean="0"/>
              <a:t>Security Authentication </a:t>
            </a:r>
            <a:r>
              <a:rPr lang="en-US" sz="2400" dirty="0"/>
              <a:t>&amp; Authorization: Use systems like </a:t>
            </a:r>
            <a:r>
              <a:rPr lang="en-US" sz="2400" dirty="0" err="1"/>
              <a:t>OAuth</a:t>
            </a:r>
            <a:r>
              <a:rPr lang="en-US" sz="2400" dirty="0"/>
              <a:t> or JWT to ensure users log in securely and access only their information.</a:t>
            </a:r>
          </a:p>
          <a:p>
            <a:pPr marL="342900" indent="-342900" algn="just">
              <a:buFont typeface="Arial" pitchFamily="34" charset="0"/>
              <a:buChar char="•"/>
            </a:pPr>
            <a:r>
              <a:rPr lang="en-US" sz="2400" dirty="0" smtClean="0"/>
              <a:t>5</a:t>
            </a:r>
            <a:r>
              <a:rPr lang="en-US" sz="2400" dirty="0"/>
              <a:t>. Payment Integration</a:t>
            </a:r>
          </a:p>
          <a:p>
            <a:pPr marL="342900" indent="-342900" algn="just">
              <a:buFont typeface="Arial" pitchFamily="34" charset="0"/>
              <a:buChar char="•"/>
            </a:pPr>
            <a:r>
              <a:rPr lang="en-US" sz="2400" dirty="0"/>
              <a:t>Payment Gateways: Integrate services like Stripe, PayPal, or local payment systems to allow users to pay for parking reservations online.</a:t>
            </a:r>
          </a:p>
          <a:p>
            <a:pPr marL="342900" indent="-342900" algn="just">
              <a:buFont typeface="Arial" pitchFamily="34" charset="0"/>
              <a:buChar char="•"/>
            </a:pPr>
            <a:r>
              <a:rPr lang="en-US" sz="2400" dirty="0"/>
              <a:t>8. Testing and Deployment</a:t>
            </a:r>
          </a:p>
          <a:p>
            <a:pPr marL="342900" indent="-342900" algn="just">
              <a:buFont typeface="Arial" pitchFamily="34" charset="0"/>
              <a:buChar char="•"/>
            </a:pPr>
            <a:r>
              <a:rPr lang="en-US" sz="2400" dirty="0"/>
              <a:t>Testing Frameworks: Use tools like Selenium or Jest to test the functionality of the web app before deployment.</a:t>
            </a:r>
          </a:p>
          <a:p>
            <a:endParaRPr lang="en-IN" sz="2400" dirty="0"/>
          </a:p>
        </p:txBody>
      </p:sp>
      <p:sp>
        <p:nvSpPr>
          <p:cNvPr id="68" name="Rectangle 2">
            <a:extLst>
              <a:ext uri="{FF2B5EF4-FFF2-40B4-BE49-F238E27FC236}">
                <a16:creationId xmlns="" xmlns:a16="http://schemas.microsoft.com/office/drawing/2014/main" id="{974991A9-5A74-AF37-43F9-7254B34BBA7B}"/>
              </a:ext>
            </a:extLst>
          </p:cNvPr>
          <p:cNvSpPr>
            <a:spLocks noChangeArrowheads="1"/>
          </p:cNvSpPr>
          <p:nvPr/>
        </p:nvSpPr>
        <p:spPr bwMode="auto">
          <a:xfrm>
            <a:off x="21136018" y="19786990"/>
            <a:ext cx="10433022"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a:t>In conclusion, web-based parking systems are poised to significantly improve urban parking management, transforming how drivers find and reserve parking spaces. By incorporating advanced technologies such as AI and </a:t>
            </a:r>
            <a:r>
              <a:rPr lang="en-US" sz="2400" dirty="0" err="1"/>
              <a:t>IoT</a:t>
            </a:r>
            <a:r>
              <a:rPr lang="en-US" sz="2400" dirty="0"/>
              <a:t>, these systems offer numerous benefits:</a:t>
            </a:r>
          </a:p>
          <a:p>
            <a:pPr algn="just"/>
            <a:r>
              <a:rPr lang="en-US" sz="2400" b="1" dirty="0"/>
              <a:t>Enhanced User Convenience</a:t>
            </a:r>
            <a:r>
              <a:rPr lang="en-US" sz="2400" dirty="0"/>
              <a:t>: Web-based systems provide real-time information on parking availability, allowing users to easily locate and reserve spots from any device. This eliminates the frustration of searching for parking, making the process smoother and more efficient.</a:t>
            </a:r>
          </a:p>
          <a:p>
            <a:pPr algn="just"/>
            <a:r>
              <a:rPr lang="en-US" sz="2400" b="1" dirty="0"/>
              <a:t>Optimized Space Utilization</a:t>
            </a:r>
            <a:r>
              <a:rPr lang="en-US" sz="2400" dirty="0"/>
              <a:t>: By collecting and analyzing data on parking patterns and demand, these systems enable parking operators to maximize space use. Dynamic pricing can be implemented to adjust rates based on demand, ensuring that spaces are filled efficiently.</a:t>
            </a:r>
          </a:p>
          <a:p>
            <a:pPr algn="just"/>
            <a:r>
              <a:rPr lang="en-US" sz="2400" b="1" dirty="0"/>
              <a:t>Sustainability Focus</a:t>
            </a:r>
            <a:r>
              <a:rPr lang="en-US" sz="2400" dirty="0"/>
              <a:t>: As cities grapple with environmental challenges, web-based parking solutions contribute to sustainability efforts. By reducing traffic congestion and promoting the use of electric vehicles through dedicated parking spaces, these systems help lower carbon emissions and improve air quality.</a:t>
            </a:r>
          </a:p>
          <a:p>
            <a:pPr marL="457200" lvl="0" indent="-457200" eaLnBrk="0" fontAlgn="base" hangingPunct="0">
              <a:spcBef>
                <a:spcPct val="0"/>
              </a:spcBef>
              <a:spcAft>
                <a:spcPct val="0"/>
              </a:spcAft>
              <a:buFont typeface="Arial" panose="020B0604020202020204" pitchFamily="34" charset="0"/>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9" name="Rectangle 3">
            <a:extLst>
              <a:ext uri="{FF2B5EF4-FFF2-40B4-BE49-F238E27FC236}">
                <a16:creationId xmlns="" xmlns:a16="http://schemas.microsoft.com/office/drawing/2014/main" id="{2DB465AB-952E-464C-88B4-1C3C03FCBE78}"/>
              </a:ext>
            </a:extLst>
          </p:cNvPr>
          <p:cNvSpPr>
            <a:spLocks noChangeArrowheads="1"/>
          </p:cNvSpPr>
          <p:nvPr/>
        </p:nvSpPr>
        <p:spPr bwMode="auto">
          <a:xfrm>
            <a:off x="10919874" y="22692996"/>
            <a:ext cx="17274126" cy="8340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r>
              <a:rPr lang="en-US" sz="2400" dirty="0" smtClean="0"/>
              <a:t> Advanced </a:t>
            </a:r>
            <a:r>
              <a:rPr lang="en-US" sz="2400" dirty="0"/>
              <a:t>Technology Adoption</a:t>
            </a:r>
          </a:p>
          <a:p>
            <a:pPr algn="just"/>
            <a:r>
              <a:rPr lang="en-US" sz="2400" dirty="0" smtClean="0"/>
              <a:t> AI </a:t>
            </a:r>
            <a:r>
              <a:rPr lang="en-US" sz="2400" dirty="0"/>
              <a:t>and Machine Learning: Enhanced algorithms will provide better predictive analytics for parking demand, allowing for more </a:t>
            </a:r>
            <a:r>
              <a:rPr lang="en-US" sz="2400" dirty="0" smtClean="0"/>
              <a:t>       </a:t>
            </a:r>
          </a:p>
          <a:p>
            <a:pPr algn="just"/>
            <a:r>
              <a:rPr lang="en-US" sz="2400" dirty="0"/>
              <a:t> </a:t>
            </a:r>
            <a:r>
              <a:rPr lang="en-US" sz="2400" dirty="0" smtClean="0"/>
              <a:t>efficient </a:t>
            </a:r>
            <a:r>
              <a:rPr lang="en-US" sz="2400" dirty="0"/>
              <a:t>space allocation and dynamic pricing strategies based on real-time data.</a:t>
            </a:r>
          </a:p>
          <a:p>
            <a:pPr algn="just"/>
            <a:r>
              <a:rPr lang="en-US" sz="2400" dirty="0" smtClean="0"/>
              <a:t>  Sustainability </a:t>
            </a:r>
            <a:r>
              <a:rPr lang="en-US" sz="2400" dirty="0"/>
              <a:t>Initiatives</a:t>
            </a:r>
          </a:p>
          <a:p>
            <a:pPr algn="just"/>
            <a:r>
              <a:rPr lang="en-US" sz="2400" dirty="0" smtClean="0"/>
              <a:t>  Future </a:t>
            </a:r>
            <a:r>
              <a:rPr lang="en-US" sz="2400" dirty="0"/>
              <a:t>systems will focus on eco-friendly practices, like promoting electric vehicle parking and reducing carbon emissions.</a:t>
            </a:r>
          </a:p>
          <a:p>
            <a:endParaRPr lang="en-US" sz="3200" dirty="0"/>
          </a:p>
        </p:txBody>
      </p:sp>
      <p:sp>
        <p:nvSpPr>
          <p:cNvPr id="72" name="Rectangle 4">
            <a:extLst>
              <a:ext uri="{FF2B5EF4-FFF2-40B4-BE49-F238E27FC236}">
                <a16:creationId xmlns="" xmlns:a16="http://schemas.microsoft.com/office/drawing/2014/main" id="{EECD13F7-92B4-152A-391D-CEDABE367FB7}"/>
              </a:ext>
            </a:extLst>
          </p:cNvPr>
          <p:cNvSpPr>
            <a:spLocks noChangeArrowheads="1"/>
          </p:cNvSpPr>
          <p:nvPr/>
        </p:nvSpPr>
        <p:spPr bwMode="auto">
          <a:xfrm>
            <a:off x="11125200" y="32417035"/>
            <a:ext cx="1608062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Reduced Traffic Congestion</a:t>
            </a:r>
          </a:p>
          <a:p>
            <a:r>
              <a:rPr lang="en-US" sz="2400" b="1" dirty="0"/>
              <a:t>Efficient Parking</a:t>
            </a:r>
            <a:r>
              <a:rPr lang="en-US" sz="2400" dirty="0"/>
              <a:t>: By allowing drivers to find and reserve parking spaces in real time, the system reduces the time spent circling and searching for parking. This lowers congestion in busy areas, especially in cities and business districts.</a:t>
            </a:r>
            <a:endParaRPr lang="en-US" sz="2400" dirty="0">
              <a:latin typeface="Times New Roman" panose="02020603050405020304" pitchFamily="18" charset="0"/>
              <a:cs typeface="Times New Roman" panose="02020603050405020304" pitchFamily="18" charset="0"/>
            </a:endParaRPr>
          </a:p>
          <a:p>
            <a:r>
              <a:rPr lang="en-US" sz="2400" b="1" dirty="0"/>
              <a:t>Enhanced User Experience and Public Satisfaction</a:t>
            </a:r>
          </a:p>
          <a:p>
            <a:r>
              <a:rPr lang="en-US" sz="2400" b="1" dirty="0"/>
              <a:t>Convenience</a:t>
            </a:r>
            <a:r>
              <a:rPr lang="en-US" sz="2400" dirty="0"/>
              <a:t>: The ability to check real-time parking availability, reserve spots, and make cashless payments provides a more convenient and hassle-free experience for users. This improves public satisfaction with city services and modernizes the way people interact with urban infrastructure.</a:t>
            </a:r>
          </a:p>
          <a:p>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1" name="Google Shape;258;p1"/>
          <p:cNvPicPr preferRelativeResize="0">
            <a:picLocks/>
          </p:cNvPicPr>
          <p:nvPr/>
        </p:nvPicPr>
        <p:blipFill rotWithShape="1">
          <a:blip r:embed="rId7">
            <a:alphaModFix/>
          </a:blip>
          <a:srcRect/>
          <a:stretch/>
        </p:blipFill>
        <p:spPr>
          <a:xfrm>
            <a:off x="21320208" y="5974051"/>
            <a:ext cx="9892772" cy="4859808"/>
          </a:xfrm>
          <a:prstGeom prst="rect">
            <a:avLst/>
          </a:prstGeom>
          <a:noFill/>
          <a:ln>
            <a:noFill/>
          </a:ln>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37330" y="18365726"/>
            <a:ext cx="9740160" cy="779223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250434" y="11798179"/>
            <a:ext cx="10058400" cy="5619292"/>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0977" y="18365726"/>
            <a:ext cx="9753600" cy="9498074"/>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6740</TotalTime>
  <Words>1088</Words>
  <Application>Microsoft Office PowerPoint</Application>
  <PresentationFormat>Custom</PresentationFormat>
  <Paragraphs>77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DELL</cp:lastModifiedBy>
  <cp:revision>213</cp:revision>
  <cp:lastPrinted>2013-08-04T02:58:23Z</cp:lastPrinted>
  <dcterms:created xsi:type="dcterms:W3CDTF">2011-10-21T15:46:33Z</dcterms:created>
  <dcterms:modified xsi:type="dcterms:W3CDTF">2024-10-23T04:43:25Z</dcterms:modified>
</cp:coreProperties>
</file>