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Economica" panose="02000506040000020004" pitchFamily="2" charset="77"/>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p:cViewPr varScale="1">
        <p:scale>
          <a:sx n="192" d="100"/>
          <a:sy n="192" d="100"/>
        </p:scale>
        <p:origin x="184" y="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c4329efd9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c4329efd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c4329efd9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c4329efd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c4329efd9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3c4329efd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c4329efd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c4329efd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c4329efd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c4329efd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c4329efd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c4329efd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c4329efd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c4329efd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c4329efd9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3c4329efd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c4329efd9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c4329efd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c4329efd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c4329efd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3c4329efd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c4329efd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3c4329efd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3c4329efd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3c4329efd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3c4329efd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c4329efd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c4329efd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c4329efd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c4329efd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c4329efd9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c4329efd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c4329efd9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c4329efd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910075" y="995900"/>
            <a:ext cx="3054600" cy="2448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Repeat Buyers prediction for e-commerce</a:t>
            </a:r>
            <a:endParaRPr/>
          </a:p>
          <a:p>
            <a:pPr marL="0" lvl="0" indent="0" algn="ctr" rtl="0">
              <a:spcBef>
                <a:spcPts val="0"/>
              </a:spcBef>
              <a:spcAft>
                <a:spcPts val="0"/>
              </a:spcAft>
              <a:buNone/>
            </a:pPr>
            <a:r>
              <a:rPr lang="en" sz="2455"/>
              <a:t>CECS 550 Pattern Recognition</a:t>
            </a:r>
            <a:endParaRPr sz="2455"/>
          </a:p>
        </p:txBody>
      </p:sp>
      <p:sp>
        <p:nvSpPr>
          <p:cNvPr id="63" name="Google Shape;63;p13"/>
          <p:cNvSpPr txBox="1">
            <a:spLocks noGrp="1"/>
          </p:cNvSpPr>
          <p:nvPr>
            <p:ph type="subTitle" idx="1"/>
          </p:nvPr>
        </p:nvSpPr>
        <p:spPr>
          <a:xfrm>
            <a:off x="3044700" y="3533980"/>
            <a:ext cx="3054600" cy="7014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140">
                <a:latin typeface="Open Sans"/>
                <a:ea typeface="Open Sans"/>
                <a:cs typeface="Open Sans"/>
                <a:sym typeface="Open Sans"/>
              </a:rPr>
              <a:t>Rishikesh chava(029404386)</a:t>
            </a:r>
            <a:endParaRPr sz="1140">
              <a:latin typeface="Open Sans"/>
              <a:ea typeface="Open Sans"/>
              <a:cs typeface="Open Sans"/>
              <a:sym typeface="Open Sans"/>
            </a:endParaRPr>
          </a:p>
          <a:p>
            <a:pPr marL="0" lvl="0" indent="0" algn="ctr" rtl="0">
              <a:lnSpc>
                <a:spcPct val="95000"/>
              </a:lnSpc>
              <a:spcBef>
                <a:spcPts val="0"/>
              </a:spcBef>
              <a:spcAft>
                <a:spcPts val="0"/>
              </a:spcAft>
              <a:buSzPts val="440"/>
              <a:buNone/>
            </a:pPr>
            <a:r>
              <a:rPr lang="en" sz="1140">
                <a:latin typeface="Open Sans"/>
                <a:ea typeface="Open Sans"/>
                <a:cs typeface="Open Sans"/>
                <a:sym typeface="Open Sans"/>
              </a:rPr>
              <a:t> Rajeev Sai Nitturu (030823908)</a:t>
            </a:r>
            <a:endParaRPr sz="1140">
              <a:latin typeface="Open Sans"/>
              <a:ea typeface="Open Sans"/>
              <a:cs typeface="Open Sans"/>
              <a:sym typeface="Open Sans"/>
            </a:endParaRPr>
          </a:p>
          <a:p>
            <a:pPr marL="0" lvl="0" indent="0" algn="ctr" rtl="0">
              <a:lnSpc>
                <a:spcPct val="95000"/>
              </a:lnSpc>
              <a:spcBef>
                <a:spcPts val="0"/>
              </a:spcBef>
              <a:spcAft>
                <a:spcPts val="0"/>
              </a:spcAft>
              <a:buSzPts val="440"/>
              <a:buNone/>
            </a:pPr>
            <a:r>
              <a:rPr lang="en" sz="1140">
                <a:latin typeface="Open Sans"/>
                <a:ea typeface="Open Sans"/>
                <a:cs typeface="Open Sans"/>
                <a:sym typeface="Open Sans"/>
              </a:rPr>
              <a:t>Aashrith Racherla (030839755)</a:t>
            </a:r>
            <a:endParaRPr sz="1140">
              <a:latin typeface="Open Sans"/>
              <a:ea typeface="Open Sans"/>
              <a:cs typeface="Open Sans"/>
              <a:sym typeface="Open Sans"/>
            </a:endParaRPr>
          </a:p>
          <a:p>
            <a:pPr marL="0" lvl="0" indent="0" algn="ctr" rtl="0">
              <a:lnSpc>
                <a:spcPct val="95000"/>
              </a:lnSpc>
              <a:spcBef>
                <a:spcPts val="0"/>
              </a:spcBef>
              <a:spcAft>
                <a:spcPts val="0"/>
              </a:spcAft>
              <a:buClr>
                <a:schemeClr val="dk1"/>
              </a:buClr>
              <a:buSzPts val="440"/>
              <a:buFont typeface="Arial"/>
              <a:buNone/>
            </a:pPr>
            <a:endParaRPr sz="1140">
              <a:latin typeface="Open Sans"/>
              <a:ea typeface="Open Sans"/>
              <a:cs typeface="Open Sans"/>
              <a:sym typeface="Open Sans"/>
            </a:endParaRPr>
          </a:p>
          <a:p>
            <a:pPr marL="0" lvl="0" indent="0" algn="ctr" rtl="0">
              <a:lnSpc>
                <a:spcPct val="80000"/>
              </a:lnSpc>
              <a:spcBef>
                <a:spcPts val="0"/>
              </a:spcBef>
              <a:spcAft>
                <a:spcPts val="0"/>
              </a:spcAft>
              <a:buSzPts val="440"/>
              <a:buNone/>
            </a:pPr>
            <a:endParaRPr sz="1140">
              <a:latin typeface="Open Sans"/>
              <a:ea typeface="Open Sans"/>
              <a:cs typeface="Open Sans"/>
              <a:sym typeface="Open Sans"/>
            </a:endParaRPr>
          </a:p>
          <a:p>
            <a:pPr marL="0" lvl="0" indent="0" algn="ctr" rtl="0">
              <a:lnSpc>
                <a:spcPct val="80000"/>
              </a:lnSpc>
              <a:spcBef>
                <a:spcPts val="0"/>
              </a:spcBef>
              <a:spcAft>
                <a:spcPts val="0"/>
              </a:spcAft>
              <a:buSzPts val="440"/>
              <a:buNone/>
            </a:pPr>
            <a:endParaRPr sz="114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 Ranking</a:t>
            </a:r>
            <a:endParaRPr/>
          </a:p>
        </p:txBody>
      </p:sp>
      <p:sp>
        <p:nvSpPr>
          <p:cNvPr id="123" name="Google Shape;123;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solidFill>
                  <a:srgbClr val="374151"/>
                </a:solidFill>
              </a:rPr>
              <a:t>The method used in this code to perform feature ranking is the Random Forest feature importance method, which uses the mean decrease impurity measure to determine the importance of each feature.</a:t>
            </a:r>
            <a:endParaRPr>
              <a:solidFill>
                <a:srgbClr val="374151"/>
              </a:solidFill>
            </a:endParaRPr>
          </a:p>
          <a:p>
            <a:pPr marL="457200" lvl="0" indent="0" algn="l" rtl="0">
              <a:spcBef>
                <a:spcPts val="1200"/>
              </a:spcBef>
              <a:spcAft>
                <a:spcPts val="1200"/>
              </a:spcAft>
              <a:buNone/>
            </a:pPr>
            <a:endParaRPr/>
          </a:p>
        </p:txBody>
      </p:sp>
      <p:pic>
        <p:nvPicPr>
          <p:cNvPr id="124" name="Google Shape;124;p22"/>
          <p:cNvPicPr preferRelativeResize="0"/>
          <p:nvPr/>
        </p:nvPicPr>
        <p:blipFill>
          <a:blip r:embed="rId3">
            <a:alphaModFix/>
          </a:blip>
          <a:stretch>
            <a:fillRect/>
          </a:stretch>
        </p:blipFill>
        <p:spPr>
          <a:xfrm>
            <a:off x="1992925" y="2377425"/>
            <a:ext cx="4286050" cy="220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PCA for Feature reduction</a:t>
            </a:r>
            <a:endParaRPr/>
          </a:p>
        </p:txBody>
      </p:sp>
      <p:sp>
        <p:nvSpPr>
          <p:cNvPr id="130" name="Google Shape;130;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31" name="Google Shape;131;p23"/>
          <p:cNvPicPr preferRelativeResize="0"/>
          <p:nvPr/>
        </p:nvPicPr>
        <p:blipFill>
          <a:blip r:embed="rId3">
            <a:alphaModFix/>
          </a:blip>
          <a:stretch>
            <a:fillRect/>
          </a:stretch>
        </p:blipFill>
        <p:spPr>
          <a:xfrm>
            <a:off x="416250" y="1563350"/>
            <a:ext cx="4473624" cy="2379100"/>
          </a:xfrm>
          <a:prstGeom prst="rect">
            <a:avLst/>
          </a:prstGeom>
          <a:noFill/>
          <a:ln>
            <a:noFill/>
          </a:ln>
        </p:spPr>
      </p:pic>
      <p:pic>
        <p:nvPicPr>
          <p:cNvPr id="3" name="Picture 2" descr="Chart, line chart&#10;&#10;Description automatically generated">
            <a:extLst>
              <a:ext uri="{FF2B5EF4-FFF2-40B4-BE49-F238E27FC236}">
                <a16:creationId xmlns:a16="http://schemas.microsoft.com/office/drawing/2014/main" id="{094F7FB5-965C-5F32-E337-7BB5380F81F2}"/>
              </a:ext>
            </a:extLst>
          </p:cNvPr>
          <p:cNvPicPr>
            <a:picLocks noChangeAspect="1"/>
          </p:cNvPicPr>
          <p:nvPr/>
        </p:nvPicPr>
        <p:blipFill>
          <a:blip r:embed="rId4"/>
          <a:stretch>
            <a:fillRect/>
          </a:stretch>
        </p:blipFill>
        <p:spPr>
          <a:xfrm>
            <a:off x="4741334" y="1563350"/>
            <a:ext cx="3781326" cy="237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prediction</a:t>
            </a:r>
            <a:endParaRPr/>
          </a:p>
        </p:txBody>
      </p:sp>
      <p:sp>
        <p:nvSpPr>
          <p:cNvPr id="138" name="Google Shape;138;p24"/>
          <p:cNvSpPr txBox="1">
            <a:spLocks noGrp="1"/>
          </p:cNvSpPr>
          <p:nvPr>
            <p:ph type="body" idx="1"/>
          </p:nvPr>
        </p:nvSpPr>
        <p:spPr>
          <a:xfrm>
            <a:off x="5086500" y="1147225"/>
            <a:ext cx="3745800" cy="33540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SzPts val="1800"/>
              <a:buFont typeface="Open Sans"/>
              <a:buChar char="●"/>
            </a:pPr>
            <a:r>
              <a:rPr lang="en">
                <a:solidFill>
                  <a:srgbClr val="374151"/>
                </a:solidFill>
              </a:rPr>
              <a:t>A Gaussian Naive Bayes classifier was created and fitted to the training data.</a:t>
            </a:r>
            <a:endParaRPr>
              <a:solidFill>
                <a:srgbClr val="374151"/>
              </a:solidFill>
            </a:endParaRPr>
          </a:p>
          <a:p>
            <a:pPr marL="457200" lvl="0" indent="-342900" algn="l" rtl="0">
              <a:spcBef>
                <a:spcPts val="0"/>
              </a:spcBef>
              <a:spcAft>
                <a:spcPts val="0"/>
              </a:spcAft>
              <a:buSzPts val="1800"/>
              <a:buFont typeface="Open Sans"/>
              <a:buChar char="●"/>
            </a:pPr>
            <a:r>
              <a:rPr lang="en">
                <a:solidFill>
                  <a:srgbClr val="374151"/>
                </a:solidFill>
              </a:rPr>
              <a:t>The labels for the test set were predicted using the classifier.</a:t>
            </a:r>
            <a:endParaRPr>
              <a:solidFill>
                <a:srgbClr val="374151"/>
              </a:solidFill>
            </a:endParaRPr>
          </a:p>
          <a:p>
            <a:pPr marL="457200" lvl="0" indent="-342900" algn="l" rtl="0">
              <a:spcBef>
                <a:spcPts val="0"/>
              </a:spcBef>
              <a:spcAft>
                <a:spcPts val="0"/>
              </a:spcAft>
              <a:buSzPts val="1800"/>
              <a:buFont typeface="Open Sans"/>
              <a:buChar char="●"/>
            </a:pPr>
            <a:r>
              <a:rPr lang="en">
                <a:solidFill>
                  <a:srgbClr val="374151"/>
                </a:solidFill>
              </a:rPr>
              <a:t>The classification report and confusion matrix were printed and visualized using a heatmap.</a:t>
            </a:r>
            <a:endParaRPr>
              <a:solidFill>
                <a:srgbClr val="374151"/>
              </a:solidFill>
            </a:endParaRPr>
          </a:p>
          <a:p>
            <a:pPr marL="0" lvl="0" indent="0" algn="l" rtl="0">
              <a:spcBef>
                <a:spcPts val="1200"/>
              </a:spcBef>
              <a:spcAft>
                <a:spcPts val="1200"/>
              </a:spcAft>
              <a:buNone/>
            </a:pPr>
            <a:endParaRPr>
              <a:solidFill>
                <a:srgbClr val="374151"/>
              </a:solidFill>
            </a:endParaRPr>
          </a:p>
        </p:txBody>
      </p:sp>
      <p:pic>
        <p:nvPicPr>
          <p:cNvPr id="3" name="Picture 2" descr="Graphical user interface, chart, treemap chart&#10;&#10;Description automatically generated">
            <a:extLst>
              <a:ext uri="{FF2B5EF4-FFF2-40B4-BE49-F238E27FC236}">
                <a16:creationId xmlns:a16="http://schemas.microsoft.com/office/drawing/2014/main" id="{51E45AA3-ED9D-90E8-4792-3B089E806394}"/>
              </a:ext>
            </a:extLst>
          </p:cNvPr>
          <p:cNvPicPr>
            <a:picLocks noChangeAspect="1"/>
          </p:cNvPicPr>
          <p:nvPr/>
        </p:nvPicPr>
        <p:blipFill>
          <a:blip r:embed="rId3"/>
          <a:stretch>
            <a:fillRect/>
          </a:stretch>
        </p:blipFill>
        <p:spPr>
          <a:xfrm>
            <a:off x="311700" y="1405406"/>
            <a:ext cx="4260300" cy="25739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119350"/>
            <a:ext cx="8520600" cy="1302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Nearest neighbhours and Parzen window for classification</a:t>
            </a:r>
            <a:endParaRPr/>
          </a:p>
        </p:txBody>
      </p:sp>
      <p:sp>
        <p:nvSpPr>
          <p:cNvPr id="145" name="Google Shape;145;p25"/>
          <p:cNvSpPr txBox="1">
            <a:spLocks noGrp="1"/>
          </p:cNvSpPr>
          <p:nvPr>
            <p:ph type="body" idx="1"/>
          </p:nvPr>
        </p:nvSpPr>
        <p:spPr>
          <a:xfrm>
            <a:off x="5119625" y="1312725"/>
            <a:ext cx="3318900" cy="258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3" name="Picture 2" descr="Table&#10;&#10;Description automatically generated">
            <a:extLst>
              <a:ext uri="{FF2B5EF4-FFF2-40B4-BE49-F238E27FC236}">
                <a16:creationId xmlns:a16="http://schemas.microsoft.com/office/drawing/2014/main" id="{40B2117B-2CF0-2304-0AE6-AF3399A4F5C1}"/>
              </a:ext>
            </a:extLst>
          </p:cNvPr>
          <p:cNvPicPr>
            <a:picLocks noChangeAspect="1"/>
          </p:cNvPicPr>
          <p:nvPr/>
        </p:nvPicPr>
        <p:blipFill>
          <a:blip r:embed="rId3"/>
          <a:stretch>
            <a:fillRect/>
          </a:stretch>
        </p:blipFill>
        <p:spPr>
          <a:xfrm>
            <a:off x="1207312" y="1421650"/>
            <a:ext cx="6247036" cy="35878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KNN and KDE classifier confusion matrix</a:t>
            </a:r>
            <a:endParaRPr/>
          </a:p>
        </p:txBody>
      </p:sp>
      <p:sp>
        <p:nvSpPr>
          <p:cNvPr id="152" name="Google Shape;152;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3" name="Picture 2" descr="Graphical user interface, application, Teams&#10;&#10;Description automatically generated">
            <a:extLst>
              <a:ext uri="{FF2B5EF4-FFF2-40B4-BE49-F238E27FC236}">
                <a16:creationId xmlns:a16="http://schemas.microsoft.com/office/drawing/2014/main" id="{8995E553-8C49-1524-DE24-C4A93EB27FF0}"/>
              </a:ext>
            </a:extLst>
          </p:cNvPr>
          <p:cNvPicPr>
            <a:picLocks noChangeAspect="1"/>
          </p:cNvPicPr>
          <p:nvPr/>
        </p:nvPicPr>
        <p:blipFill>
          <a:blip r:embed="rId3"/>
          <a:stretch>
            <a:fillRect/>
          </a:stretch>
        </p:blipFill>
        <p:spPr>
          <a:xfrm>
            <a:off x="530087" y="1147225"/>
            <a:ext cx="7772400" cy="32775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MLP classifier and confusion matrix</a:t>
            </a:r>
            <a:endParaRPr/>
          </a:p>
        </p:txBody>
      </p:sp>
      <p:sp>
        <p:nvSpPr>
          <p:cNvPr id="160" name="Google Shape;160;p27"/>
          <p:cNvSpPr txBox="1">
            <a:spLocks noGrp="1"/>
          </p:cNvSpPr>
          <p:nvPr>
            <p:ph type="body" idx="1"/>
          </p:nvPr>
        </p:nvSpPr>
        <p:spPr>
          <a:xfrm>
            <a:off x="4678075" y="1147225"/>
            <a:ext cx="4154100" cy="30057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SzPts val="1800"/>
              <a:buFont typeface="Open Sans"/>
              <a:buChar char="●"/>
            </a:pPr>
            <a:r>
              <a:rPr lang="en">
                <a:solidFill>
                  <a:srgbClr val="374151"/>
                </a:solidFill>
              </a:rPr>
              <a:t>A feed-forward neural network model with early stopping was trained and tested on resampled data.</a:t>
            </a:r>
            <a:endParaRPr>
              <a:solidFill>
                <a:srgbClr val="374151"/>
              </a:solidFill>
            </a:endParaRPr>
          </a:p>
          <a:p>
            <a:pPr marL="457200" lvl="0" indent="-342900" algn="l" rtl="0">
              <a:spcBef>
                <a:spcPts val="0"/>
              </a:spcBef>
              <a:spcAft>
                <a:spcPts val="0"/>
              </a:spcAft>
              <a:buSzPts val="1800"/>
              <a:buFont typeface="Open Sans"/>
              <a:buChar char="●"/>
            </a:pPr>
            <a:r>
              <a:rPr lang="en">
                <a:solidFill>
                  <a:srgbClr val="374151"/>
                </a:solidFill>
              </a:rPr>
              <a:t>The performance of the model may vary depending on the specific use case and the desired trade-offs between precision and recall.</a:t>
            </a:r>
            <a:endParaRPr>
              <a:solidFill>
                <a:srgbClr val="374151"/>
              </a:solidFill>
            </a:endParaRPr>
          </a:p>
          <a:p>
            <a:pPr marL="0" lvl="0" indent="0" algn="l" rtl="0">
              <a:spcBef>
                <a:spcPts val="1200"/>
              </a:spcBef>
              <a:spcAft>
                <a:spcPts val="1200"/>
              </a:spcAft>
              <a:buNone/>
            </a:pPr>
            <a:endParaRPr/>
          </a:p>
        </p:txBody>
      </p:sp>
      <p:pic>
        <p:nvPicPr>
          <p:cNvPr id="3" name="Picture 2" descr="Graphical user interface, application&#10;&#10;Description automatically generated">
            <a:extLst>
              <a:ext uri="{FF2B5EF4-FFF2-40B4-BE49-F238E27FC236}">
                <a16:creationId xmlns:a16="http://schemas.microsoft.com/office/drawing/2014/main" id="{06E96B1C-9A62-1D39-D635-2D735ED6A4AD}"/>
              </a:ext>
            </a:extLst>
          </p:cNvPr>
          <p:cNvPicPr>
            <a:picLocks noChangeAspect="1"/>
          </p:cNvPicPr>
          <p:nvPr/>
        </p:nvPicPr>
        <p:blipFill>
          <a:blip r:embed="rId3"/>
          <a:stretch>
            <a:fillRect/>
          </a:stretch>
        </p:blipFill>
        <p:spPr>
          <a:xfrm>
            <a:off x="182245" y="1070088"/>
            <a:ext cx="4283681" cy="34979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Comparison of classifier performance</a:t>
            </a:r>
            <a:endParaRPr/>
          </a:p>
        </p:txBody>
      </p:sp>
      <p:sp>
        <p:nvSpPr>
          <p:cNvPr id="167" name="Google Shape;167;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3" name="Picture 2" descr="Chart, bar chart&#10;&#10;Description automatically generated">
            <a:extLst>
              <a:ext uri="{FF2B5EF4-FFF2-40B4-BE49-F238E27FC236}">
                <a16:creationId xmlns:a16="http://schemas.microsoft.com/office/drawing/2014/main" id="{408AB11F-3108-E1CF-57BB-FD23601FF1A3}"/>
              </a:ext>
            </a:extLst>
          </p:cNvPr>
          <p:cNvPicPr>
            <a:picLocks noChangeAspect="1"/>
          </p:cNvPicPr>
          <p:nvPr/>
        </p:nvPicPr>
        <p:blipFill>
          <a:blip r:embed="rId3"/>
          <a:stretch>
            <a:fillRect/>
          </a:stretch>
        </p:blipFill>
        <p:spPr>
          <a:xfrm>
            <a:off x="1456869" y="1273121"/>
            <a:ext cx="5964347" cy="307399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513650" y="2156100"/>
            <a:ext cx="8520600" cy="831300"/>
          </a:xfrm>
          <a:prstGeom prst="rect">
            <a:avLst/>
          </a:prstGeom>
        </p:spPr>
        <p:txBody>
          <a:bodyPr spcFirstLastPara="1" wrap="square" lIns="91425" tIns="91425" rIns="91425" bIns="91425" anchor="b" anchorCtr="0">
            <a:normAutofit/>
          </a:bodyPr>
          <a:lstStyle/>
          <a:p>
            <a:pPr marL="2743200" lvl="0" indent="457200" algn="l" rtl="0">
              <a:spcBef>
                <a:spcPts val="0"/>
              </a:spcBef>
              <a:spcAft>
                <a:spcPts val="0"/>
              </a:spcAft>
              <a:buNone/>
            </a:pPr>
            <a:r>
              <a:rPr lang="en"/>
              <a:t>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405950" y="2025950"/>
            <a:ext cx="8520600" cy="831300"/>
          </a:xfrm>
          <a:prstGeom prst="rect">
            <a:avLst/>
          </a:prstGeom>
        </p:spPr>
        <p:txBody>
          <a:bodyPr spcFirstLastPara="1" wrap="square" lIns="91425" tIns="91425" rIns="91425" bIns="91425" anchor="b" anchorCtr="0">
            <a:normAutofit/>
          </a:bodyPr>
          <a:lstStyle/>
          <a:p>
            <a:pPr marL="2743200" lvl="0" indent="457200" algn="l" rtl="0">
              <a:spcBef>
                <a:spcPts val="0"/>
              </a:spcBef>
              <a:spcAft>
                <a:spcPts val="0"/>
              </a:spcAft>
              <a:buNone/>
            </a:pPr>
            <a:r>
              <a:rPr lang="en"/>
              <a:t>Thank you</a:t>
            </a:r>
            <a:endParaRPr/>
          </a:p>
        </p:txBody>
      </p:sp>
      <p:sp>
        <p:nvSpPr>
          <p:cNvPr id="179" name="Google Shape;179;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Contents</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Background and goal</a:t>
            </a:r>
            <a:endParaRPr/>
          </a:p>
          <a:p>
            <a:pPr marL="457200" lvl="0" indent="-342900" algn="l" rtl="0">
              <a:spcBef>
                <a:spcPts val="0"/>
              </a:spcBef>
              <a:spcAft>
                <a:spcPts val="0"/>
              </a:spcAft>
              <a:buSzPts val="1800"/>
              <a:buChar char="●"/>
            </a:pPr>
            <a:r>
              <a:rPr lang="en"/>
              <a:t>Data preparation</a:t>
            </a:r>
            <a:endParaRPr/>
          </a:p>
          <a:p>
            <a:pPr marL="457200" lvl="0" indent="-342900" algn="l" rtl="0">
              <a:spcBef>
                <a:spcPts val="0"/>
              </a:spcBef>
              <a:spcAft>
                <a:spcPts val="0"/>
              </a:spcAft>
              <a:buSzPts val="1800"/>
              <a:buChar char="●"/>
            </a:pPr>
            <a:r>
              <a:rPr lang="en"/>
              <a:t>Data visualisation</a:t>
            </a:r>
            <a:endParaRPr/>
          </a:p>
          <a:p>
            <a:pPr marL="457200" lvl="0" indent="-342900" algn="l" rtl="0">
              <a:spcBef>
                <a:spcPts val="0"/>
              </a:spcBef>
              <a:spcAft>
                <a:spcPts val="0"/>
              </a:spcAft>
              <a:buSzPts val="1800"/>
              <a:buChar char="●"/>
            </a:pPr>
            <a:r>
              <a:rPr lang="en"/>
              <a:t>Feature engineering</a:t>
            </a:r>
            <a:endParaRPr/>
          </a:p>
          <a:p>
            <a:pPr marL="457200" lvl="0" indent="-342900" algn="l" rtl="0">
              <a:spcBef>
                <a:spcPts val="0"/>
              </a:spcBef>
              <a:spcAft>
                <a:spcPts val="0"/>
              </a:spcAft>
              <a:buSzPts val="1800"/>
              <a:buChar char="●"/>
            </a:pPr>
            <a:r>
              <a:rPr lang="en"/>
              <a:t>Dataset statistics and feature ranking</a:t>
            </a:r>
            <a:endParaRPr/>
          </a:p>
          <a:p>
            <a:pPr marL="457200" lvl="0" indent="-342900" algn="l" rtl="0">
              <a:spcBef>
                <a:spcPts val="0"/>
              </a:spcBef>
              <a:spcAft>
                <a:spcPts val="0"/>
              </a:spcAft>
              <a:buSzPts val="1800"/>
              <a:buChar char="●"/>
            </a:pPr>
            <a:r>
              <a:rPr lang="en"/>
              <a:t>Prediction model </a:t>
            </a:r>
            <a:endParaRPr/>
          </a:p>
          <a:p>
            <a:pPr marL="457200" lvl="0" indent="-342900" algn="l" rtl="0">
              <a:spcBef>
                <a:spcPts val="0"/>
              </a:spcBef>
              <a:spcAft>
                <a:spcPts val="0"/>
              </a:spcAft>
              <a:buSzPts val="1800"/>
              <a:buChar char="●"/>
            </a:pPr>
            <a:r>
              <a:rPr lang="en"/>
              <a:t>Model evaluation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Background and goal</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Merchants gain new customers through promotions, but many are only interested in one-time deals.</a:t>
            </a:r>
            <a:endParaRPr/>
          </a:p>
          <a:p>
            <a:pPr marL="457200" lvl="0" indent="-342900" algn="l" rtl="0">
              <a:spcBef>
                <a:spcPts val="0"/>
              </a:spcBef>
              <a:spcAft>
                <a:spcPts val="0"/>
              </a:spcAft>
              <a:buSzPts val="1800"/>
              <a:buChar char="●"/>
            </a:pPr>
            <a:r>
              <a:rPr lang="en"/>
              <a:t>To maximize ROI and reduce promotion costs, it's important to distinguish between one-time buyers and potential loyal customers.</a:t>
            </a:r>
            <a:endParaRPr/>
          </a:p>
          <a:p>
            <a:pPr marL="457200" lvl="0" indent="-342900" algn="l" rtl="0">
              <a:spcBef>
                <a:spcPts val="0"/>
              </a:spcBef>
              <a:spcAft>
                <a:spcPts val="0"/>
              </a:spcAft>
              <a:buSzPts val="1800"/>
              <a:buChar char="●"/>
            </a:pPr>
            <a:r>
              <a:rPr lang="en"/>
              <a:t>The task is to design a system that predicts the probability of new buyers making another purchase within 6 months, reduces promotional costs, and identifies one-time buyers.</a:t>
            </a:r>
            <a:endParaRPr/>
          </a:p>
          <a:p>
            <a:pPr marL="457200" lvl="0" indent="-342900" algn="l" rtl="0">
              <a:spcBef>
                <a:spcPts val="0"/>
              </a:spcBef>
              <a:spcAft>
                <a:spcPts val="0"/>
              </a:spcAft>
              <a:buSzPts val="1800"/>
              <a:buChar char="●"/>
            </a:pPr>
            <a:r>
              <a:rPr lang="en"/>
              <a:t>The dataset contains information on promotional shopping events from an e-commerce platform.</a:t>
            </a:r>
            <a:endParaRPr/>
          </a:p>
          <a:p>
            <a:pPr marL="45720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81" name="Google Shape;81;p16"/>
          <p:cNvSpPr txBox="1">
            <a:spLocks noGrp="1"/>
          </p:cNvSpPr>
          <p:nvPr>
            <p:ph type="body" idx="1"/>
          </p:nvPr>
        </p:nvSpPr>
        <p:spPr>
          <a:xfrm>
            <a:off x="311700" y="1225225"/>
            <a:ext cx="8520600" cy="367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rgbClr val="374151"/>
                </a:solidFill>
              </a:rPr>
              <a:t>The dataset provided contains anonymized user shopping logs before and on the "Double 11" day (Promotional Event), along with the label information indicating whether they are repeated buyers.</a:t>
            </a:r>
            <a:endParaRPr>
              <a:solidFill>
                <a:srgbClr val="374151"/>
              </a:solidFill>
            </a:endParaRPr>
          </a:p>
          <a:p>
            <a:pPr marL="457200" lvl="0" indent="-342900" algn="l" rtl="0">
              <a:spcBef>
                <a:spcPts val="0"/>
              </a:spcBef>
              <a:spcAft>
                <a:spcPts val="0"/>
              </a:spcAft>
              <a:buClr>
                <a:srgbClr val="374151"/>
              </a:buClr>
              <a:buSzPts val="1800"/>
              <a:buChar char="●"/>
            </a:pPr>
            <a:r>
              <a:rPr lang="en">
                <a:solidFill>
                  <a:srgbClr val="374151"/>
                </a:solidFill>
              </a:rPr>
              <a:t>As per the dataset allocation, our team needs to work on the item_id range from 1281-1440. So, we only used the records from the dataset that correspond to the items falling within this range. All the other records outside of this range are excluded from your analysis.</a:t>
            </a:r>
            <a:endParaRPr>
              <a:solidFill>
                <a:srgbClr val="374151"/>
              </a:solidFill>
            </a:endParaRPr>
          </a:p>
          <a:p>
            <a:pPr marL="457200" lvl="0" indent="-342900" algn="l" rtl="0">
              <a:spcBef>
                <a:spcPts val="0"/>
              </a:spcBef>
              <a:spcAft>
                <a:spcPts val="0"/>
              </a:spcAft>
              <a:buSzPts val="1800"/>
              <a:buChar char="●"/>
            </a:pPr>
            <a:r>
              <a:rPr lang="en">
                <a:solidFill>
                  <a:srgbClr val="374151"/>
                </a:solidFill>
              </a:rPr>
              <a:t>we performed tasks such as reading CSV files containing data related to user behavior logs, user profiles, and training data.</a:t>
            </a:r>
            <a:endParaRPr>
              <a:solidFill>
                <a:srgbClr val="374151"/>
              </a:solidFill>
            </a:endParaRPr>
          </a:p>
          <a:p>
            <a:pPr marL="457200" lvl="0" indent="-342900" algn="l" rtl="0">
              <a:spcBef>
                <a:spcPts val="0"/>
              </a:spcBef>
              <a:spcAft>
                <a:spcPts val="0"/>
              </a:spcAft>
              <a:buSzPts val="1800"/>
              <a:buChar char="●"/>
            </a:pPr>
            <a:r>
              <a:rPr lang="en">
                <a:solidFill>
                  <a:srgbClr val="374151"/>
                </a:solidFill>
              </a:rPr>
              <a:t>These datasets are merged into a single one based on the user_id and merchant_id fields.</a:t>
            </a:r>
            <a:endParaRPr>
              <a:solidFill>
                <a:srgbClr val="374151"/>
              </a:solidFill>
            </a:endParaRPr>
          </a:p>
          <a:p>
            <a:pPr marL="45720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Visualisation</a:t>
            </a:r>
            <a:endParaRPr/>
          </a:p>
        </p:txBody>
      </p:sp>
      <p:pic>
        <p:nvPicPr>
          <p:cNvPr id="87" name="Google Shape;87;p17"/>
          <p:cNvPicPr preferRelativeResize="0"/>
          <p:nvPr/>
        </p:nvPicPr>
        <p:blipFill>
          <a:blip r:embed="rId3">
            <a:alphaModFix/>
          </a:blip>
          <a:stretch>
            <a:fillRect/>
          </a:stretch>
        </p:blipFill>
        <p:spPr>
          <a:xfrm>
            <a:off x="366000" y="1467875"/>
            <a:ext cx="4312074" cy="2363500"/>
          </a:xfrm>
          <a:prstGeom prst="rect">
            <a:avLst/>
          </a:prstGeom>
          <a:noFill/>
          <a:ln>
            <a:noFill/>
          </a:ln>
        </p:spPr>
      </p:pic>
      <p:pic>
        <p:nvPicPr>
          <p:cNvPr id="88" name="Google Shape;88;p17"/>
          <p:cNvPicPr preferRelativeResize="0"/>
          <p:nvPr/>
        </p:nvPicPr>
        <p:blipFill>
          <a:blip r:embed="rId4">
            <a:alphaModFix/>
          </a:blip>
          <a:stretch>
            <a:fillRect/>
          </a:stretch>
        </p:blipFill>
        <p:spPr>
          <a:xfrm>
            <a:off x="5024175" y="1467875"/>
            <a:ext cx="3692951" cy="213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Visualisation</a:t>
            </a:r>
            <a:endParaRPr/>
          </a:p>
        </p:txBody>
      </p:sp>
      <p:sp>
        <p:nvSpPr>
          <p:cNvPr id="94" name="Google Shape;94;p18"/>
          <p:cNvSpPr txBox="1">
            <a:spLocks noGrp="1"/>
          </p:cNvSpPr>
          <p:nvPr>
            <p:ph type="body" idx="1"/>
          </p:nvPr>
        </p:nvSpPr>
        <p:spPr>
          <a:xfrm>
            <a:off x="632500" y="1147225"/>
            <a:ext cx="7388400" cy="701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95" name="Google Shape;95;p18"/>
          <p:cNvPicPr preferRelativeResize="0"/>
          <p:nvPr/>
        </p:nvPicPr>
        <p:blipFill>
          <a:blip r:embed="rId3">
            <a:alphaModFix/>
          </a:blip>
          <a:stretch>
            <a:fillRect/>
          </a:stretch>
        </p:blipFill>
        <p:spPr>
          <a:xfrm>
            <a:off x="632500" y="1266575"/>
            <a:ext cx="3939498" cy="2814824"/>
          </a:xfrm>
          <a:prstGeom prst="rect">
            <a:avLst/>
          </a:prstGeom>
          <a:noFill/>
          <a:ln>
            <a:noFill/>
          </a:ln>
        </p:spPr>
      </p:pic>
      <p:pic>
        <p:nvPicPr>
          <p:cNvPr id="96" name="Google Shape;96;p18"/>
          <p:cNvPicPr preferRelativeResize="0"/>
          <p:nvPr/>
        </p:nvPicPr>
        <p:blipFill>
          <a:blip r:embed="rId4">
            <a:alphaModFix/>
          </a:blip>
          <a:stretch>
            <a:fillRect/>
          </a:stretch>
        </p:blipFill>
        <p:spPr>
          <a:xfrm>
            <a:off x="4572000" y="1539475"/>
            <a:ext cx="4185525" cy="2420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 engineering</a:t>
            </a:r>
            <a:endParaRPr/>
          </a:p>
        </p:txBody>
      </p:sp>
      <p:sp>
        <p:nvSpPr>
          <p:cNvPr id="102" name="Google Shape;102;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374151"/>
              </a:buClr>
              <a:buSzPts val="1800"/>
              <a:buChar char="●"/>
            </a:pPr>
            <a:r>
              <a:rPr lang="en">
                <a:solidFill>
                  <a:srgbClr val="374151"/>
                </a:solidFill>
              </a:rPr>
              <a:t>We create new features that can be used to improve the performance of a machine learning model. The function create_new_features() takes in the main dataset and returns a new dataset that includes the original features and derived features.</a:t>
            </a:r>
            <a:endParaRPr>
              <a:solidFill>
                <a:srgbClr val="374151"/>
              </a:solidFill>
            </a:endParaRPr>
          </a:p>
          <a:p>
            <a:pPr marL="457200" lvl="0" indent="-342900" algn="l" rtl="0">
              <a:spcBef>
                <a:spcPts val="0"/>
              </a:spcBef>
              <a:spcAft>
                <a:spcPts val="0"/>
              </a:spcAft>
              <a:buSzPts val="1800"/>
              <a:buChar char="●"/>
            </a:pPr>
            <a:r>
              <a:rPr lang="en">
                <a:solidFill>
                  <a:srgbClr val="374151"/>
                </a:solidFill>
              </a:rPr>
              <a:t>The derived features include:</a:t>
            </a:r>
            <a:endParaRPr>
              <a:solidFill>
                <a:srgbClr val="374151"/>
              </a:solidFill>
            </a:endParaRPr>
          </a:p>
          <a:p>
            <a:pPr marL="457200" lvl="0" indent="-342900" algn="l" rtl="0">
              <a:spcBef>
                <a:spcPts val="0"/>
              </a:spcBef>
              <a:spcAft>
                <a:spcPts val="0"/>
              </a:spcAft>
              <a:buSzPts val="1800"/>
              <a:buChar char="●"/>
            </a:pPr>
            <a:r>
              <a:rPr lang="en">
                <a:solidFill>
                  <a:srgbClr val="374151"/>
                </a:solidFill>
              </a:rPr>
              <a:t>Total actions count</a:t>
            </a:r>
            <a:endParaRPr>
              <a:solidFill>
                <a:srgbClr val="374151"/>
              </a:solidFill>
            </a:endParaRPr>
          </a:p>
          <a:p>
            <a:pPr marL="457200" lvl="0" indent="-342900" algn="l" rtl="0">
              <a:spcBef>
                <a:spcPts val="0"/>
              </a:spcBef>
              <a:spcAft>
                <a:spcPts val="0"/>
              </a:spcAft>
              <a:buSzPts val="1800"/>
              <a:buChar char="●"/>
            </a:pPr>
            <a:r>
              <a:rPr lang="en">
                <a:solidFill>
                  <a:srgbClr val="374151"/>
                </a:solidFill>
              </a:rPr>
              <a:t>Count of each action type</a:t>
            </a:r>
            <a:endParaRPr>
              <a:solidFill>
                <a:srgbClr val="374151"/>
              </a:solidFill>
            </a:endParaRPr>
          </a:p>
          <a:p>
            <a:pPr marL="457200" lvl="0" indent="-342900" algn="l" rtl="0">
              <a:spcBef>
                <a:spcPts val="0"/>
              </a:spcBef>
              <a:spcAft>
                <a:spcPts val="0"/>
              </a:spcAft>
              <a:buSzPts val="1800"/>
              <a:buChar char="●"/>
            </a:pPr>
            <a:r>
              <a:rPr lang="en">
                <a:solidFill>
                  <a:srgbClr val="374151"/>
                </a:solidFill>
              </a:rPr>
              <a:t>Number of unique items and categories interacted with</a:t>
            </a:r>
            <a:endParaRPr>
              <a:solidFill>
                <a:srgbClr val="374151"/>
              </a:solidFill>
            </a:endParaRPr>
          </a:p>
          <a:p>
            <a:pPr marL="457200" lvl="0" indent="-342900" algn="l" rtl="0">
              <a:spcBef>
                <a:spcPts val="0"/>
              </a:spcBef>
              <a:spcAft>
                <a:spcPts val="0"/>
              </a:spcAft>
              <a:buSzPts val="1800"/>
              <a:buChar char="●"/>
            </a:pPr>
            <a:r>
              <a:rPr lang="en">
                <a:solidFill>
                  <a:srgbClr val="374151"/>
                </a:solidFill>
              </a:rPr>
              <a:t>Average action count per age_range</a:t>
            </a:r>
            <a:endParaRPr>
              <a:solidFill>
                <a:srgbClr val="374151"/>
              </a:solidFill>
            </a:endParaRPr>
          </a:p>
          <a:p>
            <a:pPr marL="457200" lvl="0" indent="-342900" algn="l" rtl="0">
              <a:spcBef>
                <a:spcPts val="0"/>
              </a:spcBef>
              <a:spcAft>
                <a:spcPts val="0"/>
              </a:spcAft>
              <a:buSzPts val="1800"/>
              <a:buChar char="●"/>
            </a:pPr>
            <a:r>
              <a:rPr lang="en">
                <a:solidFill>
                  <a:srgbClr val="374151"/>
                </a:solidFill>
              </a:rPr>
              <a:t>Average action count per gender</a:t>
            </a:r>
            <a:endParaRPr>
              <a:solidFill>
                <a:srgbClr val="374151"/>
              </a:solidFill>
            </a:endParaRPr>
          </a:p>
          <a:p>
            <a:pPr marL="457200" lvl="0" indent="0" algn="l" rtl="0">
              <a:spcBef>
                <a:spcPts val="1200"/>
              </a:spcBef>
              <a:spcAft>
                <a:spcPts val="0"/>
              </a:spcAft>
              <a:buNone/>
            </a:pPr>
            <a:endParaRPr>
              <a:solidFill>
                <a:srgbClr val="374151"/>
              </a:solidFill>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Correlation Matrix</a:t>
            </a:r>
            <a:endParaRPr/>
          </a:p>
        </p:txBody>
      </p:sp>
      <p:sp>
        <p:nvSpPr>
          <p:cNvPr id="108" name="Google Shape;108;p20"/>
          <p:cNvSpPr txBox="1">
            <a:spLocks noGrp="1"/>
          </p:cNvSpPr>
          <p:nvPr>
            <p:ph type="body" idx="1"/>
          </p:nvPr>
        </p:nvSpPr>
        <p:spPr>
          <a:xfrm>
            <a:off x="431025"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09" name="Google Shape;109;p20"/>
          <p:cNvPicPr preferRelativeResize="0"/>
          <p:nvPr/>
        </p:nvPicPr>
        <p:blipFill>
          <a:blip r:embed="rId3">
            <a:alphaModFix/>
          </a:blip>
          <a:stretch>
            <a:fillRect/>
          </a:stretch>
        </p:blipFill>
        <p:spPr>
          <a:xfrm>
            <a:off x="431025" y="973675"/>
            <a:ext cx="3799848" cy="3704400"/>
          </a:xfrm>
          <a:prstGeom prst="rect">
            <a:avLst/>
          </a:prstGeom>
          <a:noFill/>
          <a:ln>
            <a:noFill/>
          </a:ln>
        </p:spPr>
      </p:pic>
      <p:pic>
        <p:nvPicPr>
          <p:cNvPr id="110" name="Google Shape;110;p20"/>
          <p:cNvPicPr preferRelativeResize="0"/>
          <p:nvPr/>
        </p:nvPicPr>
        <p:blipFill>
          <a:blip r:embed="rId4">
            <a:alphaModFix/>
          </a:blip>
          <a:stretch>
            <a:fillRect/>
          </a:stretch>
        </p:blipFill>
        <p:spPr>
          <a:xfrm>
            <a:off x="4841650" y="1147225"/>
            <a:ext cx="3524001" cy="3280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Visualisation of repeat and non repeat buyers</a:t>
            </a:r>
            <a:endParaRPr/>
          </a:p>
        </p:txBody>
      </p:sp>
      <p:sp>
        <p:nvSpPr>
          <p:cNvPr id="116" name="Google Shape;116;p21"/>
          <p:cNvSpPr txBox="1">
            <a:spLocks noGrp="1"/>
          </p:cNvSpPr>
          <p:nvPr>
            <p:ph type="body" idx="1"/>
          </p:nvPr>
        </p:nvSpPr>
        <p:spPr>
          <a:xfrm>
            <a:off x="5157000" y="1209426"/>
            <a:ext cx="3675300" cy="33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457200" lvl="0" indent="-317500" algn="l" rtl="0">
              <a:spcBef>
                <a:spcPts val="1200"/>
              </a:spcBef>
              <a:spcAft>
                <a:spcPts val="0"/>
              </a:spcAft>
              <a:buSzPts val="1400"/>
              <a:buChar char="●"/>
            </a:pPr>
            <a:r>
              <a:rPr lang="en" sz="1400"/>
              <a:t>Since the dataset is imbalanced towards the class with a higher number of examples, we used the imblearn module to balance the dataset using the SMOTE function. </a:t>
            </a:r>
            <a:endParaRPr sz="1400"/>
          </a:p>
          <a:p>
            <a:pPr marL="457200" lvl="0" indent="-317500" algn="l" rtl="0">
              <a:spcBef>
                <a:spcPts val="0"/>
              </a:spcBef>
              <a:spcAft>
                <a:spcPts val="0"/>
              </a:spcAft>
              <a:buSzPts val="1400"/>
              <a:buChar char="●"/>
            </a:pPr>
            <a:r>
              <a:rPr lang="en" sz="1400"/>
              <a:t>SMOTE works by creating synthetic points for minority class observations to increase their representation.</a:t>
            </a:r>
            <a:endParaRPr sz="1400"/>
          </a:p>
        </p:txBody>
      </p:sp>
      <p:pic>
        <p:nvPicPr>
          <p:cNvPr id="117" name="Google Shape;117;p21"/>
          <p:cNvPicPr preferRelativeResize="0"/>
          <p:nvPr/>
        </p:nvPicPr>
        <p:blipFill>
          <a:blip r:embed="rId3">
            <a:alphaModFix/>
          </a:blip>
          <a:stretch>
            <a:fillRect/>
          </a:stretch>
        </p:blipFill>
        <p:spPr>
          <a:xfrm>
            <a:off x="379025" y="1047900"/>
            <a:ext cx="4524476" cy="3799375"/>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550</Words>
  <Application>Microsoft Macintosh PowerPoint</Application>
  <PresentationFormat>On-screen Show (16:9)</PresentationFormat>
  <Paragraphs>61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Open Sans</vt:lpstr>
      <vt:lpstr>Economica</vt:lpstr>
      <vt:lpstr>Luxe</vt:lpstr>
      <vt:lpstr>Repeat Buyers prediction for e-commerce CECS 550 Pattern Recognition</vt:lpstr>
      <vt:lpstr>Contents</vt:lpstr>
      <vt:lpstr>Background and goal</vt:lpstr>
      <vt:lpstr>Data preparation</vt:lpstr>
      <vt:lpstr>Data Visualisation</vt:lpstr>
      <vt:lpstr>Data Visualisation</vt:lpstr>
      <vt:lpstr>Feature engineering</vt:lpstr>
      <vt:lpstr> Correlation Matrix</vt:lpstr>
      <vt:lpstr>Visualisation of repeat and non repeat buyers</vt:lpstr>
      <vt:lpstr>Feature Ranking</vt:lpstr>
      <vt:lpstr>PCA for Feature reduction</vt:lpstr>
      <vt:lpstr>Model prediction</vt:lpstr>
      <vt:lpstr>Nearest neighbhours and Parzen window for classification</vt:lpstr>
      <vt:lpstr>KNN and KDE classifier confusion matrix</vt:lpstr>
      <vt:lpstr>MLP classifier and confusion matrix</vt:lpstr>
      <vt:lpstr>Comparison of classifier performance</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 Buyers prediction for e-commerce CECS 550 Pattern Recognition</dc:title>
  <cp:lastModifiedBy>Rajeev Sai Nitturu</cp:lastModifiedBy>
  <cp:revision>1</cp:revision>
  <dcterms:modified xsi:type="dcterms:W3CDTF">2023-05-02T05:51:30Z</dcterms:modified>
</cp:coreProperties>
</file>