
<file path=[Content_Types].xml><?xml version="1.0" encoding="utf-8"?>
<Types xmlns="http://schemas.openxmlformats.org/package/2006/content-types">
  <Override PartName="/_rels/.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34.jpeg" ContentType="image/jpeg"/>
  <Override PartName="/ppt/media/image32.jpeg" ContentType="image/jpeg"/>
  <Override PartName="/ppt/media/image30.jpeg" ContentType="image/jpeg"/>
  <Override PartName="/ppt/media/image29.png" ContentType="image/png"/>
  <Override PartName="/ppt/media/image28.jpeg" ContentType="image/jpeg"/>
  <Override PartName="/ppt/media/image27.png" ContentType="image/png"/>
  <Override PartName="/ppt/media/image26.jpeg" ContentType="image/jpeg"/>
  <Override PartName="/ppt/media/image25.png" ContentType="image/png"/>
  <Override PartName="/ppt/media/image24.jpeg" ContentType="image/jpeg"/>
  <Override PartName="/ppt/media/image9.jpeg" ContentType="image/jpeg"/>
  <Override PartName="/ppt/media/image23.png" ContentType="image/png"/>
  <Override PartName="/ppt/media/image8.png" ContentType="image/png"/>
  <Override PartName="/ppt/media/image7.jpeg" ContentType="image/jpeg"/>
  <Override PartName="/ppt/media/image22.png" ContentType="image/png"/>
  <Override PartName="/ppt/media/image5.jpeg" ContentType="image/jpeg"/>
  <Override PartName="/ppt/media/image35.jpeg" ContentType="image/jpeg"/>
  <Override PartName="/ppt/media/image10.jpeg" ContentType="image/jpeg"/>
  <Override PartName="/ppt/media/image33.jpeg" ContentType="image/jpeg"/>
  <Override PartName="/ppt/media/image14.png" ContentType="image/png"/>
  <Override PartName="/ppt/media/image3.jpeg" ContentType="image/jpeg"/>
  <Override PartName="/ppt/media/image16.png" ContentType="image/png"/>
  <Override PartName="/ppt/media/image1.png" ContentType="image/png"/>
  <Override PartName="/ppt/media/image4.jpeg" ContentType="image/jpeg"/>
  <Override PartName="/ppt/media/image19.jpeg" ContentType="image/jpeg"/>
  <Override PartName="/ppt/media/image6.png" ContentType="image/png"/>
  <Override PartName="/ppt/media/image21.png" ContentType="image/png"/>
  <Override PartName="/ppt/media/image36.jpeg" ContentType="image/jpeg"/>
  <Override PartName="/ppt/media/image11.jpeg" ContentType="image/jpeg"/>
  <Override PartName="/ppt/media/image12.jpeg" ContentType="image/jpeg"/>
  <Override PartName="/ppt/media/image13.jpeg" ContentType="image/jpeg"/>
  <Override PartName="/ppt/media/image31.png" ContentType="image/png"/>
  <Override PartName="/ppt/media/image15.jpeg" ContentType="image/jpeg"/>
  <Override PartName="/ppt/media/image2.jpeg" ContentType="image/jpeg"/>
  <Override PartName="/ppt/media/image17.jpeg" ContentType="image/jpeg"/>
  <Override PartName="/ppt/media/image18.png" ContentType="image/png"/>
  <Override PartName="/ppt/media/image20.png" ContentType="image/png"/>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endParaRPr b="0" lang="en-CA" sz="1800" spc="-1" strike="noStrike">
              <a:solidFill>
                <a:srgbClr val="000000"/>
              </a:solid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CA" sz="3200" spc="-1" strike="noStrike">
              <a:solidFill>
                <a:srgbClr val="000000"/>
              </a:solidFill>
              <a:latin typeface="Calibri"/>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CA"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p>
            <a:endParaRPr b="0" lang="en-CA" sz="1800" spc="-1" strike="noStrike">
              <a:solidFill>
                <a:srgbClr val="000000"/>
              </a:solid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3200" spc="-1" strike="noStrike">
              <a:solidFill>
                <a:srgbClr val="000000"/>
              </a:solidFill>
              <a:latin typeface="Calibri"/>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3200" spc="-1" strike="noStrike">
              <a:solidFill>
                <a:srgbClr val="000000"/>
              </a:solidFill>
              <a:latin typeface="Calibri"/>
            </a:endParaRPr>
          </a:p>
        </p:txBody>
      </p:sp>
      <p:sp>
        <p:nvSpPr>
          <p:cNvPr id="32" name="PlaceHolder 4"/>
          <p:cNvSpPr>
            <a:spLocks noGrp="1"/>
          </p:cNvSpPr>
          <p:nvPr>
            <p:ph type="body"/>
          </p:nvPr>
        </p:nvSpPr>
        <p:spPr>
          <a:xfrm>
            <a:off x="609480" y="3682080"/>
            <a:ext cx="5354280" cy="1896840"/>
          </a:xfrm>
          <a:prstGeom prst="rect">
            <a:avLst/>
          </a:prstGeom>
        </p:spPr>
        <p:txBody>
          <a:bodyPr lIns="0" rIns="0" tIns="0" bIns="0">
            <a:normAutofit/>
          </a:bodyPr>
          <a:p>
            <a:endParaRPr b="0" lang="en-CA" sz="3200" spc="-1" strike="noStrike">
              <a:solidFill>
                <a:srgbClr val="000000"/>
              </a:solidFill>
              <a:latin typeface="Calibri"/>
            </a:endParaRPr>
          </a:p>
        </p:txBody>
      </p:sp>
      <p:sp>
        <p:nvSpPr>
          <p:cNvPr id="3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CA"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rIns="0" tIns="0" bIns="0" anchor="ctr"/>
          <a:p>
            <a:endParaRPr b="0" lang="en-CA" sz="1800" spc="-1" strike="noStrike">
              <a:solidFill>
                <a:srgbClr val="000000"/>
              </a:solidFill>
              <a:latin typeface="Calibri"/>
            </a:endParaRPr>
          </a:p>
        </p:txBody>
      </p:sp>
      <p:sp>
        <p:nvSpPr>
          <p:cNvPr id="35" name="PlaceHolder 2"/>
          <p:cNvSpPr>
            <a:spLocks noGrp="1"/>
          </p:cNvSpPr>
          <p:nvPr>
            <p:ph type="body"/>
          </p:nvPr>
        </p:nvSpPr>
        <p:spPr>
          <a:xfrm>
            <a:off x="609480" y="1604520"/>
            <a:ext cx="3533040" cy="1896840"/>
          </a:xfrm>
          <a:prstGeom prst="rect">
            <a:avLst/>
          </a:prstGeom>
        </p:spPr>
        <p:txBody>
          <a:bodyPr lIns="0" rIns="0" tIns="0" bIns="0">
            <a:normAutofit/>
          </a:bodyPr>
          <a:p>
            <a:endParaRPr b="0" lang="en-CA" sz="3200" spc="-1" strike="noStrike">
              <a:solidFill>
                <a:srgbClr val="000000"/>
              </a:solidFill>
              <a:latin typeface="Calibri"/>
            </a:endParaRPr>
          </a:p>
        </p:txBody>
      </p:sp>
      <p:sp>
        <p:nvSpPr>
          <p:cNvPr id="3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CA" sz="3200" spc="-1" strike="noStrike">
              <a:solidFill>
                <a:srgbClr val="000000"/>
              </a:solidFill>
              <a:latin typeface="Calibri"/>
            </a:endParaRPr>
          </a:p>
        </p:txBody>
      </p:sp>
      <p:sp>
        <p:nvSpPr>
          <p:cNvPr id="3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CA" sz="3200" spc="-1" strike="noStrike">
              <a:solidFill>
                <a:srgbClr val="000000"/>
              </a:solidFill>
              <a:latin typeface="Calibri"/>
            </a:endParaRPr>
          </a:p>
        </p:txBody>
      </p:sp>
      <p:sp>
        <p:nvSpPr>
          <p:cNvPr id="38" name="PlaceHolder 5"/>
          <p:cNvSpPr>
            <a:spLocks noGrp="1"/>
          </p:cNvSpPr>
          <p:nvPr>
            <p:ph type="body"/>
          </p:nvPr>
        </p:nvSpPr>
        <p:spPr>
          <a:xfrm>
            <a:off x="609480" y="3682080"/>
            <a:ext cx="3533040" cy="1896840"/>
          </a:xfrm>
          <a:prstGeom prst="rect">
            <a:avLst/>
          </a:prstGeom>
        </p:spPr>
        <p:txBody>
          <a:bodyPr lIns="0" rIns="0" tIns="0" bIns="0">
            <a:normAutofit/>
          </a:bodyPr>
          <a:p>
            <a:endParaRPr b="0" lang="en-CA" sz="3200" spc="-1" strike="noStrike">
              <a:solidFill>
                <a:srgbClr val="000000"/>
              </a:solidFill>
              <a:latin typeface="Calibri"/>
            </a:endParaRPr>
          </a:p>
        </p:txBody>
      </p:sp>
      <p:sp>
        <p:nvSpPr>
          <p:cNvPr id="3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CA" sz="3200" spc="-1" strike="noStrike">
              <a:solidFill>
                <a:srgbClr val="000000"/>
              </a:solidFill>
              <a:latin typeface="Calibri"/>
            </a:endParaRPr>
          </a:p>
        </p:txBody>
      </p:sp>
      <p:sp>
        <p:nvSpPr>
          <p:cNvPr id="4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CA"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endParaRPr b="0" lang="en-CA" sz="1800" spc="-1" strike="noStrike">
              <a:solidFill>
                <a:srgbClr val="000000"/>
              </a:solidFill>
              <a:latin typeface="Calibri"/>
            </a:endParaRPr>
          </a:p>
        </p:txBody>
      </p:sp>
      <p:sp>
        <p:nvSpPr>
          <p:cNvPr id="50"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endParaRPr b="0" lang="en-CA" sz="1800" spc="-1" strike="noStrike">
              <a:solidFill>
                <a:srgbClr val="000000"/>
              </a:solidFill>
              <a:latin typeface="Calibri"/>
            </a:endParaRPr>
          </a:p>
        </p:txBody>
      </p:sp>
      <p:sp>
        <p:nvSpPr>
          <p:cNvPr id="5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CA"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endParaRPr b="0" lang="en-CA" sz="1800" spc="-1" strike="noStrike">
              <a:solidFill>
                <a:srgbClr val="000000"/>
              </a:solidFill>
              <a:latin typeface="Calibri"/>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CA" sz="3200" spc="-1" strike="noStrike">
              <a:solidFill>
                <a:srgbClr val="000000"/>
              </a:solidFill>
              <a:latin typeface="Calibri"/>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CA"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p>
            <a:endParaRPr b="0" lang="en-CA"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rIns="0" tIns="0" bIns="0" anchor="ctr"/>
          <a:p>
            <a:endParaRPr b="0" lang="en-CA" sz="1800" spc="-1" strike="noStrike">
              <a:solidFill>
                <a:srgbClr val="000000"/>
              </a:solidFill>
              <a:latin typeface="Calibri"/>
            </a:endParaRPr>
          </a:p>
        </p:txBody>
      </p:sp>
      <p:sp>
        <p:nvSpPr>
          <p:cNvPr id="59"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3200" spc="-1" strike="noStrike">
              <a:solidFill>
                <a:srgbClr val="000000"/>
              </a:solidFill>
              <a:latin typeface="Calibri"/>
            </a:endParaRPr>
          </a:p>
        </p:txBody>
      </p:sp>
      <p:sp>
        <p:nvSpPr>
          <p:cNvPr id="6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CA" sz="3200" spc="-1" strike="noStrike">
              <a:solidFill>
                <a:srgbClr val="000000"/>
              </a:solidFill>
              <a:latin typeface="Calibri"/>
            </a:endParaRPr>
          </a:p>
        </p:txBody>
      </p:sp>
      <p:sp>
        <p:nvSpPr>
          <p:cNvPr id="61" name="PlaceHolder 4"/>
          <p:cNvSpPr>
            <a:spLocks noGrp="1"/>
          </p:cNvSpPr>
          <p:nvPr>
            <p:ph type="body"/>
          </p:nvPr>
        </p:nvSpPr>
        <p:spPr>
          <a:xfrm>
            <a:off x="609480" y="3682080"/>
            <a:ext cx="5354280" cy="1896840"/>
          </a:xfrm>
          <a:prstGeom prst="rect">
            <a:avLst/>
          </a:prstGeom>
        </p:spPr>
        <p:txBody>
          <a:bodyPr lIns="0" rIns="0" tIns="0" bIns="0">
            <a:normAutofit/>
          </a:bodyPr>
          <a:p>
            <a:endParaRPr b="0" lang="en-CA"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p>
            <a:endParaRPr b="0" lang="en-CA" sz="1800" spc="-1" strike="noStrike">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p>
            <a:endParaRPr b="0" lang="en-CA" sz="1800" spc="-1" strike="noStrike">
              <a:solidFill>
                <a:srgbClr val="000000"/>
              </a:solidFill>
              <a:latin typeface="Calibri"/>
            </a:endParaRPr>
          </a:p>
        </p:txBody>
      </p:sp>
      <p:sp>
        <p:nvSpPr>
          <p:cNvPr id="63" name="PlaceHolder 2"/>
          <p:cNvSpPr>
            <a:spLocks noGrp="1"/>
          </p:cNvSpPr>
          <p:nvPr>
            <p:ph type="body"/>
          </p:nvPr>
        </p:nvSpPr>
        <p:spPr>
          <a:xfrm>
            <a:off x="609480" y="1604520"/>
            <a:ext cx="5354280" cy="3977280"/>
          </a:xfrm>
          <a:prstGeom prst="rect">
            <a:avLst/>
          </a:prstGeom>
        </p:spPr>
        <p:txBody>
          <a:bodyPr lIns="0" rIns="0" tIns="0" bIns="0">
            <a:normAutofit/>
          </a:bodyPr>
          <a:p>
            <a:endParaRPr b="0" lang="en-CA" sz="3200" spc="-1" strike="noStrike">
              <a:solidFill>
                <a:srgbClr val="000000"/>
              </a:solidFill>
              <a:latin typeface="Calibri"/>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3200" spc="-1" strike="noStrike">
              <a:solidFill>
                <a:srgbClr val="000000"/>
              </a:solidFill>
              <a:latin typeface="Calibri"/>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CA"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p>
            <a:endParaRPr b="0" lang="en-CA" sz="1800" spc="-1" strike="noStrike">
              <a:solidFill>
                <a:srgbClr val="000000"/>
              </a:solidFill>
              <a:latin typeface="Calibri"/>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3200" spc="-1" strike="noStrike">
              <a:solidFill>
                <a:srgbClr val="000000"/>
              </a:solidFill>
              <a:latin typeface="Calibri"/>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3200" spc="-1" strike="noStrike">
              <a:solidFill>
                <a:srgbClr val="000000"/>
              </a:solidFill>
              <a:latin typeface="Calibri"/>
            </a:endParaRPr>
          </a:p>
        </p:txBody>
      </p:sp>
      <p:sp>
        <p:nvSpPr>
          <p:cNvPr id="6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CA"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rIns="0" tIns="0" bIns="0" anchor="ctr"/>
          <a:p>
            <a:endParaRPr b="0" lang="en-CA" sz="1800" spc="-1" strike="noStrike">
              <a:solidFill>
                <a:srgbClr val="000000"/>
              </a:solidFill>
              <a:latin typeface="Calibri"/>
            </a:endParaRPr>
          </a:p>
        </p:txBody>
      </p:sp>
      <p:sp>
        <p:nvSpPr>
          <p:cNvPr id="7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CA" sz="3200" spc="-1" strike="noStrike">
              <a:solidFill>
                <a:srgbClr val="000000"/>
              </a:solidFill>
              <a:latin typeface="Calibri"/>
            </a:endParaRPr>
          </a:p>
        </p:txBody>
      </p:sp>
      <p:sp>
        <p:nvSpPr>
          <p:cNvPr id="7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CA"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p>
            <a:endParaRPr b="0" lang="en-CA" sz="1800" spc="-1" strike="noStrike">
              <a:solidFill>
                <a:srgbClr val="000000"/>
              </a:solidFill>
              <a:latin typeface="Calibri"/>
            </a:endParaRPr>
          </a:p>
        </p:txBody>
      </p:sp>
      <p:sp>
        <p:nvSpPr>
          <p:cNvPr id="74"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3200" spc="-1" strike="noStrike">
              <a:solidFill>
                <a:srgbClr val="000000"/>
              </a:solidFill>
              <a:latin typeface="Calibri"/>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3200" spc="-1" strike="noStrike">
              <a:solidFill>
                <a:srgbClr val="000000"/>
              </a:solidFill>
              <a:latin typeface="Calibri"/>
            </a:endParaRPr>
          </a:p>
        </p:txBody>
      </p:sp>
      <p:sp>
        <p:nvSpPr>
          <p:cNvPr id="76" name="PlaceHolder 4"/>
          <p:cNvSpPr>
            <a:spLocks noGrp="1"/>
          </p:cNvSpPr>
          <p:nvPr>
            <p:ph type="body"/>
          </p:nvPr>
        </p:nvSpPr>
        <p:spPr>
          <a:xfrm>
            <a:off x="609480" y="3682080"/>
            <a:ext cx="5354280" cy="1896840"/>
          </a:xfrm>
          <a:prstGeom prst="rect">
            <a:avLst/>
          </a:prstGeom>
        </p:spPr>
        <p:txBody>
          <a:bodyPr lIns="0" rIns="0" tIns="0" bIns="0">
            <a:normAutofit/>
          </a:bodyPr>
          <a:p>
            <a:endParaRPr b="0" lang="en-CA" sz="3200" spc="-1" strike="noStrike">
              <a:solidFill>
                <a:srgbClr val="000000"/>
              </a:solidFill>
              <a:latin typeface="Calibri"/>
            </a:endParaRPr>
          </a:p>
        </p:txBody>
      </p:sp>
      <p:sp>
        <p:nvSpPr>
          <p:cNvPr id="7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CA"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p>
            <a:endParaRPr b="0" lang="en-CA" sz="1800" spc="-1" strike="noStrike">
              <a:solidFill>
                <a:srgbClr val="000000"/>
              </a:solidFill>
              <a:latin typeface="Calibri"/>
            </a:endParaRPr>
          </a:p>
        </p:txBody>
      </p:sp>
      <p:sp>
        <p:nvSpPr>
          <p:cNvPr id="79" name="PlaceHolder 2"/>
          <p:cNvSpPr>
            <a:spLocks noGrp="1"/>
          </p:cNvSpPr>
          <p:nvPr>
            <p:ph type="body"/>
          </p:nvPr>
        </p:nvSpPr>
        <p:spPr>
          <a:xfrm>
            <a:off x="609480" y="1604520"/>
            <a:ext cx="3533040" cy="1896840"/>
          </a:xfrm>
          <a:prstGeom prst="rect">
            <a:avLst/>
          </a:prstGeom>
        </p:spPr>
        <p:txBody>
          <a:bodyPr lIns="0" rIns="0" tIns="0" bIns="0">
            <a:normAutofit/>
          </a:bodyPr>
          <a:p>
            <a:endParaRPr b="0" lang="en-CA" sz="3200" spc="-1" strike="noStrike">
              <a:solidFill>
                <a:srgbClr val="000000"/>
              </a:solidFill>
              <a:latin typeface="Calibri"/>
            </a:endParaRPr>
          </a:p>
        </p:txBody>
      </p:sp>
      <p:sp>
        <p:nvSpPr>
          <p:cNvPr id="8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CA" sz="3200" spc="-1" strike="noStrike">
              <a:solidFill>
                <a:srgbClr val="000000"/>
              </a:solidFill>
              <a:latin typeface="Calibri"/>
            </a:endParaRPr>
          </a:p>
        </p:txBody>
      </p:sp>
      <p:sp>
        <p:nvSpPr>
          <p:cNvPr id="8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CA" sz="3200" spc="-1" strike="noStrike">
              <a:solidFill>
                <a:srgbClr val="000000"/>
              </a:solidFill>
              <a:latin typeface="Calibri"/>
            </a:endParaRPr>
          </a:p>
        </p:txBody>
      </p:sp>
      <p:sp>
        <p:nvSpPr>
          <p:cNvPr id="82" name="PlaceHolder 5"/>
          <p:cNvSpPr>
            <a:spLocks noGrp="1"/>
          </p:cNvSpPr>
          <p:nvPr>
            <p:ph type="body"/>
          </p:nvPr>
        </p:nvSpPr>
        <p:spPr>
          <a:xfrm>
            <a:off x="609480" y="3682080"/>
            <a:ext cx="3533040" cy="1896840"/>
          </a:xfrm>
          <a:prstGeom prst="rect">
            <a:avLst/>
          </a:prstGeom>
        </p:spPr>
        <p:txBody>
          <a:bodyPr lIns="0" rIns="0" tIns="0" bIns="0">
            <a:normAutofit/>
          </a:bodyPr>
          <a:p>
            <a:endParaRPr b="0" lang="en-CA" sz="3200" spc="-1" strike="noStrike">
              <a:solidFill>
                <a:srgbClr val="000000"/>
              </a:solidFill>
              <a:latin typeface="Calibri"/>
            </a:endParaRPr>
          </a:p>
        </p:txBody>
      </p:sp>
      <p:sp>
        <p:nvSpPr>
          <p:cNvPr id="8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CA" sz="3200" spc="-1" strike="noStrike">
              <a:solidFill>
                <a:srgbClr val="000000"/>
              </a:solidFill>
              <a:latin typeface="Calibri"/>
            </a:endParaRPr>
          </a:p>
        </p:txBody>
      </p:sp>
      <p:sp>
        <p:nvSpPr>
          <p:cNvPr id="8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CA" sz="32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p>
            <a:endParaRPr b="0" lang="en-CA" sz="1800" spc="-1" strike="noStrike">
              <a:solidFill>
                <a:srgbClr val="000000"/>
              </a:solid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CA"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endParaRPr b="0" lang="en-CA" sz="1800" spc="-1" strike="noStrike">
              <a:solidFill>
                <a:srgbClr val="000000"/>
              </a:solid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normAutofit/>
          </a:bodyPr>
          <a:p>
            <a:endParaRPr b="0" lang="en-CA" sz="3200" spc="-1" strike="noStrike">
              <a:solidFill>
                <a:srgbClr val="000000"/>
              </a:solidFill>
              <a:latin typeface="Calibri"/>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CA"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p>
            <a:endParaRPr b="0" lang="en-CA"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p>
            <a:endParaRPr b="0" lang="en-CA" sz="1800" spc="-1" strike="noStrike">
              <a:solidFill>
                <a:srgbClr val="000000"/>
              </a:solid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3200" spc="-1" strike="noStrike">
              <a:solidFill>
                <a:srgbClr val="000000"/>
              </a:solidFill>
              <a:latin typeface="Calibri"/>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CA" sz="3200" spc="-1" strike="noStrike">
              <a:solidFill>
                <a:srgbClr val="000000"/>
              </a:solidFill>
              <a:latin typeface="Calibri"/>
            </a:endParaRPr>
          </a:p>
        </p:txBody>
      </p:sp>
      <p:sp>
        <p:nvSpPr>
          <p:cNvPr id="17" name="PlaceHolder 4"/>
          <p:cNvSpPr>
            <a:spLocks noGrp="1"/>
          </p:cNvSpPr>
          <p:nvPr>
            <p:ph type="body"/>
          </p:nvPr>
        </p:nvSpPr>
        <p:spPr>
          <a:xfrm>
            <a:off x="609480" y="3682080"/>
            <a:ext cx="5354280" cy="1896840"/>
          </a:xfrm>
          <a:prstGeom prst="rect">
            <a:avLst/>
          </a:prstGeom>
        </p:spPr>
        <p:txBody>
          <a:bodyPr lIns="0" rIns="0" tIns="0" bIns="0">
            <a:normAutofit/>
          </a:bodyPr>
          <a:p>
            <a:endParaRPr b="0" lang="en-CA"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p>
            <a:endParaRPr b="0" lang="en-CA" sz="1800" spc="-1" strike="noStrike">
              <a:solidFill>
                <a:srgbClr val="000000"/>
              </a:solid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normAutofit/>
          </a:bodyPr>
          <a:p>
            <a:endParaRPr b="0" lang="en-CA" sz="3200" spc="-1" strike="noStrike">
              <a:solidFill>
                <a:srgbClr val="000000"/>
              </a:solidFill>
              <a:latin typeface="Calibri"/>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3200" spc="-1" strike="noStrike">
              <a:solidFill>
                <a:srgbClr val="000000"/>
              </a:solidFill>
              <a:latin typeface="Calibri"/>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CA"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p>
            <a:endParaRPr b="0" lang="en-CA" sz="1800" spc="-1" strike="noStrike">
              <a:solidFill>
                <a:srgbClr val="000000"/>
              </a:solid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3200" spc="-1" strike="noStrike">
              <a:solidFill>
                <a:srgbClr val="000000"/>
              </a:solidFill>
              <a:latin typeface="Calibri"/>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3200" spc="-1" strike="noStrike">
              <a:solidFill>
                <a:srgbClr val="000000"/>
              </a:solidFill>
              <a:latin typeface="Calibri"/>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CA"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368280" y="8875440"/>
            <a:ext cx="1718280" cy="509400"/>
          </a:xfrm>
          <a:prstGeom prst="rect">
            <a:avLst/>
          </a:prstGeom>
        </p:spPr>
        <p:txBody>
          <a:bodyPr anchor="ctr"/>
          <a:p>
            <a:pPr>
              <a:lnSpc>
                <a:spcPct val="100000"/>
              </a:lnSpc>
            </a:pPr>
            <a:fld id="{A6B8F987-C4C9-4DAD-ACFB-9EC416510F52}" type="datetime">
              <a:rPr b="0" lang="en-GB" sz="1200" spc="-1" strike="noStrike">
                <a:solidFill>
                  <a:srgbClr val="8b8b8b"/>
                </a:solidFill>
                <a:latin typeface="Calibri"/>
              </a:rPr>
              <a:t>15/07/19</a:t>
            </a:fld>
            <a:endParaRPr b="0" lang="en-GB" sz="1200" spc="-1" strike="noStrike">
              <a:latin typeface="Times New Roman"/>
            </a:endParaRPr>
          </a:p>
        </p:txBody>
      </p:sp>
      <p:sp>
        <p:nvSpPr>
          <p:cNvPr id="1" name="PlaceHolder 2"/>
          <p:cNvSpPr>
            <a:spLocks noGrp="1"/>
          </p:cNvSpPr>
          <p:nvPr>
            <p:ph type="ftr"/>
          </p:nvPr>
        </p:nvSpPr>
        <p:spPr>
          <a:xfrm>
            <a:off x="2516760" y="8875440"/>
            <a:ext cx="2332080" cy="509400"/>
          </a:xfrm>
          <a:prstGeom prst="rect">
            <a:avLst/>
          </a:prstGeom>
        </p:spPr>
        <p:txBody>
          <a:bodyPr anchor="ctr"/>
          <a:p>
            <a:endParaRPr b="0" lang="en-GB" sz="2400" spc="-1" strike="noStrike">
              <a:latin typeface="Times New Roman"/>
            </a:endParaRPr>
          </a:p>
        </p:txBody>
      </p:sp>
      <p:sp>
        <p:nvSpPr>
          <p:cNvPr id="2" name="PlaceHolder 3"/>
          <p:cNvSpPr>
            <a:spLocks noGrp="1"/>
          </p:cNvSpPr>
          <p:nvPr>
            <p:ph type="sldNum"/>
          </p:nvPr>
        </p:nvSpPr>
        <p:spPr>
          <a:xfrm>
            <a:off x="5279040" y="8875440"/>
            <a:ext cx="1718280" cy="509400"/>
          </a:xfrm>
          <a:prstGeom prst="rect">
            <a:avLst/>
          </a:prstGeom>
        </p:spPr>
        <p:txBody>
          <a:bodyPr anchor="ctr"/>
          <a:p>
            <a:pPr algn="r">
              <a:lnSpc>
                <a:spcPct val="100000"/>
              </a:lnSpc>
            </a:pPr>
            <a:fld id="{8741AB9A-4092-47D3-9071-BBB2C74449E7}" type="slidenum">
              <a:rPr b="0" lang="en-GB" sz="1200" spc="-1" strike="noStrike">
                <a:solidFill>
                  <a:srgbClr val="8b8b8b"/>
                </a:solidFill>
                <a:latin typeface="Calibri"/>
              </a:rPr>
              <a:t>&lt;number&gt;</a:t>
            </a:fld>
            <a:endParaRPr b="0" lang="en-GB" sz="1200" spc="-1" strike="noStrike">
              <a:latin typeface="Times New Roman"/>
            </a:endParaRPr>
          </a:p>
        </p:txBody>
      </p:sp>
      <p:sp>
        <p:nvSpPr>
          <p:cNvPr id="3" name="PlaceHolder 4"/>
          <p:cNvSpPr>
            <a:spLocks noGrp="1"/>
          </p:cNvSpPr>
          <p:nvPr>
            <p:ph type="title"/>
          </p:nvPr>
        </p:nvSpPr>
        <p:spPr>
          <a:xfrm>
            <a:off x="609480" y="273600"/>
            <a:ext cx="10972440" cy="1144800"/>
          </a:xfrm>
          <a:prstGeom prst="rect">
            <a:avLst/>
          </a:prstGeom>
        </p:spPr>
        <p:txBody>
          <a:bodyPr lIns="0" rIns="0" tIns="0" bIns="0" anchor="ctr"/>
          <a:p>
            <a:r>
              <a:rPr b="0" lang="en-CA" sz="1800" spc="-1" strike="noStrike">
                <a:solidFill>
                  <a:srgbClr val="000000"/>
                </a:solidFill>
                <a:latin typeface="Calibri"/>
              </a:rPr>
              <a:t>Click to edit the title text format</a:t>
            </a:r>
            <a:endParaRPr b="0" lang="en-CA" sz="1800" spc="-1" strike="noStrike">
              <a:solidFill>
                <a:srgbClr val="000000"/>
              </a:solidFill>
              <a:latin typeface="Calibri"/>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solidFill>
                  <a:srgbClr val="000000"/>
                </a:solidFill>
                <a:latin typeface="Calibri"/>
              </a:rPr>
              <a:t>Click to edit the outline text format</a:t>
            </a:r>
            <a:endParaRPr b="0" lang="en-CA"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CA" sz="2400" spc="-1" strike="noStrike">
                <a:solidFill>
                  <a:srgbClr val="000000"/>
                </a:solidFill>
                <a:latin typeface="Calibri"/>
              </a:rPr>
              <a:t>Second Outline Level</a:t>
            </a:r>
            <a:endParaRPr b="0" lang="en-CA"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CA" sz="2000" spc="-1" strike="noStrike">
                <a:solidFill>
                  <a:srgbClr val="000000"/>
                </a:solidFill>
                <a:latin typeface="Calibri"/>
              </a:rPr>
              <a:t>Third Outline Level</a:t>
            </a:r>
            <a:endParaRPr b="0" lang="en-CA"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CA" sz="2000" spc="-1" strike="noStrike">
                <a:solidFill>
                  <a:srgbClr val="000000"/>
                </a:solidFill>
                <a:latin typeface="Calibri"/>
              </a:rPr>
              <a:t>Fourth Outline Level</a:t>
            </a:r>
            <a:endParaRPr b="0" lang="en-CA"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CA" sz="2000" spc="-1" strike="noStrike">
                <a:solidFill>
                  <a:srgbClr val="000000"/>
                </a:solidFill>
                <a:latin typeface="Calibri"/>
              </a:rPr>
              <a:t>Fifth Outline Level</a:t>
            </a:r>
            <a:endParaRPr b="0" lang="en-CA"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CA" sz="2000" spc="-1" strike="noStrike">
                <a:solidFill>
                  <a:srgbClr val="000000"/>
                </a:solidFill>
                <a:latin typeface="Calibri"/>
              </a:rPr>
              <a:t>Sixth Outline Level</a:t>
            </a:r>
            <a:endParaRPr b="0" lang="en-CA"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CA" sz="2000" spc="-1" strike="noStrike">
                <a:solidFill>
                  <a:srgbClr val="000000"/>
                </a:solidFill>
                <a:latin typeface="Calibri"/>
              </a:rPr>
              <a:t>Seventh Outline Level</a:t>
            </a:r>
            <a:endParaRPr b="0" lang="en-CA"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41" name="Line 1"/>
          <p:cNvSpPr/>
          <p:nvPr/>
        </p:nvSpPr>
        <p:spPr>
          <a:xfrm>
            <a:off x="685800" y="1050840"/>
            <a:ext cx="11505960" cy="2160"/>
          </a:xfrm>
          <a:prstGeom prst="line">
            <a:avLst/>
          </a:prstGeom>
          <a:ln w="9360">
            <a:solidFill>
              <a:srgbClr val="f0a22e"/>
            </a:solidFill>
            <a:round/>
          </a:ln>
        </p:spPr>
        <p:style>
          <a:lnRef idx="0"/>
          <a:fillRef idx="0"/>
          <a:effectRef idx="0"/>
          <a:fontRef idx="minor"/>
        </p:style>
      </p:sp>
      <p:sp>
        <p:nvSpPr>
          <p:cNvPr id="42" name="Line 2"/>
          <p:cNvSpPr/>
          <p:nvPr/>
        </p:nvSpPr>
        <p:spPr>
          <a:xfrm>
            <a:off x="685800" y="1050840"/>
            <a:ext cx="11505960" cy="2160"/>
          </a:xfrm>
          <a:prstGeom prst="line">
            <a:avLst/>
          </a:prstGeom>
          <a:ln w="9360">
            <a:solidFill>
              <a:srgbClr val="f0a22e"/>
            </a:solidFill>
            <a:round/>
          </a:ln>
        </p:spPr>
        <p:style>
          <a:lnRef idx="0"/>
          <a:fillRef idx="0"/>
          <a:effectRef idx="0"/>
          <a:fontRef idx="minor"/>
        </p:style>
      </p:sp>
      <p:sp>
        <p:nvSpPr>
          <p:cNvPr id="43" name="Line 3"/>
          <p:cNvSpPr/>
          <p:nvPr/>
        </p:nvSpPr>
        <p:spPr>
          <a:xfrm>
            <a:off x="685800" y="1057680"/>
            <a:ext cx="11505960" cy="2520"/>
          </a:xfrm>
          <a:prstGeom prst="line">
            <a:avLst/>
          </a:prstGeom>
          <a:ln w="9360">
            <a:solidFill>
              <a:srgbClr val="f0a22e"/>
            </a:solidFill>
            <a:round/>
          </a:ln>
        </p:spPr>
        <p:style>
          <a:lnRef idx="0"/>
          <a:fillRef idx="0"/>
          <a:effectRef idx="0"/>
          <a:fontRef idx="minor"/>
        </p:style>
      </p:sp>
      <p:sp>
        <p:nvSpPr>
          <p:cNvPr id="44" name="PlaceHolder 4"/>
          <p:cNvSpPr>
            <a:spLocks noGrp="1"/>
          </p:cNvSpPr>
          <p:nvPr>
            <p:ph type="dt"/>
          </p:nvPr>
        </p:nvSpPr>
        <p:spPr>
          <a:xfrm>
            <a:off x="8636040" y="76320"/>
            <a:ext cx="3352320" cy="288720"/>
          </a:xfrm>
          <a:prstGeom prst="rect">
            <a:avLst/>
          </a:prstGeom>
        </p:spPr>
        <p:txBody>
          <a:bodyPr lIns="90000" rIns="90000" tIns="45000" bIns="45000"/>
          <a:p>
            <a:pPr>
              <a:lnSpc>
                <a:spcPct val="100000"/>
              </a:lnSpc>
            </a:pPr>
            <a:fld id="{5836D080-4FB1-4729-A0A8-A90C2E372292}" type="datetime">
              <a:rPr b="0" lang="en-GB" sz="1200" spc="-1" strike="noStrike">
                <a:solidFill>
                  <a:srgbClr val="d38e28"/>
                </a:solidFill>
                <a:latin typeface="Franklin Gothic Book"/>
              </a:rPr>
              <a:t>15/07/19</a:t>
            </a:fld>
            <a:endParaRPr b="0" lang="en-GB" sz="1200" spc="-1" strike="noStrike">
              <a:latin typeface="Times New Roman"/>
            </a:endParaRPr>
          </a:p>
        </p:txBody>
      </p:sp>
      <p:sp>
        <p:nvSpPr>
          <p:cNvPr id="45" name="PlaceHolder 5"/>
          <p:cNvSpPr>
            <a:spLocks noGrp="1"/>
          </p:cNvSpPr>
          <p:nvPr>
            <p:ph type="ftr"/>
          </p:nvPr>
        </p:nvSpPr>
        <p:spPr>
          <a:xfrm>
            <a:off x="4165560" y="76320"/>
            <a:ext cx="4470120" cy="288720"/>
          </a:xfrm>
          <a:prstGeom prst="rect">
            <a:avLst/>
          </a:prstGeom>
        </p:spPr>
        <p:txBody>
          <a:bodyPr lIns="90000" rIns="90000" tIns="45000" bIns="45000"/>
          <a:p>
            <a:endParaRPr b="0" lang="en-GB" sz="2400" spc="-1" strike="noStrike">
              <a:latin typeface="Times New Roman"/>
            </a:endParaRPr>
          </a:p>
        </p:txBody>
      </p:sp>
      <p:sp>
        <p:nvSpPr>
          <p:cNvPr id="46" name="PlaceHolder 6"/>
          <p:cNvSpPr>
            <a:spLocks noGrp="1"/>
          </p:cNvSpPr>
          <p:nvPr>
            <p:ph type="sldNum"/>
          </p:nvPr>
        </p:nvSpPr>
        <p:spPr>
          <a:xfrm>
            <a:off x="10972800" y="6477120"/>
            <a:ext cx="1015560" cy="244080"/>
          </a:xfrm>
          <a:prstGeom prst="rect">
            <a:avLst/>
          </a:prstGeom>
        </p:spPr>
        <p:txBody>
          <a:bodyPr lIns="90000" rIns="90000" tIns="45000" bIns="45000"/>
          <a:p>
            <a:pPr algn="r">
              <a:lnSpc>
                <a:spcPct val="100000"/>
              </a:lnSpc>
            </a:pPr>
            <a:fld id="{024222C1-C303-4C75-B9F3-78ECFEA83DAB}" type="slidenum">
              <a:rPr b="0" lang="en-GB" sz="1200" spc="-1" strike="noStrike">
                <a:solidFill>
                  <a:srgbClr val="d38e28"/>
                </a:solidFill>
                <a:latin typeface="Franklin Gothic Book"/>
              </a:rPr>
              <a:t>&lt;number&gt;</a:t>
            </a:fld>
            <a:endParaRPr b="0" lang="en-GB" sz="1200" spc="-1" strike="noStrike">
              <a:latin typeface="Times New Roman"/>
            </a:endParaRPr>
          </a:p>
        </p:txBody>
      </p:sp>
      <p:sp>
        <p:nvSpPr>
          <p:cNvPr id="47" name="PlaceHolder 7"/>
          <p:cNvSpPr>
            <a:spLocks noGrp="1"/>
          </p:cNvSpPr>
          <p:nvPr>
            <p:ph type="title"/>
          </p:nvPr>
        </p:nvSpPr>
        <p:spPr>
          <a:xfrm>
            <a:off x="609480" y="273600"/>
            <a:ext cx="10972440" cy="1144800"/>
          </a:xfrm>
          <a:prstGeom prst="rect">
            <a:avLst/>
          </a:prstGeom>
        </p:spPr>
        <p:txBody>
          <a:bodyPr lIns="0" rIns="0" tIns="0" bIns="0" anchor="ctr"/>
          <a:p>
            <a:r>
              <a:rPr b="0" lang="en-CA" sz="1800" spc="-1" strike="noStrike">
                <a:solidFill>
                  <a:srgbClr val="000000"/>
                </a:solidFill>
                <a:latin typeface="Franklin Gothic Book"/>
              </a:rPr>
              <a:t>Click to edit the title text format</a:t>
            </a:r>
            <a:endParaRPr b="0" lang="en-CA" sz="1800" spc="-1" strike="noStrike">
              <a:solidFill>
                <a:srgbClr val="000000"/>
              </a:solidFill>
              <a:latin typeface="Franklin Gothic Book"/>
            </a:endParaRPr>
          </a:p>
        </p:txBody>
      </p:sp>
      <p:sp>
        <p:nvSpPr>
          <p:cNvPr id="48"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solidFill>
                  <a:srgbClr val="4e3b30"/>
                </a:solidFill>
                <a:latin typeface="Franklin Gothic Book"/>
              </a:rPr>
              <a:t>Click to edit the outline text format</a:t>
            </a:r>
            <a:endParaRPr b="0" lang="en-CA" sz="3200" spc="-1" strike="noStrike">
              <a:solidFill>
                <a:srgbClr val="4e3b30"/>
              </a:solidFill>
              <a:latin typeface="Franklin Gothic Book"/>
            </a:endParaRPr>
          </a:p>
          <a:p>
            <a:pPr lvl="1" marL="864000" indent="-324000">
              <a:spcBef>
                <a:spcPts val="1134"/>
              </a:spcBef>
              <a:buClr>
                <a:srgbClr val="000000"/>
              </a:buClr>
              <a:buSzPct val="75000"/>
              <a:buFont typeface="Symbol" charset="2"/>
              <a:buChar char=""/>
            </a:pPr>
            <a:r>
              <a:rPr b="0" lang="en-CA" sz="2400" spc="-1" strike="noStrike">
                <a:solidFill>
                  <a:srgbClr val="4e3b30"/>
                </a:solidFill>
                <a:latin typeface="Franklin Gothic Book"/>
              </a:rPr>
              <a:t>Second Outline Level</a:t>
            </a:r>
            <a:endParaRPr b="0" lang="en-CA" sz="2400" spc="-1" strike="noStrike">
              <a:solidFill>
                <a:srgbClr val="4e3b30"/>
              </a:solidFill>
              <a:latin typeface="Franklin Gothic Book"/>
            </a:endParaRPr>
          </a:p>
          <a:p>
            <a:pPr lvl="2" marL="1296000" indent="-288000">
              <a:spcBef>
                <a:spcPts val="850"/>
              </a:spcBef>
              <a:buClr>
                <a:srgbClr val="000000"/>
              </a:buClr>
              <a:buSzPct val="45000"/>
              <a:buFont typeface="Wingdings" charset="2"/>
              <a:buChar char=""/>
            </a:pPr>
            <a:r>
              <a:rPr b="0" lang="en-CA" sz="2000" spc="-1" strike="noStrike">
                <a:solidFill>
                  <a:srgbClr val="4e3b30"/>
                </a:solidFill>
                <a:latin typeface="Franklin Gothic Book"/>
              </a:rPr>
              <a:t>Third Outline Level</a:t>
            </a:r>
            <a:endParaRPr b="0" lang="en-CA" sz="2000" spc="-1" strike="noStrike">
              <a:solidFill>
                <a:srgbClr val="4e3b30"/>
              </a:solidFill>
              <a:latin typeface="Franklin Gothic Book"/>
            </a:endParaRPr>
          </a:p>
          <a:p>
            <a:pPr lvl="3" marL="1728000" indent="-216000">
              <a:spcBef>
                <a:spcPts val="567"/>
              </a:spcBef>
              <a:buClr>
                <a:srgbClr val="000000"/>
              </a:buClr>
              <a:buSzPct val="75000"/>
              <a:buFont typeface="Symbol" charset="2"/>
              <a:buChar char=""/>
            </a:pPr>
            <a:r>
              <a:rPr b="0" lang="en-CA" sz="1800" spc="-1" strike="noStrike">
                <a:solidFill>
                  <a:srgbClr val="4e3b30"/>
                </a:solidFill>
                <a:latin typeface="Franklin Gothic Book"/>
              </a:rPr>
              <a:t>Fourth Outline Level</a:t>
            </a:r>
            <a:endParaRPr b="0" lang="en-CA" sz="1800" spc="-1" strike="noStrike">
              <a:solidFill>
                <a:srgbClr val="4e3b30"/>
              </a:solidFill>
              <a:latin typeface="Franklin Gothic Book"/>
            </a:endParaRPr>
          </a:p>
          <a:p>
            <a:pPr lvl="4" marL="2160000" indent="-216000">
              <a:spcBef>
                <a:spcPts val="283"/>
              </a:spcBef>
              <a:buClr>
                <a:srgbClr val="000000"/>
              </a:buClr>
              <a:buSzPct val="45000"/>
              <a:buFont typeface="Wingdings" charset="2"/>
              <a:buChar char=""/>
            </a:pPr>
            <a:r>
              <a:rPr b="0" lang="en-CA" sz="2000" spc="-1" strike="noStrike">
                <a:solidFill>
                  <a:srgbClr val="4e3b30"/>
                </a:solidFill>
                <a:latin typeface="Franklin Gothic Book"/>
              </a:rPr>
              <a:t>Fifth Outline Level</a:t>
            </a:r>
            <a:endParaRPr b="0" lang="en-CA" sz="2000" spc="-1" strike="noStrike">
              <a:solidFill>
                <a:srgbClr val="4e3b30"/>
              </a:solidFill>
              <a:latin typeface="Franklin Gothic Book"/>
            </a:endParaRPr>
          </a:p>
          <a:p>
            <a:pPr lvl="5" marL="2592000" indent="-216000">
              <a:spcBef>
                <a:spcPts val="283"/>
              </a:spcBef>
              <a:buClr>
                <a:srgbClr val="000000"/>
              </a:buClr>
              <a:buSzPct val="45000"/>
              <a:buFont typeface="Wingdings" charset="2"/>
              <a:buChar char=""/>
            </a:pPr>
            <a:r>
              <a:rPr b="0" lang="en-CA" sz="2000" spc="-1" strike="noStrike">
                <a:solidFill>
                  <a:srgbClr val="4e3b30"/>
                </a:solidFill>
                <a:latin typeface="Franklin Gothic Book"/>
              </a:rPr>
              <a:t>Sixth Outline Level</a:t>
            </a:r>
            <a:endParaRPr b="0" lang="en-CA" sz="2000" spc="-1" strike="noStrike">
              <a:solidFill>
                <a:srgbClr val="4e3b30"/>
              </a:solidFill>
              <a:latin typeface="Franklin Gothic Book"/>
            </a:endParaRPr>
          </a:p>
          <a:p>
            <a:pPr lvl="6" marL="3024000" indent="-216000">
              <a:spcBef>
                <a:spcPts val="283"/>
              </a:spcBef>
              <a:buClr>
                <a:srgbClr val="000000"/>
              </a:buClr>
              <a:buSzPct val="45000"/>
              <a:buFont typeface="Wingdings" charset="2"/>
              <a:buChar char=""/>
            </a:pPr>
            <a:r>
              <a:rPr b="0" lang="en-CA" sz="2000" spc="-1" strike="noStrike">
                <a:solidFill>
                  <a:srgbClr val="4e3b30"/>
                </a:solidFill>
                <a:latin typeface="Franklin Gothic Book"/>
              </a:rPr>
              <a:t>Seventh Outline Level</a:t>
            </a:r>
            <a:endParaRPr b="0" lang="en-CA" sz="2000" spc="-1" strike="noStrike">
              <a:solidFill>
                <a:srgbClr val="4e3b3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4.png"/><Relationship Id="rId3"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png"/><Relationship Id="rId3"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image" Target="../media/image18.png"/><Relationship Id="rId3"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image" Target="../media/image20.png"/><Relationship Id="rId3"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image" Target="../media/image25.png"/><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image" Target="../media/image27.png"/><Relationship Id="rId3"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image" Target="../media/image29.png"/><Relationship Id="rId3"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30.jpeg"/><Relationship Id="rId2" Type="http://schemas.openxmlformats.org/officeDocument/2006/relationships/image" Target="../media/image31.png"/><Relationship Id="rId3"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32.jpeg"/><Relationship Id="rId2"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33.jpeg"/><Relationship Id="rId2"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image" Target="../media/image34.jpeg"/><Relationship Id="rId2"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35.jpeg"/><Relationship Id="rId2"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image" Target="../media/image36.jpe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png"/><Relationship Id="rId3"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3855600" y="2031840"/>
            <a:ext cx="3928320" cy="1752840"/>
          </a:xfrm>
          <a:prstGeom prst="rect">
            <a:avLst/>
          </a:prstGeom>
          <a:noFill/>
          <a:ln>
            <a:noFill/>
          </a:ln>
        </p:spPr>
        <p:style>
          <a:lnRef idx="0"/>
          <a:fillRef idx="0"/>
          <a:effectRef idx="0"/>
          <a:fontRef idx="minor"/>
        </p:style>
        <p:txBody>
          <a:bodyPr wrap="none" lIns="0" rIns="0" tIns="0" bIns="0"/>
          <a:p>
            <a:pPr algn="ctr">
              <a:lnSpc>
                <a:spcPts val="2761"/>
              </a:lnSpc>
            </a:pPr>
            <a:r>
              <a:rPr b="1" lang="en-GB" sz="2410" spc="-1" strike="noStrike">
                <a:solidFill>
                  <a:srgbClr val="000000"/>
                </a:solidFill>
                <a:latin typeface="Arial Bold"/>
              </a:rPr>
              <a:t>Common Vulnerability </a:t>
            </a:r>
            <a:endParaRPr b="0" lang="en-GB" sz="2410" spc="-1" strike="noStrike">
              <a:latin typeface="Arial"/>
            </a:endParaRPr>
          </a:p>
          <a:p>
            <a:pPr algn="ctr">
              <a:lnSpc>
                <a:spcPts val="2761"/>
              </a:lnSpc>
            </a:pPr>
            <a:r>
              <a:rPr b="1" lang="en-GB" sz="2410" spc="-1" strike="noStrike">
                <a:solidFill>
                  <a:srgbClr val="000000"/>
                </a:solidFill>
                <a:latin typeface="Arial Bold"/>
              </a:rPr>
              <a:t>Scoring System</a:t>
            </a:r>
            <a:endParaRPr b="0" lang="en-GB" sz="2410" spc="-1" strike="noStrike">
              <a:latin typeface="Arial"/>
            </a:endParaRPr>
          </a:p>
          <a:p>
            <a:pPr algn="ctr">
              <a:lnSpc>
                <a:spcPts val="2761"/>
              </a:lnSpc>
            </a:pPr>
            <a:r>
              <a:rPr b="1" lang="en-GB" sz="2410" spc="-1" strike="noStrike">
                <a:solidFill>
                  <a:srgbClr val="000000"/>
                </a:solidFill>
                <a:latin typeface="Arial Bold"/>
              </a:rPr>
              <a:t>V3.0</a:t>
            </a:r>
            <a:endParaRPr b="0" lang="en-GB" sz="2410" spc="-1" strike="noStrike">
              <a:latin typeface="Arial"/>
            </a:endParaRPr>
          </a:p>
          <a:p>
            <a:pPr algn="ctr">
              <a:lnSpc>
                <a:spcPts val="2761"/>
              </a:lnSpc>
            </a:pPr>
            <a:endParaRPr b="0" lang="en-GB" sz="2410" spc="-1" strike="noStrike">
              <a:latin typeface="Arial"/>
            </a:endParaRPr>
          </a:p>
          <a:p>
            <a:pPr algn="ctr">
              <a:lnSpc>
                <a:spcPts val="2761"/>
              </a:lnSpc>
            </a:pPr>
            <a:endParaRPr b="0" lang="en-GB" sz="2410" spc="-1" strike="noStrike">
              <a:latin typeface="Arial"/>
            </a:endParaRPr>
          </a:p>
        </p:txBody>
      </p:sp>
      <p:sp>
        <p:nvSpPr>
          <p:cNvPr id="86" name="CustomShape 2"/>
          <p:cNvSpPr/>
          <p:nvPr/>
        </p:nvSpPr>
        <p:spPr>
          <a:xfrm>
            <a:off x="4363200" y="3358440"/>
            <a:ext cx="1485360" cy="461880"/>
          </a:xfrm>
          <a:prstGeom prst="rect">
            <a:avLst/>
          </a:prstGeom>
          <a:noFill/>
          <a:ln>
            <a:noFill/>
          </a:ln>
        </p:spPr>
        <p:style>
          <a:lnRef idx="0"/>
          <a:fillRef idx="0"/>
          <a:effectRef idx="0"/>
          <a:fontRef idx="minor"/>
        </p:style>
        <p:txBody>
          <a:bodyPr wrap="none" lIns="0" rIns="0" tIns="0" bIns="0"/>
          <a:p>
            <a:pPr>
              <a:lnSpc>
                <a:spcPts val="1800"/>
              </a:lnSpc>
            </a:pPr>
            <a:r>
              <a:rPr b="1" lang="en-GB" sz="1500" spc="-18" strike="noStrike">
                <a:solidFill>
                  <a:srgbClr val="000000"/>
                </a:solidFill>
                <a:latin typeface="Arial Bold"/>
              </a:rPr>
              <a:t>Presented By:</a:t>
            </a:r>
            <a:endParaRPr b="0" lang="en-GB" sz="1500" spc="-1" strike="noStrike">
              <a:latin typeface="Arial"/>
            </a:endParaRPr>
          </a:p>
          <a:p>
            <a:pPr>
              <a:lnSpc>
                <a:spcPts val="1840"/>
              </a:lnSpc>
            </a:pPr>
            <a:endParaRPr b="0" lang="en-GB" sz="1500" spc="-1" strike="noStrike">
              <a:latin typeface="Arial"/>
            </a:endParaRPr>
          </a:p>
        </p:txBody>
      </p:sp>
      <p:sp>
        <p:nvSpPr>
          <p:cNvPr id="87" name="CustomShape 3"/>
          <p:cNvSpPr/>
          <p:nvPr/>
        </p:nvSpPr>
        <p:spPr>
          <a:xfrm>
            <a:off x="6015960" y="3335040"/>
            <a:ext cx="1290240" cy="243000"/>
          </a:xfrm>
          <a:prstGeom prst="rect">
            <a:avLst/>
          </a:prstGeom>
          <a:noFill/>
          <a:ln>
            <a:noFill/>
          </a:ln>
        </p:spPr>
        <p:style>
          <a:lnRef idx="0"/>
          <a:fillRef idx="0"/>
          <a:effectRef idx="0"/>
          <a:fontRef idx="minor"/>
        </p:style>
        <p:txBody>
          <a:bodyPr wrap="none" lIns="0" rIns="0" tIns="0" bIns="0"/>
          <a:p>
            <a:pPr>
              <a:lnSpc>
                <a:spcPts val="1911"/>
              </a:lnSpc>
            </a:pPr>
            <a:r>
              <a:rPr b="0" lang="en-GB" sz="1490" spc="-9" strike="noStrike">
                <a:solidFill>
                  <a:srgbClr val="000000"/>
                </a:solidFill>
                <a:latin typeface="Arial"/>
              </a:rPr>
              <a:t>Rajeev Sareen </a:t>
            </a:r>
            <a:endParaRPr b="0" lang="en-GB" sz="149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3" name="Picture 1" descr=""/>
          <p:cNvPicPr/>
          <p:nvPr/>
        </p:nvPicPr>
        <p:blipFill>
          <a:blip r:embed="rId1"/>
          <a:stretch/>
        </p:blipFill>
        <p:spPr>
          <a:xfrm>
            <a:off x="0" y="11880"/>
            <a:ext cx="12191760" cy="6845040"/>
          </a:xfrm>
          <a:prstGeom prst="rect">
            <a:avLst/>
          </a:prstGeom>
          <a:ln>
            <a:noFill/>
          </a:ln>
        </p:spPr>
      </p:pic>
      <p:sp>
        <p:nvSpPr>
          <p:cNvPr id="114" name="CustomShape 1"/>
          <p:cNvSpPr/>
          <p:nvPr/>
        </p:nvSpPr>
        <p:spPr>
          <a:xfrm>
            <a:off x="1191960" y="266760"/>
            <a:ext cx="3144600" cy="1051560"/>
          </a:xfrm>
          <a:prstGeom prst="rect">
            <a:avLst/>
          </a:prstGeom>
          <a:noFill/>
          <a:ln>
            <a:noFill/>
          </a:ln>
        </p:spPr>
        <p:style>
          <a:lnRef idx="0"/>
          <a:fillRef idx="0"/>
          <a:effectRef idx="0"/>
          <a:fontRef idx="minor"/>
        </p:style>
        <p:txBody>
          <a:bodyPr wrap="none" lIns="0" rIns="0" tIns="0" bIns="0"/>
          <a:p>
            <a:pPr>
              <a:lnSpc>
                <a:spcPts val="4141"/>
              </a:lnSpc>
            </a:pPr>
            <a:r>
              <a:rPr b="0" lang="en-GB" sz="3200" spc="-9" strike="noStrike">
                <a:solidFill>
                  <a:srgbClr val="3f3f3f"/>
                </a:solidFill>
                <a:latin typeface="Arial"/>
              </a:rPr>
              <a:t>Literature Review</a:t>
            </a:r>
            <a:endParaRPr b="0" lang="en-GB" sz="3200" spc="-1" strike="noStrike">
              <a:latin typeface="Arial"/>
            </a:endParaRPr>
          </a:p>
          <a:p>
            <a:pPr>
              <a:lnSpc>
                <a:spcPts val="4141"/>
              </a:lnSpc>
            </a:pPr>
            <a:endParaRPr b="0" lang="en-GB" sz="3200" spc="-1" strike="noStrike">
              <a:latin typeface="Arial"/>
            </a:endParaRPr>
          </a:p>
        </p:txBody>
      </p:sp>
      <p:sp>
        <p:nvSpPr>
          <p:cNvPr id="115" name="CustomShape 2"/>
          <p:cNvSpPr/>
          <p:nvPr/>
        </p:nvSpPr>
        <p:spPr>
          <a:xfrm>
            <a:off x="1181160" y="3639600"/>
            <a:ext cx="360" cy="477720"/>
          </a:xfrm>
          <a:prstGeom prst="rect">
            <a:avLst/>
          </a:prstGeom>
          <a:noFill/>
          <a:ln>
            <a:noFill/>
          </a:ln>
        </p:spPr>
        <p:style>
          <a:lnRef idx="0"/>
          <a:fillRef idx="0"/>
          <a:effectRef idx="0"/>
          <a:fontRef idx="minor"/>
        </p:style>
        <p:txBody>
          <a:bodyPr wrap="none" lIns="0" rIns="0" tIns="0" bIns="0"/>
          <a:p>
            <a:pPr>
              <a:lnSpc>
                <a:spcPts val="1879"/>
              </a:lnSpc>
            </a:pPr>
            <a:endParaRPr b="0" lang="en-GB" sz="1800" spc="-1" strike="noStrike">
              <a:latin typeface="Arial"/>
            </a:endParaRPr>
          </a:p>
          <a:p>
            <a:pPr>
              <a:lnSpc>
                <a:spcPts val="1879"/>
              </a:lnSpc>
            </a:pPr>
            <a:endParaRPr b="0" lang="en-GB" sz="1800" spc="-1" strike="noStrike">
              <a:latin typeface="Arial"/>
            </a:endParaRPr>
          </a:p>
        </p:txBody>
      </p:sp>
      <p:sp>
        <p:nvSpPr>
          <p:cNvPr id="116" name="CustomShape 3"/>
          <p:cNvSpPr/>
          <p:nvPr/>
        </p:nvSpPr>
        <p:spPr>
          <a:xfrm>
            <a:off x="551520" y="1917000"/>
            <a:ext cx="10800720" cy="2427840"/>
          </a:xfrm>
          <a:prstGeom prst="rect">
            <a:avLst/>
          </a:prstGeom>
          <a:noFill/>
          <a:ln>
            <a:noFill/>
          </a:ln>
        </p:spPr>
        <p:style>
          <a:lnRef idx="0"/>
          <a:fillRef idx="0"/>
          <a:effectRef idx="0"/>
          <a:fontRef idx="minor"/>
        </p:style>
        <p:txBody>
          <a:bodyPr lIns="90000" rIns="90000" tIns="45000" bIns="45000"/>
          <a:p>
            <a:pPr marL="343080" indent="-342720" algn="just">
              <a:lnSpc>
                <a:spcPct val="100000"/>
              </a:lnSpc>
              <a:spcAft>
                <a:spcPts val="799"/>
              </a:spcAft>
              <a:buClr>
                <a:srgbClr val="000000"/>
              </a:buClr>
              <a:buFont typeface="Arial"/>
              <a:buChar char="•"/>
            </a:pPr>
            <a:r>
              <a:rPr b="0" lang="en-GB" sz="2000" spc="-1" strike="noStrike">
                <a:solidFill>
                  <a:srgbClr val="000000"/>
                </a:solidFill>
                <a:latin typeface="Times New Roman"/>
                <a:ea typeface="Times New Roman"/>
              </a:rPr>
              <a:t>NIAC led to the launch of CVSS version 1 (CVSSv1) in February 2005, with the goal of being "designed to provide open and universally standard severity ratings of software vulnerabilities".[1] </a:t>
            </a:r>
            <a:endParaRPr b="0" lang="en-GB" sz="2000" spc="-1" strike="noStrike">
              <a:latin typeface="Arial"/>
            </a:endParaRPr>
          </a:p>
          <a:p>
            <a:pPr marL="343080" indent="-342720" algn="just">
              <a:lnSpc>
                <a:spcPct val="100000"/>
              </a:lnSpc>
              <a:spcAft>
                <a:spcPts val="799"/>
              </a:spcAft>
              <a:buClr>
                <a:srgbClr val="000000"/>
              </a:buClr>
              <a:buFont typeface="Arial"/>
              <a:buChar char="•"/>
            </a:pPr>
            <a:r>
              <a:rPr b="0" lang="en-GB" sz="2000" spc="-1" strike="noStrike">
                <a:solidFill>
                  <a:srgbClr val="000000"/>
                </a:solidFill>
                <a:latin typeface="Times New Roman"/>
                <a:ea typeface="Times New Roman"/>
              </a:rPr>
              <a:t>NIAC selected the Forum of Incident Response and Security Teams (FIRST) to become the custodian of CVSS for future development.[2]</a:t>
            </a:r>
            <a:endParaRPr b="0" lang="en-GB" sz="2000" spc="-1" strike="noStrike">
              <a:latin typeface="Arial"/>
            </a:endParaRPr>
          </a:p>
          <a:p>
            <a:pPr marL="343080" indent="-342720" algn="just">
              <a:lnSpc>
                <a:spcPct val="100000"/>
              </a:lnSpc>
              <a:spcAft>
                <a:spcPts val="799"/>
              </a:spcAft>
              <a:buClr>
                <a:srgbClr val="000000"/>
              </a:buClr>
              <a:buFont typeface="Arial"/>
              <a:buChar char="•"/>
            </a:pPr>
            <a:r>
              <a:rPr b="0" lang="en-GB" sz="2000" spc="-1" strike="noStrike">
                <a:solidFill>
                  <a:srgbClr val="000000"/>
                </a:solidFill>
                <a:latin typeface="Times New Roman"/>
                <a:ea typeface="Times New Roman"/>
              </a:rPr>
              <a:t>Feedback from vendors utilizing CVSS version 1 in production suggested there were "significant issues with the initial draft of CVSS". Work on CVSS version 2 (CVSSv2) began in April 2005 with the final specification being launched in June 2007.[3]</a:t>
            </a:r>
            <a:endParaRPr b="0" lang="en-GB" sz="20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7" name="Picture 1" descr=""/>
          <p:cNvPicPr/>
          <p:nvPr/>
        </p:nvPicPr>
        <p:blipFill>
          <a:blip r:embed="rId1"/>
          <a:stretch/>
        </p:blipFill>
        <p:spPr>
          <a:xfrm>
            <a:off x="0" y="11880"/>
            <a:ext cx="12191760" cy="6845040"/>
          </a:xfrm>
          <a:prstGeom prst="rect">
            <a:avLst/>
          </a:prstGeom>
          <a:ln>
            <a:noFill/>
          </a:ln>
        </p:spPr>
      </p:pic>
      <p:sp>
        <p:nvSpPr>
          <p:cNvPr id="118" name="CustomShape 1"/>
          <p:cNvSpPr/>
          <p:nvPr/>
        </p:nvSpPr>
        <p:spPr>
          <a:xfrm>
            <a:off x="1191960" y="266760"/>
            <a:ext cx="3144600" cy="1051560"/>
          </a:xfrm>
          <a:prstGeom prst="rect">
            <a:avLst/>
          </a:prstGeom>
          <a:noFill/>
          <a:ln>
            <a:noFill/>
          </a:ln>
        </p:spPr>
        <p:style>
          <a:lnRef idx="0"/>
          <a:fillRef idx="0"/>
          <a:effectRef idx="0"/>
          <a:fontRef idx="minor"/>
        </p:style>
        <p:txBody>
          <a:bodyPr wrap="none" lIns="0" rIns="0" tIns="0" bIns="0"/>
          <a:p>
            <a:pPr>
              <a:lnSpc>
                <a:spcPts val="4141"/>
              </a:lnSpc>
            </a:pPr>
            <a:r>
              <a:rPr b="0" lang="en-GB" sz="3200" spc="-9" strike="noStrike">
                <a:solidFill>
                  <a:srgbClr val="3f3f3f"/>
                </a:solidFill>
                <a:latin typeface="Arial"/>
              </a:rPr>
              <a:t>Literature Review</a:t>
            </a:r>
            <a:endParaRPr b="0" lang="en-GB" sz="3200" spc="-1" strike="noStrike">
              <a:latin typeface="Arial"/>
            </a:endParaRPr>
          </a:p>
          <a:p>
            <a:pPr>
              <a:lnSpc>
                <a:spcPts val="4141"/>
              </a:lnSpc>
            </a:pPr>
            <a:endParaRPr b="0" lang="en-GB" sz="3200" spc="-1" strike="noStrike">
              <a:latin typeface="Arial"/>
            </a:endParaRPr>
          </a:p>
        </p:txBody>
      </p:sp>
      <p:sp>
        <p:nvSpPr>
          <p:cNvPr id="119" name="CustomShape 2"/>
          <p:cNvSpPr/>
          <p:nvPr/>
        </p:nvSpPr>
        <p:spPr>
          <a:xfrm>
            <a:off x="1181160" y="3639600"/>
            <a:ext cx="360" cy="477720"/>
          </a:xfrm>
          <a:prstGeom prst="rect">
            <a:avLst/>
          </a:prstGeom>
          <a:noFill/>
          <a:ln>
            <a:noFill/>
          </a:ln>
        </p:spPr>
        <p:style>
          <a:lnRef idx="0"/>
          <a:fillRef idx="0"/>
          <a:effectRef idx="0"/>
          <a:fontRef idx="minor"/>
        </p:style>
        <p:txBody>
          <a:bodyPr wrap="none" lIns="0" rIns="0" tIns="0" bIns="0"/>
          <a:p>
            <a:pPr>
              <a:lnSpc>
                <a:spcPts val="1879"/>
              </a:lnSpc>
            </a:pPr>
            <a:endParaRPr b="0" lang="en-GB" sz="1800" spc="-1" strike="noStrike">
              <a:latin typeface="Arial"/>
            </a:endParaRPr>
          </a:p>
          <a:p>
            <a:pPr>
              <a:lnSpc>
                <a:spcPts val="1879"/>
              </a:lnSpc>
            </a:pPr>
            <a:endParaRPr b="0" lang="en-GB" sz="1800" spc="-1" strike="noStrike">
              <a:latin typeface="Arial"/>
            </a:endParaRPr>
          </a:p>
        </p:txBody>
      </p:sp>
      <p:sp>
        <p:nvSpPr>
          <p:cNvPr id="120" name="CustomShape 3"/>
          <p:cNvSpPr/>
          <p:nvPr/>
        </p:nvSpPr>
        <p:spPr>
          <a:xfrm>
            <a:off x="551520" y="1917000"/>
            <a:ext cx="10800720" cy="2631240"/>
          </a:xfrm>
          <a:prstGeom prst="rect">
            <a:avLst/>
          </a:prstGeom>
          <a:noFill/>
          <a:ln>
            <a:noFill/>
          </a:ln>
        </p:spPr>
        <p:style>
          <a:lnRef idx="0"/>
          <a:fillRef idx="0"/>
          <a:effectRef idx="0"/>
          <a:fontRef idx="minor"/>
        </p:style>
        <p:txBody>
          <a:bodyPr lIns="90000" rIns="90000" tIns="45000" bIns="45000"/>
          <a:p>
            <a:pPr marL="343080" indent="-342720" algn="just">
              <a:lnSpc>
                <a:spcPct val="100000"/>
              </a:lnSpc>
              <a:spcAft>
                <a:spcPts val="799"/>
              </a:spcAft>
              <a:buClr>
                <a:srgbClr val="000000"/>
              </a:buClr>
              <a:buFont typeface="Arial"/>
              <a:buChar char="•"/>
            </a:pPr>
            <a:r>
              <a:rPr b="0" lang="en-GB" sz="2000" spc="-1" strike="noStrike">
                <a:solidFill>
                  <a:srgbClr val="000000"/>
                </a:solidFill>
                <a:latin typeface="Times New Roman"/>
                <a:ea typeface="Times New Roman"/>
              </a:rPr>
              <a:t>Further feedback resulted in work beginning on CVSS version 3 in 2012, ending with CVSSv3.0 has been released in June 2015.[5]</a:t>
            </a:r>
            <a:endParaRPr b="0" lang="en-GB" sz="2000" spc="-1" strike="noStrike">
              <a:latin typeface="Arial"/>
            </a:endParaRPr>
          </a:p>
          <a:p>
            <a:pPr marL="343080" indent="-342720" algn="just">
              <a:lnSpc>
                <a:spcPct val="100000"/>
              </a:lnSpc>
              <a:spcAft>
                <a:spcPts val="799"/>
              </a:spcAft>
              <a:buClr>
                <a:srgbClr val="000000"/>
              </a:buClr>
              <a:buFont typeface="Arial"/>
              <a:buChar char="•"/>
            </a:pPr>
            <a:r>
              <a:rPr b="0" lang="en-GB" sz="2000" spc="-1" strike="noStrike">
                <a:solidFill>
                  <a:srgbClr val="000000"/>
                </a:solidFill>
                <a:latin typeface="Times New Roman"/>
                <a:ea typeface="Times New Roman"/>
              </a:rPr>
              <a:t>CVSS addresses deficiencies effectively. The analysis is based primarily upon an experiment that applied scoring to a large set of recent vulnerabilities. Theoretical characteristics of version 1 and version 2 scores were also examined. The results shows that the goals for the changes were met, but that some changes had a negligible effect on scoring while complicating the score process. The changes also had unintended effects on organizations that prioritize vulnerability remediation based primarily on CVSS scores. [4]</a:t>
            </a:r>
            <a:endParaRPr b="0" lang="en-GB" sz="20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1" name="Picture 1" descr=""/>
          <p:cNvPicPr/>
          <p:nvPr/>
        </p:nvPicPr>
        <p:blipFill>
          <a:blip r:embed="rId1"/>
          <a:stretch/>
        </p:blipFill>
        <p:spPr>
          <a:xfrm>
            <a:off x="-60120" y="0"/>
            <a:ext cx="12191760" cy="6845040"/>
          </a:xfrm>
          <a:prstGeom prst="rect">
            <a:avLst/>
          </a:prstGeom>
          <a:ln>
            <a:noFill/>
          </a:ln>
        </p:spPr>
      </p:pic>
      <p:sp>
        <p:nvSpPr>
          <p:cNvPr id="122" name="CustomShape 1"/>
          <p:cNvSpPr/>
          <p:nvPr/>
        </p:nvSpPr>
        <p:spPr>
          <a:xfrm>
            <a:off x="1189080" y="266760"/>
            <a:ext cx="2314440" cy="1051560"/>
          </a:xfrm>
          <a:prstGeom prst="rect">
            <a:avLst/>
          </a:prstGeom>
          <a:noFill/>
          <a:ln>
            <a:noFill/>
          </a:ln>
        </p:spPr>
        <p:style>
          <a:lnRef idx="0"/>
          <a:fillRef idx="0"/>
          <a:effectRef idx="0"/>
          <a:fontRef idx="minor"/>
        </p:style>
        <p:txBody>
          <a:bodyPr wrap="none" lIns="0" rIns="0" tIns="0" bIns="0"/>
          <a:p>
            <a:pPr>
              <a:lnSpc>
                <a:spcPts val="4141"/>
              </a:lnSpc>
            </a:pPr>
            <a:r>
              <a:rPr b="0" lang="en-GB" sz="3200" spc="-9" strike="noStrike">
                <a:solidFill>
                  <a:srgbClr val="3f3f3f"/>
                </a:solidFill>
                <a:latin typeface="Arial"/>
              </a:rPr>
              <a:t>Methodology</a:t>
            </a:r>
            <a:endParaRPr b="0" lang="en-GB" sz="3200" spc="-1" strike="noStrike">
              <a:latin typeface="Arial"/>
            </a:endParaRPr>
          </a:p>
          <a:p>
            <a:pPr>
              <a:lnSpc>
                <a:spcPts val="4141"/>
              </a:lnSpc>
            </a:pPr>
            <a:endParaRPr b="0" lang="en-GB" sz="3200" spc="-1" strike="noStrike">
              <a:latin typeface="Arial"/>
            </a:endParaRPr>
          </a:p>
        </p:txBody>
      </p:sp>
      <p:sp>
        <p:nvSpPr>
          <p:cNvPr id="123" name="CustomShape 2"/>
          <p:cNvSpPr/>
          <p:nvPr/>
        </p:nvSpPr>
        <p:spPr>
          <a:xfrm>
            <a:off x="1181160" y="3639600"/>
            <a:ext cx="360" cy="477720"/>
          </a:xfrm>
          <a:prstGeom prst="rect">
            <a:avLst/>
          </a:prstGeom>
          <a:noFill/>
          <a:ln>
            <a:noFill/>
          </a:ln>
        </p:spPr>
        <p:style>
          <a:lnRef idx="0"/>
          <a:fillRef idx="0"/>
          <a:effectRef idx="0"/>
          <a:fontRef idx="minor"/>
        </p:style>
        <p:txBody>
          <a:bodyPr wrap="none" lIns="0" rIns="0" tIns="0" bIns="0"/>
          <a:p>
            <a:pPr>
              <a:lnSpc>
                <a:spcPts val="1879"/>
              </a:lnSpc>
            </a:pPr>
            <a:endParaRPr b="0" lang="en-GB" sz="1800" spc="-1" strike="noStrike">
              <a:latin typeface="Arial"/>
            </a:endParaRPr>
          </a:p>
          <a:p>
            <a:pPr>
              <a:lnSpc>
                <a:spcPts val="1879"/>
              </a:lnSpc>
            </a:pPr>
            <a:endParaRPr b="0" lang="en-GB" sz="1800" spc="-1" strike="noStrike">
              <a:latin typeface="Arial"/>
            </a:endParaRPr>
          </a:p>
        </p:txBody>
      </p:sp>
      <p:sp>
        <p:nvSpPr>
          <p:cNvPr id="124" name="CustomShape 3"/>
          <p:cNvSpPr/>
          <p:nvPr/>
        </p:nvSpPr>
        <p:spPr>
          <a:xfrm>
            <a:off x="551520" y="1917000"/>
            <a:ext cx="10800720" cy="399600"/>
          </a:xfrm>
          <a:prstGeom prst="rect">
            <a:avLst/>
          </a:prstGeom>
          <a:noFill/>
          <a:ln>
            <a:noFill/>
          </a:ln>
        </p:spPr>
        <p:style>
          <a:lnRef idx="0"/>
          <a:fillRef idx="0"/>
          <a:effectRef idx="0"/>
          <a:fontRef idx="minor"/>
        </p:style>
      </p:sp>
      <p:pic>
        <p:nvPicPr>
          <p:cNvPr id="125" name="Picture 6" descr=""/>
          <p:cNvPicPr/>
          <p:nvPr/>
        </p:nvPicPr>
        <p:blipFill>
          <a:blip r:embed="rId2"/>
          <a:srcRect l="1869" t="5502" r="2870" b="0"/>
          <a:stretch/>
        </p:blipFill>
        <p:spPr>
          <a:xfrm>
            <a:off x="2279520" y="1772640"/>
            <a:ext cx="7344360" cy="4460760"/>
          </a:xfrm>
          <a:prstGeom prst="rect">
            <a:avLst/>
          </a:prstGeom>
          <a:ln>
            <a:noFill/>
          </a:ln>
        </p:spPr>
      </p:pic>
      <p:sp>
        <p:nvSpPr>
          <p:cNvPr id="126" name="CustomShape 4"/>
          <p:cNvSpPr/>
          <p:nvPr/>
        </p:nvSpPr>
        <p:spPr>
          <a:xfrm>
            <a:off x="4223880" y="5877360"/>
            <a:ext cx="3312000" cy="21564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a:rPr>
              <a:t>Figure 3 Iterative Waterfall Model</a:t>
            </a:r>
            <a:endParaRPr b="0" lang="en-GB" sz="1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7" name="Picture 1" descr=""/>
          <p:cNvPicPr/>
          <p:nvPr/>
        </p:nvPicPr>
        <p:blipFill>
          <a:blip r:embed="rId1"/>
          <a:stretch/>
        </p:blipFill>
        <p:spPr>
          <a:xfrm>
            <a:off x="0" y="39960"/>
            <a:ext cx="12191760" cy="6845040"/>
          </a:xfrm>
          <a:prstGeom prst="rect">
            <a:avLst/>
          </a:prstGeom>
          <a:ln>
            <a:noFill/>
          </a:ln>
        </p:spPr>
      </p:pic>
      <p:sp>
        <p:nvSpPr>
          <p:cNvPr id="128" name="CustomShape 1"/>
          <p:cNvSpPr/>
          <p:nvPr/>
        </p:nvSpPr>
        <p:spPr>
          <a:xfrm>
            <a:off x="911520" y="570240"/>
            <a:ext cx="6151680" cy="577800"/>
          </a:xfrm>
          <a:prstGeom prst="rect">
            <a:avLst/>
          </a:prstGeom>
          <a:noFill/>
          <a:ln>
            <a:noFill/>
          </a:ln>
        </p:spPr>
        <p:style>
          <a:lnRef idx="0"/>
          <a:fillRef idx="0"/>
          <a:effectRef idx="0"/>
          <a:fontRef idx="minor"/>
        </p:style>
        <p:txBody>
          <a:bodyPr lIns="90000" rIns="90000" tIns="45000" bIns="45000"/>
          <a:p>
            <a:pPr>
              <a:lnSpc>
                <a:spcPct val="100000"/>
              </a:lnSpc>
            </a:pPr>
            <a:r>
              <a:rPr b="0" lang="en-GB" sz="3200" spc="-1" strike="noStrike">
                <a:solidFill>
                  <a:srgbClr val="000000"/>
                </a:solidFill>
                <a:latin typeface="Arial"/>
              </a:rPr>
              <a:t>Algorithm (BASE MATRIX)</a:t>
            </a:r>
            <a:endParaRPr b="0" lang="en-GB" sz="3200" spc="-1" strike="noStrike">
              <a:latin typeface="Arial"/>
            </a:endParaRPr>
          </a:p>
        </p:txBody>
      </p:sp>
      <p:pic>
        <p:nvPicPr>
          <p:cNvPr id="129" name="Content Placeholder 5" descr=""/>
          <p:cNvPicPr/>
          <p:nvPr/>
        </p:nvPicPr>
        <p:blipFill>
          <a:blip r:embed="rId2"/>
          <a:srcRect l="2358" t="0" r="3524" b="6845"/>
          <a:stretch/>
        </p:blipFill>
        <p:spPr>
          <a:xfrm>
            <a:off x="1631520" y="1845000"/>
            <a:ext cx="7920360" cy="439200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0" name="Picture 1" descr=""/>
          <p:cNvPicPr/>
          <p:nvPr/>
        </p:nvPicPr>
        <p:blipFill>
          <a:blip r:embed="rId1"/>
          <a:stretch/>
        </p:blipFill>
        <p:spPr>
          <a:xfrm>
            <a:off x="0" y="0"/>
            <a:ext cx="12191760" cy="6845040"/>
          </a:xfrm>
          <a:prstGeom prst="rect">
            <a:avLst/>
          </a:prstGeom>
          <a:ln>
            <a:noFill/>
          </a:ln>
        </p:spPr>
      </p:pic>
      <p:sp>
        <p:nvSpPr>
          <p:cNvPr id="131" name="CustomShape 1"/>
          <p:cNvSpPr/>
          <p:nvPr/>
        </p:nvSpPr>
        <p:spPr>
          <a:xfrm>
            <a:off x="1023840" y="571320"/>
            <a:ext cx="7448040" cy="577800"/>
          </a:xfrm>
          <a:prstGeom prst="rect">
            <a:avLst/>
          </a:prstGeom>
          <a:noFill/>
          <a:ln>
            <a:noFill/>
          </a:ln>
        </p:spPr>
        <p:style>
          <a:lnRef idx="0"/>
          <a:fillRef idx="0"/>
          <a:effectRef idx="0"/>
          <a:fontRef idx="minor"/>
        </p:style>
        <p:txBody>
          <a:bodyPr lIns="90000" rIns="90000" tIns="45000" bIns="45000"/>
          <a:p>
            <a:pPr>
              <a:lnSpc>
                <a:spcPct val="100000"/>
              </a:lnSpc>
            </a:pPr>
            <a:r>
              <a:rPr b="0" lang="en-GB" sz="3200" spc="-1" strike="noStrike">
                <a:solidFill>
                  <a:srgbClr val="000000"/>
                </a:solidFill>
                <a:latin typeface="Arial"/>
              </a:rPr>
              <a:t>Algorithm (TEMPORAL MATRIX)</a:t>
            </a:r>
            <a:endParaRPr b="0" lang="en-GB" sz="3200" spc="-1" strike="noStrike">
              <a:latin typeface="Arial"/>
            </a:endParaRPr>
          </a:p>
        </p:txBody>
      </p:sp>
      <p:pic>
        <p:nvPicPr>
          <p:cNvPr id="132" name="Content Placeholder 3" descr=""/>
          <p:cNvPicPr/>
          <p:nvPr/>
        </p:nvPicPr>
        <p:blipFill>
          <a:blip r:embed="rId2"/>
          <a:srcRect l="0" t="8375" r="20560" b="8092"/>
          <a:stretch/>
        </p:blipFill>
        <p:spPr>
          <a:xfrm>
            <a:off x="1558440" y="2565000"/>
            <a:ext cx="8353440" cy="223200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3" name="Picture 1" descr=""/>
          <p:cNvPicPr/>
          <p:nvPr/>
        </p:nvPicPr>
        <p:blipFill>
          <a:blip r:embed="rId1"/>
          <a:stretch/>
        </p:blipFill>
        <p:spPr>
          <a:xfrm>
            <a:off x="0" y="0"/>
            <a:ext cx="12191760" cy="6845040"/>
          </a:xfrm>
          <a:prstGeom prst="rect">
            <a:avLst/>
          </a:prstGeom>
          <a:ln>
            <a:noFill/>
          </a:ln>
        </p:spPr>
      </p:pic>
      <p:sp>
        <p:nvSpPr>
          <p:cNvPr id="134" name="CustomShape 1"/>
          <p:cNvSpPr/>
          <p:nvPr/>
        </p:nvSpPr>
        <p:spPr>
          <a:xfrm>
            <a:off x="1023840" y="571320"/>
            <a:ext cx="8528040" cy="577800"/>
          </a:xfrm>
          <a:prstGeom prst="rect">
            <a:avLst/>
          </a:prstGeom>
          <a:noFill/>
          <a:ln>
            <a:noFill/>
          </a:ln>
        </p:spPr>
        <p:style>
          <a:lnRef idx="0"/>
          <a:fillRef idx="0"/>
          <a:effectRef idx="0"/>
          <a:fontRef idx="minor"/>
        </p:style>
        <p:txBody>
          <a:bodyPr lIns="90000" rIns="90000" tIns="45000" bIns="45000"/>
          <a:p>
            <a:pPr>
              <a:lnSpc>
                <a:spcPct val="100000"/>
              </a:lnSpc>
            </a:pPr>
            <a:r>
              <a:rPr b="0" lang="en-GB" sz="3200" spc="-1" strike="noStrike">
                <a:solidFill>
                  <a:srgbClr val="000000"/>
                </a:solidFill>
                <a:latin typeface="Arial"/>
              </a:rPr>
              <a:t>Algorithm (ENVIRONMENTAL MATRIX)</a:t>
            </a:r>
            <a:endParaRPr b="0" lang="en-GB" sz="3200" spc="-1" strike="noStrike">
              <a:latin typeface="Arial"/>
            </a:endParaRPr>
          </a:p>
        </p:txBody>
      </p:sp>
      <p:pic>
        <p:nvPicPr>
          <p:cNvPr id="135" name="Content Placeholder 3" descr=""/>
          <p:cNvPicPr/>
          <p:nvPr/>
        </p:nvPicPr>
        <p:blipFill>
          <a:blip r:embed="rId2"/>
          <a:srcRect l="1548" t="0" r="12402" b="4475"/>
          <a:stretch/>
        </p:blipFill>
        <p:spPr>
          <a:xfrm>
            <a:off x="1703520" y="1755360"/>
            <a:ext cx="8424720" cy="448164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557280" y="558720"/>
            <a:ext cx="2201760" cy="1402200"/>
          </a:xfrm>
          <a:prstGeom prst="rect">
            <a:avLst/>
          </a:prstGeom>
          <a:noFill/>
          <a:ln>
            <a:noFill/>
          </a:ln>
        </p:spPr>
        <p:style>
          <a:lnRef idx="0"/>
          <a:fillRef idx="0"/>
          <a:effectRef idx="0"/>
          <a:fontRef idx="minor"/>
        </p:style>
        <p:txBody>
          <a:bodyPr wrap="none" lIns="0" rIns="0" tIns="0" bIns="0"/>
          <a:p>
            <a:pPr>
              <a:lnSpc>
                <a:spcPts val="5519"/>
              </a:lnSpc>
            </a:pPr>
            <a:r>
              <a:rPr b="0" lang="en-GB" sz="3200" spc="-9" strike="noStrike">
                <a:solidFill>
                  <a:srgbClr val="000000"/>
                </a:solidFill>
                <a:latin typeface="Arial"/>
              </a:rPr>
              <a:t>Flowchart</a:t>
            </a:r>
            <a:endParaRPr b="0" lang="en-GB" sz="3200" spc="-1" strike="noStrike">
              <a:latin typeface="Arial"/>
            </a:endParaRPr>
          </a:p>
          <a:p>
            <a:pPr>
              <a:lnSpc>
                <a:spcPts val="5519"/>
              </a:lnSpc>
            </a:pPr>
            <a:r>
              <a:rPr b="0" lang="en-GB" sz="3200" spc="-1" strike="noStrike">
                <a:solidFill>
                  <a:srgbClr val="000000"/>
                </a:solidFill>
                <a:latin typeface="Calibri"/>
              </a:rPr>
              <a:t>(Base Matrix)</a:t>
            </a:r>
            <a:endParaRPr b="0" lang="en-GB" sz="3200" spc="-1" strike="noStrike">
              <a:latin typeface="Arial"/>
            </a:endParaRPr>
          </a:p>
        </p:txBody>
      </p:sp>
      <p:pic>
        <p:nvPicPr>
          <p:cNvPr id="137" name="Picture 4" descr=""/>
          <p:cNvPicPr/>
          <p:nvPr/>
        </p:nvPicPr>
        <p:blipFill>
          <a:blip r:embed="rId1"/>
          <a:stretch/>
        </p:blipFill>
        <p:spPr>
          <a:xfrm>
            <a:off x="2770560" y="188640"/>
            <a:ext cx="7285680" cy="655236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61600" y="558720"/>
            <a:ext cx="2963880" cy="1402200"/>
          </a:xfrm>
          <a:prstGeom prst="rect">
            <a:avLst/>
          </a:prstGeom>
          <a:noFill/>
          <a:ln>
            <a:noFill/>
          </a:ln>
        </p:spPr>
        <p:style>
          <a:lnRef idx="0"/>
          <a:fillRef idx="0"/>
          <a:effectRef idx="0"/>
          <a:fontRef idx="minor"/>
        </p:style>
        <p:txBody>
          <a:bodyPr wrap="none" lIns="0" rIns="0" tIns="0" bIns="0"/>
          <a:p>
            <a:pPr>
              <a:lnSpc>
                <a:spcPts val="5519"/>
              </a:lnSpc>
            </a:pPr>
            <a:r>
              <a:rPr b="0" lang="en-GB" sz="3200" spc="-9" strike="noStrike">
                <a:solidFill>
                  <a:srgbClr val="000000"/>
                </a:solidFill>
                <a:latin typeface="Arial"/>
              </a:rPr>
              <a:t>Flowchart</a:t>
            </a:r>
            <a:endParaRPr b="0" lang="en-GB" sz="3200" spc="-1" strike="noStrike">
              <a:latin typeface="Arial"/>
            </a:endParaRPr>
          </a:p>
          <a:p>
            <a:pPr>
              <a:lnSpc>
                <a:spcPts val="5519"/>
              </a:lnSpc>
            </a:pPr>
            <a:r>
              <a:rPr b="0" lang="en-GB" sz="3200" spc="-1" strike="noStrike">
                <a:solidFill>
                  <a:srgbClr val="000000"/>
                </a:solidFill>
                <a:latin typeface="Calibri"/>
              </a:rPr>
              <a:t>(Temporal Matrix)</a:t>
            </a:r>
            <a:endParaRPr b="0" lang="en-GB" sz="3200" spc="-1" strike="noStrike">
              <a:latin typeface="Arial"/>
            </a:endParaRPr>
          </a:p>
        </p:txBody>
      </p:sp>
      <p:pic>
        <p:nvPicPr>
          <p:cNvPr id="139" name="Picture 5" descr=""/>
          <p:cNvPicPr/>
          <p:nvPr/>
        </p:nvPicPr>
        <p:blipFill>
          <a:blip r:embed="rId1"/>
          <a:stretch/>
        </p:blipFill>
        <p:spPr>
          <a:xfrm>
            <a:off x="4871880" y="188640"/>
            <a:ext cx="3240000" cy="648036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263520" y="558720"/>
            <a:ext cx="3168000" cy="2103120"/>
          </a:xfrm>
          <a:prstGeom prst="rect">
            <a:avLst/>
          </a:prstGeom>
          <a:noFill/>
          <a:ln>
            <a:noFill/>
          </a:ln>
        </p:spPr>
        <p:style>
          <a:lnRef idx="0"/>
          <a:fillRef idx="0"/>
          <a:effectRef idx="0"/>
          <a:fontRef idx="minor"/>
        </p:style>
        <p:txBody>
          <a:bodyPr lIns="0" rIns="0" tIns="0" bIns="0"/>
          <a:p>
            <a:pPr>
              <a:lnSpc>
                <a:spcPts val="5519"/>
              </a:lnSpc>
            </a:pPr>
            <a:r>
              <a:rPr b="0" lang="en-GB" sz="3200" spc="-9" strike="noStrike">
                <a:solidFill>
                  <a:srgbClr val="000000"/>
                </a:solidFill>
                <a:latin typeface="Arial"/>
              </a:rPr>
              <a:t>Flowchart</a:t>
            </a:r>
            <a:endParaRPr b="0" lang="en-GB" sz="3200" spc="-1" strike="noStrike">
              <a:latin typeface="Arial"/>
            </a:endParaRPr>
          </a:p>
          <a:p>
            <a:pPr>
              <a:lnSpc>
                <a:spcPts val="5519"/>
              </a:lnSpc>
            </a:pPr>
            <a:r>
              <a:rPr b="0" lang="en-GB" sz="3200" spc="-1" strike="noStrike">
                <a:solidFill>
                  <a:srgbClr val="000000"/>
                </a:solidFill>
                <a:latin typeface="Calibri"/>
              </a:rPr>
              <a:t>(Environmental Matrix)</a:t>
            </a:r>
            <a:endParaRPr b="0" lang="en-GB" sz="3200" spc="-1" strike="noStrike">
              <a:latin typeface="Arial"/>
            </a:endParaRPr>
          </a:p>
        </p:txBody>
      </p:sp>
      <p:pic>
        <p:nvPicPr>
          <p:cNvPr id="141" name="Picture 3" descr=""/>
          <p:cNvPicPr/>
          <p:nvPr/>
        </p:nvPicPr>
        <p:blipFill>
          <a:blip r:embed="rId1"/>
          <a:stretch/>
        </p:blipFill>
        <p:spPr>
          <a:xfrm>
            <a:off x="2999520" y="188640"/>
            <a:ext cx="6552360" cy="666900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2" name="Picture 1" descr=""/>
          <p:cNvPicPr/>
          <p:nvPr/>
        </p:nvPicPr>
        <p:blipFill>
          <a:blip r:embed="rId1"/>
          <a:stretch/>
        </p:blipFill>
        <p:spPr>
          <a:xfrm>
            <a:off x="-60120" y="0"/>
            <a:ext cx="12191760" cy="6845040"/>
          </a:xfrm>
          <a:prstGeom prst="rect">
            <a:avLst/>
          </a:prstGeom>
          <a:ln>
            <a:noFill/>
          </a:ln>
        </p:spPr>
      </p:pic>
      <p:sp>
        <p:nvSpPr>
          <p:cNvPr id="143" name="CustomShape 1"/>
          <p:cNvSpPr/>
          <p:nvPr/>
        </p:nvSpPr>
        <p:spPr>
          <a:xfrm>
            <a:off x="1188360" y="266760"/>
            <a:ext cx="2167560" cy="1051560"/>
          </a:xfrm>
          <a:prstGeom prst="rect">
            <a:avLst/>
          </a:prstGeom>
          <a:noFill/>
          <a:ln>
            <a:noFill/>
          </a:ln>
        </p:spPr>
        <p:style>
          <a:lnRef idx="0"/>
          <a:fillRef idx="0"/>
          <a:effectRef idx="0"/>
          <a:fontRef idx="minor"/>
        </p:style>
        <p:txBody>
          <a:bodyPr wrap="none" lIns="0" rIns="0" tIns="0" bIns="0"/>
          <a:p>
            <a:pPr>
              <a:lnSpc>
                <a:spcPts val="4141"/>
              </a:lnSpc>
            </a:pPr>
            <a:r>
              <a:rPr b="0" lang="en-GB" sz="3200" spc="-9" strike="noStrike">
                <a:solidFill>
                  <a:srgbClr val="3f3f3f"/>
                </a:solidFill>
                <a:latin typeface="Arial"/>
              </a:rPr>
              <a:t>PERT Chart</a:t>
            </a:r>
            <a:endParaRPr b="0" lang="en-GB" sz="3200" spc="-1" strike="noStrike">
              <a:latin typeface="Arial"/>
            </a:endParaRPr>
          </a:p>
          <a:p>
            <a:pPr>
              <a:lnSpc>
                <a:spcPts val="4141"/>
              </a:lnSpc>
            </a:pPr>
            <a:endParaRPr b="0" lang="en-GB" sz="3200" spc="-1" strike="noStrike">
              <a:latin typeface="Arial"/>
            </a:endParaRPr>
          </a:p>
        </p:txBody>
      </p:sp>
      <p:sp>
        <p:nvSpPr>
          <p:cNvPr id="144" name="CustomShape 2"/>
          <p:cNvSpPr/>
          <p:nvPr/>
        </p:nvSpPr>
        <p:spPr>
          <a:xfrm>
            <a:off x="1181160" y="3639600"/>
            <a:ext cx="360" cy="477720"/>
          </a:xfrm>
          <a:prstGeom prst="rect">
            <a:avLst/>
          </a:prstGeom>
          <a:noFill/>
          <a:ln>
            <a:noFill/>
          </a:ln>
        </p:spPr>
        <p:style>
          <a:lnRef idx="0"/>
          <a:fillRef idx="0"/>
          <a:effectRef idx="0"/>
          <a:fontRef idx="minor"/>
        </p:style>
        <p:txBody>
          <a:bodyPr wrap="none" lIns="0" rIns="0" tIns="0" bIns="0"/>
          <a:p>
            <a:pPr>
              <a:lnSpc>
                <a:spcPts val="1879"/>
              </a:lnSpc>
            </a:pPr>
            <a:endParaRPr b="0" lang="en-GB" sz="1800" spc="-1" strike="noStrike">
              <a:latin typeface="Arial"/>
            </a:endParaRPr>
          </a:p>
          <a:p>
            <a:pPr>
              <a:lnSpc>
                <a:spcPts val="1879"/>
              </a:lnSpc>
            </a:pPr>
            <a:endParaRPr b="0" lang="en-GB" sz="1800" spc="-1" strike="noStrike">
              <a:latin typeface="Arial"/>
            </a:endParaRPr>
          </a:p>
        </p:txBody>
      </p:sp>
      <p:sp>
        <p:nvSpPr>
          <p:cNvPr id="145" name="CustomShape 3"/>
          <p:cNvSpPr/>
          <p:nvPr/>
        </p:nvSpPr>
        <p:spPr>
          <a:xfrm>
            <a:off x="551520" y="1917000"/>
            <a:ext cx="10800720" cy="399600"/>
          </a:xfrm>
          <a:prstGeom prst="rect">
            <a:avLst/>
          </a:prstGeom>
          <a:noFill/>
          <a:ln>
            <a:noFill/>
          </a:ln>
        </p:spPr>
        <p:style>
          <a:lnRef idx="0"/>
          <a:fillRef idx="0"/>
          <a:effectRef idx="0"/>
          <a:fontRef idx="minor"/>
        </p:style>
      </p:sp>
      <p:pic>
        <p:nvPicPr>
          <p:cNvPr id="146" name="Picture 7" descr=""/>
          <p:cNvPicPr/>
          <p:nvPr/>
        </p:nvPicPr>
        <p:blipFill>
          <a:blip r:embed="rId2"/>
          <a:srcRect l="0" t="5784" r="0" b="1885"/>
          <a:stretch/>
        </p:blipFill>
        <p:spPr>
          <a:xfrm>
            <a:off x="1181160" y="2084040"/>
            <a:ext cx="10171080" cy="386460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8" name="Picture 1" descr=""/>
          <p:cNvPicPr/>
          <p:nvPr/>
        </p:nvPicPr>
        <p:blipFill>
          <a:blip r:embed="rId1"/>
          <a:stretch/>
        </p:blipFill>
        <p:spPr>
          <a:xfrm>
            <a:off x="0" y="39960"/>
            <a:ext cx="12191760" cy="6845040"/>
          </a:xfrm>
          <a:prstGeom prst="rect">
            <a:avLst/>
          </a:prstGeom>
          <a:ln>
            <a:noFill/>
          </a:ln>
        </p:spPr>
      </p:pic>
      <p:sp>
        <p:nvSpPr>
          <p:cNvPr id="89" name="CustomShape 1"/>
          <p:cNvSpPr/>
          <p:nvPr/>
        </p:nvSpPr>
        <p:spPr>
          <a:xfrm>
            <a:off x="5891760" y="266760"/>
            <a:ext cx="1589040" cy="1051560"/>
          </a:xfrm>
          <a:prstGeom prst="rect">
            <a:avLst/>
          </a:prstGeom>
          <a:noFill/>
          <a:ln>
            <a:noFill/>
          </a:ln>
        </p:spPr>
        <p:style>
          <a:lnRef idx="0"/>
          <a:fillRef idx="0"/>
          <a:effectRef idx="0"/>
          <a:fontRef idx="minor"/>
        </p:style>
        <p:txBody>
          <a:bodyPr wrap="none" lIns="0" rIns="0" tIns="0" bIns="0"/>
          <a:p>
            <a:pPr>
              <a:lnSpc>
                <a:spcPts val="4141"/>
              </a:lnSpc>
            </a:pPr>
            <a:r>
              <a:rPr b="0" lang="en-GB" sz="3420" spc="-9" strike="noStrike">
                <a:solidFill>
                  <a:srgbClr val="3f3f3f"/>
                </a:solidFill>
                <a:latin typeface="Arial"/>
              </a:rPr>
              <a:t>Abstract</a:t>
            </a:r>
            <a:endParaRPr b="0" lang="en-GB" sz="3420" spc="-1" strike="noStrike">
              <a:latin typeface="Arial"/>
            </a:endParaRPr>
          </a:p>
          <a:p>
            <a:pPr>
              <a:lnSpc>
                <a:spcPts val="4141"/>
              </a:lnSpc>
            </a:pPr>
            <a:endParaRPr b="0" lang="en-GB" sz="3420" spc="-1" strike="noStrike">
              <a:latin typeface="Arial"/>
            </a:endParaRPr>
          </a:p>
        </p:txBody>
      </p:sp>
      <p:sp>
        <p:nvSpPr>
          <p:cNvPr id="90" name="CustomShape 2"/>
          <p:cNvSpPr/>
          <p:nvPr/>
        </p:nvSpPr>
        <p:spPr>
          <a:xfrm>
            <a:off x="1181160" y="3568680"/>
            <a:ext cx="360" cy="258120"/>
          </a:xfrm>
          <a:prstGeom prst="rect">
            <a:avLst/>
          </a:prstGeom>
          <a:noFill/>
          <a:ln>
            <a:noFill/>
          </a:ln>
        </p:spPr>
        <p:style>
          <a:lnRef idx="0"/>
          <a:fillRef idx="0"/>
          <a:effectRef idx="0"/>
          <a:fontRef idx="minor"/>
        </p:style>
        <p:txBody>
          <a:bodyPr wrap="none" lIns="0" rIns="0" tIns="0" bIns="0"/>
          <a:p>
            <a:pPr>
              <a:lnSpc>
                <a:spcPts val="1001"/>
              </a:lnSpc>
            </a:pPr>
            <a:endParaRPr b="0" lang="en-GB" sz="1800" spc="-1" strike="noStrike">
              <a:latin typeface="Arial"/>
            </a:endParaRPr>
          </a:p>
          <a:p>
            <a:pPr>
              <a:lnSpc>
                <a:spcPts val="1035"/>
              </a:lnSpc>
            </a:pPr>
            <a:endParaRPr b="0" lang="en-GB" sz="1800" spc="-1" strike="noStrike">
              <a:latin typeface="Arial"/>
            </a:endParaRPr>
          </a:p>
        </p:txBody>
      </p:sp>
      <p:sp>
        <p:nvSpPr>
          <p:cNvPr id="91" name="CustomShape 3"/>
          <p:cNvSpPr/>
          <p:nvPr/>
        </p:nvSpPr>
        <p:spPr>
          <a:xfrm>
            <a:off x="1166760" y="2071800"/>
            <a:ext cx="10000800" cy="3383280"/>
          </a:xfrm>
          <a:prstGeom prst="rect">
            <a:avLst/>
          </a:prstGeom>
          <a:noFill/>
          <a:ln>
            <a:noFill/>
          </a:ln>
        </p:spPr>
        <p:style>
          <a:lnRef idx="0"/>
          <a:fillRef idx="0"/>
          <a:effectRef idx="0"/>
          <a:fontRef idx="minor"/>
        </p:style>
        <p:txBody>
          <a:bodyPr lIns="90000" rIns="90000" tIns="45000" bIns="45000"/>
          <a:p>
            <a:pPr>
              <a:lnSpc>
                <a:spcPct val="100000"/>
              </a:lnSpc>
            </a:pPr>
            <a:r>
              <a:rPr b="0" lang="en-GB" sz="2000" spc="-1" strike="noStrike">
                <a:solidFill>
                  <a:srgbClr val="000000"/>
                </a:solidFill>
                <a:latin typeface="Times New Roman"/>
              </a:rPr>
              <a:t>Software, hardware and firmware vulnerabilities pose a critical risk to any organization operating a computer network, and can be difficult to categorize and mitigate. </a:t>
            </a:r>
            <a:endParaRPr b="0" lang="en-GB" sz="2000" spc="-1" strike="noStrike">
              <a:latin typeface="Arial"/>
            </a:endParaRPr>
          </a:p>
          <a:p>
            <a:pPr>
              <a:lnSpc>
                <a:spcPct val="100000"/>
              </a:lnSpc>
            </a:pPr>
            <a:r>
              <a:rPr b="0" lang="en-GB" sz="2000" spc="-1" strike="noStrike">
                <a:solidFill>
                  <a:srgbClr val="000000"/>
                </a:solidFill>
                <a:latin typeface="Times New Roman"/>
              </a:rPr>
              <a:t> </a:t>
            </a:r>
            <a:endParaRPr b="0" lang="en-GB" sz="2000" spc="-1" strike="noStrike">
              <a:latin typeface="Arial"/>
            </a:endParaRPr>
          </a:p>
          <a:p>
            <a:pPr>
              <a:lnSpc>
                <a:spcPct val="100000"/>
              </a:lnSpc>
            </a:pPr>
            <a:r>
              <a:rPr b="0" lang="en-GB" sz="2000" spc="-1" strike="noStrike">
                <a:solidFill>
                  <a:srgbClr val="000000"/>
                </a:solidFill>
                <a:latin typeface="Times New Roman"/>
              </a:rPr>
              <a:t>The Common Vulnerability Scoring System (CVSS) provides a way to capture the principal characteristics of a vulnerability, and produce a numerical score reflecting its severity, as well as a textual representation of that score. The numerical score can then be translated into a Qualitative representation (such as low, medium, high, and critical) to help organizations properly assess and prioritize their vulnerability management processes.</a:t>
            </a:r>
            <a:endParaRPr b="0" lang="en-GB" sz="2000" spc="-1" strike="noStrike">
              <a:latin typeface="Arial"/>
            </a:endParaRPr>
          </a:p>
          <a:p>
            <a:pPr algn="just">
              <a:lnSpc>
                <a:spcPct val="100000"/>
              </a:lnSpc>
            </a:pPr>
            <a:endParaRPr b="0" lang="en-GB" sz="2000" spc="-1" strike="noStrike">
              <a:latin typeface="Arial"/>
            </a:endParaRPr>
          </a:p>
          <a:p>
            <a:pPr>
              <a:lnSpc>
                <a:spcPct val="100000"/>
              </a:lnSpc>
            </a:pPr>
            <a:endParaRPr b="0" lang="en-GB" sz="2000" spc="-1" strike="noStrike">
              <a:latin typeface="Arial"/>
            </a:endParaRPr>
          </a:p>
          <a:p>
            <a:pPr>
              <a:lnSpc>
                <a:spcPct val="100000"/>
              </a:lnSpc>
            </a:pPr>
            <a:endParaRPr b="0" lang="en-GB" sz="20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7" name="Picture 1" descr=""/>
          <p:cNvPicPr/>
          <p:nvPr/>
        </p:nvPicPr>
        <p:blipFill>
          <a:blip r:embed="rId1"/>
          <a:stretch/>
        </p:blipFill>
        <p:spPr>
          <a:xfrm>
            <a:off x="-60120" y="0"/>
            <a:ext cx="12191760" cy="6845040"/>
          </a:xfrm>
          <a:prstGeom prst="rect">
            <a:avLst/>
          </a:prstGeom>
          <a:ln>
            <a:noFill/>
          </a:ln>
        </p:spPr>
      </p:pic>
      <p:sp>
        <p:nvSpPr>
          <p:cNvPr id="148" name="CustomShape 1"/>
          <p:cNvSpPr/>
          <p:nvPr/>
        </p:nvSpPr>
        <p:spPr>
          <a:xfrm>
            <a:off x="1192320" y="266760"/>
            <a:ext cx="3573720" cy="1051560"/>
          </a:xfrm>
          <a:prstGeom prst="rect">
            <a:avLst/>
          </a:prstGeom>
          <a:noFill/>
          <a:ln>
            <a:noFill/>
          </a:ln>
        </p:spPr>
        <p:style>
          <a:lnRef idx="0"/>
          <a:fillRef idx="0"/>
          <a:effectRef idx="0"/>
          <a:fontRef idx="minor"/>
        </p:style>
        <p:txBody>
          <a:bodyPr wrap="none" lIns="0" rIns="0" tIns="0" bIns="0"/>
          <a:p>
            <a:pPr>
              <a:lnSpc>
                <a:spcPts val="4141"/>
              </a:lnSpc>
            </a:pPr>
            <a:r>
              <a:rPr b="0" lang="en-GB" sz="3200" spc="-9" strike="noStrike">
                <a:solidFill>
                  <a:srgbClr val="3f3f3f"/>
                </a:solidFill>
                <a:latin typeface="Arial"/>
              </a:rPr>
              <a:t>Inputs (Base Score)</a:t>
            </a:r>
            <a:endParaRPr b="0" lang="en-GB" sz="3200" spc="-1" strike="noStrike">
              <a:latin typeface="Arial"/>
            </a:endParaRPr>
          </a:p>
          <a:p>
            <a:pPr>
              <a:lnSpc>
                <a:spcPts val="4141"/>
              </a:lnSpc>
            </a:pPr>
            <a:endParaRPr b="0" lang="en-GB" sz="3200" spc="-1" strike="noStrike">
              <a:latin typeface="Arial"/>
            </a:endParaRPr>
          </a:p>
        </p:txBody>
      </p:sp>
      <p:sp>
        <p:nvSpPr>
          <p:cNvPr id="149" name="CustomShape 2"/>
          <p:cNvSpPr/>
          <p:nvPr/>
        </p:nvSpPr>
        <p:spPr>
          <a:xfrm>
            <a:off x="1181160" y="3639600"/>
            <a:ext cx="360" cy="477720"/>
          </a:xfrm>
          <a:prstGeom prst="rect">
            <a:avLst/>
          </a:prstGeom>
          <a:noFill/>
          <a:ln>
            <a:noFill/>
          </a:ln>
        </p:spPr>
        <p:style>
          <a:lnRef idx="0"/>
          <a:fillRef idx="0"/>
          <a:effectRef idx="0"/>
          <a:fontRef idx="minor"/>
        </p:style>
        <p:txBody>
          <a:bodyPr wrap="none" lIns="0" rIns="0" tIns="0" bIns="0"/>
          <a:p>
            <a:pPr>
              <a:lnSpc>
                <a:spcPts val="1879"/>
              </a:lnSpc>
            </a:pPr>
            <a:endParaRPr b="0" lang="en-GB" sz="1800" spc="-1" strike="noStrike">
              <a:latin typeface="Arial"/>
            </a:endParaRPr>
          </a:p>
          <a:p>
            <a:pPr>
              <a:lnSpc>
                <a:spcPts val="1879"/>
              </a:lnSpc>
            </a:pPr>
            <a:endParaRPr b="0" lang="en-GB" sz="1800" spc="-1" strike="noStrike">
              <a:latin typeface="Arial"/>
            </a:endParaRPr>
          </a:p>
        </p:txBody>
      </p:sp>
      <p:sp>
        <p:nvSpPr>
          <p:cNvPr id="150" name="CustomShape 3"/>
          <p:cNvSpPr/>
          <p:nvPr/>
        </p:nvSpPr>
        <p:spPr>
          <a:xfrm>
            <a:off x="551520" y="1917000"/>
            <a:ext cx="10800720" cy="399600"/>
          </a:xfrm>
          <a:prstGeom prst="rect">
            <a:avLst/>
          </a:prstGeom>
          <a:noFill/>
          <a:ln>
            <a:noFill/>
          </a:ln>
        </p:spPr>
        <p:style>
          <a:lnRef idx="0"/>
          <a:fillRef idx="0"/>
          <a:effectRef idx="0"/>
          <a:fontRef idx="minor"/>
        </p:style>
      </p:sp>
      <p:pic>
        <p:nvPicPr>
          <p:cNvPr id="151" name="Picture 2" descr=""/>
          <p:cNvPicPr/>
          <p:nvPr/>
        </p:nvPicPr>
        <p:blipFill>
          <a:blip r:embed="rId2"/>
          <a:srcRect l="20514" t="32589" r="21493" b="12653"/>
          <a:stretch/>
        </p:blipFill>
        <p:spPr>
          <a:xfrm>
            <a:off x="2063520" y="1845000"/>
            <a:ext cx="8208720" cy="4357440"/>
          </a:xfrm>
          <a:prstGeom prst="rect">
            <a:avLst/>
          </a:prstGeom>
          <a:ln>
            <a:noFill/>
          </a:ln>
        </p:spPr>
      </p:pic>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2" name="Picture 1" descr=""/>
          <p:cNvPicPr/>
          <p:nvPr/>
        </p:nvPicPr>
        <p:blipFill>
          <a:blip r:embed="rId1"/>
          <a:stretch/>
        </p:blipFill>
        <p:spPr>
          <a:xfrm>
            <a:off x="-60120" y="0"/>
            <a:ext cx="12191760" cy="6845040"/>
          </a:xfrm>
          <a:prstGeom prst="rect">
            <a:avLst/>
          </a:prstGeom>
          <a:ln>
            <a:noFill/>
          </a:ln>
        </p:spPr>
      </p:pic>
      <p:sp>
        <p:nvSpPr>
          <p:cNvPr id="153" name="CustomShape 1"/>
          <p:cNvSpPr/>
          <p:nvPr/>
        </p:nvSpPr>
        <p:spPr>
          <a:xfrm>
            <a:off x="1193040" y="266760"/>
            <a:ext cx="3686400" cy="1051560"/>
          </a:xfrm>
          <a:prstGeom prst="rect">
            <a:avLst/>
          </a:prstGeom>
          <a:noFill/>
          <a:ln>
            <a:noFill/>
          </a:ln>
        </p:spPr>
        <p:style>
          <a:lnRef idx="0"/>
          <a:fillRef idx="0"/>
          <a:effectRef idx="0"/>
          <a:fontRef idx="minor"/>
        </p:style>
        <p:txBody>
          <a:bodyPr wrap="none" lIns="0" rIns="0" tIns="0" bIns="0"/>
          <a:p>
            <a:pPr>
              <a:lnSpc>
                <a:spcPts val="4141"/>
              </a:lnSpc>
            </a:pPr>
            <a:r>
              <a:rPr b="0" lang="en-GB" sz="3200" spc="-9" strike="noStrike">
                <a:solidFill>
                  <a:srgbClr val="3f3f3f"/>
                </a:solidFill>
                <a:latin typeface="Arial"/>
              </a:rPr>
              <a:t>Output (Base Score)</a:t>
            </a:r>
            <a:endParaRPr b="0" lang="en-GB" sz="3200" spc="-1" strike="noStrike">
              <a:latin typeface="Arial"/>
            </a:endParaRPr>
          </a:p>
          <a:p>
            <a:pPr>
              <a:lnSpc>
                <a:spcPts val="4141"/>
              </a:lnSpc>
            </a:pPr>
            <a:endParaRPr b="0" lang="en-GB" sz="3200" spc="-1" strike="noStrike">
              <a:latin typeface="Arial"/>
            </a:endParaRPr>
          </a:p>
        </p:txBody>
      </p:sp>
      <p:sp>
        <p:nvSpPr>
          <p:cNvPr id="154" name="CustomShape 2"/>
          <p:cNvSpPr/>
          <p:nvPr/>
        </p:nvSpPr>
        <p:spPr>
          <a:xfrm>
            <a:off x="1181160" y="3639600"/>
            <a:ext cx="360" cy="477720"/>
          </a:xfrm>
          <a:prstGeom prst="rect">
            <a:avLst/>
          </a:prstGeom>
          <a:noFill/>
          <a:ln>
            <a:noFill/>
          </a:ln>
        </p:spPr>
        <p:style>
          <a:lnRef idx="0"/>
          <a:fillRef idx="0"/>
          <a:effectRef idx="0"/>
          <a:fontRef idx="minor"/>
        </p:style>
        <p:txBody>
          <a:bodyPr wrap="none" lIns="0" rIns="0" tIns="0" bIns="0"/>
          <a:p>
            <a:pPr>
              <a:lnSpc>
                <a:spcPts val="1879"/>
              </a:lnSpc>
            </a:pPr>
            <a:endParaRPr b="0" lang="en-GB" sz="1800" spc="-1" strike="noStrike">
              <a:latin typeface="Arial"/>
            </a:endParaRPr>
          </a:p>
          <a:p>
            <a:pPr>
              <a:lnSpc>
                <a:spcPts val="1879"/>
              </a:lnSpc>
            </a:pPr>
            <a:endParaRPr b="0" lang="en-GB" sz="1800" spc="-1" strike="noStrike">
              <a:latin typeface="Arial"/>
            </a:endParaRPr>
          </a:p>
        </p:txBody>
      </p:sp>
      <p:sp>
        <p:nvSpPr>
          <p:cNvPr id="155" name="CustomShape 3"/>
          <p:cNvSpPr/>
          <p:nvPr/>
        </p:nvSpPr>
        <p:spPr>
          <a:xfrm>
            <a:off x="551520" y="1917000"/>
            <a:ext cx="10800720" cy="399600"/>
          </a:xfrm>
          <a:prstGeom prst="rect">
            <a:avLst/>
          </a:prstGeom>
          <a:noFill/>
          <a:ln>
            <a:noFill/>
          </a:ln>
        </p:spPr>
        <p:style>
          <a:lnRef idx="0"/>
          <a:fillRef idx="0"/>
          <a:effectRef idx="0"/>
          <a:fontRef idx="minor"/>
        </p:style>
      </p:sp>
      <p:pic>
        <p:nvPicPr>
          <p:cNvPr id="156" name="Picture 6" descr=""/>
          <p:cNvPicPr/>
          <p:nvPr/>
        </p:nvPicPr>
        <p:blipFill>
          <a:blip r:embed="rId2"/>
          <a:srcRect l="0" t="0" r="53362" b="51033"/>
          <a:stretch/>
        </p:blipFill>
        <p:spPr>
          <a:xfrm>
            <a:off x="2783520" y="1932480"/>
            <a:ext cx="6847200" cy="4293720"/>
          </a:xfrm>
          <a:prstGeom prst="rect">
            <a:avLst/>
          </a:prstGeom>
          <a:ln>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7" name="Picture 1" descr=""/>
          <p:cNvPicPr/>
          <p:nvPr/>
        </p:nvPicPr>
        <p:blipFill>
          <a:blip r:embed="rId1"/>
          <a:stretch/>
        </p:blipFill>
        <p:spPr>
          <a:xfrm>
            <a:off x="-60120" y="0"/>
            <a:ext cx="12191760" cy="6845040"/>
          </a:xfrm>
          <a:prstGeom prst="rect">
            <a:avLst/>
          </a:prstGeom>
          <a:ln>
            <a:noFill/>
          </a:ln>
        </p:spPr>
      </p:pic>
      <p:sp>
        <p:nvSpPr>
          <p:cNvPr id="158" name="CustomShape 1"/>
          <p:cNvSpPr/>
          <p:nvPr/>
        </p:nvSpPr>
        <p:spPr>
          <a:xfrm>
            <a:off x="1192680" y="266760"/>
            <a:ext cx="4001760" cy="1051560"/>
          </a:xfrm>
          <a:prstGeom prst="rect">
            <a:avLst/>
          </a:prstGeom>
          <a:noFill/>
          <a:ln>
            <a:noFill/>
          </a:ln>
        </p:spPr>
        <p:style>
          <a:lnRef idx="0"/>
          <a:fillRef idx="0"/>
          <a:effectRef idx="0"/>
          <a:fontRef idx="minor"/>
        </p:style>
        <p:txBody>
          <a:bodyPr wrap="none" lIns="0" rIns="0" tIns="0" bIns="0"/>
          <a:p>
            <a:pPr>
              <a:lnSpc>
                <a:spcPts val="4141"/>
              </a:lnSpc>
            </a:pPr>
            <a:r>
              <a:rPr b="0" lang="en-GB" sz="3200" spc="-9" strike="noStrike">
                <a:solidFill>
                  <a:srgbClr val="3f3f3f"/>
                </a:solidFill>
                <a:latin typeface="Arial"/>
              </a:rPr>
              <a:t>Test cases and results</a:t>
            </a:r>
            <a:endParaRPr b="0" lang="en-GB" sz="3200" spc="-1" strike="noStrike">
              <a:latin typeface="Arial"/>
            </a:endParaRPr>
          </a:p>
          <a:p>
            <a:pPr>
              <a:lnSpc>
                <a:spcPts val="4141"/>
              </a:lnSpc>
            </a:pPr>
            <a:endParaRPr b="0" lang="en-GB" sz="3200" spc="-1" strike="noStrike">
              <a:latin typeface="Arial"/>
            </a:endParaRPr>
          </a:p>
        </p:txBody>
      </p:sp>
      <p:sp>
        <p:nvSpPr>
          <p:cNvPr id="159" name="CustomShape 2"/>
          <p:cNvSpPr/>
          <p:nvPr/>
        </p:nvSpPr>
        <p:spPr>
          <a:xfrm>
            <a:off x="1181160" y="3639600"/>
            <a:ext cx="360" cy="477720"/>
          </a:xfrm>
          <a:prstGeom prst="rect">
            <a:avLst/>
          </a:prstGeom>
          <a:noFill/>
          <a:ln>
            <a:noFill/>
          </a:ln>
        </p:spPr>
        <p:style>
          <a:lnRef idx="0"/>
          <a:fillRef idx="0"/>
          <a:effectRef idx="0"/>
          <a:fontRef idx="minor"/>
        </p:style>
        <p:txBody>
          <a:bodyPr wrap="none" lIns="0" rIns="0" tIns="0" bIns="0"/>
          <a:p>
            <a:pPr>
              <a:lnSpc>
                <a:spcPts val="1879"/>
              </a:lnSpc>
            </a:pPr>
            <a:endParaRPr b="0" lang="en-GB" sz="1800" spc="-1" strike="noStrike">
              <a:latin typeface="Arial"/>
            </a:endParaRPr>
          </a:p>
          <a:p>
            <a:pPr>
              <a:lnSpc>
                <a:spcPts val="1879"/>
              </a:lnSpc>
            </a:pPr>
            <a:endParaRPr b="0" lang="en-GB" sz="1800" spc="-1" strike="noStrike">
              <a:latin typeface="Arial"/>
            </a:endParaRPr>
          </a:p>
        </p:txBody>
      </p:sp>
      <p:sp>
        <p:nvSpPr>
          <p:cNvPr id="160" name="CustomShape 3"/>
          <p:cNvSpPr/>
          <p:nvPr/>
        </p:nvSpPr>
        <p:spPr>
          <a:xfrm>
            <a:off x="551520" y="1917000"/>
            <a:ext cx="10800720" cy="399600"/>
          </a:xfrm>
          <a:prstGeom prst="rect">
            <a:avLst/>
          </a:prstGeom>
          <a:noFill/>
          <a:ln>
            <a:noFill/>
          </a:ln>
        </p:spPr>
        <p:style>
          <a:lnRef idx="0"/>
          <a:fillRef idx="0"/>
          <a:effectRef idx="0"/>
          <a:fontRef idx="minor"/>
        </p:style>
      </p:sp>
      <p:pic>
        <p:nvPicPr>
          <p:cNvPr id="161" name="Picture 7" descr=""/>
          <p:cNvPicPr/>
          <p:nvPr/>
        </p:nvPicPr>
        <p:blipFill>
          <a:blip r:embed="rId2"/>
          <a:stretch/>
        </p:blipFill>
        <p:spPr>
          <a:xfrm>
            <a:off x="1631520" y="1772640"/>
            <a:ext cx="8640720" cy="4527360"/>
          </a:xfrm>
          <a:prstGeom prst="rect">
            <a:avLst/>
          </a:prstGeom>
          <a:ln>
            <a:noFill/>
          </a:ln>
        </p:spPr>
      </p:pic>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2" name="Picture 1" descr=""/>
          <p:cNvPicPr/>
          <p:nvPr/>
        </p:nvPicPr>
        <p:blipFill>
          <a:blip r:embed="rId1"/>
          <a:stretch/>
        </p:blipFill>
        <p:spPr>
          <a:xfrm>
            <a:off x="0" y="0"/>
            <a:ext cx="12191760" cy="6845040"/>
          </a:xfrm>
          <a:prstGeom prst="rect">
            <a:avLst/>
          </a:prstGeom>
          <a:ln>
            <a:noFill/>
          </a:ln>
        </p:spPr>
      </p:pic>
      <p:sp>
        <p:nvSpPr>
          <p:cNvPr id="163" name="CustomShape 1"/>
          <p:cNvSpPr/>
          <p:nvPr/>
        </p:nvSpPr>
        <p:spPr>
          <a:xfrm>
            <a:off x="1192320" y="267480"/>
            <a:ext cx="2144880" cy="1051560"/>
          </a:xfrm>
          <a:prstGeom prst="rect">
            <a:avLst/>
          </a:prstGeom>
          <a:noFill/>
          <a:ln>
            <a:noFill/>
          </a:ln>
        </p:spPr>
        <p:style>
          <a:lnRef idx="0"/>
          <a:fillRef idx="0"/>
          <a:effectRef idx="0"/>
          <a:fontRef idx="minor"/>
        </p:style>
        <p:txBody>
          <a:bodyPr wrap="none" lIns="0" rIns="0" tIns="0" bIns="0"/>
          <a:p>
            <a:pPr>
              <a:lnSpc>
                <a:spcPts val="4141"/>
              </a:lnSpc>
            </a:pPr>
            <a:r>
              <a:rPr b="0" lang="en-GB" sz="3420" spc="-9" strike="noStrike">
                <a:solidFill>
                  <a:srgbClr val="3f3f3f"/>
                </a:solidFill>
                <a:latin typeface="Arial"/>
              </a:rPr>
              <a:t>Conclusion</a:t>
            </a:r>
            <a:endParaRPr b="0" lang="en-GB" sz="3420" spc="-1" strike="noStrike">
              <a:latin typeface="Arial"/>
            </a:endParaRPr>
          </a:p>
          <a:p>
            <a:pPr>
              <a:lnSpc>
                <a:spcPts val="4141"/>
              </a:lnSpc>
            </a:pPr>
            <a:endParaRPr b="0" lang="en-GB" sz="3420" spc="-1" strike="noStrike">
              <a:latin typeface="Arial"/>
            </a:endParaRPr>
          </a:p>
        </p:txBody>
      </p:sp>
      <p:sp>
        <p:nvSpPr>
          <p:cNvPr id="164" name="CustomShape 2"/>
          <p:cNvSpPr/>
          <p:nvPr/>
        </p:nvSpPr>
        <p:spPr>
          <a:xfrm>
            <a:off x="17280" y="720"/>
            <a:ext cx="226800" cy="274680"/>
          </a:xfrm>
          <a:prstGeom prst="rect">
            <a:avLst/>
          </a:prstGeom>
          <a:noFill/>
          <a:ln w="9360">
            <a:noFill/>
          </a:ln>
        </p:spPr>
        <p:style>
          <a:lnRef idx="0"/>
          <a:fillRef idx="0"/>
          <a:effectRef idx="0"/>
          <a:fontRef idx="minor"/>
        </p:style>
        <p:txBody>
          <a:bodyPr wrap="none" anchor="ctr"/>
          <a:p>
            <a:pPr algn="just">
              <a:lnSpc>
                <a:spcPct val="100000"/>
              </a:lnSpc>
            </a:pPr>
            <a:r>
              <a:rPr b="0" lang="en-GB" sz="1200" spc="-1" strike="noStrike">
                <a:solidFill>
                  <a:srgbClr val="000000"/>
                </a:solidFill>
                <a:latin typeface="Arial"/>
                <a:ea typeface="Times New Roman"/>
              </a:rPr>
              <a:t> </a:t>
            </a:r>
            <a:endParaRPr b="0" lang="en-GB" sz="1200" spc="-1" strike="noStrike">
              <a:latin typeface="Arial"/>
            </a:endParaRPr>
          </a:p>
        </p:txBody>
      </p:sp>
      <p:sp>
        <p:nvSpPr>
          <p:cNvPr id="165" name="CustomShape 3"/>
          <p:cNvSpPr/>
          <p:nvPr/>
        </p:nvSpPr>
        <p:spPr>
          <a:xfrm>
            <a:off x="988200" y="1995840"/>
            <a:ext cx="10215360" cy="1616760"/>
          </a:xfrm>
          <a:prstGeom prst="rect">
            <a:avLst/>
          </a:prstGeom>
          <a:noFill/>
          <a:ln w="9360">
            <a:noFill/>
          </a:ln>
        </p:spPr>
        <p:style>
          <a:lnRef idx="0"/>
          <a:fillRef idx="0"/>
          <a:effectRef idx="0"/>
          <a:fontRef idx="minor"/>
        </p:style>
        <p:txBody>
          <a:bodyPr anchor="ctr"/>
          <a:p>
            <a:pPr>
              <a:lnSpc>
                <a:spcPct val="100000"/>
              </a:lnSpc>
            </a:pPr>
            <a:r>
              <a:rPr b="0" lang="en-GB" sz="2000" spc="-1" strike="noStrike">
                <a:solidFill>
                  <a:srgbClr val="000000"/>
                </a:solidFill>
                <a:latin typeface="Calibri"/>
              </a:rPr>
              <a:t>Towards the end of the project, developers were successfully able to learn about the working of a Vulnerability Scoring System. Developers learned new concepts related to C language, different type of vulnerabilities and their criticality in the organization’s environment. Because of the limited knowledge and time constraints, developers were only able to build a prototype of the Common Vulnerability Scoring System.</a:t>
            </a:r>
            <a:endParaRPr b="0" lang="en-GB" sz="20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6" name="Picture 1" descr=""/>
          <p:cNvPicPr/>
          <p:nvPr/>
        </p:nvPicPr>
        <p:blipFill>
          <a:blip r:embed="rId1"/>
          <a:stretch/>
        </p:blipFill>
        <p:spPr>
          <a:xfrm>
            <a:off x="0" y="0"/>
            <a:ext cx="12191760" cy="6845040"/>
          </a:xfrm>
          <a:prstGeom prst="rect">
            <a:avLst/>
          </a:prstGeom>
          <a:ln>
            <a:noFill/>
          </a:ln>
        </p:spPr>
      </p:pic>
      <p:sp>
        <p:nvSpPr>
          <p:cNvPr id="167" name="CustomShape 1"/>
          <p:cNvSpPr/>
          <p:nvPr/>
        </p:nvSpPr>
        <p:spPr>
          <a:xfrm>
            <a:off x="1003680" y="267480"/>
            <a:ext cx="2601360" cy="1051560"/>
          </a:xfrm>
          <a:prstGeom prst="rect">
            <a:avLst/>
          </a:prstGeom>
          <a:noFill/>
          <a:ln>
            <a:noFill/>
          </a:ln>
        </p:spPr>
        <p:style>
          <a:lnRef idx="0"/>
          <a:fillRef idx="0"/>
          <a:effectRef idx="0"/>
          <a:fontRef idx="minor"/>
        </p:style>
        <p:txBody>
          <a:bodyPr wrap="none" lIns="0" rIns="0" tIns="0" bIns="0"/>
          <a:p>
            <a:pPr>
              <a:lnSpc>
                <a:spcPts val="4141"/>
              </a:lnSpc>
            </a:pPr>
            <a:r>
              <a:rPr b="0" lang="en-GB" sz="3420" spc="-9" strike="noStrike">
                <a:solidFill>
                  <a:srgbClr val="3f3f3f"/>
                </a:solidFill>
                <a:latin typeface="Arial"/>
              </a:rPr>
              <a:t>Future Scope</a:t>
            </a:r>
            <a:endParaRPr b="0" lang="en-GB" sz="3420" spc="-1" strike="noStrike">
              <a:latin typeface="Arial"/>
            </a:endParaRPr>
          </a:p>
          <a:p>
            <a:pPr>
              <a:lnSpc>
                <a:spcPts val="4141"/>
              </a:lnSpc>
            </a:pPr>
            <a:endParaRPr b="0" lang="en-GB" sz="3420" spc="-1" strike="noStrike">
              <a:latin typeface="Arial"/>
            </a:endParaRPr>
          </a:p>
        </p:txBody>
      </p:sp>
      <p:sp>
        <p:nvSpPr>
          <p:cNvPr id="168" name="CustomShape 2"/>
          <p:cNvSpPr/>
          <p:nvPr/>
        </p:nvSpPr>
        <p:spPr>
          <a:xfrm>
            <a:off x="17280" y="720"/>
            <a:ext cx="226800" cy="274680"/>
          </a:xfrm>
          <a:prstGeom prst="rect">
            <a:avLst/>
          </a:prstGeom>
          <a:noFill/>
          <a:ln w="9360">
            <a:noFill/>
          </a:ln>
        </p:spPr>
        <p:style>
          <a:lnRef idx="0"/>
          <a:fillRef idx="0"/>
          <a:effectRef idx="0"/>
          <a:fontRef idx="minor"/>
        </p:style>
        <p:txBody>
          <a:bodyPr wrap="none" anchor="ctr"/>
          <a:p>
            <a:pPr algn="just">
              <a:lnSpc>
                <a:spcPct val="100000"/>
              </a:lnSpc>
            </a:pPr>
            <a:r>
              <a:rPr b="0" lang="en-GB" sz="1200" spc="-1" strike="noStrike">
                <a:solidFill>
                  <a:srgbClr val="000000"/>
                </a:solidFill>
                <a:latin typeface="Arial"/>
                <a:ea typeface="Times New Roman"/>
              </a:rPr>
              <a:t> </a:t>
            </a:r>
            <a:endParaRPr b="0" lang="en-GB" sz="1200" spc="-1" strike="noStrike">
              <a:latin typeface="Arial"/>
            </a:endParaRPr>
          </a:p>
        </p:txBody>
      </p:sp>
      <p:sp>
        <p:nvSpPr>
          <p:cNvPr id="169" name="CustomShape 3"/>
          <p:cNvSpPr/>
          <p:nvPr/>
        </p:nvSpPr>
        <p:spPr>
          <a:xfrm>
            <a:off x="988200" y="2019960"/>
            <a:ext cx="10215360" cy="1281240"/>
          </a:xfrm>
          <a:prstGeom prst="rect">
            <a:avLst/>
          </a:prstGeom>
          <a:noFill/>
          <a:ln w="9360">
            <a:noFill/>
          </a:ln>
        </p:spPr>
        <p:style>
          <a:lnRef idx="0"/>
          <a:fillRef idx="0"/>
          <a:effectRef idx="0"/>
          <a:fontRef idx="minor"/>
        </p:style>
        <p:txBody>
          <a:bodyPr anchor="ctr"/>
          <a:p>
            <a:pPr>
              <a:lnSpc>
                <a:spcPct val="100000"/>
              </a:lnSpc>
            </a:pPr>
            <a:r>
              <a:rPr b="0" lang="en-GB" sz="2000" spc="-1" strike="noStrike">
                <a:solidFill>
                  <a:srgbClr val="000000"/>
                </a:solidFill>
                <a:latin typeface="Times New Roman"/>
              </a:rPr>
              <a:t>If given necessary resources, this scoring system can be implemented to all the vulnerability databases, as they are currently using CVSS 2.0 and this version of CVSS is more accurate, precise and more detailed.</a:t>
            </a:r>
            <a:endParaRPr b="0" lang="en-GB" sz="2000" spc="-1" strike="noStrike">
              <a:latin typeface="Arial"/>
            </a:endParaRPr>
          </a:p>
          <a:p>
            <a:pPr>
              <a:lnSpc>
                <a:spcPct val="100000"/>
              </a:lnSpc>
            </a:pPr>
            <a:endParaRPr b="0" lang="en-GB" sz="20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0" name="Picture 1" descr=""/>
          <p:cNvPicPr/>
          <p:nvPr/>
        </p:nvPicPr>
        <p:blipFill>
          <a:blip r:embed="rId1"/>
          <a:stretch/>
        </p:blipFill>
        <p:spPr>
          <a:xfrm>
            <a:off x="-60120" y="0"/>
            <a:ext cx="12191760" cy="6845040"/>
          </a:xfrm>
          <a:prstGeom prst="rect">
            <a:avLst/>
          </a:prstGeom>
          <a:ln>
            <a:noFill/>
          </a:ln>
        </p:spPr>
      </p:pic>
      <p:sp>
        <p:nvSpPr>
          <p:cNvPr id="171" name="CustomShape 1"/>
          <p:cNvSpPr/>
          <p:nvPr/>
        </p:nvSpPr>
        <p:spPr>
          <a:xfrm>
            <a:off x="1186920" y="266760"/>
            <a:ext cx="2070000" cy="1051560"/>
          </a:xfrm>
          <a:prstGeom prst="rect">
            <a:avLst/>
          </a:prstGeom>
          <a:noFill/>
          <a:ln>
            <a:noFill/>
          </a:ln>
        </p:spPr>
        <p:style>
          <a:lnRef idx="0"/>
          <a:fillRef idx="0"/>
          <a:effectRef idx="0"/>
          <a:fontRef idx="minor"/>
        </p:style>
        <p:txBody>
          <a:bodyPr wrap="none" lIns="0" rIns="0" tIns="0" bIns="0"/>
          <a:p>
            <a:pPr>
              <a:lnSpc>
                <a:spcPts val="4141"/>
              </a:lnSpc>
            </a:pPr>
            <a:r>
              <a:rPr b="0" lang="en-GB" sz="3200" spc="-9" strike="noStrike">
                <a:solidFill>
                  <a:srgbClr val="3f3f3f"/>
                </a:solidFill>
                <a:latin typeface="Arial"/>
              </a:rPr>
              <a:t>References</a:t>
            </a:r>
            <a:endParaRPr b="0" lang="en-GB" sz="3200" spc="-1" strike="noStrike">
              <a:latin typeface="Arial"/>
            </a:endParaRPr>
          </a:p>
          <a:p>
            <a:pPr>
              <a:lnSpc>
                <a:spcPts val="4141"/>
              </a:lnSpc>
            </a:pPr>
            <a:endParaRPr b="0" lang="en-GB" sz="3200" spc="-1" strike="noStrike">
              <a:latin typeface="Arial"/>
            </a:endParaRPr>
          </a:p>
        </p:txBody>
      </p:sp>
      <p:sp>
        <p:nvSpPr>
          <p:cNvPr id="172" name="CustomShape 2"/>
          <p:cNvSpPr/>
          <p:nvPr/>
        </p:nvSpPr>
        <p:spPr>
          <a:xfrm>
            <a:off x="1181160" y="3639600"/>
            <a:ext cx="360" cy="477720"/>
          </a:xfrm>
          <a:prstGeom prst="rect">
            <a:avLst/>
          </a:prstGeom>
          <a:noFill/>
          <a:ln>
            <a:noFill/>
          </a:ln>
        </p:spPr>
        <p:style>
          <a:lnRef idx="0"/>
          <a:fillRef idx="0"/>
          <a:effectRef idx="0"/>
          <a:fontRef idx="minor"/>
        </p:style>
        <p:txBody>
          <a:bodyPr wrap="none" lIns="0" rIns="0" tIns="0" bIns="0"/>
          <a:p>
            <a:pPr>
              <a:lnSpc>
                <a:spcPts val="1879"/>
              </a:lnSpc>
            </a:pPr>
            <a:endParaRPr b="0" lang="en-GB" sz="1800" spc="-1" strike="noStrike">
              <a:latin typeface="Arial"/>
            </a:endParaRPr>
          </a:p>
          <a:p>
            <a:pPr>
              <a:lnSpc>
                <a:spcPts val="1879"/>
              </a:lnSpc>
            </a:pPr>
            <a:endParaRPr b="0" lang="en-GB" sz="1800" spc="-1" strike="noStrike">
              <a:latin typeface="Arial"/>
            </a:endParaRPr>
          </a:p>
        </p:txBody>
      </p:sp>
      <p:sp>
        <p:nvSpPr>
          <p:cNvPr id="173" name="CustomShape 3"/>
          <p:cNvSpPr/>
          <p:nvPr/>
        </p:nvSpPr>
        <p:spPr>
          <a:xfrm>
            <a:off x="551520" y="1917000"/>
            <a:ext cx="10800720" cy="399600"/>
          </a:xfrm>
          <a:prstGeom prst="rect">
            <a:avLst/>
          </a:prstGeom>
          <a:noFill/>
          <a:ln>
            <a:noFill/>
          </a:ln>
        </p:spPr>
        <p:style>
          <a:lnRef idx="0"/>
          <a:fillRef idx="0"/>
          <a:effectRef idx="0"/>
          <a:fontRef idx="minor"/>
        </p:style>
      </p:sp>
      <p:sp>
        <p:nvSpPr>
          <p:cNvPr id="174" name="CustomShape 4"/>
          <p:cNvSpPr/>
          <p:nvPr/>
        </p:nvSpPr>
        <p:spPr>
          <a:xfrm>
            <a:off x="1181160" y="2036880"/>
            <a:ext cx="9955080" cy="3413880"/>
          </a:xfrm>
          <a:prstGeom prst="rect">
            <a:avLst/>
          </a:prstGeom>
          <a:noFill/>
          <a:ln>
            <a:noFill/>
          </a:ln>
        </p:spPr>
        <p:style>
          <a:lnRef idx="0"/>
          <a:fillRef idx="0"/>
          <a:effectRef idx="0"/>
          <a:fontRef idx="minor"/>
        </p:style>
        <p:txBody>
          <a:bodyPr lIns="90000" rIns="90000" tIns="45000" bIns="45000"/>
          <a:p>
            <a:pPr marL="181080" indent="-180720" algn="just">
              <a:lnSpc>
                <a:spcPct val="100000"/>
              </a:lnSpc>
            </a:pPr>
            <a:r>
              <a:rPr b="0" lang="en-GB" sz="2000" spc="-1" strike="noStrike">
                <a:solidFill>
                  <a:srgbClr val="000000"/>
                </a:solidFill>
                <a:latin typeface="Times New Roman"/>
                <a:ea typeface="Times New Roman"/>
              </a:rPr>
              <a:t>[1] Schіffmаn, M., &amp; Cіscо, C. І. А. G. (2005). А cоmplеtе guіdе tо thе</a:t>
            </a:r>
            <a:r>
              <a:rPr b="0" lang="en-GB" sz="2000" spc="-1" strike="noStrike">
                <a:solidFill>
                  <a:srgbClr val="000000"/>
                </a:solidFill>
                <a:latin typeface="Times New Roman"/>
                <a:ea typeface="Times New Roman"/>
              </a:rPr>
              <a:t>	</a:t>
            </a:r>
            <a:r>
              <a:rPr b="0" lang="en-GB" sz="2000" spc="-1" strike="noStrike">
                <a:solidFill>
                  <a:srgbClr val="000000"/>
                </a:solidFill>
                <a:latin typeface="Times New Roman"/>
                <a:ea typeface="Times New Roman"/>
              </a:rPr>
              <a:t>cоmmоn vulnеrаbіlіty scоrіng systеm (cvss). </a:t>
            </a:r>
            <a:r>
              <a:rPr b="0" i="1" lang="en-GB" sz="2000" spc="-1" strike="noStrike">
                <a:solidFill>
                  <a:srgbClr val="000000"/>
                </a:solidFill>
                <a:latin typeface="Times New Roman"/>
                <a:ea typeface="Times New Roman"/>
              </a:rPr>
              <a:t>Whіtе pаpеr. Іdеntіfіcаtіоn оf Bаsіc Mеаsurаblе Sеcurіty Cоmpоnеnts іn Sоftwаrе Іntеnsіvе Systеms</a:t>
            </a:r>
            <a:r>
              <a:rPr b="0" lang="en-GB" sz="2000" spc="-1" strike="noStrike">
                <a:solidFill>
                  <a:srgbClr val="000000"/>
                </a:solidFill>
                <a:latin typeface="Times New Roman"/>
                <a:ea typeface="Times New Roman"/>
              </a:rPr>
              <a:t>.</a:t>
            </a:r>
            <a:endParaRPr b="0" lang="en-GB" sz="2000" spc="-1" strike="noStrike">
              <a:latin typeface="Arial"/>
            </a:endParaRPr>
          </a:p>
          <a:p>
            <a:pPr algn="just">
              <a:lnSpc>
                <a:spcPct val="100000"/>
              </a:lnSpc>
            </a:pPr>
            <a:r>
              <a:rPr b="0" lang="en-GB" sz="2000" spc="-1" strike="noStrike">
                <a:solidFill>
                  <a:srgbClr val="000000"/>
                </a:solidFill>
                <a:latin typeface="Times New Roman"/>
                <a:ea typeface="Times New Roman"/>
              </a:rPr>
              <a:t> </a:t>
            </a:r>
            <a:endParaRPr b="0" lang="en-GB" sz="2000" spc="-1" strike="noStrike">
              <a:latin typeface="Arial"/>
            </a:endParaRPr>
          </a:p>
          <a:p>
            <a:pPr marL="181080" indent="-180720" algn="just">
              <a:lnSpc>
                <a:spcPct val="100000"/>
              </a:lnSpc>
            </a:pPr>
            <a:r>
              <a:rPr b="0" lang="en-GB" sz="2000" spc="-1" strike="noStrike">
                <a:solidFill>
                  <a:srgbClr val="000000"/>
                </a:solidFill>
                <a:latin typeface="Times New Roman"/>
                <a:ea typeface="Times New Roman"/>
              </a:rPr>
              <a:t>[2] </a:t>
            </a:r>
            <a:r>
              <a:rPr b="0" lang="en-GB" sz="2000" spc="-1" strike="noStrike">
                <a:solidFill>
                  <a:srgbClr val="000000"/>
                </a:solidFill>
                <a:latin typeface="Times New Roman"/>
                <a:ea typeface="Times New Roman"/>
              </a:rPr>
              <a:t>	</a:t>
            </a:r>
            <a:r>
              <a:rPr b="0" lang="en-GB" sz="2000" spc="-1" strike="noStrike">
                <a:solidFill>
                  <a:srgbClr val="000000"/>
                </a:solidFill>
                <a:latin typeface="Times New Roman"/>
                <a:ea typeface="Times New Roman"/>
              </a:rPr>
              <a:t>Aggarwal, K.K., Singh, Yogesh, Software Engineering, 3rd Edition, New Age International Publishers, 2007  </a:t>
            </a:r>
            <a:endParaRPr b="0" lang="en-GB" sz="2000" spc="-1" strike="noStrike">
              <a:latin typeface="Arial"/>
            </a:endParaRPr>
          </a:p>
          <a:p>
            <a:pPr algn="just">
              <a:lnSpc>
                <a:spcPct val="100000"/>
              </a:lnSpc>
            </a:pPr>
            <a:r>
              <a:rPr b="0" lang="en-GB" sz="2000" spc="-1" strike="noStrike">
                <a:solidFill>
                  <a:srgbClr val="000000"/>
                </a:solidFill>
                <a:latin typeface="Times New Roman"/>
                <a:ea typeface="Times New Roman"/>
              </a:rPr>
              <a:t> </a:t>
            </a:r>
            <a:endParaRPr b="0" lang="en-GB" sz="2000" spc="-1" strike="noStrike">
              <a:latin typeface="Arial"/>
            </a:endParaRPr>
          </a:p>
          <a:p>
            <a:pPr marL="181080" indent="-180720" algn="just">
              <a:lnSpc>
                <a:spcPct val="100000"/>
              </a:lnSpc>
            </a:pPr>
            <a:r>
              <a:rPr b="0" lang="en-GB" sz="2000" spc="-1" strike="noStrike">
                <a:solidFill>
                  <a:srgbClr val="000000"/>
                </a:solidFill>
                <a:latin typeface="Times New Roman"/>
                <a:ea typeface="Times New Roman"/>
              </a:rPr>
              <a:t>[3] </a:t>
            </a:r>
            <a:r>
              <a:rPr b="0" lang="en-GB" sz="2000" spc="-1" strike="noStrike">
                <a:solidFill>
                  <a:srgbClr val="000000"/>
                </a:solidFill>
                <a:latin typeface="Times New Roman"/>
                <a:ea typeface="Times New Roman"/>
              </a:rPr>
              <a:t>	</a:t>
            </a:r>
            <a:r>
              <a:rPr b="0" lang="en-GB" sz="2000" spc="-1" strike="noStrike">
                <a:solidFill>
                  <a:srgbClr val="000000"/>
                </a:solidFill>
                <a:latin typeface="Times New Roman"/>
                <a:ea typeface="Times New Roman"/>
              </a:rPr>
              <a:t>Mеll, P., Kеnt, K. А., &amp; Rоmаnоsky, S. (2007). </a:t>
            </a:r>
            <a:r>
              <a:rPr b="0" i="1" lang="en-GB" sz="2000" spc="-1" strike="noStrike">
                <a:solidFill>
                  <a:srgbClr val="000000"/>
                </a:solidFill>
                <a:latin typeface="Times New Roman"/>
                <a:ea typeface="Times New Roman"/>
              </a:rPr>
              <a:t>Thе cоmmоn vulnеrаbіlіty scоrіng systеm (CVSS) аnd іts аpplіcаbіlіty tо fеdеrаl аgеncy systеms</a:t>
            </a:r>
            <a:r>
              <a:rPr b="0" lang="en-GB" sz="2000" spc="-1" strike="noStrike">
                <a:solidFill>
                  <a:srgbClr val="000000"/>
                </a:solidFill>
                <a:latin typeface="Times New Roman"/>
                <a:ea typeface="Times New Roman"/>
              </a:rPr>
              <a:t>. US Dеpаrtmеnt оf Cоmmеrcе, Nаtіоnаl Іnstіtutе оf Stаndаrds аnd Tеchnоlоgy.</a:t>
            </a:r>
            <a:endParaRPr b="0" lang="en-GB" sz="2000" spc="-1" strike="noStrike">
              <a:latin typeface="Arial"/>
            </a:endParaRPr>
          </a:p>
          <a:p>
            <a:pPr algn="just">
              <a:lnSpc>
                <a:spcPct val="100000"/>
              </a:lnSpc>
            </a:pPr>
            <a:r>
              <a:rPr b="0" lang="en-GB" sz="1800" spc="-1" strike="noStrike">
                <a:solidFill>
                  <a:srgbClr val="000000"/>
                </a:solidFill>
                <a:latin typeface="Times New Roman"/>
                <a:ea typeface="Times New Roman"/>
              </a:rPr>
              <a:t> </a:t>
            </a:r>
            <a:endParaRPr b="0" lang="en-GB" sz="18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5" name="Picture 1" descr=""/>
          <p:cNvPicPr/>
          <p:nvPr/>
        </p:nvPicPr>
        <p:blipFill>
          <a:blip r:embed="rId1"/>
          <a:stretch/>
        </p:blipFill>
        <p:spPr>
          <a:xfrm>
            <a:off x="-60120" y="-27360"/>
            <a:ext cx="12191760" cy="6845040"/>
          </a:xfrm>
          <a:prstGeom prst="rect">
            <a:avLst/>
          </a:prstGeom>
          <a:ln>
            <a:noFill/>
          </a:ln>
        </p:spPr>
      </p:pic>
      <p:sp>
        <p:nvSpPr>
          <p:cNvPr id="176" name="CustomShape 1"/>
          <p:cNvSpPr/>
          <p:nvPr/>
        </p:nvSpPr>
        <p:spPr>
          <a:xfrm>
            <a:off x="1186920" y="266760"/>
            <a:ext cx="2070000" cy="1051560"/>
          </a:xfrm>
          <a:prstGeom prst="rect">
            <a:avLst/>
          </a:prstGeom>
          <a:noFill/>
          <a:ln>
            <a:noFill/>
          </a:ln>
        </p:spPr>
        <p:style>
          <a:lnRef idx="0"/>
          <a:fillRef idx="0"/>
          <a:effectRef idx="0"/>
          <a:fontRef idx="minor"/>
        </p:style>
        <p:txBody>
          <a:bodyPr wrap="none" lIns="0" rIns="0" tIns="0" bIns="0"/>
          <a:p>
            <a:pPr>
              <a:lnSpc>
                <a:spcPts val="4141"/>
              </a:lnSpc>
            </a:pPr>
            <a:r>
              <a:rPr b="0" lang="en-GB" sz="3200" spc="-9" strike="noStrike">
                <a:solidFill>
                  <a:srgbClr val="3f3f3f"/>
                </a:solidFill>
                <a:latin typeface="Arial"/>
              </a:rPr>
              <a:t>References</a:t>
            </a:r>
            <a:endParaRPr b="0" lang="en-GB" sz="3200" spc="-1" strike="noStrike">
              <a:latin typeface="Arial"/>
            </a:endParaRPr>
          </a:p>
          <a:p>
            <a:pPr>
              <a:lnSpc>
                <a:spcPts val="4141"/>
              </a:lnSpc>
            </a:pPr>
            <a:endParaRPr b="0" lang="en-GB" sz="3200" spc="-1" strike="noStrike">
              <a:latin typeface="Arial"/>
            </a:endParaRPr>
          </a:p>
        </p:txBody>
      </p:sp>
      <p:sp>
        <p:nvSpPr>
          <p:cNvPr id="177" name="CustomShape 2"/>
          <p:cNvSpPr/>
          <p:nvPr/>
        </p:nvSpPr>
        <p:spPr>
          <a:xfrm>
            <a:off x="1181160" y="3639600"/>
            <a:ext cx="360" cy="477720"/>
          </a:xfrm>
          <a:prstGeom prst="rect">
            <a:avLst/>
          </a:prstGeom>
          <a:noFill/>
          <a:ln>
            <a:noFill/>
          </a:ln>
        </p:spPr>
        <p:style>
          <a:lnRef idx="0"/>
          <a:fillRef idx="0"/>
          <a:effectRef idx="0"/>
          <a:fontRef idx="minor"/>
        </p:style>
        <p:txBody>
          <a:bodyPr wrap="none" lIns="0" rIns="0" tIns="0" bIns="0"/>
          <a:p>
            <a:pPr>
              <a:lnSpc>
                <a:spcPts val="1879"/>
              </a:lnSpc>
            </a:pPr>
            <a:endParaRPr b="0" lang="en-GB" sz="1800" spc="-1" strike="noStrike">
              <a:latin typeface="Arial"/>
            </a:endParaRPr>
          </a:p>
          <a:p>
            <a:pPr>
              <a:lnSpc>
                <a:spcPts val="1879"/>
              </a:lnSpc>
            </a:pPr>
            <a:endParaRPr b="0" lang="en-GB" sz="1800" spc="-1" strike="noStrike">
              <a:latin typeface="Arial"/>
            </a:endParaRPr>
          </a:p>
        </p:txBody>
      </p:sp>
      <p:sp>
        <p:nvSpPr>
          <p:cNvPr id="178" name="CustomShape 3"/>
          <p:cNvSpPr/>
          <p:nvPr/>
        </p:nvSpPr>
        <p:spPr>
          <a:xfrm>
            <a:off x="551520" y="1917000"/>
            <a:ext cx="10800720" cy="399600"/>
          </a:xfrm>
          <a:prstGeom prst="rect">
            <a:avLst/>
          </a:prstGeom>
          <a:noFill/>
          <a:ln>
            <a:noFill/>
          </a:ln>
        </p:spPr>
        <p:style>
          <a:lnRef idx="0"/>
          <a:fillRef idx="0"/>
          <a:effectRef idx="0"/>
          <a:fontRef idx="minor"/>
        </p:style>
      </p:sp>
      <p:sp>
        <p:nvSpPr>
          <p:cNvPr id="179" name="CustomShape 4"/>
          <p:cNvSpPr/>
          <p:nvPr/>
        </p:nvSpPr>
        <p:spPr>
          <a:xfrm>
            <a:off x="1181160" y="2036880"/>
            <a:ext cx="9955080" cy="2194200"/>
          </a:xfrm>
          <a:prstGeom prst="rect">
            <a:avLst/>
          </a:prstGeom>
          <a:noFill/>
          <a:ln>
            <a:noFill/>
          </a:ln>
        </p:spPr>
        <p:style>
          <a:lnRef idx="0"/>
          <a:fillRef idx="0"/>
          <a:effectRef idx="0"/>
          <a:fontRef idx="minor"/>
        </p:style>
        <p:txBody>
          <a:bodyPr lIns="90000" rIns="90000" tIns="45000" bIns="45000"/>
          <a:p>
            <a:pPr>
              <a:lnSpc>
                <a:spcPct val="100000"/>
              </a:lnSpc>
            </a:pPr>
            <a:r>
              <a:rPr b="0" lang="en-GB" sz="2000" spc="-1" strike="noStrike">
                <a:solidFill>
                  <a:srgbClr val="000000"/>
                </a:solidFill>
                <a:latin typeface="Times New Roman"/>
              </a:rPr>
              <a:t>[4] Scаrfоnе, K., &amp; Mеll, P. (2009, Оctоbеr). Аn аnаlysіs оf CVSS vеrsіоn 2 vulnеrаbіlіty scоrіng. Іn </a:t>
            </a:r>
            <a:r>
              <a:rPr b="0" i="1" lang="en-GB" sz="2000" spc="-1" strike="noStrike">
                <a:solidFill>
                  <a:srgbClr val="000000"/>
                </a:solidFill>
                <a:latin typeface="Times New Roman"/>
              </a:rPr>
              <a:t>Prоcееdіngs оf thе 2009 3rd  Іntеrnаtіоnаl Sympоsіum  оn Еmpіrіcаl Sоftwаrе Еngіnееrіng аnd Mеаsurеmеnt</a:t>
            </a:r>
            <a:r>
              <a:rPr b="0" lang="en-GB" sz="2000" spc="-1" strike="noStrike">
                <a:solidFill>
                  <a:srgbClr val="000000"/>
                </a:solidFill>
                <a:latin typeface="Times New Roman"/>
              </a:rPr>
              <a:t> (pp. 516-525). ІЕЕЕ  Cоmputеr Sоcіеty. </a:t>
            </a:r>
            <a:endParaRPr b="0" lang="en-GB" sz="2000" spc="-1" strike="noStrike">
              <a:latin typeface="Arial"/>
            </a:endParaRPr>
          </a:p>
          <a:p>
            <a:pPr>
              <a:lnSpc>
                <a:spcPct val="100000"/>
              </a:lnSpc>
            </a:pPr>
            <a:r>
              <a:rPr b="0" lang="en-GB" sz="2000" spc="-1" strike="noStrike">
                <a:solidFill>
                  <a:srgbClr val="000000"/>
                </a:solidFill>
                <a:latin typeface="Times New Roman"/>
              </a:rPr>
              <a:t> </a:t>
            </a:r>
            <a:endParaRPr b="0" lang="en-GB" sz="2000" spc="-1" strike="noStrike">
              <a:latin typeface="Arial"/>
            </a:endParaRPr>
          </a:p>
          <a:p>
            <a:pPr>
              <a:lnSpc>
                <a:spcPct val="100000"/>
              </a:lnSpc>
            </a:pPr>
            <a:r>
              <a:rPr b="0" lang="en-GB" sz="2000" spc="-1" strike="noStrike">
                <a:solidFill>
                  <a:srgbClr val="000000"/>
                </a:solidFill>
                <a:latin typeface="Times New Roman"/>
              </a:rPr>
              <a:t>[5] Forum of Incident Response and Security Teams Organization CVSS 3.0 documentation.“https://www.first.org/cvss/specification-document.</a:t>
            </a:r>
            <a:endParaRPr b="0" lang="en-GB" sz="2000" spc="-1" strike="noStrike">
              <a:latin typeface="Arial"/>
            </a:endParaRPr>
          </a:p>
          <a:p>
            <a:pPr algn="just">
              <a:lnSpc>
                <a:spcPct val="100000"/>
              </a:lnSpc>
            </a:pPr>
            <a:r>
              <a:rPr b="0" lang="en-GB" sz="1800" spc="-1" strike="noStrike">
                <a:solidFill>
                  <a:srgbClr val="000000"/>
                </a:solidFill>
                <a:latin typeface="Times New Roman"/>
                <a:ea typeface="Times New Roman"/>
              </a:rPr>
              <a:t> </a:t>
            </a:r>
            <a:endParaRPr b="0" lang="en-GB" sz="18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0" name="Picture 1" descr=""/>
          <p:cNvPicPr/>
          <p:nvPr/>
        </p:nvPicPr>
        <p:blipFill>
          <a:blip r:embed="rId1"/>
          <a:stretch/>
        </p:blipFill>
        <p:spPr>
          <a:xfrm>
            <a:off x="0" y="0"/>
            <a:ext cx="12191760" cy="6845040"/>
          </a:xfrm>
          <a:prstGeom prst="rect">
            <a:avLst/>
          </a:prstGeom>
          <a:ln>
            <a:noFill/>
          </a:ln>
        </p:spPr>
      </p:pic>
      <p:sp>
        <p:nvSpPr>
          <p:cNvPr id="181" name="CustomShape 1"/>
          <p:cNvSpPr/>
          <p:nvPr/>
        </p:nvSpPr>
        <p:spPr>
          <a:xfrm>
            <a:off x="4382280" y="1268640"/>
            <a:ext cx="2861280" cy="4031640"/>
          </a:xfrm>
          <a:prstGeom prst="rect">
            <a:avLst/>
          </a:prstGeom>
          <a:noFill/>
          <a:ln>
            <a:noFill/>
          </a:ln>
        </p:spPr>
        <p:style>
          <a:lnRef idx="0"/>
          <a:fillRef idx="0"/>
          <a:effectRef idx="0"/>
          <a:fontRef idx="minor"/>
        </p:style>
        <p:txBody>
          <a:bodyPr wrap="none" lIns="0" rIns="0" tIns="0" bIns="0"/>
          <a:p>
            <a:pPr>
              <a:lnSpc>
                <a:spcPts val="15871"/>
              </a:lnSpc>
            </a:pPr>
            <a:r>
              <a:rPr b="0" lang="en-GB" sz="4800" spc="-18" strike="noStrike">
                <a:solidFill>
                  <a:srgbClr val="000000"/>
                </a:solidFill>
                <a:latin typeface="Arial"/>
              </a:rPr>
              <a:t>Thank You</a:t>
            </a:r>
            <a:endParaRPr b="0" lang="en-GB" sz="4800" spc="-1" strike="noStrike">
              <a:latin typeface="Arial"/>
            </a:endParaRPr>
          </a:p>
          <a:p>
            <a:pPr>
              <a:lnSpc>
                <a:spcPts val="15871"/>
              </a:lnSpc>
            </a:pPr>
            <a:endParaRPr b="0" lang="en-GB" sz="48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2" name="Picture 1" descr=""/>
          <p:cNvPicPr/>
          <p:nvPr/>
        </p:nvPicPr>
        <p:blipFill>
          <a:blip r:embed="rId1"/>
          <a:stretch/>
        </p:blipFill>
        <p:spPr>
          <a:xfrm>
            <a:off x="0" y="0"/>
            <a:ext cx="12191760" cy="6845040"/>
          </a:xfrm>
          <a:prstGeom prst="rect">
            <a:avLst/>
          </a:prstGeom>
          <a:ln>
            <a:noFill/>
          </a:ln>
        </p:spPr>
      </p:pic>
      <p:sp>
        <p:nvSpPr>
          <p:cNvPr id="93" name="CustomShape 1"/>
          <p:cNvSpPr/>
          <p:nvPr/>
        </p:nvSpPr>
        <p:spPr>
          <a:xfrm>
            <a:off x="5554800" y="266760"/>
            <a:ext cx="2262960" cy="1051560"/>
          </a:xfrm>
          <a:prstGeom prst="rect">
            <a:avLst/>
          </a:prstGeom>
          <a:noFill/>
          <a:ln>
            <a:noFill/>
          </a:ln>
        </p:spPr>
        <p:style>
          <a:lnRef idx="0"/>
          <a:fillRef idx="0"/>
          <a:effectRef idx="0"/>
          <a:fontRef idx="minor"/>
        </p:style>
        <p:txBody>
          <a:bodyPr wrap="none" lIns="0" rIns="0" tIns="0" bIns="0"/>
          <a:p>
            <a:pPr>
              <a:lnSpc>
                <a:spcPts val="4141"/>
              </a:lnSpc>
            </a:pPr>
            <a:r>
              <a:rPr b="0" lang="en-GB" sz="3420" spc="-9" strike="noStrike">
                <a:solidFill>
                  <a:srgbClr val="3f3f3f"/>
                </a:solidFill>
                <a:latin typeface="Arial"/>
              </a:rPr>
              <a:t>Introduction</a:t>
            </a:r>
            <a:endParaRPr b="0" lang="en-GB" sz="3420" spc="-1" strike="noStrike">
              <a:latin typeface="Arial"/>
            </a:endParaRPr>
          </a:p>
          <a:p>
            <a:pPr>
              <a:lnSpc>
                <a:spcPts val="4141"/>
              </a:lnSpc>
            </a:pPr>
            <a:endParaRPr b="0" lang="en-GB" sz="3420" spc="-1" strike="noStrike">
              <a:latin typeface="Arial"/>
            </a:endParaRPr>
          </a:p>
        </p:txBody>
      </p:sp>
      <p:sp>
        <p:nvSpPr>
          <p:cNvPr id="94" name="CustomShape 2"/>
          <p:cNvSpPr/>
          <p:nvPr/>
        </p:nvSpPr>
        <p:spPr>
          <a:xfrm>
            <a:off x="1180440" y="4699080"/>
            <a:ext cx="59040" cy="472680"/>
          </a:xfrm>
          <a:prstGeom prst="rect">
            <a:avLst/>
          </a:prstGeom>
          <a:noFill/>
          <a:ln>
            <a:noFill/>
          </a:ln>
        </p:spPr>
        <p:style>
          <a:lnRef idx="0"/>
          <a:fillRef idx="0"/>
          <a:effectRef idx="0"/>
          <a:fontRef idx="minor"/>
        </p:style>
        <p:txBody>
          <a:bodyPr wrap="none" lIns="0" rIns="0" tIns="0" bIns="0"/>
          <a:p>
            <a:pPr>
              <a:lnSpc>
                <a:spcPts val="1860"/>
              </a:lnSpc>
            </a:pPr>
            <a:r>
              <a:rPr b="0" lang="en-GB" sz="1679" spc="-9" strike="noStrike">
                <a:solidFill>
                  <a:srgbClr val="3f3f3f"/>
                </a:solidFill>
                <a:latin typeface="Arial"/>
              </a:rPr>
              <a:t>.</a:t>
            </a:r>
            <a:endParaRPr b="0" lang="en-GB" sz="1679" spc="-1" strike="noStrike">
              <a:latin typeface="Arial"/>
            </a:endParaRPr>
          </a:p>
          <a:p>
            <a:pPr>
              <a:lnSpc>
                <a:spcPts val="1860"/>
              </a:lnSpc>
            </a:pPr>
            <a:endParaRPr b="0" lang="en-GB" sz="1679" spc="-1" strike="noStrike">
              <a:latin typeface="Arial"/>
            </a:endParaRPr>
          </a:p>
        </p:txBody>
      </p:sp>
      <p:sp>
        <p:nvSpPr>
          <p:cNvPr id="95" name="CustomShape 3"/>
          <p:cNvSpPr/>
          <p:nvPr/>
        </p:nvSpPr>
        <p:spPr>
          <a:xfrm>
            <a:off x="1166760" y="2214720"/>
            <a:ext cx="10000800" cy="3108960"/>
          </a:xfrm>
          <a:prstGeom prst="rect">
            <a:avLst/>
          </a:prstGeom>
          <a:noFill/>
          <a:ln>
            <a:noFill/>
          </a:ln>
        </p:spPr>
        <p:style>
          <a:lnRef idx="0"/>
          <a:fillRef idx="0"/>
          <a:effectRef idx="0"/>
          <a:fontRef idx="minor"/>
        </p:style>
        <p:txBody>
          <a:bodyPr lIns="90000" rIns="90000" tIns="45000" bIns="45000"/>
          <a:p>
            <a:pPr>
              <a:lnSpc>
                <a:spcPct val="100000"/>
              </a:lnSpc>
            </a:pPr>
            <a:r>
              <a:rPr b="0" lang="en-GB" sz="2000" spc="-1" strike="noStrike">
                <a:solidFill>
                  <a:srgbClr val="000000"/>
                </a:solidFill>
                <a:latin typeface="Times New Roman"/>
              </a:rPr>
              <a:t>CVSS is an open standard designed to allow organizations to understand the criticality of security vulnerabilities and assess the priority given to security patching. It is platform and technology independent; in practice, CVSS scores can be used to rate security vulnerabilities affecting a very wide range of software products: operating systems, web and legacy applications, security products (firewalls, antivirus software, etc.), databases, etc.</a:t>
            </a:r>
            <a:endParaRPr b="0" lang="en-GB" sz="2000" spc="-1" strike="noStrike">
              <a:latin typeface="Arial"/>
            </a:endParaRPr>
          </a:p>
          <a:p>
            <a:pPr>
              <a:lnSpc>
                <a:spcPct val="100000"/>
              </a:lnSpc>
            </a:pPr>
            <a:r>
              <a:rPr b="0" lang="en-GB" sz="2000" spc="-1" strike="noStrike">
                <a:solidFill>
                  <a:srgbClr val="000000"/>
                </a:solidFill>
                <a:latin typeface="Times New Roman"/>
              </a:rPr>
              <a:t>An overall CVSS Score is actually composed of 3 sub scores (the "Metric Groups"): </a:t>
            </a:r>
            <a:endParaRPr b="0" lang="en-GB" sz="2000" spc="-1" strike="noStrike">
              <a:latin typeface="Arial"/>
            </a:endParaRPr>
          </a:p>
          <a:p>
            <a:pPr marL="343080" indent="-342720">
              <a:lnSpc>
                <a:spcPct val="100000"/>
              </a:lnSpc>
              <a:buClr>
                <a:srgbClr val="000000"/>
              </a:buClr>
              <a:buFont typeface="Arial"/>
              <a:buChar char="•"/>
            </a:pPr>
            <a:r>
              <a:rPr b="0" lang="en-GB" sz="2000" spc="-1" strike="noStrike">
                <a:solidFill>
                  <a:srgbClr val="000000"/>
                </a:solidFill>
                <a:latin typeface="Times New Roman"/>
              </a:rPr>
              <a:t>The Base Score</a:t>
            </a:r>
            <a:endParaRPr b="0" lang="en-GB" sz="2000" spc="-1" strike="noStrike">
              <a:latin typeface="Arial"/>
            </a:endParaRPr>
          </a:p>
          <a:p>
            <a:pPr marL="343080" indent="-342720">
              <a:lnSpc>
                <a:spcPct val="100000"/>
              </a:lnSpc>
              <a:buClr>
                <a:srgbClr val="000000"/>
              </a:buClr>
              <a:buFont typeface="Arial"/>
              <a:buChar char="•"/>
            </a:pPr>
            <a:r>
              <a:rPr b="0" lang="en-GB" sz="2000" spc="-1" strike="noStrike">
                <a:solidFill>
                  <a:srgbClr val="000000"/>
                </a:solidFill>
                <a:latin typeface="Times New Roman"/>
              </a:rPr>
              <a:t>The Temporal Score</a:t>
            </a:r>
            <a:endParaRPr b="0" lang="en-GB" sz="2000" spc="-1" strike="noStrike">
              <a:latin typeface="Arial"/>
            </a:endParaRPr>
          </a:p>
          <a:p>
            <a:pPr marL="343080" indent="-342720">
              <a:lnSpc>
                <a:spcPct val="100000"/>
              </a:lnSpc>
              <a:buClr>
                <a:srgbClr val="000000"/>
              </a:buClr>
              <a:buFont typeface="Arial"/>
              <a:buChar char="•"/>
            </a:pPr>
            <a:r>
              <a:rPr b="0" lang="en-GB" sz="2000" spc="-1" strike="noStrike">
                <a:solidFill>
                  <a:srgbClr val="000000"/>
                </a:solidFill>
                <a:latin typeface="Times New Roman"/>
              </a:rPr>
              <a:t>The Environmental Score</a:t>
            </a:r>
            <a:endParaRPr b="0" lang="en-GB" sz="2000" spc="-1" strike="noStrike">
              <a:latin typeface="Arial"/>
            </a:endParaRPr>
          </a:p>
          <a:p>
            <a:pPr algn="just">
              <a:lnSpc>
                <a:spcPct val="100000"/>
              </a:lnSpc>
            </a:pPr>
            <a:endParaRPr b="0" lang="en-GB" sz="20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6" name="Picture 2" descr=""/>
          <p:cNvPicPr/>
          <p:nvPr/>
        </p:nvPicPr>
        <p:blipFill>
          <a:blip r:embed="rId1"/>
          <a:stretch/>
        </p:blipFill>
        <p:spPr>
          <a:xfrm>
            <a:off x="-2880" y="0"/>
            <a:ext cx="12191760" cy="6845040"/>
          </a:xfrm>
          <a:prstGeom prst="rect">
            <a:avLst/>
          </a:prstGeom>
          <a:ln>
            <a:noFill/>
          </a:ln>
        </p:spPr>
      </p:pic>
      <p:graphicFrame>
        <p:nvGraphicFramePr>
          <p:cNvPr id="97" name="Table 1"/>
          <p:cNvGraphicFramePr/>
          <p:nvPr/>
        </p:nvGraphicFramePr>
        <p:xfrm>
          <a:off x="835920" y="100440"/>
          <a:ext cx="10514160" cy="5344560"/>
        </p:xfrm>
        <a:graphic>
          <a:graphicData uri="http://schemas.openxmlformats.org/drawingml/2006/table">
            <a:tbl>
              <a:tblPr/>
              <a:tblGrid>
                <a:gridCol w="5257080"/>
                <a:gridCol w="5257080"/>
              </a:tblGrid>
              <a:tr h="504720">
                <a:tc>
                  <a:txBody>
                    <a:bodyPr/>
                    <a:p>
                      <a:pPr algn="ctr">
                        <a:lnSpc>
                          <a:spcPct val="100000"/>
                        </a:lnSpc>
                      </a:pPr>
                      <a:r>
                        <a:rPr b="1" lang="en-GB" sz="2800" spc="-1" strike="noStrike">
                          <a:solidFill>
                            <a:srgbClr val="ffffff"/>
                          </a:solidFill>
                          <a:latin typeface="Franklin Gothic Book"/>
                        </a:rPr>
                        <a:t>Version 2.0</a:t>
                      </a:r>
                      <a:endParaRPr b="0" lang="en-GB" sz="2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0a22e"/>
                    </a:solidFill>
                  </a:tcPr>
                </a:tc>
                <a:tc>
                  <a:txBody>
                    <a:bodyPr/>
                    <a:p>
                      <a:pPr algn="ctr">
                        <a:lnSpc>
                          <a:spcPct val="100000"/>
                        </a:lnSpc>
                      </a:pPr>
                      <a:r>
                        <a:rPr b="1" lang="en-GB" sz="2800" spc="-1" strike="noStrike">
                          <a:solidFill>
                            <a:srgbClr val="ffffff"/>
                          </a:solidFill>
                          <a:latin typeface="Franklin Gothic Book"/>
                        </a:rPr>
                        <a:t>Version 3.0</a:t>
                      </a:r>
                      <a:endParaRPr b="0" lang="en-GB" sz="2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0a22e"/>
                    </a:solidFill>
                  </a:tcPr>
                </a:tc>
              </a:tr>
              <a:tr h="6194160">
                <a:tc>
                  <a:txBody>
                    <a:bodyPr/>
                    <a:p>
                      <a:pPr>
                        <a:lnSpc>
                          <a:spcPct val="100000"/>
                        </a:lnSpc>
                      </a:pPr>
                      <a:r>
                        <a:rPr b="0" lang="en-GB" sz="1800" spc="-1" strike="noStrike">
                          <a:solidFill>
                            <a:srgbClr val="000000"/>
                          </a:solidFill>
                          <a:latin typeface="Franklin Gothic Book"/>
                        </a:rPr>
                        <a:t>Vulnerabilities are scored relative to the overall impact to the host platform. </a:t>
                      </a:r>
                      <a:r>
                        <a:rPr b="0" lang="en-GB" sz="1800" spc="-1" strike="noStrike">
                          <a:solidFill>
                            <a:srgbClr val="000000"/>
                          </a:solidFill>
                          <a:latin typeface="Franklin Gothic Book"/>
                        </a:rPr>
                        <a:t>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Franklin Gothic Book"/>
                        </a:rPr>
                        <a:t>No awareness of situations in which a vulnerability in one application impacted other applications on the same system. </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Franklin Gothic Book"/>
                        </a:rPr>
                        <a:t>Access Vector may conflate attacks that require local system access and physical hardware attacks.</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Franklin Gothic Book"/>
                        </a:rPr>
                        <a:t>In some cases, Access Complexity conflated system configuration and user interaction. </a:t>
                      </a:r>
                      <a:r>
                        <a:rPr b="0" lang="en-GB" sz="1800" spc="-1" strike="noStrike">
                          <a:solidFill>
                            <a:srgbClr val="000000"/>
                          </a:solidFill>
                          <a:latin typeface="Franklin Gothic Book"/>
                        </a:rPr>
                        <a:t>	</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Franklin Gothic Book"/>
                        </a:rPr>
                        <a:t>In practice, the Authentication metric scores were biased toward two of three possible outcomes, and not effectively capturing the intended aspect of a vulnerability. </a:t>
                      </a:r>
                      <a:r>
                        <a:rPr b="0" lang="en-GB" sz="1800" spc="-1" strike="noStrike">
                          <a:solidFill>
                            <a:srgbClr val="000000"/>
                          </a:solidFill>
                          <a:latin typeface="Franklin Gothic Book"/>
                        </a:rPr>
                        <a:t>	</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dfcd"/>
                    </a:solidFill>
                  </a:tcPr>
                </a:tc>
                <a:tc>
                  <a:txBody>
                    <a:bodyPr/>
                    <a:p>
                      <a:pPr>
                        <a:lnSpc>
                          <a:spcPct val="100000"/>
                        </a:lnSpc>
                      </a:pPr>
                      <a:r>
                        <a:rPr b="0" lang="en-GB" sz="1800" spc="-1" strike="noStrike">
                          <a:solidFill>
                            <a:srgbClr val="000000"/>
                          </a:solidFill>
                          <a:latin typeface="Franklin Gothic Book"/>
                        </a:rPr>
                        <a:t>Vulnerabilities now scored relative to the impact to the impacted component.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Franklin Gothic Book"/>
                        </a:rPr>
                        <a:t>A new metric, Scope, now accommodates vulnerabilities where the </a:t>
                      </a:r>
                      <a:r>
                        <a:rPr b="0" i="1" lang="en-GB" sz="1800" spc="-1" strike="noStrike">
                          <a:solidFill>
                            <a:srgbClr val="000000"/>
                          </a:solidFill>
                          <a:latin typeface="Franklin Gothic Book"/>
                        </a:rPr>
                        <a:t>thing suffering the impact </a:t>
                      </a:r>
                      <a:r>
                        <a:rPr b="0" lang="en-GB" sz="1800" spc="-1" strike="noStrike">
                          <a:solidFill>
                            <a:srgbClr val="000000"/>
                          </a:solidFill>
                          <a:latin typeface="Franklin Gothic Book"/>
                        </a:rPr>
                        <a:t>(the impacted component) is different from </a:t>
                      </a:r>
                      <a:r>
                        <a:rPr b="0" i="1" lang="en-GB" sz="1800" spc="-1" strike="noStrike">
                          <a:solidFill>
                            <a:srgbClr val="000000"/>
                          </a:solidFill>
                          <a:latin typeface="Franklin Gothic Book"/>
                        </a:rPr>
                        <a:t>the thing that is vulnerable </a:t>
                      </a:r>
                      <a:r>
                        <a:rPr b="0" lang="en-GB" sz="1800" spc="-1" strike="noStrike">
                          <a:solidFill>
                            <a:srgbClr val="000000"/>
                          </a:solidFill>
                          <a:latin typeface="Franklin Gothic Book"/>
                        </a:rPr>
                        <a:t>(the vulnerable component). </a:t>
                      </a:r>
                      <a:r>
                        <a:rPr b="0" lang="en-GB" sz="1800" spc="-1" strike="noStrike">
                          <a:solidFill>
                            <a:srgbClr val="000000"/>
                          </a:solidFill>
                          <a:latin typeface="Franklin Gothic Book"/>
                        </a:rPr>
                        <a:t>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Franklin Gothic Book"/>
                        </a:rPr>
                        <a:t>Local and Physical values are now separated in the Attack Vector metric.</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Franklin Gothic Book"/>
                        </a:rPr>
                        <a:t>This metric has been separated into Attack Complexity (accounting for system complexity), and User Interaction (accounting for user involvement in a successful attack). </a:t>
                      </a:r>
                      <a:r>
                        <a:rPr b="0" lang="en-GB" sz="1800" spc="-1" strike="noStrike">
                          <a:solidFill>
                            <a:srgbClr val="000000"/>
                          </a:solidFill>
                          <a:latin typeface="Franklin Gothic Book"/>
                        </a:rPr>
                        <a:t>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Franklin Gothic Book"/>
                        </a:rPr>
                        <a:t>A new metric, Privileges Required, replaces Authentication, and now reflects the greatest privileges required by an attacker, rather than the number of times the attacker must authenticate.</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dfcd"/>
                    </a:solidFill>
                  </a:tcPr>
                </a:tc>
              </a:tr>
            </a:tbl>
          </a:graphicData>
        </a:graphic>
      </p:graphicFrame>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98" name="Table 1"/>
          <p:cNvGraphicFramePr/>
          <p:nvPr/>
        </p:nvGraphicFramePr>
        <p:xfrm>
          <a:off x="763560" y="263520"/>
          <a:ext cx="10515240" cy="5473080"/>
        </p:xfrm>
        <a:graphic>
          <a:graphicData uri="http://schemas.openxmlformats.org/drawingml/2006/table">
            <a:tbl>
              <a:tblPr/>
              <a:tblGrid>
                <a:gridCol w="5257800"/>
                <a:gridCol w="5257800"/>
              </a:tblGrid>
              <a:tr h="600480">
                <a:tc>
                  <a:txBody>
                    <a:bodyPr/>
                    <a:p>
                      <a:pPr algn="ctr">
                        <a:lnSpc>
                          <a:spcPct val="100000"/>
                        </a:lnSpc>
                      </a:pPr>
                      <a:r>
                        <a:rPr b="1" lang="en-GB" sz="2800" spc="-1" strike="noStrike">
                          <a:solidFill>
                            <a:srgbClr val="ffffff"/>
                          </a:solidFill>
                          <a:latin typeface="Franklin Gothic Book"/>
                        </a:rPr>
                        <a:t>Version 2.0</a:t>
                      </a:r>
                      <a:endParaRPr b="0" lang="en-GB" sz="2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0a22e"/>
                    </a:solidFill>
                  </a:tcPr>
                </a:tc>
                <a:tc>
                  <a:txBody>
                    <a:bodyPr/>
                    <a:p>
                      <a:pPr algn="ctr">
                        <a:lnSpc>
                          <a:spcPct val="100000"/>
                        </a:lnSpc>
                      </a:pPr>
                      <a:r>
                        <a:rPr b="1" lang="en-GB" sz="2800" spc="-1" strike="noStrike">
                          <a:solidFill>
                            <a:srgbClr val="ffffff"/>
                          </a:solidFill>
                          <a:latin typeface="Franklin Gothic Book"/>
                        </a:rPr>
                        <a:t>Version 3.0</a:t>
                      </a:r>
                      <a:endParaRPr b="0" lang="en-GB" sz="2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0a22e"/>
                    </a:solidFill>
                  </a:tcPr>
                </a:tc>
              </a:tr>
              <a:tr h="4872600">
                <a:tc>
                  <a:txBody>
                    <a:bodyPr/>
                    <a:p>
                      <a:pPr>
                        <a:lnSpc>
                          <a:spcPct val="100000"/>
                        </a:lnSpc>
                      </a:pPr>
                      <a:r>
                        <a:rPr b="0" lang="en-GB" sz="1800" spc="-1" strike="noStrike">
                          <a:solidFill>
                            <a:srgbClr val="000000"/>
                          </a:solidFill>
                          <a:latin typeface="Franklin Gothic Book"/>
                        </a:rPr>
                        <a:t>Impact metrics reflected percentage of impact caused to a vulnerable application. </a:t>
                      </a:r>
                      <a:r>
                        <a:rPr b="0" lang="en-GB" sz="1800" spc="-1" strike="noStrike">
                          <a:solidFill>
                            <a:srgbClr val="000000"/>
                          </a:solidFill>
                          <a:latin typeface="Franklin Gothic Book"/>
                        </a:rPr>
                        <a:t>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Franklin Gothic Book"/>
                        </a:rPr>
                        <a:t>The Environmental metrics of Target Distribution and Collateral Damage potential were not found to be useful. </a:t>
                      </a:r>
                      <a:r>
                        <a:rPr b="0" lang="en-GB" sz="1800" spc="-1" strike="noStrike">
                          <a:solidFill>
                            <a:srgbClr val="000000"/>
                          </a:solidFill>
                          <a:latin typeface="Franklin Gothic Book"/>
                        </a:rPr>
                        <a:t>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Franklin Gothic Book"/>
                        </a:rPr>
                        <a:t>CVSS v2.0 could not accommodate scoring multiple vulnerabilities used in the same attack. </a:t>
                      </a:r>
                      <a:r>
                        <a:rPr b="0" lang="en-GB" sz="1800" spc="-1" strike="noStrike">
                          <a:solidFill>
                            <a:srgbClr val="000000"/>
                          </a:solidFill>
                          <a:latin typeface="Franklin Gothic Book"/>
                        </a:rPr>
                        <a:t>	</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Franklin Gothic Book"/>
                        </a:rPr>
                        <a:t>No formal qualitative scoring guidelines were provided. </a:t>
                      </a:r>
                      <a:r>
                        <a:rPr b="0" lang="en-GB" sz="1800" spc="-1" strike="noStrike">
                          <a:solidFill>
                            <a:srgbClr val="000000"/>
                          </a:solidFill>
                          <a:latin typeface="Franklin Gothic Book"/>
                        </a:rPr>
                        <a:t>	</a:t>
                      </a:r>
                      <a:endParaRPr b="0" lang="en-GB" sz="1800" spc="-1" strike="noStrike">
                        <a:latin typeface="Arial"/>
                      </a:endParaRPr>
                    </a:p>
                    <a:p>
                      <a:pPr>
                        <a:lnSpc>
                          <a:spcPct val="100000"/>
                        </a:lnSpc>
                      </a:pP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dfcd"/>
                    </a:solidFill>
                  </a:tcPr>
                </a:tc>
                <a:tc>
                  <a:txBody>
                    <a:bodyPr/>
                    <a:p>
                      <a:pPr>
                        <a:lnSpc>
                          <a:spcPct val="100000"/>
                        </a:lnSpc>
                      </a:pPr>
                      <a:r>
                        <a:rPr b="0" lang="en-GB" sz="1800" spc="-1" strike="noStrike">
                          <a:solidFill>
                            <a:srgbClr val="000000"/>
                          </a:solidFill>
                          <a:latin typeface="Franklin Gothic Book"/>
                        </a:rPr>
                        <a:t>Impact metric values now reflect the degree of impact, and are renamed to None, Low and High.</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Franklin Gothic Book"/>
                        </a:rPr>
                        <a:t>Target Distribution and Collateral Damage potential have been replaced with Mitigating Factors. </a:t>
                      </a:r>
                      <a:r>
                        <a:rPr b="0" lang="en-GB" sz="1800" spc="-1" strike="noStrike">
                          <a:solidFill>
                            <a:srgbClr val="000000"/>
                          </a:solidFill>
                          <a:latin typeface="Franklin Gothic Book"/>
                        </a:rPr>
                        <a:t>	</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Franklin Gothic Book"/>
                        </a:rPr>
                        <a:t>While not a formal metric, guidance on scoring multiple vulnerabilities is provided with Vulnerability Chaining. </a:t>
                      </a:r>
                      <a:r>
                        <a:rPr b="0" lang="en-GB" sz="1800" spc="-1" strike="noStrike">
                          <a:solidFill>
                            <a:srgbClr val="000000"/>
                          </a:solidFill>
                          <a:latin typeface="Franklin Gothic Book"/>
                        </a:rPr>
                        <a:t>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Franklin Gothic Book"/>
                        </a:rPr>
                        <a:t>Numerical ranges have been mapped to a 5-point qualitative rating scale. </a:t>
                      </a:r>
                      <a:r>
                        <a:rPr b="0" lang="en-GB" sz="1800" spc="-1" strike="noStrike">
                          <a:solidFill>
                            <a:srgbClr val="000000"/>
                          </a:solidFill>
                          <a:latin typeface="Franklin Gothic Book"/>
                        </a:rPr>
                        <a:t>	</a:t>
                      </a:r>
                      <a:endParaRPr b="0" lang="en-GB" sz="1800" spc="-1" strike="noStrike">
                        <a:latin typeface="Arial"/>
                      </a:endParaRPr>
                    </a:p>
                    <a:p>
                      <a:pPr>
                        <a:lnSpc>
                          <a:spcPct val="100000"/>
                        </a:lnSpc>
                      </a:pP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dfcd"/>
                    </a:solidFill>
                  </a:tcPr>
                </a:tc>
              </a:tr>
            </a:tbl>
          </a:graphicData>
        </a:graphic>
      </p:graphicFrame>
      <p:pic>
        <p:nvPicPr>
          <p:cNvPr id="99" name="Picture 2" descr=""/>
          <p:cNvPicPr/>
          <p:nvPr/>
        </p:nvPicPr>
        <p:blipFill>
          <a:blip r:embed="rId1"/>
          <a:stretch/>
        </p:blipFill>
        <p:spPr>
          <a:xfrm>
            <a:off x="0" y="12600"/>
            <a:ext cx="12191760" cy="6845040"/>
          </a:xfrm>
          <a:prstGeom prst="rect">
            <a:avLst/>
          </a:prstGeom>
          <a:ln>
            <a:noFill/>
          </a:ln>
        </p:spPr>
      </p:pic>
      <p:graphicFrame>
        <p:nvGraphicFramePr>
          <p:cNvPr id="100" name="Table 2"/>
          <p:cNvGraphicFramePr/>
          <p:nvPr/>
        </p:nvGraphicFramePr>
        <p:xfrm>
          <a:off x="915840" y="415800"/>
          <a:ext cx="10515240" cy="5473080"/>
        </p:xfrm>
        <a:graphic>
          <a:graphicData uri="http://schemas.openxmlformats.org/drawingml/2006/table">
            <a:tbl>
              <a:tblPr/>
              <a:tblGrid>
                <a:gridCol w="5257800"/>
                <a:gridCol w="5257800"/>
              </a:tblGrid>
              <a:tr h="600480">
                <a:tc>
                  <a:txBody>
                    <a:bodyPr/>
                    <a:p>
                      <a:pPr algn="ctr">
                        <a:lnSpc>
                          <a:spcPct val="100000"/>
                        </a:lnSpc>
                      </a:pPr>
                      <a:r>
                        <a:rPr b="1" lang="en-GB" sz="2800" spc="-1" strike="noStrike">
                          <a:solidFill>
                            <a:srgbClr val="ffffff"/>
                          </a:solidFill>
                          <a:latin typeface="Franklin Gothic Book"/>
                        </a:rPr>
                        <a:t>Version 2.0</a:t>
                      </a:r>
                      <a:endParaRPr b="0" lang="en-GB" sz="2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0a22e"/>
                    </a:solidFill>
                  </a:tcPr>
                </a:tc>
                <a:tc>
                  <a:txBody>
                    <a:bodyPr/>
                    <a:p>
                      <a:pPr algn="ctr">
                        <a:lnSpc>
                          <a:spcPct val="100000"/>
                        </a:lnSpc>
                      </a:pPr>
                      <a:r>
                        <a:rPr b="1" lang="en-GB" sz="2800" spc="-1" strike="noStrike">
                          <a:solidFill>
                            <a:srgbClr val="ffffff"/>
                          </a:solidFill>
                          <a:latin typeface="Franklin Gothic Book"/>
                        </a:rPr>
                        <a:t>Version 3.0</a:t>
                      </a:r>
                      <a:endParaRPr b="0" lang="en-GB" sz="2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0a22e"/>
                    </a:solidFill>
                  </a:tcPr>
                </a:tc>
              </a:tr>
              <a:tr h="4872600">
                <a:tc>
                  <a:txBody>
                    <a:bodyPr/>
                    <a:p>
                      <a:pPr>
                        <a:lnSpc>
                          <a:spcPct val="100000"/>
                        </a:lnSpc>
                      </a:pPr>
                      <a:r>
                        <a:rPr b="0" lang="en-GB" sz="1800" spc="-1" strike="noStrike">
                          <a:solidFill>
                            <a:srgbClr val="000000"/>
                          </a:solidFill>
                          <a:latin typeface="Franklin Gothic Book"/>
                        </a:rPr>
                        <a:t>Impact metrics reflected percentage of impact caused to a vulnerable application. </a:t>
                      </a:r>
                      <a:r>
                        <a:rPr b="0" lang="en-GB" sz="1800" spc="-1" strike="noStrike">
                          <a:solidFill>
                            <a:srgbClr val="000000"/>
                          </a:solidFill>
                          <a:latin typeface="Franklin Gothic Book"/>
                        </a:rPr>
                        <a:t>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Franklin Gothic Book"/>
                        </a:rPr>
                        <a:t>The Environmental metrics of Target Distribution and Collateral Damage potential were not found to be useful. </a:t>
                      </a:r>
                      <a:r>
                        <a:rPr b="0" lang="en-GB" sz="1800" spc="-1" strike="noStrike">
                          <a:solidFill>
                            <a:srgbClr val="000000"/>
                          </a:solidFill>
                          <a:latin typeface="Franklin Gothic Book"/>
                        </a:rPr>
                        <a:t>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Franklin Gothic Book"/>
                        </a:rPr>
                        <a:t>CVSS v2.0 could not accommodate scoring multiple vulnerabilities used in the same attack. </a:t>
                      </a:r>
                      <a:r>
                        <a:rPr b="0" lang="en-GB" sz="1800" spc="-1" strike="noStrike">
                          <a:solidFill>
                            <a:srgbClr val="000000"/>
                          </a:solidFill>
                          <a:latin typeface="Franklin Gothic Book"/>
                        </a:rPr>
                        <a:t>	</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Franklin Gothic Book"/>
                        </a:rPr>
                        <a:t>No formal qualitative scoring guidelines were provided. </a:t>
                      </a:r>
                      <a:r>
                        <a:rPr b="0" lang="en-GB" sz="1800" spc="-1" strike="noStrike">
                          <a:solidFill>
                            <a:srgbClr val="000000"/>
                          </a:solidFill>
                          <a:latin typeface="Franklin Gothic Book"/>
                        </a:rPr>
                        <a:t>	</a:t>
                      </a:r>
                      <a:endParaRPr b="0" lang="en-GB" sz="1800" spc="-1" strike="noStrike">
                        <a:latin typeface="Arial"/>
                      </a:endParaRPr>
                    </a:p>
                    <a:p>
                      <a:pPr>
                        <a:lnSpc>
                          <a:spcPct val="100000"/>
                        </a:lnSpc>
                      </a:pP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dfcd"/>
                    </a:solidFill>
                  </a:tcPr>
                </a:tc>
                <a:tc>
                  <a:txBody>
                    <a:bodyPr/>
                    <a:p>
                      <a:pPr>
                        <a:lnSpc>
                          <a:spcPct val="100000"/>
                        </a:lnSpc>
                      </a:pPr>
                      <a:r>
                        <a:rPr b="0" lang="en-GB" sz="1800" spc="-1" strike="noStrike">
                          <a:solidFill>
                            <a:srgbClr val="000000"/>
                          </a:solidFill>
                          <a:latin typeface="Franklin Gothic Book"/>
                        </a:rPr>
                        <a:t>Impact metric values now reflect the degree of impact, and are renamed to None, Low and High.</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Franklin Gothic Book"/>
                        </a:rPr>
                        <a:t>Target Distribution and Collateral Damage potential have been replaced with Mitigating Factors. </a:t>
                      </a:r>
                      <a:r>
                        <a:rPr b="0" lang="en-GB" sz="1800" spc="-1" strike="noStrike">
                          <a:solidFill>
                            <a:srgbClr val="000000"/>
                          </a:solidFill>
                          <a:latin typeface="Franklin Gothic Book"/>
                        </a:rPr>
                        <a:t>	</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Franklin Gothic Book"/>
                        </a:rPr>
                        <a:t>While not a formal metric, guidance on scoring multiple vulnerabilities is provided with Vulnerability Chaining. </a:t>
                      </a:r>
                      <a:r>
                        <a:rPr b="0" lang="en-GB" sz="1800" spc="-1" strike="noStrike">
                          <a:solidFill>
                            <a:srgbClr val="000000"/>
                          </a:solidFill>
                          <a:latin typeface="Franklin Gothic Book"/>
                        </a:rPr>
                        <a:t>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Franklin Gothic Book"/>
                        </a:rPr>
                        <a:t>Numerical ranges have been mapped to a 5-point qualitative rating scale. </a:t>
                      </a:r>
                      <a:r>
                        <a:rPr b="0" lang="en-GB" sz="1800" spc="-1" strike="noStrike">
                          <a:solidFill>
                            <a:srgbClr val="000000"/>
                          </a:solidFill>
                          <a:latin typeface="Franklin Gothic Book"/>
                        </a:rPr>
                        <a:t>	</a:t>
                      </a:r>
                      <a:endParaRPr b="0" lang="en-GB" sz="1800" spc="-1" strike="noStrike">
                        <a:latin typeface="Arial"/>
                      </a:endParaRPr>
                    </a:p>
                    <a:p>
                      <a:pPr>
                        <a:lnSpc>
                          <a:spcPct val="100000"/>
                        </a:lnSpc>
                      </a:pP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dfcd"/>
                    </a:solidFill>
                  </a:tcPr>
                </a:tc>
              </a:tr>
            </a:tbl>
          </a:graphicData>
        </a:graphic>
      </p:graphicFrame>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1" name="Picture 1" descr=""/>
          <p:cNvPicPr/>
          <p:nvPr/>
        </p:nvPicPr>
        <p:blipFill>
          <a:blip r:embed="rId1"/>
          <a:srcRect l="139" t="6725" r="0" b="0"/>
          <a:stretch/>
        </p:blipFill>
        <p:spPr>
          <a:xfrm>
            <a:off x="191520" y="692640"/>
            <a:ext cx="11722680" cy="5607360"/>
          </a:xfrm>
          <a:prstGeom prst="rect">
            <a:avLst/>
          </a:prstGeom>
          <a:ln>
            <a:noFill/>
          </a:ln>
        </p:spPr>
      </p:pic>
      <p:sp>
        <p:nvSpPr>
          <p:cNvPr id="102" name="CustomShape 1"/>
          <p:cNvSpPr/>
          <p:nvPr/>
        </p:nvSpPr>
        <p:spPr>
          <a:xfrm>
            <a:off x="7536240" y="5902560"/>
            <a:ext cx="431640" cy="227520"/>
          </a:xfrm>
          <a:prstGeom prst="rect">
            <a:avLst/>
          </a:prstGeom>
          <a:noFill/>
          <a:ln>
            <a:noFill/>
          </a:ln>
        </p:spPr>
        <p:style>
          <a:lnRef idx="0"/>
          <a:fillRef idx="0"/>
          <a:effectRef idx="0"/>
          <a:fontRef idx="minor"/>
        </p:style>
        <p:txBody>
          <a:bodyPr lIns="90000" rIns="90000" tIns="45000" bIns="45000"/>
          <a:p>
            <a:pPr>
              <a:lnSpc>
                <a:spcPct val="100000"/>
              </a:lnSpc>
            </a:pPr>
            <a:r>
              <a:rPr b="1" lang="en-GB" sz="900" spc="-1" strike="noStrike">
                <a:solidFill>
                  <a:srgbClr val="000000"/>
                </a:solidFill>
                <a:latin typeface="Times New Roman"/>
              </a:rPr>
              <a:t>[5]</a:t>
            </a:r>
            <a:endParaRPr b="0" lang="en-GB" sz="9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3" name="Picture 2" descr=""/>
          <p:cNvPicPr/>
          <p:nvPr/>
        </p:nvPicPr>
        <p:blipFill>
          <a:blip r:embed="rId1"/>
          <a:stretch/>
        </p:blipFill>
        <p:spPr>
          <a:xfrm>
            <a:off x="0" y="0"/>
            <a:ext cx="12191760" cy="6845040"/>
          </a:xfrm>
          <a:prstGeom prst="rect">
            <a:avLst/>
          </a:prstGeom>
          <a:ln>
            <a:noFill/>
          </a:ln>
        </p:spPr>
      </p:pic>
      <p:pic>
        <p:nvPicPr>
          <p:cNvPr id="104" name="Picture 3" descr=""/>
          <p:cNvPicPr/>
          <p:nvPr/>
        </p:nvPicPr>
        <p:blipFill>
          <a:blip r:embed="rId2"/>
          <a:srcRect l="138" t="6917" r="0" b="0"/>
          <a:stretch/>
        </p:blipFill>
        <p:spPr>
          <a:xfrm>
            <a:off x="216720" y="260640"/>
            <a:ext cx="11757960" cy="5654520"/>
          </a:xfrm>
          <a:prstGeom prst="rect">
            <a:avLst/>
          </a:prstGeom>
          <a:ln>
            <a:noFill/>
          </a:ln>
        </p:spPr>
      </p:pic>
      <p:sp>
        <p:nvSpPr>
          <p:cNvPr id="105" name="CustomShape 1"/>
          <p:cNvSpPr/>
          <p:nvPr/>
        </p:nvSpPr>
        <p:spPr>
          <a:xfrm>
            <a:off x="7536240" y="5445360"/>
            <a:ext cx="431640" cy="227520"/>
          </a:xfrm>
          <a:prstGeom prst="rect">
            <a:avLst/>
          </a:prstGeom>
          <a:noFill/>
          <a:ln>
            <a:noFill/>
          </a:ln>
        </p:spPr>
        <p:style>
          <a:lnRef idx="0"/>
          <a:fillRef idx="0"/>
          <a:effectRef idx="0"/>
          <a:fontRef idx="minor"/>
        </p:style>
        <p:txBody>
          <a:bodyPr lIns="90000" rIns="90000" tIns="45000" bIns="45000"/>
          <a:p>
            <a:pPr>
              <a:lnSpc>
                <a:spcPct val="100000"/>
              </a:lnSpc>
            </a:pPr>
            <a:r>
              <a:rPr b="1" lang="en-GB" sz="900" spc="-1" strike="noStrike">
                <a:solidFill>
                  <a:srgbClr val="000000"/>
                </a:solidFill>
                <a:latin typeface="Times New Roman"/>
              </a:rPr>
              <a:t>[5]</a:t>
            </a:r>
            <a:endParaRPr b="0" lang="en-GB" sz="9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6" name="Picture 1" descr=""/>
          <p:cNvPicPr/>
          <p:nvPr/>
        </p:nvPicPr>
        <p:blipFill>
          <a:blip r:embed="rId1"/>
          <a:stretch/>
        </p:blipFill>
        <p:spPr>
          <a:xfrm>
            <a:off x="0" y="39960"/>
            <a:ext cx="12191760" cy="6845040"/>
          </a:xfrm>
          <a:prstGeom prst="rect">
            <a:avLst/>
          </a:prstGeom>
          <a:ln>
            <a:noFill/>
          </a:ln>
        </p:spPr>
      </p:pic>
      <p:sp>
        <p:nvSpPr>
          <p:cNvPr id="107" name="CustomShape 1"/>
          <p:cNvSpPr/>
          <p:nvPr/>
        </p:nvSpPr>
        <p:spPr>
          <a:xfrm>
            <a:off x="1191960" y="266760"/>
            <a:ext cx="3639960" cy="1051560"/>
          </a:xfrm>
          <a:prstGeom prst="rect">
            <a:avLst/>
          </a:prstGeom>
          <a:noFill/>
          <a:ln>
            <a:noFill/>
          </a:ln>
        </p:spPr>
        <p:style>
          <a:lnRef idx="0"/>
          <a:fillRef idx="0"/>
          <a:effectRef idx="0"/>
          <a:fontRef idx="minor"/>
        </p:style>
        <p:txBody>
          <a:bodyPr wrap="none" lIns="0" rIns="0" tIns="0" bIns="0"/>
          <a:p>
            <a:pPr>
              <a:lnSpc>
                <a:spcPts val="4141"/>
              </a:lnSpc>
            </a:pPr>
            <a:r>
              <a:rPr b="0" lang="en-GB" sz="3359" spc="-9" strike="noStrike">
                <a:solidFill>
                  <a:srgbClr val="3f3f3f"/>
                </a:solidFill>
                <a:latin typeface="Arial"/>
              </a:rPr>
              <a:t>Problem Statement</a:t>
            </a:r>
            <a:endParaRPr b="0" lang="en-GB" sz="3359" spc="-1" strike="noStrike">
              <a:latin typeface="Arial"/>
            </a:endParaRPr>
          </a:p>
          <a:p>
            <a:pPr>
              <a:lnSpc>
                <a:spcPts val="4141"/>
              </a:lnSpc>
            </a:pPr>
            <a:endParaRPr b="0" lang="en-GB" sz="3359" spc="-1" strike="noStrike">
              <a:latin typeface="Arial"/>
            </a:endParaRPr>
          </a:p>
        </p:txBody>
      </p:sp>
      <p:sp>
        <p:nvSpPr>
          <p:cNvPr id="108" name="CustomShape 2"/>
          <p:cNvSpPr/>
          <p:nvPr/>
        </p:nvSpPr>
        <p:spPr>
          <a:xfrm>
            <a:off x="1095480" y="2143080"/>
            <a:ext cx="10072440" cy="1474200"/>
          </a:xfrm>
          <a:prstGeom prst="rect">
            <a:avLst/>
          </a:prstGeom>
          <a:noFill/>
          <a:ln>
            <a:noFill/>
          </a:ln>
        </p:spPr>
        <p:style>
          <a:lnRef idx="0"/>
          <a:fillRef idx="0"/>
          <a:effectRef idx="0"/>
          <a:fontRef idx="minor"/>
        </p:style>
        <p:txBody>
          <a:bodyPr lIns="0" rIns="0" tIns="0" bIns="0"/>
          <a:p>
            <a:pPr marL="343080" indent="-342720">
              <a:lnSpc>
                <a:spcPct val="100000"/>
              </a:lnSpc>
              <a:buClr>
                <a:srgbClr val="000000"/>
              </a:buClr>
              <a:buFont typeface="Arial"/>
              <a:buChar char="•"/>
            </a:pPr>
            <a:r>
              <a:rPr b="0" lang="en-GB" sz="2000" spc="-1" strike="noStrike">
                <a:solidFill>
                  <a:srgbClr val="000000"/>
                </a:solidFill>
                <a:latin typeface="Times New Roman"/>
              </a:rPr>
              <a:t>There is a critical need to help organizations appropriately prioritize security vulnerabilities across their constituency. </a:t>
            </a:r>
            <a:endParaRPr b="0" lang="en-GB" sz="2000" spc="-1" strike="noStrike">
              <a:latin typeface="Arial"/>
            </a:endParaRPr>
          </a:p>
          <a:p>
            <a:pPr marL="343080" indent="-342720">
              <a:lnSpc>
                <a:spcPct val="100000"/>
              </a:lnSpc>
              <a:buClr>
                <a:srgbClr val="000000"/>
              </a:buClr>
              <a:buFont typeface="Arial"/>
              <a:buChar char="•"/>
            </a:pPr>
            <a:r>
              <a:rPr b="0" lang="en-GB" sz="2000" spc="-1" strike="noStrike">
                <a:solidFill>
                  <a:srgbClr val="000000"/>
                </a:solidFill>
                <a:latin typeface="Times New Roman"/>
              </a:rPr>
              <a:t>The lack of a common scoring system has security teams worldwide solving the same problems with little or no coordination.</a:t>
            </a:r>
            <a:endParaRPr b="0" lang="en-GB" sz="2000" spc="-1" strike="noStrike">
              <a:latin typeface="Arial"/>
            </a:endParaRPr>
          </a:p>
          <a:p>
            <a:pPr>
              <a:lnSpc>
                <a:spcPts val="2001"/>
              </a:lnSpc>
            </a:pPr>
            <a:endParaRPr b="0" lang="en-GB" sz="20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9" name="Picture 1" descr=""/>
          <p:cNvPicPr/>
          <p:nvPr/>
        </p:nvPicPr>
        <p:blipFill>
          <a:blip r:embed="rId1"/>
          <a:stretch/>
        </p:blipFill>
        <p:spPr>
          <a:xfrm>
            <a:off x="0" y="0"/>
            <a:ext cx="12191760" cy="6845040"/>
          </a:xfrm>
          <a:prstGeom prst="rect">
            <a:avLst/>
          </a:prstGeom>
          <a:ln>
            <a:noFill/>
          </a:ln>
        </p:spPr>
      </p:pic>
      <p:sp>
        <p:nvSpPr>
          <p:cNvPr id="110" name="CustomShape 1"/>
          <p:cNvSpPr/>
          <p:nvPr/>
        </p:nvSpPr>
        <p:spPr>
          <a:xfrm>
            <a:off x="5788440" y="267480"/>
            <a:ext cx="1806120" cy="1051560"/>
          </a:xfrm>
          <a:prstGeom prst="rect">
            <a:avLst/>
          </a:prstGeom>
          <a:noFill/>
          <a:ln>
            <a:noFill/>
          </a:ln>
        </p:spPr>
        <p:style>
          <a:lnRef idx="0"/>
          <a:fillRef idx="0"/>
          <a:effectRef idx="0"/>
          <a:fontRef idx="minor"/>
        </p:style>
        <p:txBody>
          <a:bodyPr wrap="none" lIns="0" rIns="0" tIns="0" bIns="0"/>
          <a:p>
            <a:pPr>
              <a:lnSpc>
                <a:spcPts val="4141"/>
              </a:lnSpc>
            </a:pPr>
            <a:r>
              <a:rPr b="0" lang="en-GB" sz="3420" spc="-9" strike="noStrike">
                <a:solidFill>
                  <a:srgbClr val="3f3f3f"/>
                </a:solidFill>
                <a:latin typeface="Arial"/>
              </a:rPr>
              <a:t>Objective</a:t>
            </a:r>
            <a:endParaRPr b="0" lang="en-GB" sz="3420" spc="-1" strike="noStrike">
              <a:latin typeface="Arial"/>
            </a:endParaRPr>
          </a:p>
          <a:p>
            <a:pPr>
              <a:lnSpc>
                <a:spcPts val="4141"/>
              </a:lnSpc>
            </a:pPr>
            <a:endParaRPr b="0" lang="en-GB" sz="3420" spc="-1" strike="noStrike">
              <a:latin typeface="Arial"/>
            </a:endParaRPr>
          </a:p>
        </p:txBody>
      </p:sp>
      <p:sp>
        <p:nvSpPr>
          <p:cNvPr id="111" name="CustomShape 2"/>
          <p:cNvSpPr/>
          <p:nvPr/>
        </p:nvSpPr>
        <p:spPr>
          <a:xfrm>
            <a:off x="17280" y="720"/>
            <a:ext cx="226800" cy="274680"/>
          </a:xfrm>
          <a:prstGeom prst="rect">
            <a:avLst/>
          </a:prstGeom>
          <a:noFill/>
          <a:ln w="9360">
            <a:noFill/>
          </a:ln>
        </p:spPr>
        <p:style>
          <a:lnRef idx="0"/>
          <a:fillRef idx="0"/>
          <a:effectRef idx="0"/>
          <a:fontRef idx="minor"/>
        </p:style>
        <p:txBody>
          <a:bodyPr wrap="none" anchor="ctr"/>
          <a:p>
            <a:pPr algn="just">
              <a:lnSpc>
                <a:spcPct val="100000"/>
              </a:lnSpc>
            </a:pPr>
            <a:r>
              <a:rPr b="0" lang="en-GB" sz="1200" spc="-1" strike="noStrike">
                <a:solidFill>
                  <a:srgbClr val="000000"/>
                </a:solidFill>
                <a:latin typeface="Arial"/>
                <a:ea typeface="Times New Roman"/>
              </a:rPr>
              <a:t> </a:t>
            </a:r>
            <a:endParaRPr b="0" lang="en-GB" sz="1200" spc="-1" strike="noStrike">
              <a:latin typeface="Arial"/>
            </a:endParaRPr>
          </a:p>
        </p:txBody>
      </p:sp>
      <p:sp>
        <p:nvSpPr>
          <p:cNvPr id="112" name="CustomShape 3"/>
          <p:cNvSpPr/>
          <p:nvPr/>
        </p:nvSpPr>
        <p:spPr>
          <a:xfrm>
            <a:off x="1166760" y="1913400"/>
            <a:ext cx="10215360" cy="1494360"/>
          </a:xfrm>
          <a:prstGeom prst="rect">
            <a:avLst/>
          </a:prstGeom>
          <a:noFill/>
          <a:ln w="9360">
            <a:noFill/>
          </a:ln>
        </p:spPr>
        <p:style>
          <a:lnRef idx="0"/>
          <a:fillRef idx="0"/>
          <a:effectRef idx="0"/>
          <a:fontRef idx="minor"/>
        </p:style>
        <p:txBody>
          <a:bodyPr anchor="ctr"/>
          <a:p>
            <a:pPr marL="343080" indent="-342720">
              <a:lnSpc>
                <a:spcPct val="100000"/>
              </a:lnSpc>
              <a:buClr>
                <a:srgbClr val="000000"/>
              </a:buClr>
              <a:buFont typeface="Arial"/>
              <a:buChar char="•"/>
            </a:pPr>
            <a:r>
              <a:rPr b="0" lang="en-GB" sz="2000" spc="-1" strike="noStrike">
                <a:solidFill>
                  <a:srgbClr val="000000"/>
                </a:solidFill>
                <a:latin typeface="Times New Roman"/>
              </a:rPr>
              <a:t>To study a common scoring system for communicating the characteristics and severity of software vulnerabilities.</a:t>
            </a:r>
            <a:endParaRPr b="0" lang="en-GB" sz="2000" spc="-1" strike="noStrike">
              <a:latin typeface="Arial"/>
            </a:endParaRPr>
          </a:p>
          <a:p>
            <a:pPr marL="343080" indent="-342720">
              <a:lnSpc>
                <a:spcPct val="100000"/>
              </a:lnSpc>
              <a:buClr>
                <a:srgbClr val="000000"/>
              </a:buClr>
              <a:buFont typeface="Arial"/>
              <a:buChar char="•"/>
            </a:pPr>
            <a:r>
              <a:rPr b="0" lang="en-GB" sz="2000" spc="-1" strike="noStrike">
                <a:solidFill>
                  <a:srgbClr val="000000"/>
                </a:solidFill>
                <a:latin typeface="Times New Roman"/>
              </a:rPr>
              <a:t>To implement vulnerability scoring formulae in C code and develop the project.</a:t>
            </a:r>
            <a:endParaRPr b="0" lang="en-GB" sz="2000" spc="-1" strike="noStrike">
              <a:latin typeface="Arial"/>
            </a:endParaRPr>
          </a:p>
          <a:p>
            <a:pPr marL="343080" indent="-342720">
              <a:lnSpc>
                <a:spcPct val="100000"/>
              </a:lnSpc>
              <a:buClr>
                <a:srgbClr val="000000"/>
              </a:buClr>
              <a:buFont typeface="Arial"/>
              <a:buChar char="•"/>
            </a:pPr>
            <a:r>
              <a:rPr b="0" lang="en-GB" sz="2000" spc="-1" strike="noStrike">
                <a:solidFill>
                  <a:srgbClr val="000000"/>
                </a:solidFill>
                <a:latin typeface="Times New Roman"/>
              </a:rPr>
              <a:t>To test the scoring system and generate consistent results. </a:t>
            </a:r>
            <a:endParaRPr b="0" lang="en-GB" sz="2000" spc="-1" strike="noStrike">
              <a:latin typeface="Arial"/>
            </a:endParaRPr>
          </a:p>
          <a:p>
            <a:pPr algn="just">
              <a:lnSpc>
                <a:spcPct val="100000"/>
              </a:lnSpc>
            </a:pPr>
            <a:r>
              <a:rPr b="0" lang="en-GB" sz="1200" spc="-1" strike="noStrike">
                <a:solidFill>
                  <a:srgbClr val="000000"/>
                </a:solidFill>
                <a:latin typeface="Arial"/>
                <a:ea typeface="Times New Roman"/>
              </a:rPr>
              <a:t> </a:t>
            </a:r>
            <a:endParaRPr b="0" lang="en-GB" sz="12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Trek</Template>
  <TotalTime>376</TotalTime>
  <Application>LibreOffice/6.0.4.2$Linux_X86_64 LibreOffice_project/9b0d9b32d5dcda91d2f1a96dc04c645c450872bf</Application>
  <Words>787</Words>
  <Paragraphs>137</Paragraphs>
  <Company>Investintech.com Inc.</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2016-12-09T21:56:54Z</dcterms:created>
  <dc:creator>A2E_Engine</dc:creator>
  <dc:description/>
  <dc:language>en-GB</dc:language>
  <cp:lastModifiedBy/>
  <dcterms:modified xsi:type="dcterms:W3CDTF">2019-07-15T14:45:20Z</dcterms:modified>
  <cp:revision>32</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Investintech.com Inc.</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27</vt:i4>
  </property>
</Properties>
</file>