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8"/>
    <p:sldId id="257" r:id="rId4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Glacial Indifference" charset="1" panose="00000000000000000000"/>
      <p:regular r:id="rId10"/>
    </p:embeddedFont>
    <p:embeddedFont>
      <p:font typeface="Glacial Indifference Bold" charset="1" panose="00000800000000000000"/>
      <p:regular r:id="rId11"/>
    </p:embeddedFont>
    <p:embeddedFont>
      <p:font typeface="Glacial Indifference Italics" charset="1" panose="00000000000000000000"/>
      <p:regular r:id="rId12"/>
    </p:embeddedFont>
    <p:embeddedFont>
      <p:font typeface="Glacial Indifference Bold Italics" charset="1" panose="00000800000000000000"/>
      <p:regular r:id="rId13"/>
    </p:embeddedFont>
    <p:embeddedFont>
      <p:font typeface="Lato" charset="1" panose="020F0502020204030203"/>
      <p:regular r:id="rId14"/>
    </p:embeddedFont>
    <p:embeddedFont>
      <p:font typeface="Lato Bold" charset="1" panose="020F0802020204030203"/>
      <p:regular r:id="rId15"/>
    </p:embeddedFont>
    <p:embeddedFont>
      <p:font typeface="Lato Italics" charset="1" panose="020F0502020204030203"/>
      <p:regular r:id="rId16"/>
    </p:embeddedFont>
    <p:embeddedFont>
      <p:font typeface="Lato Bold Italics" charset="1" panose="020F0802020204030203"/>
      <p:regular r:id="rId17"/>
    </p:embeddedFont>
    <p:embeddedFont>
      <p:font typeface="Lora" charset="1" panose="00000500000000000000"/>
      <p:regular r:id="rId18"/>
    </p:embeddedFont>
    <p:embeddedFont>
      <p:font typeface="Lora Bold" charset="1" panose="00000800000000000000"/>
      <p:regular r:id="rId19"/>
    </p:embeddedFont>
    <p:embeddedFont>
      <p:font typeface="Lora Italics" charset="1" panose="00000500000000000000"/>
      <p:regular r:id="rId20"/>
    </p:embeddedFont>
    <p:embeddedFont>
      <p:font typeface="Lora Bold Italics" charset="1" panose="00000800000000000000"/>
      <p:regular r:id="rId21"/>
    </p:embeddedFont>
    <p:embeddedFont>
      <p:font typeface="Arimo" charset="1" panose="020B0604020202020204"/>
      <p:regular r:id="rId22"/>
    </p:embeddedFont>
    <p:embeddedFont>
      <p:font typeface="Arimo Bold" charset="1" panose="020B0704020202020204"/>
      <p:regular r:id="rId23"/>
    </p:embeddedFont>
    <p:embeddedFont>
      <p:font typeface="Arimo Italics" charset="1" panose="020B0604020202090204"/>
      <p:regular r:id="rId24"/>
    </p:embeddedFont>
    <p:embeddedFont>
      <p:font typeface="Arimo Bold Italics" charset="1" panose="020B0704020202090204"/>
      <p:regular r:id="rId25"/>
    </p:embeddedFont>
    <p:embeddedFont>
      <p:font typeface="Lato Heavy" charset="1" panose="020F0502020204030203"/>
      <p:regular r:id="rId26"/>
    </p:embeddedFont>
    <p:embeddedFont>
      <p:font typeface="Lato Heavy Bold" charset="1" panose="020F0502020204030203"/>
      <p:regular r:id="rId27"/>
    </p:embeddedFont>
    <p:embeddedFont>
      <p:font typeface="Lato Heavy Italics" charset="1" panose="020F0502020204030203"/>
      <p:regular r:id="rId28"/>
    </p:embeddedFont>
    <p:embeddedFont>
      <p:font typeface="Lato Heavy Bold Italics" charset="1" panose="020F0502020204030203"/>
      <p:regular r:id="rId29"/>
    </p:embeddedFont>
    <p:embeddedFont>
      <p:font typeface="Canva Sans" charset="1" panose="020B0503030501040103"/>
      <p:regular r:id="rId30"/>
    </p:embeddedFont>
    <p:embeddedFont>
      <p:font typeface="Canva Sans Bold" charset="1" panose="020B0803030501040103"/>
      <p:regular r:id="rId31"/>
    </p:embeddedFont>
    <p:embeddedFont>
      <p:font typeface="Canva Sans Italics" charset="1" panose="020B0503030501040103"/>
      <p:regular r:id="rId32"/>
    </p:embeddedFont>
    <p:embeddedFont>
      <p:font typeface="Canva Sans Bold Italics" charset="1" panose="020B0803030501040103"/>
      <p:regular r:id="rId33"/>
    </p:embeddedFont>
    <p:embeddedFont>
      <p:font typeface="Canva Sans Medium" charset="1" panose="020B0603030501040103"/>
      <p:regular r:id="rId34"/>
    </p:embeddedFont>
    <p:embeddedFont>
      <p:font typeface="Canva Sans Medium Italics" charset="1" panose="020B0603030501040103"/>
      <p:regular r:id="rId35"/>
    </p:embeddedFont>
    <p:embeddedFont>
      <p:font typeface="Open Sauce" charset="1" panose="00000500000000000000"/>
      <p:regular r:id="rId36"/>
    </p:embeddedFont>
    <p:embeddedFont>
      <p:font typeface="Open Sauce Bold" charset="1" panose="00000800000000000000"/>
      <p:regular r:id="rId37"/>
    </p:embeddedFont>
    <p:embeddedFont>
      <p:font typeface="Open Sauce Italics" charset="1" panose="00000500000000000000"/>
      <p:regular r:id="rId38"/>
    </p:embeddedFont>
    <p:embeddedFont>
      <p:font typeface="Open Sauce Bold Italics" charset="1" panose="00000800000000000000"/>
      <p:regular r:id="rId39"/>
    </p:embeddedFont>
    <p:embeddedFont>
      <p:font typeface="Open Sauce Light" charset="1" panose="00000400000000000000"/>
      <p:regular r:id="rId40"/>
    </p:embeddedFont>
    <p:embeddedFont>
      <p:font typeface="Open Sauce Light Italics" charset="1" panose="00000400000000000000"/>
      <p:regular r:id="rId41"/>
    </p:embeddedFont>
    <p:embeddedFont>
      <p:font typeface="Open Sauce Medium" charset="1" panose="00000600000000000000"/>
      <p:regular r:id="rId42"/>
    </p:embeddedFont>
    <p:embeddedFont>
      <p:font typeface="Open Sauce Medium Italics" charset="1" panose="00000600000000000000"/>
      <p:regular r:id="rId43"/>
    </p:embeddedFont>
    <p:embeddedFont>
      <p:font typeface="Open Sauce Semi-Bold" charset="1" panose="00000700000000000000"/>
      <p:regular r:id="rId44"/>
    </p:embeddedFont>
    <p:embeddedFont>
      <p:font typeface="Open Sauce Semi-Bold Italics" charset="1" panose="00000700000000000000"/>
      <p:regular r:id="rId45"/>
    </p:embeddedFont>
    <p:embeddedFont>
      <p:font typeface="Open Sauce Heavy" charset="1" panose="00000A00000000000000"/>
      <p:regular r:id="rId46"/>
    </p:embeddedFont>
    <p:embeddedFont>
      <p:font typeface="Open Sauce Heavy Italics" charset="1" panose="00000A0000000000000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slides/slide1.xml" Type="http://schemas.openxmlformats.org/officeDocument/2006/relationships/slide"/><Relationship Id="rId49" Target="slides/slide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65014" y="1028700"/>
            <a:ext cx="1994286" cy="1047119"/>
          </a:xfrm>
          <a:custGeom>
            <a:avLst/>
            <a:gdLst/>
            <a:ahLst/>
            <a:cxnLst/>
            <a:rect r="r" b="b" t="t" l="l"/>
            <a:pathLst>
              <a:path h="1047119" w="1994286">
                <a:moveTo>
                  <a:pt x="0" y="0"/>
                </a:moveTo>
                <a:lnTo>
                  <a:pt x="1994286" y="0"/>
                </a:lnTo>
                <a:lnTo>
                  <a:pt x="1994286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"/>
              </a:rPr>
              <a:t>AIRWAYS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BRITISH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CUSTOMER REVIEW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26242" y="1019175"/>
            <a:ext cx="5297567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231F20"/>
                </a:solidFill>
                <a:latin typeface="Open Sauce"/>
              </a:rPr>
              <a:t>For the purpose of Forage virtual experience program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037025" y="9258300"/>
            <a:ext cx="6213950" cy="342900"/>
            <a:chOff x="0" y="0"/>
            <a:chExt cx="8285267" cy="4572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2266957" cy="492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DATE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January </a:t>
              </a: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14, 2024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3909591"/>
            <a:chOff x="0" y="0"/>
            <a:chExt cx="1131601" cy="10296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1029686"/>
            </a:xfrm>
            <a:custGeom>
              <a:avLst/>
              <a:gdLst/>
              <a:ahLst/>
              <a:cxnLst/>
              <a:rect r="r" b="b" t="t" l="l"/>
              <a:pathLst>
                <a:path h="1029686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1029686"/>
                  </a:lnTo>
                  <a:lnTo>
                    <a:pt x="0" y="102968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104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3942" y="669743"/>
            <a:ext cx="3034653" cy="3030277"/>
          </a:xfrm>
          <a:custGeom>
            <a:avLst/>
            <a:gdLst/>
            <a:ahLst/>
            <a:cxnLst/>
            <a:rect r="r" b="b" t="t" l="l"/>
            <a:pathLst>
              <a:path h="3030277" w="3034653">
                <a:moveTo>
                  <a:pt x="0" y="0"/>
                </a:moveTo>
                <a:lnTo>
                  <a:pt x="3034653" y="0"/>
                </a:lnTo>
                <a:lnTo>
                  <a:pt x="3034653" y="3030278"/>
                </a:lnTo>
                <a:lnTo>
                  <a:pt x="0" y="30302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8925" y="3321449"/>
            <a:ext cx="9400615" cy="6965551"/>
          </a:xfrm>
          <a:custGeom>
            <a:avLst/>
            <a:gdLst/>
            <a:ahLst/>
            <a:cxnLst/>
            <a:rect r="r" b="b" t="t" l="l"/>
            <a:pathLst>
              <a:path h="6965551" w="9400615">
                <a:moveTo>
                  <a:pt x="0" y="0"/>
                </a:moveTo>
                <a:lnTo>
                  <a:pt x="9400615" y="0"/>
                </a:lnTo>
                <a:lnTo>
                  <a:pt x="9400615" y="6965551"/>
                </a:lnTo>
                <a:lnTo>
                  <a:pt x="0" y="69655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62994" y="6470215"/>
            <a:ext cx="4296549" cy="3482775"/>
          </a:xfrm>
          <a:custGeom>
            <a:avLst/>
            <a:gdLst/>
            <a:ahLst/>
            <a:cxnLst/>
            <a:rect r="r" b="b" t="t" l="l"/>
            <a:pathLst>
              <a:path h="3482775" w="4296549">
                <a:moveTo>
                  <a:pt x="0" y="0"/>
                </a:moveTo>
                <a:lnTo>
                  <a:pt x="4296549" y="0"/>
                </a:lnTo>
                <a:lnTo>
                  <a:pt x="4296549" y="3482775"/>
                </a:lnTo>
                <a:lnTo>
                  <a:pt x="0" y="34827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08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56080" y="1854289"/>
            <a:ext cx="2942413" cy="1539577"/>
            <a:chOff x="0" y="0"/>
            <a:chExt cx="3923218" cy="205276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501672"/>
              <a:ext cx="3889513" cy="1165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64"/>
                </a:lnSpc>
              </a:pPr>
              <a:r>
                <a:rPr lang="en-US" sz="5933">
                  <a:solidFill>
                    <a:srgbClr val="000000"/>
                  </a:solidFill>
                  <a:latin typeface="Oswald Bold"/>
                </a:rPr>
                <a:t>3726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10622"/>
              <a:ext cx="3906365" cy="342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62"/>
                </a:lnSpc>
              </a:pPr>
              <a:r>
                <a:rPr lang="en-US" sz="1577" spc="74">
                  <a:solidFill>
                    <a:srgbClr val="000000"/>
                  </a:solidFill>
                  <a:latin typeface="Lato Heavy Bold"/>
                </a:rPr>
                <a:t>REVIEWS ANALYZED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525"/>
              <a:ext cx="3923218" cy="274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97"/>
                </a:lnSpc>
              </a:pPr>
              <a:r>
                <a:rPr lang="en-US" sz="1438" spc="223">
                  <a:solidFill>
                    <a:srgbClr val="000000"/>
                  </a:solidFill>
                  <a:latin typeface="Lato Bold"/>
                </a:rPr>
                <a:t>JANUARY</a:t>
              </a:r>
              <a:r>
                <a:rPr lang="en-US" sz="1438" spc="223">
                  <a:solidFill>
                    <a:srgbClr val="000000"/>
                  </a:solidFill>
                  <a:latin typeface="Lato Bold"/>
                </a:rPr>
                <a:t> 2024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56080" y="166024"/>
            <a:ext cx="7128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Key Insights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870658" y="7767075"/>
            <a:ext cx="3530225" cy="1748690"/>
            <a:chOff x="0" y="0"/>
            <a:chExt cx="4706966" cy="233158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57150"/>
              <a:ext cx="4686660" cy="180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85"/>
                </a:lnSpc>
              </a:pPr>
              <a:r>
                <a:rPr lang="en-US" sz="9197">
                  <a:solidFill>
                    <a:srgbClr val="000000"/>
                  </a:solidFill>
                  <a:latin typeface="Oswald Bold"/>
                </a:rPr>
                <a:t>5/10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915648"/>
              <a:ext cx="4706966" cy="415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3"/>
                </a:lnSpc>
              </a:pPr>
              <a:r>
                <a:rPr lang="en-US" sz="1901" spc="89">
                  <a:solidFill>
                    <a:srgbClr val="000000"/>
                  </a:solidFill>
                  <a:latin typeface="Lato Heavy Bold"/>
                </a:rPr>
                <a:t>AVERAGE RATING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63845" y="5103547"/>
            <a:ext cx="7599522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All passengers liked the cabin crew, seats and the food.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Most of passengers travelled in economy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45021" y="6451165"/>
            <a:ext cx="4342979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Rating Counts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608546" y="549891"/>
            <a:ext cx="4054448" cy="6441462"/>
            <a:chOff x="0" y="0"/>
            <a:chExt cx="5405930" cy="858861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5344487" cy="155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Canva Sans Bold"/>
                </a:rPr>
                <a:t>What Customers have to say: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14593" y="1831551"/>
              <a:ext cx="5091337" cy="675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7"/>
                </a:lnSpc>
              </a:pPr>
              <a:r>
                <a:rPr lang="en-US" sz="2398">
                  <a:solidFill>
                    <a:srgbClr val="000000"/>
                  </a:solidFill>
                  <a:latin typeface="Open Sauce"/>
                </a:rPr>
                <a:t>7-10 stars: Premium economy, Leg room, cabin crew, food.</a:t>
              </a:r>
            </a:p>
            <a:p>
              <a:pPr>
                <a:lnSpc>
                  <a:spcPts val="3117"/>
                </a:lnSpc>
              </a:pPr>
            </a:p>
            <a:p>
              <a:pPr>
                <a:lnSpc>
                  <a:spcPts val="3117"/>
                </a:lnSpc>
              </a:pPr>
              <a:r>
                <a:rPr lang="en-US" sz="2398">
                  <a:solidFill>
                    <a:srgbClr val="000000"/>
                  </a:solidFill>
                  <a:latin typeface="Open Sauce"/>
                </a:rPr>
                <a:t>4-6 stars: long haul, cold cheese onion, refused help, lack of storage space.</a:t>
              </a:r>
            </a:p>
            <a:p>
              <a:pPr>
                <a:lnSpc>
                  <a:spcPts val="3117"/>
                </a:lnSpc>
              </a:pPr>
            </a:p>
            <a:p>
              <a:pPr>
                <a:lnSpc>
                  <a:spcPts val="3117"/>
                </a:lnSpc>
                <a:spcBef>
                  <a:spcPct val="0"/>
                </a:spcBef>
              </a:pPr>
              <a:r>
                <a:rPr lang="en-US" sz="2398">
                  <a:solidFill>
                    <a:srgbClr val="000000"/>
                  </a:solidFill>
                  <a:latin typeface="Open Sauce"/>
                </a:rPr>
                <a:t>1-3 stars: middle seat blocked, poor quality screen, worst business class, long haul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739821" y="1984524"/>
            <a:ext cx="5868726" cy="1322638"/>
            <a:chOff x="0" y="0"/>
            <a:chExt cx="7824968" cy="176351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0"/>
              <a:ext cx="7824968" cy="362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6"/>
                </a:lnSpc>
              </a:pPr>
              <a:r>
                <a:rPr lang="en-US" sz="1800" spc="215">
                  <a:solidFill>
                    <a:srgbClr val="000000"/>
                  </a:solidFill>
                  <a:latin typeface="Lora Italics"/>
                </a:rPr>
                <a:t>Reviews from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80513"/>
              <a:ext cx="7824968" cy="118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6000">
                  <a:solidFill>
                    <a:srgbClr val="000000"/>
                  </a:solidFill>
                  <a:latin typeface="Glacial Indifference Bold"/>
                </a:rPr>
                <a:t>72 COUNTRIES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662994" y="4284980"/>
            <a:ext cx="2148274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 Bold"/>
              </a:rPr>
              <a:t>Focus on: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62994" y="4957445"/>
            <a:ext cx="4625006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Improved food quality, Customer service, Quality entertainment, flight scheduling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DAF52_2scjo</dc:identifier>
  <dcterms:modified xsi:type="dcterms:W3CDTF">2011-08-01T06:04:30Z</dcterms:modified>
  <cp:revision>1</cp:revision>
  <dc:title>Airways</dc:title>
</cp:coreProperties>
</file>