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0"/>
    <p:sldId id="257" r:id="rId41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Lato" charset="1" panose="020F0502020204030203"/>
      <p:regular r:id="rId10"/>
    </p:embeddedFont>
    <p:embeddedFont>
      <p:font typeface="Lato Bold" charset="1" panose="020F0802020204030203"/>
      <p:regular r:id="rId11"/>
    </p:embeddedFont>
    <p:embeddedFont>
      <p:font typeface="Lato Italics" charset="1" panose="020F0502020204030203"/>
      <p:regular r:id="rId12"/>
    </p:embeddedFont>
    <p:embeddedFont>
      <p:font typeface="Lato Bold Italics" charset="1" panose="020F0802020204030203"/>
      <p:regular r:id="rId13"/>
    </p:embeddedFont>
    <p:embeddedFont>
      <p:font typeface="Arimo" charset="1" panose="020B0604020202020204"/>
      <p:regular r:id="rId14"/>
    </p:embeddedFont>
    <p:embeddedFont>
      <p:font typeface="Arimo Bold" charset="1" panose="020B0704020202020204"/>
      <p:regular r:id="rId15"/>
    </p:embeddedFont>
    <p:embeddedFont>
      <p:font typeface="Arimo Italics" charset="1" panose="020B0604020202090204"/>
      <p:regular r:id="rId16"/>
    </p:embeddedFont>
    <p:embeddedFont>
      <p:font typeface="Arimo Bold Italics" charset="1" panose="020B0704020202090204"/>
      <p:regular r:id="rId17"/>
    </p:embeddedFont>
    <p:embeddedFont>
      <p:font typeface="Lato Heavy" charset="1" panose="020F0502020204030203"/>
      <p:regular r:id="rId18"/>
    </p:embeddedFont>
    <p:embeddedFont>
      <p:font typeface="Lato Heavy Bold" charset="1" panose="020F0502020204030203"/>
      <p:regular r:id="rId19"/>
    </p:embeddedFont>
    <p:embeddedFont>
      <p:font typeface="Lato Heavy Italics" charset="1" panose="020F0502020204030203"/>
      <p:regular r:id="rId20"/>
    </p:embeddedFont>
    <p:embeddedFont>
      <p:font typeface="Lato Heavy Bold Italics" charset="1" panose="020F0502020204030203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  <p:embeddedFont>
      <p:font typeface="Canva Sans Italics" charset="1" panose="020B0503030501040103"/>
      <p:regular r:id="rId24"/>
    </p:embeddedFont>
    <p:embeddedFont>
      <p:font typeface="Canva Sans Bold Italics" charset="1" panose="020B0803030501040103"/>
      <p:regular r:id="rId25"/>
    </p:embeddedFont>
    <p:embeddedFont>
      <p:font typeface="Canva Sans Medium" charset="1" panose="020B0603030501040103"/>
      <p:regular r:id="rId26"/>
    </p:embeddedFont>
    <p:embeddedFont>
      <p:font typeface="Canva Sans Medium Italics" charset="1" panose="020B0603030501040103"/>
      <p:regular r:id="rId27"/>
    </p:embeddedFont>
    <p:embeddedFont>
      <p:font typeface="Open Sauce" charset="1" panose="00000500000000000000"/>
      <p:regular r:id="rId28"/>
    </p:embeddedFont>
    <p:embeddedFont>
      <p:font typeface="Open Sauce Bold" charset="1" panose="00000800000000000000"/>
      <p:regular r:id="rId29"/>
    </p:embeddedFont>
    <p:embeddedFont>
      <p:font typeface="Open Sauce Italics" charset="1" panose="00000500000000000000"/>
      <p:regular r:id="rId30"/>
    </p:embeddedFont>
    <p:embeddedFont>
      <p:font typeface="Open Sauce Bold Italics" charset="1" panose="00000800000000000000"/>
      <p:regular r:id="rId31"/>
    </p:embeddedFont>
    <p:embeddedFont>
      <p:font typeface="Open Sauce Light" charset="1" panose="00000400000000000000"/>
      <p:regular r:id="rId32"/>
    </p:embeddedFont>
    <p:embeddedFont>
      <p:font typeface="Open Sauce Light Italics" charset="1" panose="00000400000000000000"/>
      <p:regular r:id="rId33"/>
    </p:embeddedFont>
    <p:embeddedFont>
      <p:font typeface="Open Sauce Medium" charset="1" panose="00000600000000000000"/>
      <p:regular r:id="rId34"/>
    </p:embeddedFont>
    <p:embeddedFont>
      <p:font typeface="Open Sauce Medium Italics" charset="1" panose="00000600000000000000"/>
      <p:regular r:id="rId35"/>
    </p:embeddedFont>
    <p:embeddedFont>
      <p:font typeface="Open Sauce Semi-Bold" charset="1" panose="00000700000000000000"/>
      <p:regular r:id="rId36"/>
    </p:embeddedFont>
    <p:embeddedFont>
      <p:font typeface="Open Sauce Semi-Bold Italics" charset="1" panose="00000700000000000000"/>
      <p:regular r:id="rId37"/>
    </p:embeddedFont>
    <p:embeddedFont>
      <p:font typeface="Open Sauce Heavy" charset="1" panose="00000A00000000000000"/>
      <p:regular r:id="rId38"/>
    </p:embeddedFont>
    <p:embeddedFont>
      <p:font typeface="Open Sauce Heavy Italics" charset="1" panose="00000A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slides/slide1.xml" Type="http://schemas.openxmlformats.org/officeDocument/2006/relationships/slide"/><Relationship Id="rId41" Target="slides/slide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265014" y="1028700"/>
            <a:ext cx="1994286" cy="1047119"/>
          </a:xfrm>
          <a:custGeom>
            <a:avLst/>
            <a:gdLst/>
            <a:ahLst/>
            <a:cxnLst/>
            <a:rect r="r" b="b" t="t" l="l"/>
            <a:pathLst>
              <a:path h="1047119" w="1994286">
                <a:moveTo>
                  <a:pt x="0" y="0"/>
                </a:moveTo>
                <a:lnTo>
                  <a:pt x="1994286" y="0"/>
                </a:lnTo>
                <a:lnTo>
                  <a:pt x="1994286" y="1047119"/>
                </a:lnTo>
                <a:lnTo>
                  <a:pt x="0" y="10471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"/>
              </a:rPr>
              <a:t>AIRWAYS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BRITISH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PREDICTIVE MODEL RESULTS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26242" y="1019175"/>
            <a:ext cx="529756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231F20"/>
                </a:solidFill>
                <a:latin typeface="Open Sauce"/>
              </a:rPr>
              <a:t>For the purpose of Forage virtual experience program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037025" y="9258300"/>
            <a:ext cx="6213950" cy="342900"/>
            <a:chOff x="0" y="0"/>
            <a:chExt cx="8285267" cy="45720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2266957" cy="492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 Bold"/>
                </a:rPr>
                <a:t>DATE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752530" y="-47625"/>
              <a:ext cx="553273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"/>
                </a:rPr>
                <a:t>January </a:t>
              </a:r>
              <a:r>
                <a:rPr lang="en-US" sz="2250" spc="22">
                  <a:solidFill>
                    <a:srgbClr val="000000"/>
                  </a:solidFill>
                  <a:latin typeface="Lato"/>
                </a:rPr>
                <a:t>14, 2024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26619"/>
            <a:chOff x="0" y="0"/>
            <a:chExt cx="1131601" cy="25090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09068"/>
            </a:xfrm>
            <a:custGeom>
              <a:avLst/>
              <a:gdLst/>
              <a:ahLst/>
              <a:cxnLst/>
              <a:rect r="r" b="b" t="t" l="l"/>
              <a:pathLst>
                <a:path h="2509068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09068"/>
                  </a:lnTo>
                  <a:lnTo>
                    <a:pt x="0" y="2509068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28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225026" y="1558715"/>
            <a:ext cx="10437968" cy="4213108"/>
          </a:xfrm>
          <a:custGeom>
            <a:avLst/>
            <a:gdLst/>
            <a:ahLst/>
            <a:cxnLst/>
            <a:rect r="r" b="b" t="t" l="l"/>
            <a:pathLst>
              <a:path h="4213108" w="10437968">
                <a:moveTo>
                  <a:pt x="0" y="0"/>
                </a:moveTo>
                <a:lnTo>
                  <a:pt x="10437968" y="0"/>
                </a:lnTo>
                <a:lnTo>
                  <a:pt x="10437968" y="4213108"/>
                </a:lnTo>
                <a:lnTo>
                  <a:pt x="0" y="42131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285" r="0" b="-1058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95252" y="6149420"/>
            <a:ext cx="2929774" cy="1191898"/>
            <a:chOff x="0" y="0"/>
            <a:chExt cx="3906365" cy="158919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8100"/>
              <a:ext cx="3889513" cy="11651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64"/>
                </a:lnSpc>
              </a:pPr>
              <a:r>
                <a:rPr lang="en-US" sz="5933">
                  <a:solidFill>
                    <a:srgbClr val="000000"/>
                  </a:solidFill>
                  <a:latin typeface="Oswald Bold"/>
                </a:rPr>
                <a:t>94%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247050"/>
              <a:ext cx="3906365" cy="3421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62"/>
                </a:lnSpc>
              </a:pPr>
              <a:r>
                <a:rPr lang="en-US" sz="1577" spc="74">
                  <a:solidFill>
                    <a:srgbClr val="000000"/>
                  </a:solidFill>
                  <a:latin typeface="Lato Heavy Bold"/>
                </a:rPr>
                <a:t>PRECISION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56080" y="343364"/>
            <a:ext cx="804329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Predictive Model Results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23457" y="2473371"/>
            <a:ext cx="2929774" cy="1191898"/>
            <a:chOff x="0" y="0"/>
            <a:chExt cx="3906365" cy="158919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38100"/>
              <a:ext cx="3889513" cy="11651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64"/>
                </a:lnSpc>
              </a:pPr>
              <a:r>
                <a:rPr lang="en-US" sz="5933">
                  <a:solidFill>
                    <a:srgbClr val="000000"/>
                  </a:solidFill>
                  <a:latin typeface="Oswald Bold"/>
                </a:rPr>
                <a:t>.90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247050"/>
              <a:ext cx="3906365" cy="3421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62"/>
                </a:lnSpc>
              </a:pPr>
              <a:r>
                <a:rPr lang="en-US" sz="1577" spc="74">
                  <a:solidFill>
                    <a:srgbClr val="000000"/>
                  </a:solidFill>
                  <a:latin typeface="Lato Heavy Bold"/>
                </a:rPr>
                <a:t>F1-SCORE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563930" y="7341318"/>
            <a:ext cx="2929774" cy="1191898"/>
            <a:chOff x="0" y="0"/>
            <a:chExt cx="3906365" cy="158919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38100"/>
              <a:ext cx="3889513" cy="11651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64"/>
                </a:lnSpc>
              </a:pPr>
              <a:r>
                <a:rPr lang="en-US" sz="5933">
                  <a:solidFill>
                    <a:srgbClr val="000000"/>
                  </a:solidFill>
                  <a:latin typeface="Oswald Bold"/>
                </a:rPr>
                <a:t>90%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247050"/>
              <a:ext cx="3906365" cy="3421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62"/>
                </a:lnSpc>
              </a:pPr>
              <a:r>
                <a:rPr lang="en-US" sz="1577" spc="74">
                  <a:solidFill>
                    <a:srgbClr val="000000"/>
                  </a:solidFill>
                  <a:latin typeface="Lato Heavy Bold"/>
                </a:rPr>
                <a:t>ACCURACY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3551348" y="2089769"/>
            <a:ext cx="4408195" cy="97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1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Oswald"/>
              </a:rPr>
              <a:t>Imbalanced dataset was rectified by smote method by creating a total of 85012 data points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60139" y="7720649"/>
            <a:ext cx="9244592" cy="45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9"/>
              </a:lnSpc>
              <a:spcBef>
                <a:spcPct val="0"/>
              </a:spcBef>
            </a:pPr>
            <a:r>
              <a:rPr lang="en-US" sz="3105">
                <a:solidFill>
                  <a:srgbClr val="000000"/>
                </a:solidFill>
                <a:latin typeface="Oswald Bold"/>
              </a:rPr>
              <a:t>Accuracy of the model predicting successful booking is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44681" y="6518737"/>
            <a:ext cx="10718313" cy="472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6"/>
              </a:lnSpc>
              <a:spcBef>
                <a:spcPct val="0"/>
              </a:spcBef>
            </a:pPr>
            <a:r>
              <a:rPr lang="en-US" sz="3233">
                <a:solidFill>
                  <a:srgbClr val="000000"/>
                </a:solidFill>
                <a:latin typeface="Oswald Bold"/>
              </a:rPr>
              <a:t>Actually completed bookings out of all predicted bookings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05350" y="3805998"/>
            <a:ext cx="4296549" cy="950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6"/>
              </a:lnSpc>
              <a:spcBef>
                <a:spcPct val="0"/>
              </a:spcBef>
            </a:pPr>
            <a:r>
              <a:rPr lang="en-US" sz="2233">
                <a:solidFill>
                  <a:srgbClr val="000000"/>
                </a:solidFill>
                <a:latin typeface="Oswald"/>
              </a:rPr>
              <a:t>Imbalanced dataset may provide higher accuracy but is not beneficial for practical usecases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DAF53U95xMs</dc:identifier>
  <dcterms:modified xsi:type="dcterms:W3CDTF">2011-08-01T06:04:30Z</dcterms:modified>
  <cp:revision>1</cp:revision>
  <dc:title>Airways Predictive Model</dc:title>
</cp:coreProperties>
</file>