
<file path=[Content_Types].xml><?xml version="1.0" encoding="utf-8"?>
<Types xmlns="http://schemas.openxmlformats.org/package/2006/content-types">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6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ED25CC-5650-4081-B80A-D70D74498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60648"/>
            <a:ext cx="3168352" cy="3343799"/>
          </a:xfrm>
          <a:prstGeom prst="rect">
            <a:avLst/>
          </a:prstGeom>
        </p:spPr>
      </p:pic>
      <p:sp>
        <p:nvSpPr>
          <p:cNvPr id="6" name="TextBox 5">
            <a:extLst>
              <a:ext uri="{FF2B5EF4-FFF2-40B4-BE49-F238E27FC236}">
                <a16:creationId xmlns:a16="http://schemas.microsoft.com/office/drawing/2014/main" id="{DB39D5AC-7BD6-4A82-B83A-CC83D9CC148E}"/>
              </a:ext>
            </a:extLst>
          </p:cNvPr>
          <p:cNvSpPr txBox="1"/>
          <p:nvPr/>
        </p:nvSpPr>
        <p:spPr>
          <a:xfrm>
            <a:off x="899592" y="3789040"/>
            <a:ext cx="7704856" cy="3016210"/>
          </a:xfrm>
          <a:prstGeom prst="rect">
            <a:avLst/>
          </a:prstGeom>
          <a:noFill/>
        </p:spPr>
        <p:txBody>
          <a:bodyPr wrap="square" rtlCol="0">
            <a:spAutoFit/>
          </a:bodyPr>
          <a:lstStyle/>
          <a:p>
            <a:r>
              <a:rPr lang="en-IN" sz="2400" dirty="0"/>
              <a:t>MAULANA AZAD NATIONAL INSTITUTE OF TECHNOLOGY</a:t>
            </a:r>
          </a:p>
          <a:p>
            <a:r>
              <a:rPr lang="en-IN" sz="2400" dirty="0"/>
              <a:t>			BHOPAL</a:t>
            </a:r>
          </a:p>
          <a:p>
            <a:r>
              <a:rPr lang="en-IN" sz="2400" dirty="0"/>
              <a:t>	COMPUTER SCIENCE AND ENGINEERING</a:t>
            </a:r>
          </a:p>
          <a:p>
            <a:endParaRPr lang="en-IN" dirty="0"/>
          </a:p>
          <a:p>
            <a:endParaRPr lang="en-IN" dirty="0"/>
          </a:p>
          <a:p>
            <a:r>
              <a:rPr lang="en-IN" sz="3200" b="1" u="sng" dirty="0"/>
              <a:t>PREDICTION AND CLASSIFICATION OF CARDIAC ARRHYTHMIA</a:t>
            </a:r>
          </a:p>
          <a:p>
            <a:endParaRPr lang="en-IN" dirty="0"/>
          </a:p>
        </p:txBody>
      </p:sp>
    </p:spTree>
    <p:extLst>
      <p:ext uri="{BB962C8B-B14F-4D97-AF65-F5344CB8AC3E}">
        <p14:creationId xmlns:p14="http://schemas.microsoft.com/office/powerpoint/2010/main" val="10070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ath86"/>
          <p:cNvSpPr/>
          <p:nvPr/>
        </p:nvSpPr>
        <p:spPr>
          <a:xfrm>
            <a:off x="-16430" y="1270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sz="2800" b="1" dirty="0">
                <a:solidFill>
                  <a:schemeClr val="tx1"/>
                </a:solidFill>
              </a:rPr>
              <a:t>KNN ACCURACY RESULT</a:t>
            </a:r>
          </a:p>
        </p:txBody>
      </p:sp>
      <p:pic>
        <p:nvPicPr>
          <p:cNvPr id="87" name="Image87"/>
          <p:cNvPicPr>
            <a:picLocks noChangeAspect="1"/>
          </p:cNvPicPr>
          <p:nvPr/>
        </p:nvPicPr>
        <p:blipFill>
          <a:blip r:embed="rId2"/>
          <a:stretch>
            <a:fillRect/>
          </a:stretch>
        </p:blipFill>
        <p:spPr>
          <a:xfrm>
            <a:off x="341376" y="615696"/>
            <a:ext cx="432816" cy="475488"/>
          </a:xfrm>
          <a:prstGeom prst="rect">
            <a:avLst/>
          </a:prstGeom>
          <a:noFill/>
        </p:spPr>
      </p:pic>
      <p:pic>
        <p:nvPicPr>
          <p:cNvPr id="88" name="Image88"/>
          <p:cNvPicPr>
            <a:picLocks noChangeAspect="1"/>
          </p:cNvPicPr>
          <p:nvPr/>
        </p:nvPicPr>
        <p:blipFill>
          <a:blip r:embed="rId3"/>
          <a:stretch>
            <a:fillRect/>
          </a:stretch>
        </p:blipFill>
        <p:spPr>
          <a:xfrm>
            <a:off x="204216" y="992124"/>
            <a:ext cx="414528" cy="475488"/>
          </a:xfrm>
          <a:prstGeom prst="rect">
            <a:avLst/>
          </a:prstGeom>
          <a:noFill/>
        </p:spPr>
      </p:pic>
      <p:pic>
        <p:nvPicPr>
          <p:cNvPr id="89" name="Image89"/>
          <p:cNvPicPr>
            <a:picLocks noChangeAspect="1"/>
          </p:cNvPicPr>
          <p:nvPr/>
        </p:nvPicPr>
        <p:blipFill>
          <a:blip r:embed="rId4"/>
          <a:stretch>
            <a:fillRect/>
          </a:stretch>
        </p:blipFill>
        <p:spPr>
          <a:xfrm>
            <a:off x="198120" y="902208"/>
            <a:ext cx="411480" cy="423672"/>
          </a:xfrm>
          <a:prstGeom prst="rect">
            <a:avLst/>
          </a:prstGeom>
          <a:noFill/>
        </p:spPr>
      </p:pic>
      <p:sp>
        <p:nvSpPr>
          <p:cNvPr id="90" name="Path90"/>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91" name="Image91"/>
          <p:cNvPicPr>
            <a:picLocks noChangeAspect="1"/>
          </p:cNvPicPr>
          <p:nvPr/>
        </p:nvPicPr>
        <p:blipFill>
          <a:blip r:embed="rId5"/>
          <a:stretch>
            <a:fillRect/>
          </a:stretch>
        </p:blipFill>
        <p:spPr>
          <a:xfrm>
            <a:off x="188976" y="1158240"/>
            <a:ext cx="8226552" cy="33528"/>
          </a:xfrm>
          <a:prstGeom prst="rect">
            <a:avLst/>
          </a:prstGeom>
          <a:noFill/>
        </p:spPr>
      </p:pic>
      <p:pic>
        <p:nvPicPr>
          <p:cNvPr id="2" name="Picture 1">
            <a:extLst>
              <a:ext uri="{FF2B5EF4-FFF2-40B4-BE49-F238E27FC236}">
                <a16:creationId xmlns:a16="http://schemas.microsoft.com/office/drawing/2014/main" id="{2C18A9BF-6778-4561-884D-86DB333F06FA}"/>
              </a:ext>
            </a:extLst>
          </p:cNvPr>
          <p:cNvPicPr>
            <a:picLocks noChangeAspect="1"/>
          </p:cNvPicPr>
          <p:nvPr/>
        </p:nvPicPr>
        <p:blipFill>
          <a:blip r:embed="rId6"/>
          <a:stretch>
            <a:fillRect/>
          </a:stretch>
        </p:blipFill>
        <p:spPr>
          <a:xfrm>
            <a:off x="1855640" y="1420368"/>
            <a:ext cx="5884712" cy="2157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ath95"/>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IN" altLang="zh-CN" sz="2800" b="1" dirty="0">
              <a:solidFill>
                <a:schemeClr val="tx1"/>
              </a:solidFill>
            </a:endParaRPr>
          </a:p>
          <a:p>
            <a:pPr algn="ctr"/>
            <a:endParaRPr lang="en-IN" altLang="zh-CN" sz="2800" b="1" dirty="0">
              <a:solidFill>
                <a:schemeClr val="tx1"/>
              </a:solidFill>
            </a:endParaRPr>
          </a:p>
          <a:p>
            <a:pPr algn="ctr"/>
            <a:endParaRPr lang="en-IN" altLang="zh-CN" sz="2800" b="1" dirty="0">
              <a:solidFill>
                <a:schemeClr val="tx1"/>
              </a:solidFill>
            </a:endParaRPr>
          </a:p>
          <a:p>
            <a:pPr algn="ctr"/>
            <a:endParaRPr lang="en-IN" altLang="zh-CN" sz="2800" b="1" dirty="0">
              <a:solidFill>
                <a:schemeClr val="tx1"/>
              </a:solidFill>
            </a:endParaRPr>
          </a:p>
          <a:p>
            <a:pPr algn="ctr"/>
            <a:endParaRPr lang="en-IN" altLang="zh-CN" sz="2800" b="1" dirty="0">
              <a:solidFill>
                <a:schemeClr val="tx1"/>
              </a:solidFill>
            </a:endParaRPr>
          </a:p>
          <a:p>
            <a:pPr algn="ctr"/>
            <a:endParaRPr lang="en-IN" altLang="zh-CN" sz="2800" b="1" dirty="0">
              <a:solidFill>
                <a:schemeClr val="tx1"/>
              </a:solidFill>
            </a:endParaRPr>
          </a:p>
          <a:p>
            <a:pPr algn="ctr"/>
            <a:r>
              <a:rPr lang="en-IN" altLang="zh-CN" sz="2800" b="1" dirty="0">
                <a:solidFill>
                  <a:schemeClr val="tx1"/>
                </a:solidFill>
              </a:rPr>
              <a:t>In SVM our aim is to maximize the margin of hyperplane from the points. For this purpose we have Support vectors, this are the points closer to hyperplane and influence </a:t>
            </a:r>
          </a:p>
          <a:p>
            <a:pPr algn="ctr"/>
            <a:r>
              <a:rPr lang="en-IN" altLang="zh-CN" sz="2800" b="1" dirty="0">
                <a:solidFill>
                  <a:schemeClr val="tx1"/>
                </a:solidFill>
              </a:rPr>
              <a:t>its position.</a:t>
            </a:r>
          </a:p>
          <a:p>
            <a:pPr algn="ctr"/>
            <a:r>
              <a:rPr lang="en-IN" altLang="zh-CN" sz="2800" b="1" dirty="0">
                <a:solidFill>
                  <a:schemeClr val="tx1"/>
                </a:solidFill>
              </a:rPr>
              <a:t> </a:t>
            </a:r>
          </a:p>
          <a:p>
            <a:pPr algn="ctr"/>
            <a:endParaRPr lang="en-US" altLang="zh-CN" sz="2800" b="1" dirty="0">
              <a:solidFill>
                <a:schemeClr val="tx1"/>
              </a:solidFill>
            </a:endParaRPr>
          </a:p>
        </p:txBody>
      </p:sp>
      <p:pic>
        <p:nvPicPr>
          <p:cNvPr id="96" name="Image96"/>
          <p:cNvPicPr>
            <a:picLocks noChangeAspect="1"/>
          </p:cNvPicPr>
          <p:nvPr/>
        </p:nvPicPr>
        <p:blipFill>
          <a:blip r:embed="rId2"/>
          <a:stretch>
            <a:fillRect/>
          </a:stretch>
        </p:blipFill>
        <p:spPr>
          <a:xfrm>
            <a:off x="341376" y="615696"/>
            <a:ext cx="432816" cy="475488"/>
          </a:xfrm>
          <a:prstGeom prst="rect">
            <a:avLst/>
          </a:prstGeom>
          <a:noFill/>
        </p:spPr>
      </p:pic>
      <p:pic>
        <p:nvPicPr>
          <p:cNvPr id="97" name="Image97"/>
          <p:cNvPicPr>
            <a:picLocks noChangeAspect="1"/>
          </p:cNvPicPr>
          <p:nvPr/>
        </p:nvPicPr>
        <p:blipFill>
          <a:blip r:embed="rId3"/>
          <a:stretch>
            <a:fillRect/>
          </a:stretch>
        </p:blipFill>
        <p:spPr>
          <a:xfrm>
            <a:off x="359664" y="1039368"/>
            <a:ext cx="414528" cy="475488"/>
          </a:xfrm>
          <a:prstGeom prst="rect">
            <a:avLst/>
          </a:prstGeom>
          <a:noFill/>
        </p:spPr>
      </p:pic>
      <p:pic>
        <p:nvPicPr>
          <p:cNvPr id="98" name="Image98"/>
          <p:cNvPicPr>
            <a:picLocks noChangeAspect="1"/>
          </p:cNvPicPr>
          <p:nvPr/>
        </p:nvPicPr>
        <p:blipFill>
          <a:blip r:embed="rId4"/>
          <a:stretch>
            <a:fillRect/>
          </a:stretch>
        </p:blipFill>
        <p:spPr>
          <a:xfrm>
            <a:off x="198120" y="902208"/>
            <a:ext cx="411480" cy="423672"/>
          </a:xfrm>
          <a:prstGeom prst="rect">
            <a:avLst/>
          </a:prstGeom>
          <a:noFill/>
        </p:spPr>
      </p:pic>
      <p:sp>
        <p:nvSpPr>
          <p:cNvPr id="99" name="Path99"/>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00" name="Image100"/>
          <p:cNvPicPr>
            <a:picLocks noChangeAspect="1"/>
          </p:cNvPicPr>
          <p:nvPr/>
        </p:nvPicPr>
        <p:blipFill>
          <a:blip r:embed="rId5"/>
          <a:stretch>
            <a:fillRect/>
          </a:stretch>
        </p:blipFill>
        <p:spPr>
          <a:xfrm>
            <a:off x="188976" y="1158240"/>
            <a:ext cx="8226552" cy="33528"/>
          </a:xfrm>
          <a:prstGeom prst="rect">
            <a:avLst/>
          </a:prstGeom>
          <a:noFill/>
        </p:spPr>
      </p:pic>
      <p:sp>
        <p:nvSpPr>
          <p:cNvPr id="101" name="Text Box101"/>
          <p:cNvSpPr txBox="1"/>
          <p:nvPr/>
        </p:nvSpPr>
        <p:spPr>
          <a:xfrm>
            <a:off x="775411" y="1646564"/>
            <a:ext cx="7729047" cy="666657"/>
          </a:xfrm>
          <a:prstGeom prst="rect">
            <a:avLst/>
          </a:prstGeom>
          <a:noFill/>
        </p:spPr>
        <p:txBody>
          <a:bodyPr wrap="square" lIns="0" tIns="0" rIns="0" rtlCol="0">
            <a:spAutoFit/>
          </a:bodyPr>
          <a:lstStyle/>
          <a:p>
            <a:pPr marL="163373" indent="-163373" algn="l" rtl="0">
              <a:lnSpc>
                <a:spcPts val="5304"/>
              </a:lnSpc>
            </a:pPr>
            <a:r>
              <a:rPr lang="en-US" altLang="zh-CN" sz="3794" spc="-6" dirty="0">
                <a:solidFill>
                  <a:srgbClr val="333399"/>
                </a:solidFill>
                <a:latin typeface="Arial"/>
                <a:ea typeface="Arial"/>
                <a:cs typeface="Arial"/>
              </a:rPr>
              <a:t>8.SVM(Support Vector Machine) </a:t>
            </a:r>
            <a:endParaRPr lang="en-US" altLang="zh-CN" sz="1802" dirty="0">
              <a:latin typeface="Arial"/>
              <a:ea typeface="Arial"/>
              <a:cs typeface="Arial"/>
            </a:endParaRPr>
          </a:p>
        </p:txBody>
      </p:sp>
      <p:sp>
        <p:nvSpPr>
          <p:cNvPr id="102" name="Text Box102"/>
          <p:cNvSpPr txBox="1"/>
          <p:nvPr/>
        </p:nvSpPr>
        <p:spPr>
          <a:xfrm>
            <a:off x="938784" y="3082006"/>
            <a:ext cx="271589" cy="366767"/>
          </a:xfrm>
          <a:prstGeom prst="rect">
            <a:avLst/>
          </a:prstGeom>
          <a:noFill/>
        </p:spPr>
        <p:txBody>
          <a:bodyPr wrap="square" lIns="0" tIns="0" rIns="0" rtlCol="0">
            <a:spAutoFit/>
          </a:bodyPr>
          <a:lstStyle/>
          <a:p>
            <a:pPr algn="l" rtl="0">
              <a:lnSpc>
                <a:spcPts val="2462"/>
              </a:lnSpc>
            </a:pPr>
            <a:endParaRPr lang="en-US" altLang="zh-CN" sz="2210" dirty="0">
              <a:latin typeface="Arial"/>
              <a:ea typeface="Arial"/>
              <a:cs typeface="Arial"/>
            </a:endParaRPr>
          </a:p>
        </p:txBody>
      </p:sp>
      <p:sp>
        <p:nvSpPr>
          <p:cNvPr id="103" name="Text Box103"/>
          <p:cNvSpPr txBox="1"/>
          <p:nvPr/>
        </p:nvSpPr>
        <p:spPr>
          <a:xfrm>
            <a:off x="1304544" y="3128899"/>
            <a:ext cx="7323786" cy="315471"/>
          </a:xfrm>
          <a:prstGeom prst="rect">
            <a:avLst/>
          </a:prstGeom>
          <a:noFill/>
        </p:spPr>
        <p:txBody>
          <a:bodyPr wrap="square" lIns="0" tIns="0" rIns="0" rtlCol="0">
            <a:spAutoFit/>
          </a:bodyPr>
          <a:lstStyle/>
          <a:p>
            <a:pPr algn="just" rtl="0">
              <a:lnSpc>
                <a:spcPts val="2110"/>
              </a:lnSpc>
            </a:pPr>
            <a:endParaRPr lang="en-US" altLang="zh-CN" sz="1800" dirty="0">
              <a:latin typeface="Arial"/>
              <a:ea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ath104"/>
          <p:cNvSpPr/>
          <p:nvPr/>
        </p:nvSpPr>
        <p:spPr>
          <a:xfrm>
            <a:off x="-315007" y="18864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sz="3200" b="1" dirty="0">
                <a:solidFill>
                  <a:schemeClr val="tx1"/>
                </a:solidFill>
              </a:rPr>
              <a:t>SVM accuracy result</a:t>
            </a:r>
          </a:p>
        </p:txBody>
      </p:sp>
      <p:pic>
        <p:nvPicPr>
          <p:cNvPr id="105" name="Image105"/>
          <p:cNvPicPr>
            <a:picLocks noChangeAspect="1"/>
          </p:cNvPicPr>
          <p:nvPr/>
        </p:nvPicPr>
        <p:blipFill>
          <a:blip r:embed="rId2"/>
          <a:stretch>
            <a:fillRect/>
          </a:stretch>
        </p:blipFill>
        <p:spPr>
          <a:xfrm>
            <a:off x="341376" y="615696"/>
            <a:ext cx="432816" cy="475488"/>
          </a:xfrm>
          <a:prstGeom prst="rect">
            <a:avLst/>
          </a:prstGeom>
          <a:noFill/>
        </p:spPr>
      </p:pic>
      <p:pic>
        <p:nvPicPr>
          <p:cNvPr id="106" name="Image106"/>
          <p:cNvPicPr>
            <a:picLocks noChangeAspect="1"/>
          </p:cNvPicPr>
          <p:nvPr/>
        </p:nvPicPr>
        <p:blipFill>
          <a:blip r:embed="rId3"/>
          <a:stretch>
            <a:fillRect/>
          </a:stretch>
        </p:blipFill>
        <p:spPr>
          <a:xfrm>
            <a:off x="359664" y="1039368"/>
            <a:ext cx="414528" cy="475488"/>
          </a:xfrm>
          <a:prstGeom prst="rect">
            <a:avLst/>
          </a:prstGeom>
          <a:noFill/>
        </p:spPr>
      </p:pic>
      <p:pic>
        <p:nvPicPr>
          <p:cNvPr id="107" name="Image107"/>
          <p:cNvPicPr>
            <a:picLocks noChangeAspect="1"/>
          </p:cNvPicPr>
          <p:nvPr/>
        </p:nvPicPr>
        <p:blipFill>
          <a:blip r:embed="rId4"/>
          <a:stretch>
            <a:fillRect/>
          </a:stretch>
        </p:blipFill>
        <p:spPr>
          <a:xfrm>
            <a:off x="198120" y="902208"/>
            <a:ext cx="411480" cy="423672"/>
          </a:xfrm>
          <a:prstGeom prst="rect">
            <a:avLst/>
          </a:prstGeom>
          <a:noFill/>
        </p:spPr>
      </p:pic>
      <p:sp>
        <p:nvSpPr>
          <p:cNvPr id="108" name="Path108"/>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09" name="Image109"/>
          <p:cNvPicPr>
            <a:picLocks noChangeAspect="1"/>
          </p:cNvPicPr>
          <p:nvPr/>
        </p:nvPicPr>
        <p:blipFill>
          <a:blip r:embed="rId5"/>
          <a:stretch>
            <a:fillRect/>
          </a:stretch>
        </p:blipFill>
        <p:spPr>
          <a:xfrm>
            <a:off x="188976" y="1158240"/>
            <a:ext cx="8226552" cy="33528"/>
          </a:xfrm>
          <a:prstGeom prst="rect">
            <a:avLst/>
          </a:prstGeom>
          <a:noFill/>
        </p:spPr>
      </p:pic>
      <p:pic>
        <p:nvPicPr>
          <p:cNvPr id="2" name="Picture 1">
            <a:extLst>
              <a:ext uri="{FF2B5EF4-FFF2-40B4-BE49-F238E27FC236}">
                <a16:creationId xmlns:a16="http://schemas.microsoft.com/office/drawing/2014/main" id="{9534BCD6-93F7-49A3-ABB5-6E67B9E231FC}"/>
              </a:ext>
            </a:extLst>
          </p:cNvPr>
          <p:cNvPicPr>
            <a:picLocks noChangeAspect="1"/>
          </p:cNvPicPr>
          <p:nvPr/>
        </p:nvPicPr>
        <p:blipFill>
          <a:blip r:embed="rId6"/>
          <a:stretch>
            <a:fillRect/>
          </a:stretch>
        </p:blipFill>
        <p:spPr>
          <a:xfrm>
            <a:off x="1475656" y="1628800"/>
            <a:ext cx="5904655" cy="24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ath113"/>
          <p:cNvSpPr/>
          <p:nvPr/>
        </p:nvSpPr>
        <p:spPr>
          <a:xfrm>
            <a:off x="-2907" y="-1785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IN" altLang="zh-CN" sz="2000" b="1" dirty="0">
                <a:solidFill>
                  <a:schemeClr val="tx1"/>
                </a:solidFill>
              </a:rPr>
              <a:t>Logistic regression hypothesis uses a sigmoid function. We need to maximize the probability by minimizing loss function .Decreasing the cost will increase the maximum likelihood. Values of Coefficients (beta) that minimize the error in the </a:t>
            </a:r>
          </a:p>
          <a:p>
            <a:pPr algn="ctr"/>
            <a:r>
              <a:rPr lang="en-IN" altLang="zh-CN" sz="2000" b="1" dirty="0">
                <a:solidFill>
                  <a:schemeClr val="tx1"/>
                </a:solidFill>
              </a:rPr>
              <a:t>probabilities predicted by the model to those in data.</a:t>
            </a:r>
          </a:p>
          <a:p>
            <a:pPr algn="ctr"/>
            <a:r>
              <a:rPr lang="en-IN" altLang="zh-CN" sz="2000" b="1" dirty="0">
                <a:solidFill>
                  <a:schemeClr val="tx1"/>
                </a:solidFill>
              </a:rPr>
              <a:t>Logistic regression hypothesis gives the output as a estimated probability .A threshold value is set to and based upon a this threshold a estimated probability can be classified into class. For ex. let us threshold value is 0.5 then a 0.6 estimated probability then  input is considered as in class 1 whereas a input with estimated probability  0.3 is considered as in class 0.</a:t>
            </a:r>
          </a:p>
        </p:txBody>
      </p:sp>
      <p:pic>
        <p:nvPicPr>
          <p:cNvPr id="114" name="Image114"/>
          <p:cNvPicPr>
            <a:picLocks noChangeAspect="1"/>
          </p:cNvPicPr>
          <p:nvPr/>
        </p:nvPicPr>
        <p:blipFill>
          <a:blip r:embed="rId2"/>
          <a:stretch>
            <a:fillRect/>
          </a:stretch>
        </p:blipFill>
        <p:spPr>
          <a:xfrm>
            <a:off x="341376" y="615696"/>
            <a:ext cx="432816" cy="475488"/>
          </a:xfrm>
          <a:prstGeom prst="rect">
            <a:avLst/>
          </a:prstGeom>
          <a:noFill/>
        </p:spPr>
      </p:pic>
      <p:pic>
        <p:nvPicPr>
          <p:cNvPr id="115" name="Image115"/>
          <p:cNvPicPr>
            <a:picLocks noChangeAspect="1"/>
          </p:cNvPicPr>
          <p:nvPr/>
        </p:nvPicPr>
        <p:blipFill>
          <a:blip r:embed="rId3"/>
          <a:stretch>
            <a:fillRect/>
          </a:stretch>
        </p:blipFill>
        <p:spPr>
          <a:xfrm>
            <a:off x="359664" y="1039368"/>
            <a:ext cx="414528" cy="475488"/>
          </a:xfrm>
          <a:prstGeom prst="rect">
            <a:avLst/>
          </a:prstGeom>
          <a:noFill/>
        </p:spPr>
      </p:pic>
      <p:pic>
        <p:nvPicPr>
          <p:cNvPr id="116" name="Image116"/>
          <p:cNvPicPr>
            <a:picLocks noChangeAspect="1"/>
          </p:cNvPicPr>
          <p:nvPr/>
        </p:nvPicPr>
        <p:blipFill>
          <a:blip r:embed="rId4"/>
          <a:stretch>
            <a:fillRect/>
          </a:stretch>
        </p:blipFill>
        <p:spPr>
          <a:xfrm>
            <a:off x="198120" y="902208"/>
            <a:ext cx="411480" cy="423672"/>
          </a:xfrm>
          <a:prstGeom prst="rect">
            <a:avLst/>
          </a:prstGeom>
          <a:noFill/>
        </p:spPr>
      </p:pic>
      <p:sp>
        <p:nvSpPr>
          <p:cNvPr id="117" name="Path117"/>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18" name="Image118"/>
          <p:cNvPicPr>
            <a:picLocks noChangeAspect="1"/>
          </p:cNvPicPr>
          <p:nvPr/>
        </p:nvPicPr>
        <p:blipFill>
          <a:blip r:embed="rId5"/>
          <a:stretch>
            <a:fillRect/>
          </a:stretch>
        </p:blipFill>
        <p:spPr>
          <a:xfrm>
            <a:off x="188976" y="1158240"/>
            <a:ext cx="8226552" cy="33528"/>
          </a:xfrm>
          <a:prstGeom prst="rect">
            <a:avLst/>
          </a:prstGeom>
          <a:noFill/>
        </p:spPr>
      </p:pic>
      <p:sp>
        <p:nvSpPr>
          <p:cNvPr id="120" name="Text Box120"/>
          <p:cNvSpPr txBox="1"/>
          <p:nvPr/>
        </p:nvSpPr>
        <p:spPr>
          <a:xfrm>
            <a:off x="775411" y="1280550"/>
            <a:ext cx="7729047" cy="733983"/>
          </a:xfrm>
          <a:prstGeom prst="rect">
            <a:avLst/>
          </a:prstGeom>
          <a:noFill/>
        </p:spPr>
        <p:txBody>
          <a:bodyPr wrap="square" lIns="0" tIns="0" rIns="0" rtlCol="0">
            <a:spAutoFit/>
          </a:bodyPr>
          <a:lstStyle/>
          <a:p>
            <a:pPr marL="85344" indent="-85344" algn="l" rtl="0">
              <a:lnSpc>
                <a:spcPts val="5967"/>
              </a:lnSpc>
            </a:pPr>
            <a:r>
              <a:rPr lang="en-US" altLang="zh-CN" sz="3794" dirty="0">
                <a:solidFill>
                  <a:srgbClr val="333399"/>
                </a:solidFill>
                <a:latin typeface="Arial"/>
                <a:ea typeface="Arial"/>
                <a:cs typeface="Arial"/>
              </a:rPr>
              <a:t>9.LOGISTIC REGRESSION</a:t>
            </a:r>
            <a:endParaRPr lang="en-US" altLang="zh-CN" sz="2400" dirty="0">
              <a:latin typeface="Arial"/>
              <a:ea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ath121"/>
          <p:cNvSpPr/>
          <p:nvPr/>
        </p:nvSpPr>
        <p:spPr>
          <a:xfrm>
            <a:off x="-19473" y="2540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sz="2400" b="1" dirty="0">
                <a:solidFill>
                  <a:schemeClr val="tx1"/>
                </a:solidFill>
              </a:rPr>
              <a:t>LOGISTIC REGRESSION ACCURACY RESULT</a:t>
            </a:r>
          </a:p>
        </p:txBody>
      </p:sp>
      <p:pic>
        <p:nvPicPr>
          <p:cNvPr id="122" name="Image122"/>
          <p:cNvPicPr>
            <a:picLocks noChangeAspect="1"/>
          </p:cNvPicPr>
          <p:nvPr/>
        </p:nvPicPr>
        <p:blipFill>
          <a:blip r:embed="rId2"/>
          <a:stretch>
            <a:fillRect/>
          </a:stretch>
        </p:blipFill>
        <p:spPr>
          <a:xfrm>
            <a:off x="341376" y="615696"/>
            <a:ext cx="432816" cy="475488"/>
          </a:xfrm>
          <a:prstGeom prst="rect">
            <a:avLst/>
          </a:prstGeom>
          <a:noFill/>
        </p:spPr>
      </p:pic>
      <p:pic>
        <p:nvPicPr>
          <p:cNvPr id="123" name="Image123"/>
          <p:cNvPicPr>
            <a:picLocks noChangeAspect="1"/>
          </p:cNvPicPr>
          <p:nvPr/>
        </p:nvPicPr>
        <p:blipFill>
          <a:blip r:embed="rId3"/>
          <a:stretch>
            <a:fillRect/>
          </a:stretch>
        </p:blipFill>
        <p:spPr>
          <a:xfrm>
            <a:off x="359664" y="1039368"/>
            <a:ext cx="414528" cy="475488"/>
          </a:xfrm>
          <a:prstGeom prst="rect">
            <a:avLst/>
          </a:prstGeom>
          <a:noFill/>
        </p:spPr>
      </p:pic>
      <p:pic>
        <p:nvPicPr>
          <p:cNvPr id="124" name="Image124"/>
          <p:cNvPicPr>
            <a:picLocks noChangeAspect="1"/>
          </p:cNvPicPr>
          <p:nvPr/>
        </p:nvPicPr>
        <p:blipFill>
          <a:blip r:embed="rId4"/>
          <a:stretch>
            <a:fillRect/>
          </a:stretch>
        </p:blipFill>
        <p:spPr>
          <a:xfrm>
            <a:off x="198120" y="902208"/>
            <a:ext cx="411480" cy="423672"/>
          </a:xfrm>
          <a:prstGeom prst="rect">
            <a:avLst/>
          </a:prstGeom>
          <a:noFill/>
        </p:spPr>
      </p:pic>
      <p:sp>
        <p:nvSpPr>
          <p:cNvPr id="125" name="Path125"/>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26" name="Image126"/>
          <p:cNvPicPr>
            <a:picLocks noChangeAspect="1"/>
          </p:cNvPicPr>
          <p:nvPr/>
        </p:nvPicPr>
        <p:blipFill>
          <a:blip r:embed="rId5"/>
          <a:stretch>
            <a:fillRect/>
          </a:stretch>
        </p:blipFill>
        <p:spPr>
          <a:xfrm>
            <a:off x="188976" y="1158240"/>
            <a:ext cx="8226552" cy="33528"/>
          </a:xfrm>
          <a:prstGeom prst="rect">
            <a:avLst/>
          </a:prstGeom>
          <a:noFill/>
        </p:spPr>
      </p:pic>
      <p:pic>
        <p:nvPicPr>
          <p:cNvPr id="2" name="Picture 1">
            <a:extLst>
              <a:ext uri="{FF2B5EF4-FFF2-40B4-BE49-F238E27FC236}">
                <a16:creationId xmlns:a16="http://schemas.microsoft.com/office/drawing/2014/main" id="{4ABB61CC-6AF0-40B0-B748-C93C18A8453E}"/>
              </a:ext>
            </a:extLst>
          </p:cNvPr>
          <p:cNvPicPr>
            <a:picLocks noChangeAspect="1"/>
          </p:cNvPicPr>
          <p:nvPr/>
        </p:nvPicPr>
        <p:blipFill>
          <a:blip r:embed="rId6"/>
          <a:stretch>
            <a:fillRect/>
          </a:stretch>
        </p:blipFill>
        <p:spPr>
          <a:xfrm>
            <a:off x="1547664" y="1325881"/>
            <a:ext cx="5760640" cy="27746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ath130"/>
          <p:cNvSpPr/>
          <p:nvPr/>
        </p:nvSpPr>
        <p:spPr>
          <a:xfrm>
            <a:off x="0" y="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31" name="Image131"/>
          <p:cNvPicPr>
            <a:picLocks noChangeAspect="1"/>
          </p:cNvPicPr>
          <p:nvPr/>
        </p:nvPicPr>
        <p:blipFill>
          <a:blip r:embed="rId2"/>
          <a:stretch>
            <a:fillRect/>
          </a:stretch>
        </p:blipFill>
        <p:spPr>
          <a:xfrm>
            <a:off x="341376" y="615696"/>
            <a:ext cx="432816" cy="475488"/>
          </a:xfrm>
          <a:prstGeom prst="rect">
            <a:avLst/>
          </a:prstGeom>
          <a:noFill/>
        </p:spPr>
      </p:pic>
      <p:pic>
        <p:nvPicPr>
          <p:cNvPr id="132" name="Image132"/>
          <p:cNvPicPr>
            <a:picLocks noChangeAspect="1"/>
          </p:cNvPicPr>
          <p:nvPr/>
        </p:nvPicPr>
        <p:blipFill>
          <a:blip r:embed="rId3"/>
          <a:stretch>
            <a:fillRect/>
          </a:stretch>
        </p:blipFill>
        <p:spPr>
          <a:xfrm>
            <a:off x="359664" y="1039368"/>
            <a:ext cx="414528" cy="475488"/>
          </a:xfrm>
          <a:prstGeom prst="rect">
            <a:avLst/>
          </a:prstGeom>
          <a:noFill/>
        </p:spPr>
      </p:pic>
      <p:pic>
        <p:nvPicPr>
          <p:cNvPr id="133" name="Image133"/>
          <p:cNvPicPr>
            <a:picLocks noChangeAspect="1"/>
          </p:cNvPicPr>
          <p:nvPr/>
        </p:nvPicPr>
        <p:blipFill>
          <a:blip r:embed="rId4"/>
          <a:stretch>
            <a:fillRect/>
          </a:stretch>
        </p:blipFill>
        <p:spPr>
          <a:xfrm>
            <a:off x="198120" y="902208"/>
            <a:ext cx="411480" cy="423672"/>
          </a:xfrm>
          <a:prstGeom prst="rect">
            <a:avLst/>
          </a:prstGeom>
          <a:noFill/>
        </p:spPr>
      </p:pic>
      <p:sp>
        <p:nvSpPr>
          <p:cNvPr id="134" name="Path134"/>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35" name="Image135"/>
          <p:cNvPicPr>
            <a:picLocks noChangeAspect="1"/>
          </p:cNvPicPr>
          <p:nvPr/>
        </p:nvPicPr>
        <p:blipFill>
          <a:blip r:embed="rId5"/>
          <a:stretch>
            <a:fillRect/>
          </a:stretch>
        </p:blipFill>
        <p:spPr>
          <a:xfrm>
            <a:off x="188976" y="1158240"/>
            <a:ext cx="8226552" cy="33528"/>
          </a:xfrm>
          <a:prstGeom prst="rect">
            <a:avLst/>
          </a:prstGeom>
          <a:noFill/>
        </p:spPr>
      </p:pic>
      <p:sp>
        <p:nvSpPr>
          <p:cNvPr id="136" name="Text Box136"/>
          <p:cNvSpPr txBox="1"/>
          <p:nvPr/>
        </p:nvSpPr>
        <p:spPr>
          <a:xfrm>
            <a:off x="775411" y="1280550"/>
            <a:ext cx="7729047" cy="3919022"/>
          </a:xfrm>
          <a:prstGeom prst="rect">
            <a:avLst/>
          </a:prstGeom>
          <a:noFill/>
        </p:spPr>
        <p:txBody>
          <a:bodyPr wrap="square" lIns="0" tIns="0" rIns="0" rtlCol="0">
            <a:spAutoFit/>
          </a:bodyPr>
          <a:lstStyle/>
          <a:p>
            <a:pPr marL="85344" indent="-85344" algn="l" rtl="0">
              <a:lnSpc>
                <a:spcPts val="5967"/>
              </a:lnSpc>
            </a:pPr>
            <a:r>
              <a:rPr lang="en-US" altLang="zh-CN" sz="3794" dirty="0">
                <a:solidFill>
                  <a:srgbClr val="333399"/>
                </a:solidFill>
                <a:latin typeface="Arial"/>
                <a:ea typeface="Arial"/>
                <a:cs typeface="Arial"/>
              </a:rPr>
              <a:t>10</a:t>
            </a:r>
            <a:r>
              <a:rPr lang="en-US" altLang="zh-CN" sz="3794" spc="0" dirty="0">
                <a:solidFill>
                  <a:srgbClr val="333399"/>
                </a:solidFill>
                <a:latin typeface="Arial"/>
                <a:ea typeface="Arial"/>
                <a:cs typeface="Arial"/>
              </a:rPr>
              <a:t>.NAÏVE BAYES </a:t>
            </a:r>
            <a:endParaRPr lang="en-US" altLang="zh-CN" sz="2400" dirty="0">
              <a:latin typeface="Arial"/>
              <a:ea typeface="Arial"/>
              <a:cs typeface="Arial"/>
            </a:endParaRPr>
          </a:p>
          <a:p>
            <a:pPr marL="163373">
              <a:lnSpc>
                <a:spcPts val="2440"/>
              </a:lnSpc>
              <a:spcBef>
                <a:spcPts val="2517"/>
              </a:spcBef>
            </a:pPr>
            <a:r>
              <a:rPr lang="en-IN" altLang="zh-CN" sz="2000" b="1" dirty="0">
                <a:latin typeface="Arial"/>
                <a:ea typeface="Arial"/>
                <a:cs typeface="Arial"/>
              </a:rPr>
              <a:t>In Naive Bayes algorithm we assumes that predictors are independent and uses the bays theorem for classification purpose. We calculate posterior probability and a class with highest posterior probability is outcomes.</a:t>
            </a:r>
          </a:p>
          <a:p>
            <a:pPr marL="163373">
              <a:lnSpc>
                <a:spcPts val="2440"/>
              </a:lnSpc>
              <a:spcBef>
                <a:spcPts val="2517"/>
              </a:spcBef>
            </a:pPr>
            <a:r>
              <a:rPr lang="en-IN" altLang="zh-CN" sz="2000" b="1" dirty="0">
                <a:latin typeface="Arial"/>
                <a:ea typeface="Arial"/>
                <a:cs typeface="Arial"/>
              </a:rPr>
              <a:t>This algorithms convert input into frequency tables and then with the help of calculated prior probabilities , we calculate posterior probabilities and consider a highest among them as outcome.</a:t>
            </a:r>
            <a:endParaRPr lang="en-US" altLang="zh-CN" sz="2000" b="1" dirty="0">
              <a:latin typeface="Arial"/>
              <a:ea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ath140"/>
          <p:cNvSpPr/>
          <p:nvPr/>
        </p:nvSpPr>
        <p:spPr>
          <a:xfrm>
            <a:off x="-2705" y="2540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sz="2800" b="1" dirty="0">
                <a:solidFill>
                  <a:schemeClr val="tx1"/>
                </a:solidFill>
              </a:rPr>
              <a:t>NAÏVE BAYES ACCURACY RESULT</a:t>
            </a:r>
          </a:p>
        </p:txBody>
      </p:sp>
      <p:pic>
        <p:nvPicPr>
          <p:cNvPr id="141" name="Image141"/>
          <p:cNvPicPr>
            <a:picLocks noChangeAspect="1"/>
          </p:cNvPicPr>
          <p:nvPr/>
        </p:nvPicPr>
        <p:blipFill>
          <a:blip r:embed="rId2"/>
          <a:stretch>
            <a:fillRect/>
          </a:stretch>
        </p:blipFill>
        <p:spPr>
          <a:xfrm>
            <a:off x="341376" y="615696"/>
            <a:ext cx="432816" cy="475488"/>
          </a:xfrm>
          <a:prstGeom prst="rect">
            <a:avLst/>
          </a:prstGeom>
          <a:noFill/>
        </p:spPr>
      </p:pic>
      <p:pic>
        <p:nvPicPr>
          <p:cNvPr id="142" name="Image142"/>
          <p:cNvPicPr>
            <a:picLocks noChangeAspect="1"/>
          </p:cNvPicPr>
          <p:nvPr/>
        </p:nvPicPr>
        <p:blipFill>
          <a:blip r:embed="rId3"/>
          <a:stretch>
            <a:fillRect/>
          </a:stretch>
        </p:blipFill>
        <p:spPr>
          <a:xfrm>
            <a:off x="359664" y="1039368"/>
            <a:ext cx="414528" cy="475488"/>
          </a:xfrm>
          <a:prstGeom prst="rect">
            <a:avLst/>
          </a:prstGeom>
          <a:noFill/>
        </p:spPr>
      </p:pic>
      <p:pic>
        <p:nvPicPr>
          <p:cNvPr id="143" name="Image143"/>
          <p:cNvPicPr>
            <a:picLocks noChangeAspect="1"/>
          </p:cNvPicPr>
          <p:nvPr/>
        </p:nvPicPr>
        <p:blipFill>
          <a:blip r:embed="rId4"/>
          <a:stretch>
            <a:fillRect/>
          </a:stretch>
        </p:blipFill>
        <p:spPr>
          <a:xfrm>
            <a:off x="198120" y="902208"/>
            <a:ext cx="411480" cy="423672"/>
          </a:xfrm>
          <a:prstGeom prst="rect">
            <a:avLst/>
          </a:prstGeom>
          <a:noFill/>
        </p:spPr>
      </p:pic>
      <p:sp>
        <p:nvSpPr>
          <p:cNvPr id="144" name="Path144"/>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45" name="Image145"/>
          <p:cNvPicPr>
            <a:picLocks noChangeAspect="1"/>
          </p:cNvPicPr>
          <p:nvPr/>
        </p:nvPicPr>
        <p:blipFill>
          <a:blip r:embed="rId5"/>
          <a:stretch>
            <a:fillRect/>
          </a:stretch>
        </p:blipFill>
        <p:spPr>
          <a:xfrm>
            <a:off x="188976" y="1158240"/>
            <a:ext cx="8226552" cy="33528"/>
          </a:xfrm>
          <a:prstGeom prst="rect">
            <a:avLst/>
          </a:prstGeom>
          <a:noFill/>
        </p:spPr>
      </p:pic>
      <p:pic>
        <p:nvPicPr>
          <p:cNvPr id="2" name="Picture 1">
            <a:extLst>
              <a:ext uri="{FF2B5EF4-FFF2-40B4-BE49-F238E27FC236}">
                <a16:creationId xmlns:a16="http://schemas.microsoft.com/office/drawing/2014/main" id="{DF26D6BE-D6E5-4F9E-9056-EE81A9B74B45}"/>
              </a:ext>
            </a:extLst>
          </p:cNvPr>
          <p:cNvPicPr>
            <a:picLocks noChangeAspect="1"/>
          </p:cNvPicPr>
          <p:nvPr/>
        </p:nvPicPr>
        <p:blipFill>
          <a:blip r:embed="rId6"/>
          <a:stretch>
            <a:fillRect/>
          </a:stretch>
        </p:blipFill>
        <p:spPr>
          <a:xfrm>
            <a:off x="1547664" y="1878352"/>
            <a:ext cx="6624736" cy="2174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ath149"/>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50" name="Image150"/>
          <p:cNvPicPr>
            <a:picLocks noChangeAspect="1"/>
          </p:cNvPicPr>
          <p:nvPr/>
        </p:nvPicPr>
        <p:blipFill>
          <a:blip r:embed="rId2"/>
          <a:stretch>
            <a:fillRect/>
          </a:stretch>
        </p:blipFill>
        <p:spPr>
          <a:xfrm>
            <a:off x="341376" y="615696"/>
            <a:ext cx="432816" cy="475488"/>
          </a:xfrm>
          <a:prstGeom prst="rect">
            <a:avLst/>
          </a:prstGeom>
          <a:noFill/>
        </p:spPr>
      </p:pic>
      <p:pic>
        <p:nvPicPr>
          <p:cNvPr id="151" name="Image151"/>
          <p:cNvPicPr>
            <a:picLocks noChangeAspect="1"/>
          </p:cNvPicPr>
          <p:nvPr/>
        </p:nvPicPr>
        <p:blipFill>
          <a:blip r:embed="rId3"/>
          <a:stretch>
            <a:fillRect/>
          </a:stretch>
        </p:blipFill>
        <p:spPr>
          <a:xfrm>
            <a:off x="359664" y="1039368"/>
            <a:ext cx="414528" cy="475488"/>
          </a:xfrm>
          <a:prstGeom prst="rect">
            <a:avLst/>
          </a:prstGeom>
          <a:noFill/>
        </p:spPr>
      </p:pic>
      <p:pic>
        <p:nvPicPr>
          <p:cNvPr id="152" name="Image152"/>
          <p:cNvPicPr>
            <a:picLocks noChangeAspect="1"/>
          </p:cNvPicPr>
          <p:nvPr/>
        </p:nvPicPr>
        <p:blipFill>
          <a:blip r:embed="rId4"/>
          <a:stretch>
            <a:fillRect/>
          </a:stretch>
        </p:blipFill>
        <p:spPr>
          <a:xfrm>
            <a:off x="198120" y="902208"/>
            <a:ext cx="411480" cy="423672"/>
          </a:xfrm>
          <a:prstGeom prst="rect">
            <a:avLst/>
          </a:prstGeom>
          <a:noFill/>
        </p:spPr>
      </p:pic>
      <p:sp>
        <p:nvSpPr>
          <p:cNvPr id="153" name="Path153"/>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54" name="Image154"/>
          <p:cNvPicPr>
            <a:picLocks noChangeAspect="1"/>
          </p:cNvPicPr>
          <p:nvPr/>
        </p:nvPicPr>
        <p:blipFill>
          <a:blip r:embed="rId5"/>
          <a:stretch>
            <a:fillRect/>
          </a:stretch>
        </p:blipFill>
        <p:spPr>
          <a:xfrm>
            <a:off x="188976" y="1158240"/>
            <a:ext cx="8226552" cy="33528"/>
          </a:xfrm>
          <a:prstGeom prst="rect">
            <a:avLst/>
          </a:prstGeom>
          <a:noFill/>
        </p:spPr>
      </p:pic>
      <p:sp>
        <p:nvSpPr>
          <p:cNvPr id="155" name="Text Box155"/>
          <p:cNvSpPr txBox="1"/>
          <p:nvPr/>
        </p:nvSpPr>
        <p:spPr>
          <a:xfrm>
            <a:off x="775411" y="1280550"/>
            <a:ext cx="7729047" cy="4523033"/>
          </a:xfrm>
          <a:prstGeom prst="rect">
            <a:avLst/>
          </a:prstGeom>
          <a:noFill/>
        </p:spPr>
        <p:txBody>
          <a:bodyPr wrap="square" lIns="0" tIns="0" rIns="0" rtlCol="0">
            <a:spAutoFit/>
          </a:bodyPr>
          <a:lstStyle/>
          <a:p>
            <a:pPr marL="85344" indent="-85344" algn="l" rtl="0">
              <a:lnSpc>
                <a:spcPts val="5967"/>
              </a:lnSpc>
            </a:pPr>
            <a:r>
              <a:rPr lang="en-US" altLang="zh-CN" sz="3794" dirty="0">
                <a:solidFill>
                  <a:srgbClr val="333399"/>
                </a:solidFill>
                <a:latin typeface="Arial"/>
                <a:ea typeface="Arial"/>
                <a:cs typeface="Arial"/>
              </a:rPr>
              <a:t>11</a:t>
            </a:r>
            <a:r>
              <a:rPr lang="en-US" altLang="zh-CN" sz="3794" spc="0" dirty="0">
                <a:solidFill>
                  <a:srgbClr val="333399"/>
                </a:solidFill>
                <a:latin typeface="Arial"/>
                <a:ea typeface="Arial"/>
                <a:cs typeface="Arial"/>
              </a:rPr>
              <a:t>.</a:t>
            </a:r>
            <a:r>
              <a:rPr lang="en-US" altLang="zh-CN" sz="4000" spc="0" dirty="0">
                <a:solidFill>
                  <a:srgbClr val="333399"/>
                </a:solidFill>
                <a:latin typeface="Arial"/>
                <a:ea typeface="Arial"/>
                <a:cs typeface="Arial"/>
              </a:rPr>
              <a:t>TOOLS AND TECHNOLOGY USED</a:t>
            </a:r>
            <a:r>
              <a:rPr lang="en-US" altLang="zh-CN" sz="3794" spc="0" dirty="0">
                <a:solidFill>
                  <a:srgbClr val="333399"/>
                </a:solidFill>
                <a:latin typeface="Arial"/>
                <a:ea typeface="Arial"/>
                <a:cs typeface="Arial"/>
              </a:rPr>
              <a:t>:--</a:t>
            </a:r>
          </a:p>
          <a:p>
            <a:pPr marL="85344" indent="-85344" algn="l" rtl="0">
              <a:lnSpc>
                <a:spcPts val="5967"/>
              </a:lnSpc>
            </a:pPr>
            <a:r>
              <a:rPr lang="en-US" altLang="zh-CN" sz="2400" b="1" dirty="0">
                <a:latin typeface="Arial"/>
                <a:ea typeface="Arial"/>
                <a:cs typeface="Arial"/>
              </a:rPr>
              <a:t>SOFTWARE</a:t>
            </a:r>
            <a:r>
              <a:rPr lang="en-US" altLang="zh-CN" sz="3794" dirty="0">
                <a:solidFill>
                  <a:srgbClr val="333399"/>
                </a:solidFill>
                <a:latin typeface="Arial"/>
                <a:ea typeface="Arial"/>
                <a:cs typeface="Arial"/>
              </a:rPr>
              <a:t>:-</a:t>
            </a:r>
            <a:r>
              <a:rPr lang="en-US" altLang="zh-CN" sz="2000" dirty="0">
                <a:latin typeface="Arial"/>
                <a:ea typeface="Arial"/>
                <a:cs typeface="Arial"/>
              </a:rPr>
              <a:t>ANACONDA,WEKA,JUPITER,MATLAB</a:t>
            </a:r>
            <a:r>
              <a:rPr lang="en-US" altLang="zh-CN" sz="2000" b="1" dirty="0">
                <a:latin typeface="Arial"/>
                <a:ea typeface="Arial"/>
                <a:cs typeface="Arial"/>
              </a:rPr>
              <a:t>….</a:t>
            </a:r>
          </a:p>
          <a:p>
            <a:pPr marL="85344" indent="-85344" algn="l" rtl="0">
              <a:lnSpc>
                <a:spcPts val="5967"/>
              </a:lnSpc>
            </a:pPr>
            <a:r>
              <a:rPr lang="en-US" altLang="zh-CN" sz="2400" b="1" dirty="0">
                <a:latin typeface="Arial"/>
                <a:ea typeface="Arial"/>
                <a:cs typeface="Arial"/>
              </a:rPr>
              <a:t>HARDWARE</a:t>
            </a:r>
            <a:r>
              <a:rPr lang="en-US" altLang="zh-CN" sz="2400" b="1" dirty="0">
                <a:solidFill>
                  <a:srgbClr val="333399"/>
                </a:solidFill>
                <a:latin typeface="Arial"/>
                <a:ea typeface="Arial"/>
                <a:cs typeface="Arial"/>
              </a:rPr>
              <a:t>:-</a:t>
            </a:r>
            <a:r>
              <a:rPr lang="en-US" altLang="zh-CN" sz="2000" dirty="0">
                <a:latin typeface="Arial"/>
                <a:ea typeface="Arial"/>
                <a:cs typeface="Arial"/>
              </a:rPr>
              <a:t>WINDOWS,RAM(at least 					4GB),PROCESSORS(I5,7</a:t>
            </a:r>
            <a:r>
              <a:rPr lang="en-US" altLang="zh-CN" sz="2000" baseline="30000" dirty="0">
                <a:latin typeface="Arial"/>
                <a:ea typeface="Arial"/>
                <a:cs typeface="Arial"/>
              </a:rPr>
              <a:t>TH</a:t>
            </a:r>
            <a:r>
              <a:rPr lang="en-US" altLang="zh-CN" sz="2000" dirty="0">
                <a:latin typeface="Arial"/>
                <a:ea typeface="Arial"/>
                <a:cs typeface="Arial"/>
              </a:rPr>
              <a:t> GEN)</a:t>
            </a:r>
          </a:p>
          <a:p>
            <a:pPr marL="85344" indent="-85344" algn="l" rtl="0">
              <a:lnSpc>
                <a:spcPts val="5967"/>
              </a:lnSpc>
            </a:pPr>
            <a:r>
              <a:rPr lang="en-US" altLang="zh-CN" dirty="0">
                <a:latin typeface="Arial"/>
                <a:ea typeface="Arial"/>
                <a:cs typeface="Aria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ath156"/>
          <p:cNvSpPr/>
          <p:nvPr/>
        </p:nvSpPr>
        <p:spPr>
          <a:xfrm>
            <a:off x="22860" y="-17376"/>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p:txBody>
      </p:sp>
      <p:pic>
        <p:nvPicPr>
          <p:cNvPr id="157" name="Image157"/>
          <p:cNvPicPr>
            <a:picLocks noChangeAspect="1"/>
          </p:cNvPicPr>
          <p:nvPr/>
        </p:nvPicPr>
        <p:blipFill>
          <a:blip r:embed="rId2"/>
          <a:stretch>
            <a:fillRect/>
          </a:stretch>
        </p:blipFill>
        <p:spPr>
          <a:xfrm>
            <a:off x="341376" y="615696"/>
            <a:ext cx="432816" cy="475488"/>
          </a:xfrm>
          <a:prstGeom prst="rect">
            <a:avLst/>
          </a:prstGeom>
          <a:noFill/>
        </p:spPr>
      </p:pic>
      <p:pic>
        <p:nvPicPr>
          <p:cNvPr id="158" name="Image158"/>
          <p:cNvPicPr>
            <a:picLocks noChangeAspect="1"/>
          </p:cNvPicPr>
          <p:nvPr/>
        </p:nvPicPr>
        <p:blipFill>
          <a:blip r:embed="rId3"/>
          <a:stretch>
            <a:fillRect/>
          </a:stretch>
        </p:blipFill>
        <p:spPr>
          <a:xfrm>
            <a:off x="359664" y="1039368"/>
            <a:ext cx="414528" cy="475488"/>
          </a:xfrm>
          <a:prstGeom prst="rect">
            <a:avLst/>
          </a:prstGeom>
          <a:noFill/>
        </p:spPr>
      </p:pic>
      <p:pic>
        <p:nvPicPr>
          <p:cNvPr id="159" name="Image159"/>
          <p:cNvPicPr>
            <a:picLocks noChangeAspect="1"/>
          </p:cNvPicPr>
          <p:nvPr/>
        </p:nvPicPr>
        <p:blipFill>
          <a:blip r:embed="rId4"/>
          <a:stretch>
            <a:fillRect/>
          </a:stretch>
        </p:blipFill>
        <p:spPr>
          <a:xfrm>
            <a:off x="198120" y="902208"/>
            <a:ext cx="411480" cy="423672"/>
          </a:xfrm>
          <a:prstGeom prst="rect">
            <a:avLst/>
          </a:prstGeom>
          <a:noFill/>
        </p:spPr>
      </p:pic>
      <p:sp>
        <p:nvSpPr>
          <p:cNvPr id="160" name="Path160"/>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61" name="Image161"/>
          <p:cNvPicPr>
            <a:picLocks noChangeAspect="1"/>
          </p:cNvPicPr>
          <p:nvPr/>
        </p:nvPicPr>
        <p:blipFill>
          <a:blip r:embed="rId5"/>
          <a:stretch>
            <a:fillRect/>
          </a:stretch>
        </p:blipFill>
        <p:spPr>
          <a:xfrm>
            <a:off x="188976" y="1158240"/>
            <a:ext cx="8226552" cy="33528"/>
          </a:xfrm>
          <a:prstGeom prst="rect">
            <a:avLst/>
          </a:prstGeom>
          <a:noFill/>
        </p:spPr>
      </p:pic>
      <p:sp>
        <p:nvSpPr>
          <p:cNvPr id="164" name="Text Box164"/>
          <p:cNvSpPr txBox="1"/>
          <p:nvPr/>
        </p:nvSpPr>
        <p:spPr>
          <a:xfrm>
            <a:off x="730337" y="1277112"/>
            <a:ext cx="7729047" cy="3001591"/>
          </a:xfrm>
          <a:prstGeom prst="rect">
            <a:avLst/>
          </a:prstGeom>
          <a:noFill/>
        </p:spPr>
        <p:txBody>
          <a:bodyPr wrap="square" lIns="0" tIns="0" rIns="0" rtlCol="0">
            <a:spAutoFit/>
          </a:bodyPr>
          <a:lstStyle/>
          <a:p>
            <a:pPr algn="l" rtl="0">
              <a:lnSpc>
                <a:spcPts val="5967"/>
              </a:lnSpc>
            </a:pPr>
            <a:r>
              <a:rPr lang="en-US" altLang="zh-CN" sz="3794" dirty="0">
                <a:solidFill>
                  <a:srgbClr val="333399"/>
                </a:solidFill>
                <a:latin typeface="Arial"/>
                <a:ea typeface="Arial"/>
                <a:cs typeface="Arial"/>
              </a:rPr>
              <a:t>12</a:t>
            </a:r>
            <a:r>
              <a:rPr lang="en-US" altLang="zh-CN" sz="3794" spc="0" dirty="0">
                <a:solidFill>
                  <a:srgbClr val="333399"/>
                </a:solidFill>
                <a:latin typeface="Arial"/>
                <a:ea typeface="Arial"/>
                <a:cs typeface="Arial"/>
              </a:rPr>
              <a:t>.</a:t>
            </a:r>
            <a:r>
              <a:rPr lang="en-US" altLang="zh-CN" sz="3794" spc="-6" dirty="0">
                <a:solidFill>
                  <a:srgbClr val="333399"/>
                </a:solidFill>
                <a:latin typeface="Arial"/>
                <a:ea typeface="Arial"/>
                <a:cs typeface="Arial"/>
              </a:rPr>
              <a:t> RESULT:--</a:t>
            </a:r>
          </a:p>
          <a:p>
            <a:pPr algn="l" rtl="0">
              <a:lnSpc>
                <a:spcPts val="5967"/>
              </a:lnSpc>
            </a:pPr>
            <a:endParaRPr lang="en-US" altLang="zh-CN" sz="3794" spc="-6" dirty="0">
              <a:solidFill>
                <a:srgbClr val="333399"/>
              </a:solidFill>
              <a:latin typeface="Arial"/>
              <a:ea typeface="Arial"/>
              <a:cs typeface="Arial"/>
            </a:endParaRPr>
          </a:p>
          <a:p>
            <a:pPr algn="l" rtl="0">
              <a:lnSpc>
                <a:spcPts val="5967"/>
              </a:lnSpc>
            </a:pPr>
            <a:endParaRPr lang="en-US" altLang="zh-CN" sz="3794" spc="-6" dirty="0">
              <a:solidFill>
                <a:srgbClr val="333399"/>
              </a:solidFill>
              <a:latin typeface="Arial"/>
              <a:ea typeface="Arial"/>
              <a:cs typeface="Arial"/>
            </a:endParaRPr>
          </a:p>
          <a:p>
            <a:pPr algn="l" rtl="0">
              <a:lnSpc>
                <a:spcPts val="5967"/>
              </a:lnSpc>
            </a:pPr>
            <a:endParaRPr lang="en-US" altLang="zh-CN" sz="2400" dirty="0">
              <a:latin typeface="Arial"/>
              <a:ea typeface="Arial"/>
              <a:cs typeface="Arial"/>
            </a:endParaRPr>
          </a:p>
        </p:txBody>
      </p:sp>
      <p:pic>
        <p:nvPicPr>
          <p:cNvPr id="3" name="Picture 2">
            <a:extLst>
              <a:ext uri="{FF2B5EF4-FFF2-40B4-BE49-F238E27FC236}">
                <a16:creationId xmlns:a16="http://schemas.microsoft.com/office/drawing/2014/main" id="{1CFE0CE2-235F-4488-933F-215D2F2962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624" y="2456181"/>
            <a:ext cx="6445593" cy="33624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ath165"/>
          <p:cNvSpPr/>
          <p:nvPr/>
        </p:nvSpPr>
        <p:spPr>
          <a:xfrm>
            <a:off x="0" y="2540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IN" altLang="zh-CN" dirty="0"/>
              <a:t> </a:t>
            </a:r>
            <a:r>
              <a:rPr lang="en-IN" altLang="zh-CN" sz="3200" b="1" dirty="0">
                <a:solidFill>
                  <a:schemeClr val="tx1"/>
                </a:solidFill>
              </a:rPr>
              <a:t>&gt;&gt;&gt;We obtained best result in </a:t>
            </a:r>
          </a:p>
          <a:p>
            <a:pPr algn="ctr"/>
            <a:r>
              <a:rPr lang="en-IN" altLang="zh-CN" sz="3200" b="1" dirty="0">
                <a:solidFill>
                  <a:schemeClr val="tx1"/>
                </a:solidFill>
              </a:rPr>
              <a:t>SVM with 72.05 accuracy, </a:t>
            </a:r>
          </a:p>
          <a:p>
            <a:pPr algn="ctr"/>
            <a:r>
              <a:rPr lang="en-IN" altLang="zh-CN" sz="3200" b="1" dirty="0">
                <a:solidFill>
                  <a:schemeClr val="tx1"/>
                </a:solidFill>
              </a:rPr>
              <a:t> Logistic regression gives accuracy 71.42,</a:t>
            </a:r>
          </a:p>
          <a:p>
            <a:pPr algn="ctr"/>
            <a:r>
              <a:rPr lang="en-IN" altLang="zh-CN" sz="3200" b="1" dirty="0">
                <a:solidFill>
                  <a:schemeClr val="tx1"/>
                </a:solidFill>
              </a:rPr>
              <a:t> KNN gives accuracy 55.14 and</a:t>
            </a:r>
          </a:p>
          <a:p>
            <a:pPr algn="ctr"/>
            <a:r>
              <a:rPr lang="en-IN" altLang="zh-CN" sz="3200" b="1" dirty="0">
                <a:solidFill>
                  <a:schemeClr val="tx1"/>
                </a:solidFill>
              </a:rPr>
              <a:t> naïve Bayes gives accuracy 55.88. </a:t>
            </a:r>
            <a:endParaRPr lang="en-US" altLang="zh-CN" sz="3200" b="1" dirty="0">
              <a:solidFill>
                <a:schemeClr val="tx1"/>
              </a:solidFill>
            </a:endParaRPr>
          </a:p>
        </p:txBody>
      </p:sp>
      <p:pic>
        <p:nvPicPr>
          <p:cNvPr id="166" name="Image166"/>
          <p:cNvPicPr>
            <a:picLocks noChangeAspect="1"/>
          </p:cNvPicPr>
          <p:nvPr/>
        </p:nvPicPr>
        <p:blipFill>
          <a:blip r:embed="rId2"/>
          <a:stretch>
            <a:fillRect/>
          </a:stretch>
        </p:blipFill>
        <p:spPr>
          <a:xfrm>
            <a:off x="341376" y="615696"/>
            <a:ext cx="432816" cy="475488"/>
          </a:xfrm>
          <a:prstGeom prst="rect">
            <a:avLst/>
          </a:prstGeom>
          <a:noFill/>
        </p:spPr>
      </p:pic>
      <p:pic>
        <p:nvPicPr>
          <p:cNvPr id="167" name="Image167"/>
          <p:cNvPicPr>
            <a:picLocks noChangeAspect="1"/>
          </p:cNvPicPr>
          <p:nvPr/>
        </p:nvPicPr>
        <p:blipFill>
          <a:blip r:embed="rId3"/>
          <a:stretch>
            <a:fillRect/>
          </a:stretch>
        </p:blipFill>
        <p:spPr>
          <a:xfrm>
            <a:off x="359664" y="1039368"/>
            <a:ext cx="414528" cy="475488"/>
          </a:xfrm>
          <a:prstGeom prst="rect">
            <a:avLst/>
          </a:prstGeom>
          <a:noFill/>
        </p:spPr>
      </p:pic>
      <p:pic>
        <p:nvPicPr>
          <p:cNvPr id="168" name="Image168"/>
          <p:cNvPicPr>
            <a:picLocks noChangeAspect="1"/>
          </p:cNvPicPr>
          <p:nvPr/>
        </p:nvPicPr>
        <p:blipFill>
          <a:blip r:embed="rId4"/>
          <a:stretch>
            <a:fillRect/>
          </a:stretch>
        </p:blipFill>
        <p:spPr>
          <a:xfrm>
            <a:off x="198120" y="902208"/>
            <a:ext cx="411480" cy="423672"/>
          </a:xfrm>
          <a:prstGeom prst="rect">
            <a:avLst/>
          </a:prstGeom>
          <a:noFill/>
        </p:spPr>
      </p:pic>
      <p:sp>
        <p:nvSpPr>
          <p:cNvPr id="169" name="Path169"/>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70" name="Image170"/>
          <p:cNvPicPr>
            <a:picLocks noChangeAspect="1"/>
          </p:cNvPicPr>
          <p:nvPr/>
        </p:nvPicPr>
        <p:blipFill>
          <a:blip r:embed="rId5"/>
          <a:stretch>
            <a:fillRect/>
          </a:stretch>
        </p:blipFill>
        <p:spPr>
          <a:xfrm>
            <a:off x="188976" y="1158240"/>
            <a:ext cx="8226552" cy="33528"/>
          </a:xfrm>
          <a:prstGeom prst="rect">
            <a:avLst/>
          </a:prstGeom>
          <a:noFill/>
        </p:spPr>
      </p:pic>
      <p:sp>
        <p:nvSpPr>
          <p:cNvPr id="171" name="Text Box171"/>
          <p:cNvSpPr txBox="1"/>
          <p:nvPr/>
        </p:nvSpPr>
        <p:spPr>
          <a:xfrm>
            <a:off x="775411" y="1280550"/>
            <a:ext cx="7729047" cy="733983"/>
          </a:xfrm>
          <a:prstGeom prst="rect">
            <a:avLst/>
          </a:prstGeom>
          <a:noFill/>
        </p:spPr>
        <p:txBody>
          <a:bodyPr wrap="square" lIns="0" tIns="0" rIns="0" rtlCol="0">
            <a:spAutoFit/>
          </a:bodyPr>
          <a:lstStyle/>
          <a:p>
            <a:pPr marL="85344" indent="-85344" algn="l" rtl="0">
              <a:lnSpc>
                <a:spcPts val="5967"/>
              </a:lnSpc>
            </a:pPr>
            <a:r>
              <a:rPr lang="en-US" altLang="zh-CN" sz="3794" spc="0" dirty="0">
                <a:solidFill>
                  <a:srgbClr val="333399"/>
                </a:solidFill>
                <a:latin typeface="Arial"/>
                <a:ea typeface="Arial"/>
                <a:cs typeface="Arial"/>
              </a:rPr>
              <a:t>13.RESULT</a:t>
            </a:r>
            <a:endParaRPr lang="en-US" altLang="zh-CN" sz="1802" dirty="0">
              <a:latin typeface="Arial"/>
              <a:ea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th1"/>
          <p:cNvSpPr/>
          <p:nvPr/>
        </p:nvSpPr>
        <p:spPr>
          <a:xfrm>
            <a:off x="0" y="124792"/>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 name="Image2"/>
          <p:cNvPicPr>
            <a:picLocks noChangeAspect="1"/>
          </p:cNvPicPr>
          <p:nvPr/>
        </p:nvPicPr>
        <p:blipFill>
          <a:blip r:embed="rId2"/>
          <a:stretch>
            <a:fillRect/>
          </a:stretch>
        </p:blipFill>
        <p:spPr>
          <a:xfrm>
            <a:off x="341376" y="615696"/>
            <a:ext cx="432816" cy="475488"/>
          </a:xfrm>
          <a:prstGeom prst="rect">
            <a:avLst/>
          </a:prstGeom>
          <a:noFill/>
        </p:spPr>
      </p:pic>
      <p:pic>
        <p:nvPicPr>
          <p:cNvPr id="3" name="Image3"/>
          <p:cNvPicPr>
            <a:picLocks noChangeAspect="1"/>
          </p:cNvPicPr>
          <p:nvPr/>
        </p:nvPicPr>
        <p:blipFill>
          <a:blip r:embed="rId3"/>
          <a:stretch>
            <a:fillRect/>
          </a:stretch>
        </p:blipFill>
        <p:spPr>
          <a:xfrm>
            <a:off x="359664" y="1039368"/>
            <a:ext cx="414528" cy="475488"/>
          </a:xfrm>
          <a:prstGeom prst="rect">
            <a:avLst/>
          </a:prstGeom>
          <a:noFill/>
        </p:spPr>
      </p:pic>
      <p:pic>
        <p:nvPicPr>
          <p:cNvPr id="4" name="Image4"/>
          <p:cNvPicPr>
            <a:picLocks noChangeAspect="1"/>
          </p:cNvPicPr>
          <p:nvPr/>
        </p:nvPicPr>
        <p:blipFill>
          <a:blip r:embed="rId4"/>
          <a:stretch>
            <a:fillRect/>
          </a:stretch>
        </p:blipFill>
        <p:spPr>
          <a:xfrm>
            <a:off x="198120" y="902208"/>
            <a:ext cx="411480" cy="423672"/>
          </a:xfrm>
          <a:prstGeom prst="rect">
            <a:avLst/>
          </a:prstGeom>
          <a:noFill/>
        </p:spPr>
      </p:pic>
      <p:sp>
        <p:nvSpPr>
          <p:cNvPr id="5" name="Path5"/>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6" name="Image6"/>
          <p:cNvPicPr>
            <a:picLocks noChangeAspect="1"/>
          </p:cNvPicPr>
          <p:nvPr/>
        </p:nvPicPr>
        <p:blipFill>
          <a:blip r:embed="rId5"/>
          <a:stretch>
            <a:fillRect/>
          </a:stretch>
        </p:blipFill>
        <p:spPr>
          <a:xfrm>
            <a:off x="188976" y="1158240"/>
            <a:ext cx="8226552" cy="33528"/>
          </a:xfrm>
          <a:prstGeom prst="rect">
            <a:avLst/>
          </a:prstGeom>
          <a:noFill/>
        </p:spPr>
      </p:pic>
      <p:sp>
        <p:nvSpPr>
          <p:cNvPr id="7" name="Text Box7"/>
          <p:cNvSpPr txBox="1"/>
          <p:nvPr/>
        </p:nvSpPr>
        <p:spPr>
          <a:xfrm>
            <a:off x="1042416" y="1770485"/>
            <a:ext cx="7099231" cy="1585049"/>
          </a:xfrm>
          <a:prstGeom prst="rect">
            <a:avLst/>
          </a:prstGeom>
          <a:noFill/>
        </p:spPr>
        <p:txBody>
          <a:bodyPr wrap="square" lIns="0" tIns="0" rIns="0" rtlCol="0">
            <a:spAutoFit/>
          </a:bodyPr>
          <a:lstStyle/>
          <a:p>
            <a:pPr algn="l" rtl="0">
              <a:lnSpc>
                <a:spcPts val="4017"/>
              </a:lnSpc>
            </a:pPr>
            <a:r>
              <a:rPr lang="en-US" altLang="zh-CN" sz="3602" b="1" spc="3" dirty="0">
                <a:solidFill>
                  <a:srgbClr val="333399"/>
                </a:solidFill>
                <a:latin typeface="Arial"/>
                <a:ea typeface="Arial"/>
                <a:cs typeface="Arial"/>
              </a:rPr>
              <a:t>Prediction and classification of cardiac arrhythmia </a:t>
            </a:r>
          </a:p>
          <a:p>
            <a:pPr algn="l" rtl="0">
              <a:lnSpc>
                <a:spcPts val="4017"/>
              </a:lnSpc>
            </a:pPr>
            <a:endParaRPr lang="en-US" altLang="zh-CN" sz="3602" dirty="0">
              <a:latin typeface="Arial"/>
              <a:ea typeface="Arial"/>
              <a:cs typeface="Arial"/>
            </a:endParaRPr>
          </a:p>
        </p:txBody>
      </p:sp>
      <p:sp>
        <p:nvSpPr>
          <p:cNvPr id="8" name="Text Box8"/>
          <p:cNvSpPr txBox="1"/>
          <p:nvPr/>
        </p:nvSpPr>
        <p:spPr>
          <a:xfrm>
            <a:off x="857707" y="5037104"/>
            <a:ext cx="2130280" cy="1046440"/>
          </a:xfrm>
          <a:prstGeom prst="rect">
            <a:avLst/>
          </a:prstGeom>
          <a:noFill/>
        </p:spPr>
        <p:txBody>
          <a:bodyPr wrap="square" lIns="0" tIns="0" rIns="0" rtlCol="0">
            <a:spAutoFit/>
          </a:bodyPr>
          <a:lstStyle/>
          <a:p>
            <a:pPr algn="l" rtl="0">
              <a:lnSpc>
                <a:spcPts val="2221"/>
              </a:lnSpc>
            </a:pPr>
            <a:r>
              <a:rPr lang="en-US" altLang="zh-CN" sz="1992" spc="0" dirty="0">
                <a:solidFill>
                  <a:srgbClr val="000000"/>
                </a:solidFill>
                <a:latin typeface="Arial"/>
                <a:ea typeface="Arial"/>
                <a:cs typeface="Arial"/>
              </a:rPr>
              <a:t>Project</a:t>
            </a:r>
            <a:r>
              <a:rPr lang="en-US" altLang="zh-CN" sz="1992" dirty="0">
                <a:solidFill>
                  <a:srgbClr val="000000"/>
                </a:solidFill>
                <a:latin typeface="Arial"/>
                <a:ea typeface="Arial"/>
                <a:cs typeface="Arial"/>
              </a:rPr>
              <a:t> </a:t>
            </a:r>
            <a:r>
              <a:rPr lang="en-US" altLang="zh-CN" sz="1992" spc="-3" dirty="0">
                <a:solidFill>
                  <a:srgbClr val="000000"/>
                </a:solidFill>
                <a:latin typeface="Arial"/>
                <a:ea typeface="Arial"/>
                <a:cs typeface="Arial"/>
              </a:rPr>
              <a:t>Guide:</a:t>
            </a:r>
            <a:endParaRPr lang="en-US" altLang="zh-CN" sz="1992" dirty="0">
              <a:latin typeface="Arial"/>
              <a:ea typeface="Arial"/>
              <a:cs typeface="Arial"/>
            </a:endParaRPr>
          </a:p>
          <a:p>
            <a:pPr algn="l" rtl="0">
              <a:lnSpc>
                <a:spcPts val="2224"/>
              </a:lnSpc>
              <a:spcBef>
                <a:spcPts val="1161"/>
              </a:spcBef>
            </a:pPr>
            <a:r>
              <a:rPr lang="en-US" altLang="zh-CN" sz="1994" dirty="0" err="1">
                <a:solidFill>
                  <a:srgbClr val="000000"/>
                </a:solidFill>
                <a:latin typeface="Arial"/>
                <a:ea typeface="Arial"/>
                <a:cs typeface="Arial"/>
              </a:rPr>
              <a:t>Prof.Dhirendra</a:t>
            </a:r>
            <a:r>
              <a:rPr lang="en-US" altLang="zh-CN" sz="1994" dirty="0">
                <a:solidFill>
                  <a:srgbClr val="000000"/>
                </a:solidFill>
                <a:latin typeface="Arial"/>
                <a:ea typeface="Arial"/>
                <a:cs typeface="Arial"/>
              </a:rPr>
              <a:t> Pratap Singh</a:t>
            </a:r>
            <a:endParaRPr lang="en-US" altLang="zh-CN" sz="1994" dirty="0">
              <a:latin typeface="Arial"/>
              <a:ea typeface="Arial"/>
              <a:cs typeface="Arial"/>
            </a:endParaRPr>
          </a:p>
        </p:txBody>
      </p:sp>
      <p:sp>
        <p:nvSpPr>
          <p:cNvPr id="9" name="Text Box9"/>
          <p:cNvSpPr txBox="1"/>
          <p:nvPr/>
        </p:nvSpPr>
        <p:spPr>
          <a:xfrm>
            <a:off x="4571999" y="4169324"/>
            <a:ext cx="3843529" cy="2354491"/>
          </a:xfrm>
          <a:prstGeom prst="rect">
            <a:avLst/>
          </a:prstGeom>
          <a:noFill/>
        </p:spPr>
        <p:txBody>
          <a:bodyPr wrap="square" lIns="0" tIns="0" rIns="0" rtlCol="0">
            <a:spAutoFit/>
          </a:bodyPr>
          <a:lstStyle/>
          <a:p>
            <a:pPr algn="l" rtl="0">
              <a:lnSpc>
                <a:spcPts val="2221"/>
              </a:lnSpc>
            </a:pPr>
            <a:r>
              <a:rPr lang="en-US" altLang="zh-CN" sz="1992" spc="-3" dirty="0">
                <a:solidFill>
                  <a:srgbClr val="000000"/>
                </a:solidFill>
                <a:latin typeface="Arial"/>
                <a:ea typeface="Arial"/>
                <a:cs typeface="Arial"/>
              </a:rPr>
              <a:t>Submitted</a:t>
            </a:r>
            <a:r>
              <a:rPr lang="en-US" altLang="zh-CN" sz="1992" spc="-534" dirty="0">
                <a:solidFill>
                  <a:srgbClr val="000000"/>
                </a:solidFill>
                <a:latin typeface="Arial"/>
                <a:ea typeface="Arial"/>
                <a:cs typeface="Arial"/>
              </a:rPr>
              <a:t> </a:t>
            </a:r>
            <a:r>
              <a:rPr lang="en-US" altLang="zh-CN" sz="1992" spc="-24" dirty="0">
                <a:solidFill>
                  <a:srgbClr val="000000"/>
                </a:solidFill>
                <a:latin typeface="Arial"/>
                <a:ea typeface="Arial"/>
                <a:cs typeface="Arial"/>
              </a:rPr>
              <a:t>by:</a:t>
            </a:r>
            <a:endParaRPr lang="en-US" altLang="zh-CN" sz="1992" dirty="0">
              <a:latin typeface="Arial"/>
              <a:ea typeface="Arial"/>
              <a:cs typeface="Arial"/>
            </a:endParaRPr>
          </a:p>
          <a:p>
            <a:pPr algn="l" rtl="0">
              <a:lnSpc>
                <a:spcPts val="2224"/>
              </a:lnSpc>
              <a:spcBef>
                <a:spcPts val="1161"/>
              </a:spcBef>
            </a:pPr>
            <a:r>
              <a:rPr lang="en-US" altLang="zh-CN" sz="1994" spc="-8" dirty="0">
                <a:solidFill>
                  <a:srgbClr val="000000"/>
                </a:solidFill>
                <a:latin typeface="Arial"/>
                <a:ea typeface="Arial"/>
                <a:cs typeface="Arial"/>
              </a:rPr>
              <a:t>Sarthak                    161112003 </a:t>
            </a:r>
            <a:r>
              <a:rPr lang="en-US" altLang="zh-CN" sz="1994" spc="-8" dirty="0" err="1">
                <a:solidFill>
                  <a:srgbClr val="000000"/>
                </a:solidFill>
                <a:latin typeface="Arial"/>
                <a:ea typeface="Arial"/>
                <a:cs typeface="Arial"/>
              </a:rPr>
              <a:t>saraswat</a:t>
            </a:r>
            <a:endParaRPr lang="en-US" altLang="zh-CN" sz="1994" spc="-8" dirty="0">
              <a:solidFill>
                <a:srgbClr val="000000"/>
              </a:solidFill>
              <a:latin typeface="Arial"/>
              <a:ea typeface="Arial"/>
              <a:cs typeface="Arial"/>
            </a:endParaRPr>
          </a:p>
          <a:p>
            <a:pPr algn="l" rtl="0">
              <a:lnSpc>
                <a:spcPts val="2224"/>
              </a:lnSpc>
              <a:spcBef>
                <a:spcPts val="1161"/>
              </a:spcBef>
            </a:pPr>
            <a:r>
              <a:rPr lang="en-US" altLang="zh-CN" sz="1994" spc="-8" dirty="0">
                <a:solidFill>
                  <a:srgbClr val="000000"/>
                </a:solidFill>
                <a:latin typeface="Arial"/>
                <a:ea typeface="Arial"/>
                <a:cs typeface="Arial"/>
              </a:rPr>
              <a:t>Sudhanshu Ranjan 161112046</a:t>
            </a:r>
          </a:p>
          <a:p>
            <a:pPr algn="l" rtl="0">
              <a:lnSpc>
                <a:spcPts val="2224"/>
              </a:lnSpc>
              <a:spcBef>
                <a:spcPts val="1161"/>
              </a:spcBef>
            </a:pPr>
            <a:r>
              <a:rPr lang="en-US" altLang="zh-CN" sz="1994" spc="-8" dirty="0">
                <a:solidFill>
                  <a:srgbClr val="000000"/>
                </a:solidFill>
                <a:latin typeface="Arial"/>
                <a:ea typeface="Arial"/>
                <a:cs typeface="Arial"/>
              </a:rPr>
              <a:t>Rajendra  </a:t>
            </a:r>
            <a:r>
              <a:rPr lang="en-US" altLang="zh-CN" sz="1994" spc="-8" dirty="0" err="1">
                <a:solidFill>
                  <a:srgbClr val="000000"/>
                </a:solidFill>
                <a:latin typeface="Arial"/>
                <a:ea typeface="Arial"/>
                <a:cs typeface="Arial"/>
              </a:rPr>
              <a:t>sisodiya</a:t>
            </a:r>
            <a:r>
              <a:rPr lang="en-US" altLang="zh-CN" sz="1994" spc="-8" dirty="0">
                <a:solidFill>
                  <a:srgbClr val="000000"/>
                </a:solidFill>
                <a:latin typeface="Arial"/>
                <a:ea typeface="Arial"/>
                <a:cs typeface="Arial"/>
              </a:rPr>
              <a:t>  161112094</a:t>
            </a:r>
          </a:p>
          <a:p>
            <a:pPr algn="l" rtl="0">
              <a:lnSpc>
                <a:spcPts val="2224"/>
              </a:lnSpc>
              <a:spcBef>
                <a:spcPts val="1161"/>
              </a:spcBef>
            </a:pPr>
            <a:r>
              <a:rPr lang="en-US" altLang="zh-CN" sz="1994" spc="-8" dirty="0">
                <a:solidFill>
                  <a:srgbClr val="000000"/>
                </a:solidFill>
                <a:latin typeface="Arial"/>
                <a:ea typeface="Arial"/>
                <a:cs typeface="Arial"/>
              </a:rPr>
              <a:t>Praveen Tiwari          161112084</a:t>
            </a:r>
            <a:endParaRPr lang="en-US" altLang="zh-CN" sz="1994" dirty="0">
              <a:latin typeface="Arial"/>
              <a:ea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ath174"/>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IN" altLang="zh-CN" sz="2400" b="1" dirty="0">
                <a:solidFill>
                  <a:schemeClr val="tx1"/>
                </a:solidFill>
              </a:rPr>
              <a:t>We used 4 classifiers for the classification of cardiac arrhythmia. These were Naive Bayes Algorithms, Support Vector Machine, Logistic Regression and KNN classifier. </a:t>
            </a:r>
          </a:p>
          <a:p>
            <a:pPr algn="ctr"/>
            <a:r>
              <a:rPr lang="en-IN" altLang="zh-CN" sz="2400" b="1" dirty="0">
                <a:solidFill>
                  <a:schemeClr val="tx1"/>
                </a:solidFill>
              </a:rPr>
              <a:t>When the dataset was cross-validated and tested, the maximum accuracy was found to be obtained by Support Vector Machine Classifier. The accuracy obtained was 72.05%. </a:t>
            </a:r>
          </a:p>
          <a:p>
            <a:pPr algn="ctr"/>
            <a:r>
              <a:rPr lang="en-IN" altLang="zh-CN" sz="2400" b="1" dirty="0">
                <a:solidFill>
                  <a:schemeClr val="tx1"/>
                </a:solidFill>
              </a:rPr>
              <a:t>Thus in our approach, we have used the Support Vector Machine Classifier to obtain the best possible results for classifying arrhythmia.</a:t>
            </a:r>
            <a:endParaRPr lang="en-US" altLang="zh-CN" sz="2400" b="1" dirty="0">
              <a:solidFill>
                <a:schemeClr val="tx1"/>
              </a:solidFill>
            </a:endParaRPr>
          </a:p>
        </p:txBody>
      </p:sp>
      <p:pic>
        <p:nvPicPr>
          <p:cNvPr id="175" name="Image175"/>
          <p:cNvPicPr>
            <a:picLocks noChangeAspect="1"/>
          </p:cNvPicPr>
          <p:nvPr/>
        </p:nvPicPr>
        <p:blipFill>
          <a:blip r:embed="rId2"/>
          <a:stretch>
            <a:fillRect/>
          </a:stretch>
        </p:blipFill>
        <p:spPr>
          <a:xfrm>
            <a:off x="341376" y="615696"/>
            <a:ext cx="432816" cy="475488"/>
          </a:xfrm>
          <a:prstGeom prst="rect">
            <a:avLst/>
          </a:prstGeom>
          <a:noFill/>
        </p:spPr>
      </p:pic>
      <p:pic>
        <p:nvPicPr>
          <p:cNvPr id="176" name="Image176"/>
          <p:cNvPicPr>
            <a:picLocks noChangeAspect="1"/>
          </p:cNvPicPr>
          <p:nvPr/>
        </p:nvPicPr>
        <p:blipFill>
          <a:blip r:embed="rId3"/>
          <a:stretch>
            <a:fillRect/>
          </a:stretch>
        </p:blipFill>
        <p:spPr>
          <a:xfrm>
            <a:off x="359664" y="1039368"/>
            <a:ext cx="414528" cy="475488"/>
          </a:xfrm>
          <a:prstGeom prst="rect">
            <a:avLst/>
          </a:prstGeom>
          <a:noFill/>
        </p:spPr>
      </p:pic>
      <p:pic>
        <p:nvPicPr>
          <p:cNvPr id="177" name="Image177"/>
          <p:cNvPicPr>
            <a:picLocks noChangeAspect="1"/>
          </p:cNvPicPr>
          <p:nvPr/>
        </p:nvPicPr>
        <p:blipFill>
          <a:blip r:embed="rId4"/>
          <a:stretch>
            <a:fillRect/>
          </a:stretch>
        </p:blipFill>
        <p:spPr>
          <a:xfrm>
            <a:off x="198120" y="902208"/>
            <a:ext cx="411480" cy="423672"/>
          </a:xfrm>
          <a:prstGeom prst="rect">
            <a:avLst/>
          </a:prstGeom>
          <a:noFill/>
        </p:spPr>
      </p:pic>
      <p:sp>
        <p:nvSpPr>
          <p:cNvPr id="178" name="Path178"/>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79" name="Image179"/>
          <p:cNvPicPr>
            <a:picLocks noChangeAspect="1"/>
          </p:cNvPicPr>
          <p:nvPr/>
        </p:nvPicPr>
        <p:blipFill>
          <a:blip r:embed="rId5"/>
          <a:stretch>
            <a:fillRect/>
          </a:stretch>
        </p:blipFill>
        <p:spPr>
          <a:xfrm>
            <a:off x="188976" y="1158240"/>
            <a:ext cx="8226552" cy="33528"/>
          </a:xfrm>
          <a:prstGeom prst="rect">
            <a:avLst/>
          </a:prstGeom>
          <a:noFill/>
        </p:spPr>
      </p:pic>
      <p:sp>
        <p:nvSpPr>
          <p:cNvPr id="182" name="Text Box182"/>
          <p:cNvSpPr txBox="1"/>
          <p:nvPr/>
        </p:nvSpPr>
        <p:spPr>
          <a:xfrm>
            <a:off x="775411" y="1280550"/>
            <a:ext cx="7729047" cy="733983"/>
          </a:xfrm>
          <a:prstGeom prst="rect">
            <a:avLst/>
          </a:prstGeom>
          <a:noFill/>
        </p:spPr>
        <p:txBody>
          <a:bodyPr wrap="square" lIns="0" tIns="0" rIns="0" rtlCol="0">
            <a:spAutoFit/>
          </a:bodyPr>
          <a:lstStyle/>
          <a:p>
            <a:pPr marL="85344" indent="-85344" algn="l" rtl="0">
              <a:lnSpc>
                <a:spcPts val="5967"/>
              </a:lnSpc>
            </a:pPr>
            <a:r>
              <a:rPr lang="en-US" altLang="zh-CN" sz="3794" dirty="0">
                <a:solidFill>
                  <a:srgbClr val="333399"/>
                </a:solidFill>
                <a:latin typeface="Arial"/>
                <a:ea typeface="Arial"/>
                <a:cs typeface="Arial"/>
              </a:rPr>
              <a:t>14</a:t>
            </a:r>
            <a:r>
              <a:rPr lang="en-US" altLang="zh-CN" sz="3794" spc="0" dirty="0">
                <a:solidFill>
                  <a:srgbClr val="333399"/>
                </a:solidFill>
                <a:latin typeface="Arial"/>
                <a:ea typeface="Arial"/>
                <a:cs typeface="Arial"/>
              </a:rPr>
              <a:t>.</a:t>
            </a:r>
            <a:r>
              <a:rPr lang="en-US" altLang="zh-CN" sz="3794" spc="-6" dirty="0">
                <a:solidFill>
                  <a:srgbClr val="333399"/>
                </a:solidFill>
                <a:latin typeface="Arial"/>
                <a:ea typeface="Arial"/>
                <a:cs typeface="Arial"/>
              </a:rPr>
              <a:t> CONCLUSION:--</a:t>
            </a:r>
            <a:endParaRPr lang="en-US" altLang="zh-CN" sz="2400" dirty="0">
              <a:latin typeface="Arial"/>
              <a:ea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ath183"/>
          <p:cNvSpPr/>
          <p:nvPr/>
        </p:nvSpPr>
        <p:spPr>
          <a:xfrm>
            <a:off x="695506" y="1357966"/>
            <a:ext cx="7428814" cy="5805264"/>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IN" altLang="zh-CN" b="1" dirty="0">
              <a:solidFill>
                <a:schemeClr val="tx1"/>
              </a:solidFill>
            </a:endParaRPr>
          </a:p>
          <a:p>
            <a:pPr algn="ctr"/>
            <a:endParaRPr lang="en-IN" altLang="zh-CN" b="1" dirty="0">
              <a:solidFill>
                <a:schemeClr val="tx1"/>
              </a:solidFill>
            </a:endParaRPr>
          </a:p>
          <a:p>
            <a:pPr algn="ctr"/>
            <a:r>
              <a:rPr lang="en-IN" altLang="zh-CN" b="1" dirty="0">
                <a:solidFill>
                  <a:schemeClr val="tx1"/>
                </a:solidFill>
              </a:rPr>
              <a:t>[1] "UCI machine learning repository: Arrhythmia data set," 1998.   [Online]. </a:t>
            </a:r>
          </a:p>
          <a:p>
            <a:pPr algn="ctr"/>
            <a:r>
              <a:rPr lang="en-IN" altLang="zh-CN" b="1" dirty="0">
                <a:solidFill>
                  <a:schemeClr val="tx1"/>
                </a:solidFill>
              </a:rPr>
              <a:t> Available: https://archive.ics.uci.edu/ml/datasets/Arrhythmia. </a:t>
            </a:r>
            <a:r>
              <a:rPr lang="en-IN" altLang="zh-CN" b="1" dirty="0" err="1">
                <a:solidFill>
                  <a:schemeClr val="tx1"/>
                </a:solidFill>
              </a:rPr>
              <a:t>Accessed:Feb</a:t>
            </a:r>
            <a:r>
              <a:rPr lang="en-IN" altLang="zh-CN" b="1" dirty="0">
                <a:solidFill>
                  <a:schemeClr val="tx1"/>
                </a:solidFill>
              </a:rPr>
              <a:t>. 10, 2017.</a:t>
            </a:r>
          </a:p>
          <a:p>
            <a:pPr algn="ctr"/>
            <a:endParaRPr lang="en-IN" altLang="zh-CN" b="1" dirty="0">
              <a:solidFill>
                <a:schemeClr val="tx1"/>
              </a:solidFill>
            </a:endParaRPr>
          </a:p>
          <a:p>
            <a:pPr algn="ctr"/>
            <a:r>
              <a:rPr lang="en-IN" altLang="zh-CN" b="1" dirty="0">
                <a:solidFill>
                  <a:schemeClr val="tx1"/>
                </a:solidFill>
              </a:rPr>
              <a:t> [2] "Heart attack kills one person every 33 seconds in India - Times of India", The Times of India, 2017. [Online]. Available: http://timesofindia.indiatimes.com/life-style/healthfitness/healthnews/ Heart-attack-kills-one-person-every-33-seconds-in- </a:t>
            </a:r>
          </a:p>
          <a:p>
            <a:pPr algn="ctr"/>
            <a:r>
              <a:rPr lang="en-IN" altLang="zh-CN" b="1" dirty="0">
                <a:solidFill>
                  <a:schemeClr val="tx1"/>
                </a:solidFill>
              </a:rPr>
              <a:t> India/</a:t>
            </a:r>
            <a:r>
              <a:rPr lang="en-IN" altLang="zh-CN" b="1" dirty="0" err="1">
                <a:solidFill>
                  <a:schemeClr val="tx1"/>
                </a:solidFill>
              </a:rPr>
              <a:t>articleshow</a:t>
            </a:r>
            <a:r>
              <a:rPr lang="en-IN" altLang="zh-CN" b="1" dirty="0">
                <a:solidFill>
                  <a:schemeClr val="tx1"/>
                </a:solidFill>
              </a:rPr>
              <a:t>/52339891.cms. [Accessed: 09- Mar- 2017</a:t>
            </a:r>
            <a:r>
              <a:rPr lang="en-IN" altLang="zh-CN" b="1">
                <a:solidFill>
                  <a:schemeClr val="tx1"/>
                </a:solidFill>
              </a:rPr>
              <a:t>]. </a:t>
            </a:r>
          </a:p>
          <a:p>
            <a:pPr algn="ctr"/>
            <a:endParaRPr lang="en-IN" altLang="zh-CN" b="1" dirty="0">
              <a:solidFill>
                <a:schemeClr val="tx1"/>
              </a:solidFill>
            </a:endParaRPr>
          </a:p>
          <a:p>
            <a:pPr algn="ctr"/>
            <a:r>
              <a:rPr lang="en-IN" altLang="zh-CN" b="1" dirty="0">
                <a:solidFill>
                  <a:schemeClr val="tx1"/>
                </a:solidFill>
              </a:rPr>
              <a:t>[3] S. </a:t>
            </a:r>
            <a:r>
              <a:rPr lang="en-IN" altLang="zh-CN" b="1" dirty="0" err="1">
                <a:solidFill>
                  <a:schemeClr val="tx1"/>
                </a:solidFill>
              </a:rPr>
              <a:t>Xue</a:t>
            </a:r>
            <a:r>
              <a:rPr lang="en-IN" altLang="zh-CN" b="1" dirty="0">
                <a:solidFill>
                  <a:schemeClr val="tx1"/>
                </a:solidFill>
              </a:rPr>
              <a:t>, X. Chen, Z. Fang, and S. Xia, "An ECG arrhythmia classification and heart rate variability analysis system based on android platform," 2015 2nd International Symposium on Future Information  Proceedings of the IEEE 2017 International Conference on Computing  Methodologies and Communication (ICCMC) and Communication Technologies for Ubiquitous HealthCare (</a:t>
            </a:r>
            <a:r>
              <a:rPr lang="en-IN" altLang="zh-CN" b="1" dirty="0" err="1">
                <a:solidFill>
                  <a:schemeClr val="tx1"/>
                </a:solidFill>
              </a:rPr>
              <a:t>Ubi</a:t>
            </a:r>
            <a:r>
              <a:rPr lang="en-IN" altLang="zh-CN" b="1" dirty="0">
                <a:solidFill>
                  <a:schemeClr val="tx1"/>
                </a:solidFill>
              </a:rPr>
              <a:t>- </a:t>
            </a:r>
            <a:r>
              <a:rPr lang="en-IN" altLang="zh-CN" b="1" dirty="0" err="1">
                <a:solidFill>
                  <a:schemeClr val="tx1"/>
                </a:solidFill>
              </a:rPr>
              <a:t>HealthTech</a:t>
            </a:r>
            <a:r>
              <a:rPr lang="en-IN" altLang="zh-CN" b="1" dirty="0">
                <a:solidFill>
                  <a:schemeClr val="tx1"/>
                </a:solidFill>
              </a:rPr>
              <a:t>), May 2015. </a:t>
            </a:r>
          </a:p>
          <a:p>
            <a:pPr algn="ctr"/>
            <a:endParaRPr lang="en-IN" altLang="zh-CN" b="1" dirty="0">
              <a:solidFill>
                <a:schemeClr val="tx1"/>
              </a:solidFill>
            </a:endParaRPr>
          </a:p>
          <a:p>
            <a:pPr algn="ctr"/>
            <a:endParaRPr lang="en-IN" altLang="zh-CN" b="1" dirty="0">
              <a:solidFill>
                <a:schemeClr val="tx1"/>
              </a:solidFill>
            </a:endParaRPr>
          </a:p>
          <a:p>
            <a:pPr algn="ctr"/>
            <a:endParaRPr lang="en-IN" altLang="zh-CN" b="1" dirty="0">
              <a:solidFill>
                <a:schemeClr val="tx1"/>
              </a:solidFill>
            </a:endParaRPr>
          </a:p>
          <a:p>
            <a:pPr algn="ctr"/>
            <a:r>
              <a:rPr lang="en-IN" altLang="zh-CN" b="1" dirty="0">
                <a:solidFill>
                  <a:schemeClr val="tx1"/>
                </a:solidFill>
              </a:rPr>
              <a:t> </a:t>
            </a:r>
            <a:endParaRPr lang="en-US" altLang="zh-CN" b="1" dirty="0">
              <a:solidFill>
                <a:schemeClr val="tx1"/>
              </a:solidFill>
            </a:endParaRPr>
          </a:p>
        </p:txBody>
      </p:sp>
      <p:pic>
        <p:nvPicPr>
          <p:cNvPr id="184" name="Image184"/>
          <p:cNvPicPr>
            <a:picLocks noChangeAspect="1"/>
          </p:cNvPicPr>
          <p:nvPr/>
        </p:nvPicPr>
        <p:blipFill>
          <a:blip r:embed="rId2"/>
          <a:stretch>
            <a:fillRect/>
          </a:stretch>
        </p:blipFill>
        <p:spPr>
          <a:xfrm>
            <a:off x="341376" y="615696"/>
            <a:ext cx="432816" cy="475488"/>
          </a:xfrm>
          <a:prstGeom prst="rect">
            <a:avLst/>
          </a:prstGeom>
          <a:noFill/>
        </p:spPr>
      </p:pic>
      <p:pic>
        <p:nvPicPr>
          <p:cNvPr id="185" name="Image185"/>
          <p:cNvPicPr>
            <a:picLocks noChangeAspect="1"/>
          </p:cNvPicPr>
          <p:nvPr/>
        </p:nvPicPr>
        <p:blipFill>
          <a:blip r:embed="rId3"/>
          <a:stretch>
            <a:fillRect/>
          </a:stretch>
        </p:blipFill>
        <p:spPr>
          <a:xfrm>
            <a:off x="359664" y="1039368"/>
            <a:ext cx="414528" cy="475488"/>
          </a:xfrm>
          <a:prstGeom prst="rect">
            <a:avLst/>
          </a:prstGeom>
          <a:noFill/>
        </p:spPr>
      </p:pic>
      <p:pic>
        <p:nvPicPr>
          <p:cNvPr id="186" name="Image186"/>
          <p:cNvPicPr>
            <a:picLocks noChangeAspect="1"/>
          </p:cNvPicPr>
          <p:nvPr/>
        </p:nvPicPr>
        <p:blipFill>
          <a:blip r:embed="rId4"/>
          <a:stretch>
            <a:fillRect/>
          </a:stretch>
        </p:blipFill>
        <p:spPr>
          <a:xfrm>
            <a:off x="198120" y="902208"/>
            <a:ext cx="411480" cy="423672"/>
          </a:xfrm>
          <a:prstGeom prst="rect">
            <a:avLst/>
          </a:prstGeom>
          <a:noFill/>
        </p:spPr>
      </p:pic>
      <p:sp>
        <p:nvSpPr>
          <p:cNvPr id="187" name="Path187"/>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88" name="Image188"/>
          <p:cNvPicPr>
            <a:picLocks noChangeAspect="1"/>
          </p:cNvPicPr>
          <p:nvPr/>
        </p:nvPicPr>
        <p:blipFill>
          <a:blip r:embed="rId5"/>
          <a:stretch>
            <a:fillRect/>
          </a:stretch>
        </p:blipFill>
        <p:spPr>
          <a:xfrm>
            <a:off x="188976" y="1158240"/>
            <a:ext cx="8226552" cy="33528"/>
          </a:xfrm>
          <a:prstGeom prst="rect">
            <a:avLst/>
          </a:prstGeom>
          <a:noFill/>
        </p:spPr>
      </p:pic>
      <p:sp>
        <p:nvSpPr>
          <p:cNvPr id="189" name="Text Box189"/>
          <p:cNvSpPr txBox="1"/>
          <p:nvPr/>
        </p:nvSpPr>
        <p:spPr>
          <a:xfrm>
            <a:off x="775411" y="1280550"/>
            <a:ext cx="7729047" cy="733983"/>
          </a:xfrm>
          <a:prstGeom prst="rect">
            <a:avLst/>
          </a:prstGeom>
          <a:noFill/>
        </p:spPr>
        <p:txBody>
          <a:bodyPr wrap="square" lIns="0" tIns="0" rIns="0" rtlCol="0">
            <a:spAutoFit/>
          </a:bodyPr>
          <a:lstStyle/>
          <a:p>
            <a:pPr marL="85344" indent="-85344" algn="l" rtl="0">
              <a:lnSpc>
                <a:spcPts val="5967"/>
              </a:lnSpc>
            </a:pPr>
            <a:r>
              <a:rPr lang="en-US" altLang="zh-CN" sz="3794" dirty="0">
                <a:solidFill>
                  <a:srgbClr val="333399"/>
                </a:solidFill>
                <a:latin typeface="Arial"/>
                <a:ea typeface="Arial"/>
                <a:cs typeface="Arial"/>
              </a:rPr>
              <a:t>15</a:t>
            </a:r>
            <a:r>
              <a:rPr lang="en-US" altLang="zh-CN" sz="3794" spc="0" dirty="0">
                <a:solidFill>
                  <a:srgbClr val="333399"/>
                </a:solidFill>
                <a:latin typeface="Arial"/>
                <a:ea typeface="Arial"/>
                <a:cs typeface="Arial"/>
              </a:rPr>
              <a:t>.REFERENCES:--</a:t>
            </a:r>
            <a:endParaRPr lang="en-US" altLang="zh-CN" sz="2400" dirty="0">
              <a:latin typeface="Arial"/>
              <a:ea typeface="Arial"/>
              <a:cs typeface="Arial"/>
            </a:endParaRPr>
          </a:p>
        </p:txBody>
      </p:sp>
      <p:sp>
        <p:nvSpPr>
          <p:cNvPr id="194" name="Text Box194"/>
          <p:cNvSpPr txBox="1"/>
          <p:nvPr/>
        </p:nvSpPr>
        <p:spPr>
          <a:xfrm>
            <a:off x="1304544" y="4787011"/>
            <a:ext cx="7241286" cy="315471"/>
          </a:xfrm>
          <a:prstGeom prst="rect">
            <a:avLst/>
          </a:prstGeom>
          <a:noFill/>
        </p:spPr>
        <p:txBody>
          <a:bodyPr wrap="square" lIns="0" tIns="0" rIns="0" rtlCol="0">
            <a:spAutoFit/>
          </a:bodyPr>
          <a:lstStyle/>
          <a:p>
            <a:pPr marR="186987" algn="l" rtl="0">
              <a:lnSpc>
                <a:spcPts val="2110"/>
              </a:lnSpc>
            </a:pPr>
            <a:endParaRPr lang="en-US" altLang="zh-CN" sz="1800" dirty="0">
              <a:latin typeface="Arial"/>
              <a:ea typeface="Arial"/>
              <a:cs typeface="Arial"/>
            </a:endParaRPr>
          </a:p>
        </p:txBody>
      </p:sp>
      <p:pic>
        <p:nvPicPr>
          <p:cNvPr id="14" name="Image188">
            <a:extLst>
              <a:ext uri="{FF2B5EF4-FFF2-40B4-BE49-F238E27FC236}">
                <a16:creationId xmlns:a16="http://schemas.microsoft.com/office/drawing/2014/main" id="{3E42641C-22BA-4D47-8554-D2BE3C6EB16C}"/>
              </a:ext>
            </a:extLst>
          </p:cNvPr>
          <p:cNvPicPr>
            <a:picLocks noChangeAspect="1"/>
          </p:cNvPicPr>
          <p:nvPr/>
        </p:nvPicPr>
        <p:blipFill>
          <a:blip r:embed="rId5"/>
          <a:stretch>
            <a:fillRect/>
          </a:stretch>
        </p:blipFill>
        <p:spPr>
          <a:xfrm>
            <a:off x="190434" y="1239468"/>
            <a:ext cx="8226552" cy="3352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ath195"/>
          <p:cNvSpPr/>
          <p:nvPr/>
        </p:nvSpPr>
        <p:spPr>
          <a:xfrm>
            <a:off x="19547" y="14478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US" altLang="zh-CN" sz="2000" b="1" dirty="0">
                <a:solidFill>
                  <a:schemeClr val="tx1"/>
                </a:solidFill>
              </a:rPr>
              <a:t>[4] Nir Kalkstein, </a:t>
            </a:r>
            <a:r>
              <a:rPr lang="en-US" altLang="zh-CN" sz="2000" b="1" dirty="0" err="1">
                <a:solidFill>
                  <a:schemeClr val="tx1"/>
                </a:solidFill>
              </a:rPr>
              <a:t>Yaron</a:t>
            </a:r>
            <a:r>
              <a:rPr lang="en-US" altLang="zh-CN" sz="2000" b="1" dirty="0">
                <a:solidFill>
                  <a:schemeClr val="tx1"/>
                </a:solidFill>
              </a:rPr>
              <a:t> </a:t>
            </a:r>
            <a:r>
              <a:rPr lang="en-US" altLang="zh-CN" sz="2000" b="1" dirty="0" err="1">
                <a:solidFill>
                  <a:schemeClr val="tx1"/>
                </a:solidFill>
              </a:rPr>
              <a:t>Kinar</a:t>
            </a:r>
            <a:r>
              <a:rPr lang="en-US" altLang="zh-CN" sz="2000" b="1" dirty="0">
                <a:solidFill>
                  <a:schemeClr val="tx1"/>
                </a:solidFill>
              </a:rPr>
              <a:t>, Michael </a:t>
            </a:r>
            <a:r>
              <a:rPr lang="en-US" altLang="zh-CN" sz="2000" b="1" dirty="0" err="1">
                <a:solidFill>
                  <a:schemeClr val="tx1"/>
                </a:solidFill>
              </a:rPr>
              <a:t>Na’aman</a:t>
            </a:r>
            <a:r>
              <a:rPr lang="en-US" altLang="zh-CN" sz="2000" b="1" dirty="0">
                <a:solidFill>
                  <a:schemeClr val="tx1"/>
                </a:solidFill>
              </a:rPr>
              <a:t>, Nir </a:t>
            </a:r>
            <a:r>
              <a:rPr lang="en-US" altLang="zh-CN" sz="2000" b="1" dirty="0" err="1">
                <a:solidFill>
                  <a:schemeClr val="tx1"/>
                </a:solidFill>
              </a:rPr>
              <a:t>Neumark</a:t>
            </a:r>
            <a:r>
              <a:rPr lang="en-US" altLang="zh-CN" sz="2000" b="1" dirty="0">
                <a:solidFill>
                  <a:schemeClr val="tx1"/>
                </a:solidFill>
              </a:rPr>
              <a:t>, and   </a:t>
            </a:r>
            <a:r>
              <a:rPr lang="en-US" altLang="zh-CN" sz="2000" b="1" dirty="0" err="1">
                <a:solidFill>
                  <a:schemeClr val="tx1"/>
                </a:solidFill>
              </a:rPr>
              <a:t>Pini</a:t>
            </a:r>
            <a:r>
              <a:rPr lang="en-US" altLang="zh-CN" sz="2000" b="1" dirty="0">
                <a:solidFill>
                  <a:schemeClr val="tx1"/>
                </a:solidFill>
              </a:rPr>
              <a:t> </a:t>
            </a:r>
            <a:r>
              <a:rPr lang="en-US" altLang="zh-CN" sz="2000" b="1" dirty="0" err="1">
                <a:solidFill>
                  <a:schemeClr val="tx1"/>
                </a:solidFill>
              </a:rPr>
              <a:t>Akiva</a:t>
            </a:r>
            <a:r>
              <a:rPr lang="en-US" altLang="zh-CN" sz="2000" b="1" dirty="0">
                <a:solidFill>
                  <a:schemeClr val="tx1"/>
                </a:solidFill>
              </a:rPr>
              <a:t>, "Using Machine Learning to Detect Problems in ECG Data Collection," in Computing in Cardiology, IEEE, 2011.</a:t>
            </a:r>
          </a:p>
          <a:p>
            <a:pPr algn="ctr"/>
            <a:r>
              <a:rPr lang="en-US" altLang="zh-CN" sz="2000" b="1" dirty="0">
                <a:solidFill>
                  <a:schemeClr val="tx1"/>
                </a:solidFill>
              </a:rPr>
              <a:t>[5] O. Valenzuela, F. Rojas, L. J. Herrera, F. </a:t>
            </a:r>
            <a:r>
              <a:rPr lang="en-US" altLang="zh-CN" sz="2000" b="1" dirty="0" err="1">
                <a:solidFill>
                  <a:schemeClr val="tx1"/>
                </a:solidFill>
              </a:rPr>
              <a:t>Ortuno</a:t>
            </a:r>
            <a:r>
              <a:rPr lang="en-US" altLang="zh-CN" sz="2000" b="1" dirty="0">
                <a:solidFill>
                  <a:schemeClr val="tx1"/>
                </a:solidFill>
              </a:rPr>
              <a:t>, H. Pomares, and I. Rojas, "Comparison of different computational intelligent classifier to autonomously detect cardiac pathologies diagnosed by ECG," 2013   13th  International Conference on Intelligent Systems Design and </a:t>
            </a:r>
          </a:p>
          <a:p>
            <a:pPr algn="ctr"/>
            <a:r>
              <a:rPr lang="en-US" altLang="zh-CN" sz="2000" b="1" dirty="0">
                <a:solidFill>
                  <a:schemeClr val="tx1"/>
                </a:solidFill>
              </a:rPr>
              <a:t> Applications, Dec. 2013. </a:t>
            </a:r>
          </a:p>
          <a:p>
            <a:pPr algn="ctr"/>
            <a:r>
              <a:rPr lang="en-US" altLang="zh-CN" sz="2000" b="1" dirty="0">
                <a:solidFill>
                  <a:schemeClr val="tx1"/>
                </a:solidFill>
              </a:rPr>
              <a:t>[6] Desai, Usha et al. "Machine Intelligent Diagnosis Of ECG For Arrhythmia Classification Using DWT, ICA And SVM Techniques". 2015 Annual IEEE India Conference (INDICON) (2015): n. </a:t>
            </a:r>
            <a:r>
              <a:rPr lang="en-US" altLang="zh-CN" sz="2000" b="1" dirty="0" err="1">
                <a:solidFill>
                  <a:schemeClr val="tx1"/>
                </a:solidFill>
              </a:rPr>
              <a:t>pag</a:t>
            </a:r>
            <a:r>
              <a:rPr lang="en-US" altLang="zh-CN" sz="2000" b="1" dirty="0">
                <a:solidFill>
                  <a:schemeClr val="tx1"/>
                </a:solidFill>
              </a:rPr>
              <a:t>. Web.4 Sept. 2016 </a:t>
            </a:r>
          </a:p>
        </p:txBody>
      </p:sp>
      <p:pic>
        <p:nvPicPr>
          <p:cNvPr id="196" name="Image196"/>
          <p:cNvPicPr>
            <a:picLocks noChangeAspect="1"/>
          </p:cNvPicPr>
          <p:nvPr/>
        </p:nvPicPr>
        <p:blipFill>
          <a:blip r:embed="rId2"/>
          <a:stretch>
            <a:fillRect/>
          </a:stretch>
        </p:blipFill>
        <p:spPr>
          <a:xfrm>
            <a:off x="341376" y="615696"/>
            <a:ext cx="432816" cy="475488"/>
          </a:xfrm>
          <a:prstGeom prst="rect">
            <a:avLst/>
          </a:prstGeom>
          <a:noFill/>
        </p:spPr>
      </p:pic>
      <p:pic>
        <p:nvPicPr>
          <p:cNvPr id="197" name="Image197"/>
          <p:cNvPicPr>
            <a:picLocks noChangeAspect="1"/>
          </p:cNvPicPr>
          <p:nvPr/>
        </p:nvPicPr>
        <p:blipFill>
          <a:blip r:embed="rId3"/>
          <a:stretch>
            <a:fillRect/>
          </a:stretch>
        </p:blipFill>
        <p:spPr>
          <a:xfrm>
            <a:off x="359664" y="1039368"/>
            <a:ext cx="414528" cy="475488"/>
          </a:xfrm>
          <a:prstGeom prst="rect">
            <a:avLst/>
          </a:prstGeom>
          <a:noFill/>
        </p:spPr>
      </p:pic>
      <p:pic>
        <p:nvPicPr>
          <p:cNvPr id="198" name="Image198"/>
          <p:cNvPicPr>
            <a:picLocks noChangeAspect="1"/>
          </p:cNvPicPr>
          <p:nvPr/>
        </p:nvPicPr>
        <p:blipFill>
          <a:blip r:embed="rId4"/>
          <a:stretch>
            <a:fillRect/>
          </a:stretch>
        </p:blipFill>
        <p:spPr>
          <a:xfrm>
            <a:off x="198120" y="902208"/>
            <a:ext cx="411480" cy="423672"/>
          </a:xfrm>
          <a:prstGeom prst="rect">
            <a:avLst/>
          </a:prstGeom>
          <a:noFill/>
        </p:spPr>
      </p:pic>
      <p:sp>
        <p:nvSpPr>
          <p:cNvPr id="199" name="Path199"/>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00" name="Image200"/>
          <p:cNvPicPr>
            <a:picLocks noChangeAspect="1"/>
          </p:cNvPicPr>
          <p:nvPr/>
        </p:nvPicPr>
        <p:blipFill>
          <a:blip r:embed="rId5"/>
          <a:stretch>
            <a:fillRect/>
          </a:stretch>
        </p:blipFill>
        <p:spPr>
          <a:xfrm>
            <a:off x="188976" y="1158240"/>
            <a:ext cx="8226552" cy="33528"/>
          </a:xfrm>
          <a:prstGeom prst="rect">
            <a:avLst/>
          </a:prstGeom>
          <a:noFill/>
        </p:spPr>
      </p:pic>
      <p:sp>
        <p:nvSpPr>
          <p:cNvPr id="203" name="Text Box203"/>
          <p:cNvSpPr txBox="1"/>
          <p:nvPr/>
        </p:nvSpPr>
        <p:spPr>
          <a:xfrm>
            <a:off x="1304544" y="3561080"/>
            <a:ext cx="7128128" cy="315471"/>
          </a:xfrm>
          <a:prstGeom prst="rect">
            <a:avLst/>
          </a:prstGeom>
          <a:noFill/>
        </p:spPr>
        <p:txBody>
          <a:bodyPr wrap="square" lIns="0" tIns="0" rIns="0" rtlCol="0">
            <a:spAutoFit/>
          </a:bodyPr>
          <a:lstStyle/>
          <a:p>
            <a:pPr marR="700389" algn="l" rtl="0">
              <a:lnSpc>
                <a:spcPts val="2084"/>
              </a:lnSpc>
            </a:pPr>
            <a:endParaRPr lang="en-US" altLang="zh-CN" sz="1802" dirty="0">
              <a:latin typeface="Arial"/>
              <a:ea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ath204"/>
          <p:cNvSpPr/>
          <p:nvPr/>
        </p:nvSpPr>
        <p:spPr>
          <a:xfrm>
            <a:off x="188976" y="213595"/>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US" altLang="zh-CN" sz="2000" b="1" dirty="0">
                <a:solidFill>
                  <a:schemeClr val="tx1"/>
                </a:solidFill>
              </a:rPr>
              <a:t>[7] </a:t>
            </a:r>
            <a:r>
              <a:rPr lang="en-US" altLang="zh-CN" sz="2000" b="1" dirty="0" err="1">
                <a:solidFill>
                  <a:schemeClr val="tx1"/>
                </a:solidFill>
              </a:rPr>
              <a:t>Deselaers</a:t>
            </a:r>
            <a:r>
              <a:rPr lang="en-US" altLang="zh-CN" sz="2000" b="1" dirty="0">
                <a:solidFill>
                  <a:schemeClr val="tx1"/>
                </a:solidFill>
              </a:rPr>
              <a:t>, Thomas, Lexi </a:t>
            </a:r>
            <a:r>
              <a:rPr lang="en-US" altLang="zh-CN" sz="2000" b="1" dirty="0" err="1">
                <a:solidFill>
                  <a:schemeClr val="tx1"/>
                </a:solidFill>
              </a:rPr>
              <a:t>Pimenidis</a:t>
            </a:r>
            <a:r>
              <a:rPr lang="en-US" altLang="zh-CN" sz="2000" b="1" dirty="0">
                <a:solidFill>
                  <a:schemeClr val="tx1"/>
                </a:solidFill>
              </a:rPr>
              <a:t>, and Hermann Ney. "Bag-of- visual words models for adult image classification and filtering." Pattern Recognition, 2008. ICPR 2008. 19th International Conference on. IEEE, </a:t>
            </a:r>
          </a:p>
          <a:p>
            <a:pPr algn="ctr"/>
            <a:r>
              <a:rPr lang="en-US" altLang="zh-CN" sz="2000" b="1" dirty="0">
                <a:solidFill>
                  <a:schemeClr val="tx1"/>
                </a:solidFill>
              </a:rPr>
              <a:t> 2008. </a:t>
            </a:r>
          </a:p>
          <a:p>
            <a:pPr algn="ctr"/>
            <a:r>
              <a:rPr lang="en-US" altLang="zh-CN" sz="2000" b="1" dirty="0">
                <a:solidFill>
                  <a:schemeClr val="tx1"/>
                </a:solidFill>
              </a:rPr>
              <a:t>[8] https://ieeexplore.ieee.org/document</a:t>
            </a:r>
            <a:r>
              <a:rPr lang="en-US" altLang="zh-CN" sz="2000" dirty="0">
                <a:solidFill>
                  <a:schemeClr val="tx1"/>
                </a:solidFill>
              </a:rPr>
              <a:t>/</a:t>
            </a:r>
            <a:r>
              <a:rPr lang="en-US" altLang="zh-CN" sz="2000" b="1" dirty="0">
                <a:solidFill>
                  <a:schemeClr val="tx1"/>
                </a:solidFill>
              </a:rPr>
              <a:t>8282537 </a:t>
            </a:r>
          </a:p>
        </p:txBody>
      </p:sp>
      <p:pic>
        <p:nvPicPr>
          <p:cNvPr id="205" name="Image205"/>
          <p:cNvPicPr>
            <a:picLocks noChangeAspect="1"/>
          </p:cNvPicPr>
          <p:nvPr/>
        </p:nvPicPr>
        <p:blipFill>
          <a:blip r:embed="rId2"/>
          <a:stretch>
            <a:fillRect/>
          </a:stretch>
        </p:blipFill>
        <p:spPr>
          <a:xfrm>
            <a:off x="341376" y="615696"/>
            <a:ext cx="432816" cy="475488"/>
          </a:xfrm>
          <a:prstGeom prst="rect">
            <a:avLst/>
          </a:prstGeom>
          <a:noFill/>
        </p:spPr>
      </p:pic>
      <p:pic>
        <p:nvPicPr>
          <p:cNvPr id="206" name="Image206"/>
          <p:cNvPicPr>
            <a:picLocks noChangeAspect="1"/>
          </p:cNvPicPr>
          <p:nvPr/>
        </p:nvPicPr>
        <p:blipFill>
          <a:blip r:embed="rId3"/>
          <a:stretch>
            <a:fillRect/>
          </a:stretch>
        </p:blipFill>
        <p:spPr>
          <a:xfrm>
            <a:off x="359664" y="1039368"/>
            <a:ext cx="414528" cy="475488"/>
          </a:xfrm>
          <a:prstGeom prst="rect">
            <a:avLst/>
          </a:prstGeom>
          <a:noFill/>
        </p:spPr>
      </p:pic>
      <p:pic>
        <p:nvPicPr>
          <p:cNvPr id="207" name="Image207"/>
          <p:cNvPicPr>
            <a:picLocks noChangeAspect="1"/>
          </p:cNvPicPr>
          <p:nvPr/>
        </p:nvPicPr>
        <p:blipFill>
          <a:blip r:embed="rId4"/>
          <a:stretch>
            <a:fillRect/>
          </a:stretch>
        </p:blipFill>
        <p:spPr>
          <a:xfrm>
            <a:off x="198120" y="902208"/>
            <a:ext cx="411480" cy="423672"/>
          </a:xfrm>
          <a:prstGeom prst="rect">
            <a:avLst/>
          </a:prstGeom>
          <a:noFill/>
        </p:spPr>
      </p:pic>
      <p:sp>
        <p:nvSpPr>
          <p:cNvPr id="208" name="Path208"/>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09" name="Image209"/>
          <p:cNvPicPr>
            <a:picLocks noChangeAspect="1"/>
          </p:cNvPicPr>
          <p:nvPr/>
        </p:nvPicPr>
        <p:blipFill>
          <a:blip r:embed="rId5"/>
          <a:stretch>
            <a:fillRect/>
          </a:stretch>
        </p:blipFill>
        <p:spPr>
          <a:xfrm>
            <a:off x="188976" y="1158240"/>
            <a:ext cx="8226552" cy="3352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th40"/>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endParaRPr lang="en-IN" altLang="zh-CN" dirty="0"/>
          </a:p>
          <a:p>
            <a:pPr algn="ctr"/>
            <a:r>
              <a:rPr lang="en-IN" altLang="zh-CN" sz="2400" b="1" dirty="0"/>
              <a:t>  </a:t>
            </a:r>
            <a:r>
              <a:rPr lang="en-IN" altLang="zh-CN" sz="2400" b="1" dirty="0">
                <a:solidFill>
                  <a:schemeClr val="tx1"/>
                </a:solidFill>
              </a:rPr>
              <a:t>In India, a death is recorded every 33 seconds due to heart attack. In the past few decades, coronary heart disease, hypertension and other cardiovascular disease have become a global threat to human life. In our country, this phenomenon is getting increasingly severe due to the aging of population, living environment and unhealthy food consumption. </a:t>
            </a:r>
          </a:p>
          <a:p>
            <a:pPr algn="ctr"/>
            <a:r>
              <a:rPr lang="en-IN" altLang="zh-CN" sz="2400" b="1" dirty="0">
                <a:solidFill>
                  <a:schemeClr val="tx1"/>
                </a:solidFill>
              </a:rPr>
              <a:t>ECG provides the information which is needed to identify the problems and hence it becomes important when developing an advanced diagnostic system.</a:t>
            </a:r>
          </a:p>
          <a:p>
            <a:pPr algn="ctr"/>
            <a:endParaRPr lang="en-US" altLang="zh-CN" sz="2400" b="1" u="sng" dirty="0">
              <a:solidFill>
                <a:schemeClr val="tx1"/>
              </a:solidFill>
            </a:endParaRPr>
          </a:p>
          <a:p>
            <a:pPr algn="ctr"/>
            <a:endParaRPr lang="en-US" altLang="zh-CN" sz="2400" b="1" u="sng" dirty="0">
              <a:solidFill>
                <a:schemeClr val="tx1"/>
              </a:solidFill>
            </a:endParaRPr>
          </a:p>
          <a:p>
            <a:pPr algn="ctr"/>
            <a:endParaRPr lang="en-US" altLang="zh-CN" sz="2400" b="1" u="sng" dirty="0">
              <a:solidFill>
                <a:schemeClr val="tx1"/>
              </a:solidFill>
            </a:endParaRPr>
          </a:p>
        </p:txBody>
      </p:sp>
      <p:pic>
        <p:nvPicPr>
          <p:cNvPr id="41" name="Image41"/>
          <p:cNvPicPr>
            <a:picLocks noChangeAspect="1"/>
          </p:cNvPicPr>
          <p:nvPr/>
        </p:nvPicPr>
        <p:blipFill>
          <a:blip r:embed="rId2"/>
          <a:stretch>
            <a:fillRect/>
          </a:stretch>
        </p:blipFill>
        <p:spPr>
          <a:xfrm>
            <a:off x="341376" y="615696"/>
            <a:ext cx="432816" cy="475488"/>
          </a:xfrm>
          <a:prstGeom prst="rect">
            <a:avLst/>
          </a:prstGeom>
          <a:noFill/>
        </p:spPr>
      </p:pic>
      <p:pic>
        <p:nvPicPr>
          <p:cNvPr id="42" name="Image42"/>
          <p:cNvPicPr>
            <a:picLocks noChangeAspect="1"/>
          </p:cNvPicPr>
          <p:nvPr/>
        </p:nvPicPr>
        <p:blipFill>
          <a:blip r:embed="rId3"/>
          <a:stretch>
            <a:fillRect/>
          </a:stretch>
        </p:blipFill>
        <p:spPr>
          <a:xfrm>
            <a:off x="359664" y="1039368"/>
            <a:ext cx="414528" cy="475488"/>
          </a:xfrm>
          <a:prstGeom prst="rect">
            <a:avLst/>
          </a:prstGeom>
          <a:noFill/>
        </p:spPr>
      </p:pic>
      <p:pic>
        <p:nvPicPr>
          <p:cNvPr id="43" name="Image43"/>
          <p:cNvPicPr>
            <a:picLocks noChangeAspect="1"/>
          </p:cNvPicPr>
          <p:nvPr/>
        </p:nvPicPr>
        <p:blipFill>
          <a:blip r:embed="rId4"/>
          <a:stretch>
            <a:fillRect/>
          </a:stretch>
        </p:blipFill>
        <p:spPr>
          <a:xfrm>
            <a:off x="198120" y="902208"/>
            <a:ext cx="411480" cy="423672"/>
          </a:xfrm>
          <a:prstGeom prst="rect">
            <a:avLst/>
          </a:prstGeom>
          <a:noFill/>
        </p:spPr>
      </p:pic>
      <p:sp>
        <p:nvSpPr>
          <p:cNvPr id="44" name="Path44"/>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45" name="Image45"/>
          <p:cNvPicPr>
            <a:picLocks noChangeAspect="1"/>
          </p:cNvPicPr>
          <p:nvPr/>
        </p:nvPicPr>
        <p:blipFill>
          <a:blip r:embed="rId5"/>
          <a:stretch>
            <a:fillRect/>
          </a:stretch>
        </p:blipFill>
        <p:spPr>
          <a:xfrm>
            <a:off x="188976" y="1158240"/>
            <a:ext cx="8226552" cy="33528"/>
          </a:xfrm>
          <a:prstGeom prst="rect">
            <a:avLst/>
          </a:prstGeom>
          <a:noFill/>
        </p:spPr>
      </p:pic>
      <p:sp>
        <p:nvSpPr>
          <p:cNvPr id="46" name="Text Box46"/>
          <p:cNvSpPr txBox="1"/>
          <p:nvPr/>
        </p:nvSpPr>
        <p:spPr>
          <a:xfrm>
            <a:off x="775411" y="1249628"/>
            <a:ext cx="4560359" cy="623248"/>
          </a:xfrm>
          <a:prstGeom prst="rect">
            <a:avLst/>
          </a:prstGeom>
          <a:noFill/>
        </p:spPr>
        <p:txBody>
          <a:bodyPr wrap="square" lIns="0" tIns="0" rIns="0" rtlCol="0">
            <a:spAutoFit/>
          </a:bodyPr>
          <a:lstStyle/>
          <a:p>
            <a:pPr algn="l" rtl="0">
              <a:lnSpc>
                <a:spcPts val="4472"/>
              </a:lnSpc>
            </a:pPr>
            <a:r>
              <a:rPr lang="en-US" altLang="zh-CN" sz="4010" spc="4" dirty="0">
                <a:solidFill>
                  <a:srgbClr val="333399"/>
                </a:solidFill>
                <a:latin typeface="Arial"/>
                <a:ea typeface="Arial"/>
                <a:cs typeface="Arial"/>
              </a:rPr>
              <a:t>1.Introduction</a:t>
            </a:r>
            <a:endParaRPr lang="en-US" altLang="zh-CN" sz="4010" dirty="0">
              <a:latin typeface="Arial"/>
              <a:ea typeface="Arial"/>
              <a:cs typeface="Arial"/>
            </a:endParaRPr>
          </a:p>
        </p:txBody>
      </p:sp>
      <p:sp>
        <p:nvSpPr>
          <p:cNvPr id="48" name="Text Box48"/>
          <p:cNvSpPr txBox="1"/>
          <p:nvPr/>
        </p:nvSpPr>
        <p:spPr>
          <a:xfrm>
            <a:off x="1304544" y="3161135"/>
            <a:ext cx="7319900" cy="315471"/>
          </a:xfrm>
          <a:prstGeom prst="rect">
            <a:avLst/>
          </a:prstGeom>
          <a:noFill/>
        </p:spPr>
        <p:txBody>
          <a:bodyPr wrap="square" lIns="0" tIns="0" rIns="0" rtlCol="0">
            <a:spAutoFit/>
          </a:bodyPr>
          <a:lstStyle/>
          <a:p>
            <a:pPr marR="227142" algn="l" rtl="0">
              <a:lnSpc>
                <a:spcPts val="2124"/>
              </a:lnSpc>
            </a:pPr>
            <a:endParaRPr lang="en-US" altLang="zh-CN" sz="1800" dirty="0">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th24"/>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IN" altLang="zh-CN" sz="2800" b="1" dirty="0">
                <a:solidFill>
                  <a:schemeClr val="tx1"/>
                </a:solidFill>
              </a:rPr>
              <a:t>Our objective is to classify a patient into one of the Arrhythmia classes like Tachycardia and Bradycardia based on his ECG measurements and help us in understanding the application of machine learning in medical domain. </a:t>
            </a:r>
            <a:endParaRPr lang="en-US" altLang="zh-CN" sz="2800" b="1" dirty="0">
              <a:solidFill>
                <a:schemeClr val="tx1"/>
              </a:solidFill>
            </a:endParaRPr>
          </a:p>
          <a:p>
            <a:pPr algn="ctr"/>
            <a:endParaRPr lang="en-US" altLang="zh-CN" dirty="0"/>
          </a:p>
        </p:txBody>
      </p:sp>
      <p:pic>
        <p:nvPicPr>
          <p:cNvPr id="25" name="Image25"/>
          <p:cNvPicPr>
            <a:picLocks noChangeAspect="1"/>
          </p:cNvPicPr>
          <p:nvPr/>
        </p:nvPicPr>
        <p:blipFill>
          <a:blip r:embed="rId2"/>
          <a:stretch>
            <a:fillRect/>
          </a:stretch>
        </p:blipFill>
        <p:spPr>
          <a:xfrm>
            <a:off x="341376" y="615696"/>
            <a:ext cx="432816" cy="475488"/>
          </a:xfrm>
          <a:prstGeom prst="rect">
            <a:avLst/>
          </a:prstGeom>
          <a:noFill/>
        </p:spPr>
      </p:pic>
      <p:pic>
        <p:nvPicPr>
          <p:cNvPr id="26" name="Image26"/>
          <p:cNvPicPr>
            <a:picLocks noChangeAspect="1"/>
          </p:cNvPicPr>
          <p:nvPr/>
        </p:nvPicPr>
        <p:blipFill>
          <a:blip r:embed="rId3"/>
          <a:stretch>
            <a:fillRect/>
          </a:stretch>
        </p:blipFill>
        <p:spPr>
          <a:xfrm>
            <a:off x="359664" y="1039368"/>
            <a:ext cx="414528" cy="475488"/>
          </a:xfrm>
          <a:prstGeom prst="rect">
            <a:avLst/>
          </a:prstGeom>
          <a:noFill/>
        </p:spPr>
      </p:pic>
      <p:pic>
        <p:nvPicPr>
          <p:cNvPr id="27" name="Image27"/>
          <p:cNvPicPr>
            <a:picLocks noChangeAspect="1"/>
          </p:cNvPicPr>
          <p:nvPr/>
        </p:nvPicPr>
        <p:blipFill>
          <a:blip r:embed="rId4"/>
          <a:stretch>
            <a:fillRect/>
          </a:stretch>
        </p:blipFill>
        <p:spPr>
          <a:xfrm>
            <a:off x="198120" y="902208"/>
            <a:ext cx="411480" cy="423672"/>
          </a:xfrm>
          <a:prstGeom prst="rect">
            <a:avLst/>
          </a:prstGeom>
          <a:noFill/>
        </p:spPr>
      </p:pic>
      <p:sp>
        <p:nvSpPr>
          <p:cNvPr id="28" name="Path28"/>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9" name="Image29"/>
          <p:cNvPicPr>
            <a:picLocks noChangeAspect="1"/>
          </p:cNvPicPr>
          <p:nvPr/>
        </p:nvPicPr>
        <p:blipFill>
          <a:blip r:embed="rId5"/>
          <a:stretch>
            <a:fillRect/>
          </a:stretch>
        </p:blipFill>
        <p:spPr>
          <a:xfrm>
            <a:off x="188976" y="1158240"/>
            <a:ext cx="8226552" cy="33528"/>
          </a:xfrm>
          <a:prstGeom prst="rect">
            <a:avLst/>
          </a:prstGeom>
          <a:noFill/>
        </p:spPr>
      </p:pic>
      <p:sp>
        <p:nvSpPr>
          <p:cNvPr id="30" name="Text Box30"/>
          <p:cNvSpPr txBox="1"/>
          <p:nvPr/>
        </p:nvSpPr>
        <p:spPr>
          <a:xfrm>
            <a:off x="847344" y="1610816"/>
            <a:ext cx="7324037" cy="623248"/>
          </a:xfrm>
          <a:prstGeom prst="rect">
            <a:avLst/>
          </a:prstGeom>
          <a:noFill/>
        </p:spPr>
        <p:txBody>
          <a:bodyPr wrap="square" lIns="0" tIns="0" rIns="0" rtlCol="0">
            <a:spAutoFit/>
          </a:bodyPr>
          <a:lstStyle/>
          <a:p>
            <a:pPr algn="l" rtl="0">
              <a:lnSpc>
                <a:spcPts val="4472"/>
              </a:lnSpc>
            </a:pPr>
            <a:r>
              <a:rPr lang="en-US" altLang="zh-CN" sz="4010" spc="5" dirty="0">
                <a:solidFill>
                  <a:srgbClr val="333399"/>
                </a:solidFill>
                <a:latin typeface="Arial"/>
                <a:ea typeface="Arial"/>
                <a:cs typeface="Arial"/>
              </a:rPr>
              <a:t>2.</a:t>
            </a:r>
            <a:r>
              <a:rPr lang="en-US" altLang="zh-CN" sz="4010" spc="3" dirty="0">
                <a:solidFill>
                  <a:srgbClr val="333399"/>
                </a:solidFill>
                <a:latin typeface="Arial"/>
                <a:ea typeface="Arial"/>
                <a:cs typeface="Arial"/>
              </a:rPr>
              <a:t>Objective:--</a:t>
            </a:r>
            <a:endParaRPr lang="en-US" altLang="zh-CN" sz="4010" dirty="0">
              <a:latin typeface="Arial"/>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31"/>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32" name="Image32"/>
          <p:cNvPicPr>
            <a:picLocks noChangeAspect="1"/>
          </p:cNvPicPr>
          <p:nvPr/>
        </p:nvPicPr>
        <p:blipFill>
          <a:blip r:embed="rId2"/>
          <a:stretch>
            <a:fillRect/>
          </a:stretch>
        </p:blipFill>
        <p:spPr>
          <a:xfrm>
            <a:off x="341376" y="615696"/>
            <a:ext cx="432816" cy="475488"/>
          </a:xfrm>
          <a:prstGeom prst="rect">
            <a:avLst/>
          </a:prstGeom>
          <a:noFill/>
        </p:spPr>
      </p:pic>
      <p:pic>
        <p:nvPicPr>
          <p:cNvPr id="33" name="Image33"/>
          <p:cNvPicPr>
            <a:picLocks noChangeAspect="1"/>
          </p:cNvPicPr>
          <p:nvPr/>
        </p:nvPicPr>
        <p:blipFill>
          <a:blip r:embed="rId3"/>
          <a:stretch>
            <a:fillRect/>
          </a:stretch>
        </p:blipFill>
        <p:spPr>
          <a:xfrm>
            <a:off x="359664" y="1039368"/>
            <a:ext cx="414528" cy="475488"/>
          </a:xfrm>
          <a:prstGeom prst="rect">
            <a:avLst/>
          </a:prstGeom>
          <a:noFill/>
        </p:spPr>
      </p:pic>
      <p:pic>
        <p:nvPicPr>
          <p:cNvPr id="34" name="Image34"/>
          <p:cNvPicPr>
            <a:picLocks noChangeAspect="1"/>
          </p:cNvPicPr>
          <p:nvPr/>
        </p:nvPicPr>
        <p:blipFill>
          <a:blip r:embed="rId4"/>
          <a:stretch>
            <a:fillRect/>
          </a:stretch>
        </p:blipFill>
        <p:spPr>
          <a:xfrm>
            <a:off x="198120" y="902208"/>
            <a:ext cx="411480" cy="423672"/>
          </a:xfrm>
          <a:prstGeom prst="rect">
            <a:avLst/>
          </a:prstGeom>
          <a:noFill/>
        </p:spPr>
      </p:pic>
      <p:sp>
        <p:nvSpPr>
          <p:cNvPr id="35" name="Path35"/>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36" name="Image36"/>
          <p:cNvPicPr>
            <a:picLocks noChangeAspect="1"/>
          </p:cNvPicPr>
          <p:nvPr/>
        </p:nvPicPr>
        <p:blipFill>
          <a:blip r:embed="rId5"/>
          <a:stretch>
            <a:fillRect/>
          </a:stretch>
        </p:blipFill>
        <p:spPr>
          <a:xfrm>
            <a:off x="188976" y="1158240"/>
            <a:ext cx="8226552" cy="33528"/>
          </a:xfrm>
          <a:prstGeom prst="rect">
            <a:avLst/>
          </a:prstGeom>
          <a:noFill/>
        </p:spPr>
      </p:pic>
      <p:sp>
        <p:nvSpPr>
          <p:cNvPr id="37" name="Text Box37"/>
          <p:cNvSpPr txBox="1"/>
          <p:nvPr/>
        </p:nvSpPr>
        <p:spPr>
          <a:xfrm>
            <a:off x="775411" y="1249628"/>
            <a:ext cx="4560359" cy="623248"/>
          </a:xfrm>
          <a:prstGeom prst="rect">
            <a:avLst/>
          </a:prstGeom>
          <a:noFill/>
        </p:spPr>
        <p:txBody>
          <a:bodyPr wrap="square" lIns="0" tIns="0" rIns="0" rtlCol="0">
            <a:spAutoFit/>
          </a:bodyPr>
          <a:lstStyle/>
          <a:p>
            <a:pPr algn="l" rtl="0">
              <a:lnSpc>
                <a:spcPts val="4472"/>
              </a:lnSpc>
            </a:pPr>
            <a:r>
              <a:rPr lang="en-US" altLang="zh-CN" sz="4010" spc="4" dirty="0">
                <a:solidFill>
                  <a:srgbClr val="333399"/>
                </a:solidFill>
                <a:latin typeface="Arial"/>
                <a:ea typeface="Arial"/>
                <a:cs typeface="Arial"/>
              </a:rPr>
              <a:t>3.</a:t>
            </a:r>
            <a:r>
              <a:rPr lang="en-US" altLang="zh-CN" sz="4010" spc="-20" dirty="0">
                <a:solidFill>
                  <a:srgbClr val="333399"/>
                </a:solidFill>
                <a:latin typeface="Arial"/>
                <a:ea typeface="Arial"/>
                <a:cs typeface="Arial"/>
              </a:rPr>
              <a:t> </a:t>
            </a:r>
            <a:r>
              <a:rPr lang="en-US" altLang="zh-CN" sz="4010" spc="4" dirty="0">
                <a:solidFill>
                  <a:srgbClr val="333399"/>
                </a:solidFill>
                <a:latin typeface="Arial"/>
                <a:ea typeface="Arial"/>
                <a:cs typeface="Arial"/>
              </a:rPr>
              <a:t>Literature</a:t>
            </a:r>
            <a:r>
              <a:rPr lang="en-US" altLang="zh-CN" sz="4010" spc="-1141" dirty="0">
                <a:solidFill>
                  <a:srgbClr val="333399"/>
                </a:solidFill>
                <a:latin typeface="Arial"/>
                <a:ea typeface="Arial"/>
                <a:cs typeface="Arial"/>
              </a:rPr>
              <a:t> </a:t>
            </a:r>
            <a:r>
              <a:rPr lang="en-US" altLang="zh-CN" sz="4010" spc="6" dirty="0">
                <a:solidFill>
                  <a:srgbClr val="333399"/>
                </a:solidFill>
                <a:latin typeface="Arial"/>
                <a:ea typeface="Arial"/>
                <a:cs typeface="Arial"/>
              </a:rPr>
              <a:t>Review</a:t>
            </a:r>
            <a:endParaRPr lang="en-US" altLang="zh-CN" sz="4010" dirty="0">
              <a:latin typeface="Arial"/>
              <a:ea typeface="Arial"/>
              <a:cs typeface="Arial"/>
            </a:endParaRPr>
          </a:p>
        </p:txBody>
      </p:sp>
      <p:sp>
        <p:nvSpPr>
          <p:cNvPr id="39" name="Text Box39"/>
          <p:cNvSpPr txBox="1"/>
          <p:nvPr/>
        </p:nvSpPr>
        <p:spPr>
          <a:xfrm>
            <a:off x="899592" y="2132856"/>
            <a:ext cx="7725428" cy="3547125"/>
          </a:xfrm>
          <a:prstGeom prst="rect">
            <a:avLst/>
          </a:prstGeom>
          <a:noFill/>
        </p:spPr>
        <p:txBody>
          <a:bodyPr wrap="square" lIns="0" tIns="0" rIns="0" rtlCol="0">
            <a:spAutoFit/>
          </a:bodyPr>
          <a:lstStyle/>
          <a:p>
            <a:pPr>
              <a:lnSpc>
                <a:spcPts val="2124"/>
              </a:lnSpc>
            </a:pPr>
            <a:r>
              <a:rPr lang="en-IN" altLang="zh-CN" sz="2000" b="1" dirty="0">
                <a:latin typeface="Arial"/>
                <a:ea typeface="Arial"/>
                <a:cs typeface="Arial"/>
              </a:rPr>
              <a:t>A. Performance Analysis of Artificial Neural Networks for </a:t>
            </a:r>
          </a:p>
          <a:p>
            <a:pPr>
              <a:lnSpc>
                <a:spcPts val="2124"/>
              </a:lnSpc>
            </a:pPr>
            <a:r>
              <a:rPr lang="en-IN" altLang="zh-CN" sz="2000" b="1" dirty="0">
                <a:latin typeface="Arial"/>
                <a:ea typeface="Arial"/>
                <a:cs typeface="Arial"/>
              </a:rPr>
              <a:t>Cardiac Arrhythmia Detection </a:t>
            </a:r>
          </a:p>
          <a:p>
            <a:pPr>
              <a:lnSpc>
                <a:spcPts val="2124"/>
              </a:lnSpc>
            </a:pPr>
            <a:r>
              <a:rPr lang="en-IN" altLang="zh-CN" sz="2000" b="1" dirty="0">
                <a:latin typeface="Arial"/>
                <a:ea typeface="Arial"/>
                <a:cs typeface="Arial"/>
              </a:rPr>
              <a:t>The paper takes in an ECG signal and converts the </a:t>
            </a:r>
            <a:r>
              <a:rPr lang="en-IN" altLang="zh-CN" sz="2000" b="1" dirty="0" err="1">
                <a:latin typeface="Arial"/>
                <a:ea typeface="Arial"/>
                <a:cs typeface="Arial"/>
              </a:rPr>
              <a:t>analog</a:t>
            </a:r>
            <a:r>
              <a:rPr lang="en-IN" altLang="zh-CN" sz="2000" b="1" dirty="0">
                <a:latin typeface="Arial"/>
                <a:ea typeface="Arial"/>
                <a:cs typeface="Arial"/>
              </a:rPr>
              <a:t> signal to a digital signal. The system has extracted 8 beats from each ECG signal sampled at 2223 samples per second and classified these beats. The next step was signal pre-processing which was denoising of loaded raw ECG signal.</a:t>
            </a:r>
          </a:p>
          <a:p>
            <a:pPr>
              <a:lnSpc>
                <a:spcPts val="2124"/>
              </a:lnSpc>
            </a:pPr>
            <a:r>
              <a:rPr lang="en-IN" altLang="zh-CN" sz="2000" b="1" dirty="0">
                <a:latin typeface="Arial"/>
                <a:ea typeface="Arial"/>
                <a:cs typeface="Arial"/>
              </a:rPr>
              <a:t>The system then extracts just three features from the signal; QRS complex duration, RR interval both normal and the one averaged over 8 beats. These features were further used by ANN classifiers such as Naive Bayes and Multiclass SVM to predict the class of the arrhythmia. The results were compared and the accuracy of each of the algorithm is calculated.</a:t>
            </a:r>
            <a:endParaRPr lang="en-US" altLang="zh-CN" sz="2000" b="1" dirty="0">
              <a:latin typeface="Arial"/>
              <a:ea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ath49"/>
          <p:cNvSpPr/>
          <p:nvPr/>
        </p:nvSpPr>
        <p:spPr>
          <a:xfrm>
            <a:off x="-188976" y="1270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p:txBody>
      </p:sp>
      <p:pic>
        <p:nvPicPr>
          <p:cNvPr id="50" name="Image50"/>
          <p:cNvPicPr>
            <a:picLocks noChangeAspect="1"/>
          </p:cNvPicPr>
          <p:nvPr/>
        </p:nvPicPr>
        <p:blipFill>
          <a:blip r:embed="rId2"/>
          <a:stretch>
            <a:fillRect/>
          </a:stretch>
        </p:blipFill>
        <p:spPr>
          <a:xfrm>
            <a:off x="341376" y="615696"/>
            <a:ext cx="432816" cy="475488"/>
          </a:xfrm>
          <a:prstGeom prst="rect">
            <a:avLst/>
          </a:prstGeom>
          <a:noFill/>
        </p:spPr>
      </p:pic>
      <p:pic>
        <p:nvPicPr>
          <p:cNvPr id="51" name="Image51"/>
          <p:cNvPicPr>
            <a:picLocks noChangeAspect="1"/>
          </p:cNvPicPr>
          <p:nvPr/>
        </p:nvPicPr>
        <p:blipFill>
          <a:blip r:embed="rId3"/>
          <a:stretch>
            <a:fillRect/>
          </a:stretch>
        </p:blipFill>
        <p:spPr>
          <a:xfrm>
            <a:off x="359664" y="1039368"/>
            <a:ext cx="414528" cy="475488"/>
          </a:xfrm>
          <a:prstGeom prst="rect">
            <a:avLst/>
          </a:prstGeom>
          <a:noFill/>
        </p:spPr>
      </p:pic>
      <p:pic>
        <p:nvPicPr>
          <p:cNvPr id="52" name="Image52"/>
          <p:cNvPicPr>
            <a:picLocks noChangeAspect="1"/>
          </p:cNvPicPr>
          <p:nvPr/>
        </p:nvPicPr>
        <p:blipFill>
          <a:blip r:embed="rId4"/>
          <a:stretch>
            <a:fillRect/>
          </a:stretch>
        </p:blipFill>
        <p:spPr>
          <a:xfrm>
            <a:off x="198120" y="902208"/>
            <a:ext cx="411480" cy="423672"/>
          </a:xfrm>
          <a:prstGeom prst="rect">
            <a:avLst/>
          </a:prstGeom>
          <a:noFill/>
        </p:spPr>
      </p:pic>
      <p:sp>
        <p:nvSpPr>
          <p:cNvPr id="53" name="Path53"/>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54" name="Image54"/>
          <p:cNvPicPr>
            <a:picLocks noChangeAspect="1"/>
          </p:cNvPicPr>
          <p:nvPr/>
        </p:nvPicPr>
        <p:blipFill>
          <a:blip r:embed="rId5"/>
          <a:stretch>
            <a:fillRect/>
          </a:stretch>
        </p:blipFill>
        <p:spPr>
          <a:xfrm>
            <a:off x="188976" y="1158240"/>
            <a:ext cx="8226552" cy="33528"/>
          </a:xfrm>
          <a:prstGeom prst="rect">
            <a:avLst/>
          </a:prstGeom>
          <a:noFill/>
        </p:spPr>
      </p:pic>
      <p:sp>
        <p:nvSpPr>
          <p:cNvPr id="55" name="Text Box55"/>
          <p:cNvSpPr txBox="1"/>
          <p:nvPr/>
        </p:nvSpPr>
        <p:spPr>
          <a:xfrm>
            <a:off x="775411" y="1280550"/>
            <a:ext cx="7729047" cy="1515736"/>
          </a:xfrm>
          <a:prstGeom prst="rect">
            <a:avLst/>
          </a:prstGeom>
          <a:noFill/>
        </p:spPr>
        <p:txBody>
          <a:bodyPr wrap="square" lIns="0" tIns="0" rIns="0" rtlCol="0">
            <a:spAutoFit/>
          </a:bodyPr>
          <a:lstStyle/>
          <a:p>
            <a:pPr algn="l" rtl="0">
              <a:lnSpc>
                <a:spcPts val="5967"/>
              </a:lnSpc>
            </a:pPr>
            <a:r>
              <a:rPr lang="en-US" altLang="zh-CN" sz="3794" dirty="0">
                <a:solidFill>
                  <a:srgbClr val="333399"/>
                </a:solidFill>
                <a:latin typeface="Arial"/>
                <a:ea typeface="Arial"/>
                <a:cs typeface="Arial"/>
              </a:rPr>
              <a:t>4</a:t>
            </a:r>
            <a:r>
              <a:rPr lang="en-US" altLang="zh-CN" sz="3794" spc="0" dirty="0">
                <a:solidFill>
                  <a:srgbClr val="333399"/>
                </a:solidFill>
                <a:latin typeface="Arial"/>
                <a:ea typeface="Arial"/>
                <a:cs typeface="Arial"/>
              </a:rPr>
              <a:t>.</a:t>
            </a:r>
            <a:r>
              <a:rPr lang="en-US" altLang="zh-CN" sz="3794" spc="-6" dirty="0">
                <a:solidFill>
                  <a:srgbClr val="333399"/>
                </a:solidFill>
                <a:latin typeface="Arial"/>
                <a:ea typeface="Arial"/>
                <a:cs typeface="Arial"/>
              </a:rPr>
              <a:t> </a:t>
            </a:r>
            <a:r>
              <a:rPr lang="en-US" altLang="zh-CN" sz="3794" spc="-3" dirty="0">
                <a:solidFill>
                  <a:srgbClr val="333399"/>
                </a:solidFill>
                <a:latin typeface="Arial"/>
                <a:ea typeface="Arial"/>
                <a:cs typeface="Arial"/>
              </a:rPr>
              <a:t>Proposed</a:t>
            </a:r>
            <a:r>
              <a:rPr lang="en-US" altLang="zh-CN" sz="3794" spc="-1050" dirty="0">
                <a:solidFill>
                  <a:srgbClr val="333399"/>
                </a:solidFill>
                <a:latin typeface="Arial"/>
                <a:ea typeface="Arial"/>
                <a:cs typeface="Arial"/>
              </a:rPr>
              <a:t> </a:t>
            </a:r>
            <a:r>
              <a:rPr lang="en-US" altLang="zh-CN" sz="3794" spc="-3" dirty="0">
                <a:solidFill>
                  <a:srgbClr val="333399"/>
                </a:solidFill>
                <a:latin typeface="Arial"/>
                <a:ea typeface="Arial"/>
                <a:cs typeface="Arial"/>
              </a:rPr>
              <a:t>Work</a:t>
            </a:r>
            <a:r>
              <a:rPr lang="en-US" altLang="zh-CN" sz="3794" spc="-846" dirty="0">
                <a:solidFill>
                  <a:srgbClr val="333399"/>
                </a:solidFill>
                <a:latin typeface="Arial"/>
                <a:ea typeface="Arial"/>
                <a:cs typeface="Arial"/>
              </a:rPr>
              <a:t> </a:t>
            </a:r>
            <a:r>
              <a:rPr lang="en-US" altLang="zh-CN" sz="3794" spc="-3" dirty="0">
                <a:solidFill>
                  <a:srgbClr val="333399"/>
                </a:solidFill>
                <a:latin typeface="Arial"/>
                <a:ea typeface="Arial"/>
                <a:cs typeface="Arial"/>
              </a:rPr>
              <a:t>and</a:t>
            </a:r>
            <a:r>
              <a:rPr lang="en-US" altLang="zh-CN" sz="3794" spc="-1051" dirty="0">
                <a:solidFill>
                  <a:srgbClr val="333399"/>
                </a:solidFill>
                <a:latin typeface="Arial"/>
                <a:ea typeface="Arial"/>
                <a:cs typeface="Arial"/>
              </a:rPr>
              <a:t> </a:t>
            </a:r>
            <a:r>
              <a:rPr lang="en-US" altLang="zh-CN" sz="3794" spc="-2" dirty="0">
                <a:solidFill>
                  <a:srgbClr val="333399"/>
                </a:solidFill>
                <a:latin typeface="Arial"/>
                <a:ea typeface="Arial"/>
                <a:cs typeface="Arial"/>
              </a:rPr>
              <a:t>Methodology</a:t>
            </a:r>
            <a:r>
              <a:rPr lang="en-US" altLang="zh-CN" sz="3794" spc="5" dirty="0">
                <a:solidFill>
                  <a:srgbClr val="333399"/>
                </a:solidFill>
                <a:latin typeface="Arial"/>
                <a:ea typeface="Arial"/>
                <a:cs typeface="Arial"/>
              </a:rPr>
              <a:t> </a:t>
            </a:r>
            <a:r>
              <a:rPr lang="en-US" altLang="zh-CN" sz="2400" spc="2" dirty="0">
                <a:solidFill>
                  <a:srgbClr val="333399"/>
                </a:solidFill>
                <a:latin typeface="Arial"/>
                <a:ea typeface="Arial"/>
                <a:cs typeface="Arial"/>
              </a:rPr>
              <a:t>1.1</a:t>
            </a:r>
            <a:r>
              <a:rPr lang="en-US" altLang="zh-CN" sz="2400" spc="-675" dirty="0">
                <a:solidFill>
                  <a:srgbClr val="333399"/>
                </a:solidFill>
                <a:latin typeface="Arial"/>
                <a:ea typeface="Arial"/>
                <a:cs typeface="Arial"/>
              </a:rPr>
              <a:t> </a:t>
            </a:r>
            <a:r>
              <a:rPr lang="en-US" altLang="zh-CN" sz="2400" spc="2" dirty="0">
                <a:solidFill>
                  <a:srgbClr val="333399"/>
                </a:solidFill>
                <a:latin typeface="Arial"/>
                <a:ea typeface="Arial"/>
                <a:cs typeface="Arial"/>
              </a:rPr>
              <a:t>Classification</a:t>
            </a:r>
            <a:endParaRPr lang="en-US" altLang="zh-CN" sz="2400" dirty="0">
              <a:latin typeface="Arial"/>
              <a:ea typeface="Arial"/>
              <a:cs typeface="Arial"/>
            </a:endParaRPr>
          </a:p>
        </p:txBody>
      </p:sp>
      <p:sp>
        <p:nvSpPr>
          <p:cNvPr id="57" name="Text Box57"/>
          <p:cNvSpPr txBox="1"/>
          <p:nvPr/>
        </p:nvSpPr>
        <p:spPr>
          <a:xfrm>
            <a:off x="681031" y="3440697"/>
            <a:ext cx="7403985" cy="3924126"/>
          </a:xfrm>
          <a:prstGeom prst="rect">
            <a:avLst/>
          </a:prstGeom>
          <a:noFill/>
        </p:spPr>
        <p:txBody>
          <a:bodyPr wrap="square" lIns="0" tIns="0" rIns="0" rtlCol="0">
            <a:spAutoFit/>
          </a:bodyPr>
          <a:lstStyle/>
          <a:p>
            <a:pPr algn="l" rtl="0">
              <a:lnSpc>
                <a:spcPts val="2086"/>
              </a:lnSpc>
            </a:pPr>
            <a:r>
              <a:rPr lang="en-US" altLang="zh-CN" sz="1800" b="1" dirty="0">
                <a:latin typeface="Arial"/>
                <a:ea typeface="Arial"/>
                <a:cs typeface="Arial"/>
              </a:rPr>
              <a:t>1.&gt;FEATURE SELECTION </a:t>
            </a:r>
          </a:p>
          <a:p>
            <a:pPr>
              <a:lnSpc>
                <a:spcPts val="2086"/>
              </a:lnSpc>
            </a:pPr>
            <a:r>
              <a:rPr lang="en-IN" altLang="zh-CN" b="1" dirty="0">
                <a:latin typeface="Arial"/>
                <a:ea typeface="Arial"/>
                <a:cs typeface="Arial"/>
              </a:rPr>
              <a:t> From the dataset, out of the 279 features present, it was infeasible to extract all the features. This is because many features used some information that is not accessible to the doctors while analysing ECG reports of patient. Hence, the dataset was narrowed with the help of Principal Component Analysis (PCA). </a:t>
            </a:r>
            <a:endParaRPr lang="en-US" altLang="zh-CN" sz="1800" b="1" dirty="0">
              <a:latin typeface="Arial"/>
              <a:ea typeface="Arial"/>
              <a:cs typeface="Arial"/>
            </a:endParaRPr>
          </a:p>
          <a:p>
            <a:pPr marR="852" algn="l" rtl="0">
              <a:lnSpc>
                <a:spcPts val="2163"/>
              </a:lnSpc>
              <a:spcBef>
                <a:spcPts val="980"/>
              </a:spcBef>
            </a:pPr>
            <a:endParaRPr lang="en-US" altLang="zh-CN" sz="1800" dirty="0">
              <a:latin typeface="Arial"/>
              <a:ea typeface="Arial"/>
              <a:cs typeface="Arial"/>
            </a:endParaRPr>
          </a:p>
          <a:p>
            <a:pPr marR="2142" algn="l" rtl="0">
              <a:lnSpc>
                <a:spcPts val="2164"/>
              </a:lnSpc>
              <a:spcBef>
                <a:spcPts val="1003"/>
              </a:spcBef>
            </a:pPr>
            <a:r>
              <a:rPr lang="en-US" altLang="zh-CN" sz="1800" b="1" dirty="0">
                <a:latin typeface="Arial"/>
                <a:ea typeface="Arial"/>
                <a:cs typeface="Arial"/>
              </a:rPr>
              <a:t>2.&gt;PRINCIPAL COMPONENT ANALYSIS</a:t>
            </a:r>
          </a:p>
          <a:p>
            <a:pPr marR="2142">
              <a:lnSpc>
                <a:spcPts val="2164"/>
              </a:lnSpc>
              <a:spcBef>
                <a:spcPts val="1003"/>
              </a:spcBef>
            </a:pPr>
            <a:r>
              <a:rPr lang="en-IN" altLang="zh-CN" b="1" dirty="0">
                <a:latin typeface="Arial"/>
                <a:ea typeface="Arial"/>
                <a:cs typeface="Arial"/>
              </a:rPr>
              <a:t> The aim of PCA in this paper is to reduce the dataset containing large amount of dimensions and find out features with low dimensions.</a:t>
            </a:r>
            <a:endParaRPr lang="en-US" altLang="zh-CN" sz="1800" b="1" dirty="0">
              <a:latin typeface="Arial"/>
              <a:ea typeface="Arial"/>
              <a:cs typeface="Arial"/>
            </a:endParaRPr>
          </a:p>
          <a:p>
            <a:pPr marR="2142" algn="l" rtl="0">
              <a:lnSpc>
                <a:spcPts val="2164"/>
              </a:lnSpc>
              <a:spcBef>
                <a:spcPts val="1003"/>
              </a:spcBef>
            </a:pPr>
            <a:endParaRPr lang="en-US" altLang="zh-CN" sz="1800" b="1" dirty="0">
              <a:latin typeface="Arial"/>
              <a:ea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ath58"/>
          <p:cNvSpPr/>
          <p:nvPr/>
        </p:nvSpPr>
        <p:spPr>
          <a:xfrm>
            <a:off x="0" y="12699"/>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59" name="Image59"/>
          <p:cNvPicPr>
            <a:picLocks noChangeAspect="1"/>
          </p:cNvPicPr>
          <p:nvPr/>
        </p:nvPicPr>
        <p:blipFill>
          <a:blip r:embed="rId2"/>
          <a:stretch>
            <a:fillRect/>
          </a:stretch>
        </p:blipFill>
        <p:spPr>
          <a:xfrm>
            <a:off x="341376" y="615696"/>
            <a:ext cx="432816" cy="475488"/>
          </a:xfrm>
          <a:prstGeom prst="rect">
            <a:avLst/>
          </a:prstGeom>
          <a:noFill/>
        </p:spPr>
      </p:pic>
      <p:pic>
        <p:nvPicPr>
          <p:cNvPr id="60" name="Image60"/>
          <p:cNvPicPr>
            <a:picLocks noChangeAspect="1"/>
          </p:cNvPicPr>
          <p:nvPr/>
        </p:nvPicPr>
        <p:blipFill>
          <a:blip r:embed="rId3"/>
          <a:stretch>
            <a:fillRect/>
          </a:stretch>
        </p:blipFill>
        <p:spPr>
          <a:xfrm>
            <a:off x="359664" y="1039368"/>
            <a:ext cx="414528" cy="475488"/>
          </a:xfrm>
          <a:prstGeom prst="rect">
            <a:avLst/>
          </a:prstGeom>
          <a:noFill/>
        </p:spPr>
      </p:pic>
      <p:pic>
        <p:nvPicPr>
          <p:cNvPr id="61" name="Image61"/>
          <p:cNvPicPr>
            <a:picLocks noChangeAspect="1"/>
          </p:cNvPicPr>
          <p:nvPr/>
        </p:nvPicPr>
        <p:blipFill>
          <a:blip r:embed="rId4"/>
          <a:stretch>
            <a:fillRect/>
          </a:stretch>
        </p:blipFill>
        <p:spPr>
          <a:xfrm>
            <a:off x="198120" y="902208"/>
            <a:ext cx="411480" cy="423672"/>
          </a:xfrm>
          <a:prstGeom prst="rect">
            <a:avLst/>
          </a:prstGeom>
          <a:noFill/>
        </p:spPr>
      </p:pic>
      <p:sp>
        <p:nvSpPr>
          <p:cNvPr id="62" name="Path62"/>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63" name="Image63"/>
          <p:cNvPicPr>
            <a:picLocks noChangeAspect="1"/>
          </p:cNvPicPr>
          <p:nvPr/>
        </p:nvPicPr>
        <p:blipFill>
          <a:blip r:embed="rId5"/>
          <a:stretch>
            <a:fillRect/>
          </a:stretch>
        </p:blipFill>
        <p:spPr>
          <a:xfrm>
            <a:off x="188976" y="1158240"/>
            <a:ext cx="8226552" cy="33528"/>
          </a:xfrm>
          <a:prstGeom prst="rect">
            <a:avLst/>
          </a:prstGeom>
          <a:noFill/>
        </p:spPr>
      </p:pic>
      <p:sp>
        <p:nvSpPr>
          <p:cNvPr id="64" name="Text Box64"/>
          <p:cNvSpPr txBox="1"/>
          <p:nvPr/>
        </p:nvSpPr>
        <p:spPr>
          <a:xfrm>
            <a:off x="775411" y="1280550"/>
            <a:ext cx="7729047" cy="733983"/>
          </a:xfrm>
          <a:prstGeom prst="rect">
            <a:avLst/>
          </a:prstGeom>
          <a:noFill/>
        </p:spPr>
        <p:txBody>
          <a:bodyPr wrap="square" lIns="0" tIns="0" rIns="0" rtlCol="0">
            <a:spAutoFit/>
          </a:bodyPr>
          <a:lstStyle/>
          <a:p>
            <a:pPr algn="l" rtl="0">
              <a:lnSpc>
                <a:spcPts val="5967"/>
              </a:lnSpc>
            </a:pPr>
            <a:r>
              <a:rPr lang="en-US" altLang="zh-CN" sz="3794" dirty="0">
                <a:solidFill>
                  <a:srgbClr val="333399"/>
                </a:solidFill>
                <a:latin typeface="Arial"/>
                <a:ea typeface="Arial"/>
                <a:cs typeface="Arial"/>
              </a:rPr>
              <a:t>5</a:t>
            </a:r>
            <a:r>
              <a:rPr lang="en-US" altLang="zh-CN" sz="3794" spc="0" dirty="0">
                <a:solidFill>
                  <a:srgbClr val="333399"/>
                </a:solidFill>
                <a:latin typeface="Arial"/>
                <a:ea typeface="Arial"/>
                <a:cs typeface="Arial"/>
              </a:rPr>
              <a:t>.MODEL:--</a:t>
            </a:r>
            <a:endParaRPr lang="en-US" altLang="zh-CN" sz="2400" dirty="0">
              <a:latin typeface="Arial"/>
              <a:ea typeface="Arial"/>
              <a:cs typeface="Arial"/>
            </a:endParaRPr>
          </a:p>
        </p:txBody>
      </p:sp>
      <p:pic>
        <p:nvPicPr>
          <p:cNvPr id="3" name="Picture 2">
            <a:extLst>
              <a:ext uri="{FF2B5EF4-FFF2-40B4-BE49-F238E27FC236}">
                <a16:creationId xmlns:a16="http://schemas.microsoft.com/office/drawing/2014/main" id="{13F56B8A-9B68-4477-81A6-63C72A7C3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280" y="2207346"/>
            <a:ext cx="6743096" cy="4317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ath68"/>
          <p:cNvSpPr/>
          <p:nvPr/>
        </p:nvSpPr>
        <p:spPr>
          <a:xfrm>
            <a:off x="0" y="124792"/>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69" name="Image69"/>
          <p:cNvPicPr>
            <a:picLocks noChangeAspect="1"/>
          </p:cNvPicPr>
          <p:nvPr/>
        </p:nvPicPr>
        <p:blipFill>
          <a:blip r:embed="rId2"/>
          <a:stretch>
            <a:fillRect/>
          </a:stretch>
        </p:blipFill>
        <p:spPr>
          <a:xfrm>
            <a:off x="341376" y="615696"/>
            <a:ext cx="432816" cy="475488"/>
          </a:xfrm>
          <a:prstGeom prst="rect">
            <a:avLst/>
          </a:prstGeom>
          <a:noFill/>
        </p:spPr>
      </p:pic>
      <p:pic>
        <p:nvPicPr>
          <p:cNvPr id="70" name="Image70"/>
          <p:cNvPicPr>
            <a:picLocks noChangeAspect="1"/>
          </p:cNvPicPr>
          <p:nvPr/>
        </p:nvPicPr>
        <p:blipFill>
          <a:blip r:embed="rId3"/>
          <a:stretch>
            <a:fillRect/>
          </a:stretch>
        </p:blipFill>
        <p:spPr>
          <a:xfrm>
            <a:off x="359664" y="1039368"/>
            <a:ext cx="414528" cy="475488"/>
          </a:xfrm>
          <a:prstGeom prst="rect">
            <a:avLst/>
          </a:prstGeom>
          <a:noFill/>
        </p:spPr>
      </p:pic>
      <p:pic>
        <p:nvPicPr>
          <p:cNvPr id="71" name="Image71"/>
          <p:cNvPicPr>
            <a:picLocks noChangeAspect="1"/>
          </p:cNvPicPr>
          <p:nvPr/>
        </p:nvPicPr>
        <p:blipFill>
          <a:blip r:embed="rId4"/>
          <a:stretch>
            <a:fillRect/>
          </a:stretch>
        </p:blipFill>
        <p:spPr>
          <a:xfrm>
            <a:off x="198120" y="902208"/>
            <a:ext cx="411480" cy="423672"/>
          </a:xfrm>
          <a:prstGeom prst="rect">
            <a:avLst/>
          </a:prstGeom>
          <a:noFill/>
        </p:spPr>
      </p:pic>
      <p:sp>
        <p:nvSpPr>
          <p:cNvPr id="72" name="Path72"/>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73" name="Image73"/>
          <p:cNvPicPr>
            <a:picLocks noChangeAspect="1"/>
          </p:cNvPicPr>
          <p:nvPr/>
        </p:nvPicPr>
        <p:blipFill>
          <a:blip r:embed="rId5"/>
          <a:stretch>
            <a:fillRect/>
          </a:stretch>
        </p:blipFill>
        <p:spPr>
          <a:xfrm>
            <a:off x="188976" y="1158240"/>
            <a:ext cx="8226552" cy="33528"/>
          </a:xfrm>
          <a:prstGeom prst="rect">
            <a:avLst/>
          </a:prstGeom>
          <a:noFill/>
        </p:spPr>
      </p:pic>
      <p:sp>
        <p:nvSpPr>
          <p:cNvPr id="76" name="Text Box76"/>
          <p:cNvSpPr txBox="1"/>
          <p:nvPr/>
        </p:nvSpPr>
        <p:spPr>
          <a:xfrm>
            <a:off x="775411" y="1646564"/>
            <a:ext cx="7729047" cy="3344634"/>
          </a:xfrm>
          <a:prstGeom prst="rect">
            <a:avLst/>
          </a:prstGeom>
          <a:noFill/>
        </p:spPr>
        <p:txBody>
          <a:bodyPr wrap="square" lIns="0" tIns="0" rIns="0" rtlCol="0">
            <a:spAutoFit/>
          </a:bodyPr>
          <a:lstStyle/>
          <a:p>
            <a:pPr marL="163373" indent="-163373" algn="l" rtl="0">
              <a:lnSpc>
                <a:spcPts val="5304"/>
              </a:lnSpc>
            </a:pPr>
            <a:r>
              <a:rPr lang="en-US" altLang="zh-CN" sz="3794" dirty="0">
                <a:solidFill>
                  <a:srgbClr val="333399"/>
                </a:solidFill>
                <a:latin typeface="Arial"/>
                <a:ea typeface="Arial"/>
                <a:cs typeface="Arial"/>
              </a:rPr>
              <a:t>6</a:t>
            </a:r>
            <a:r>
              <a:rPr lang="en-US" altLang="zh-CN" sz="3794" spc="0" dirty="0">
                <a:solidFill>
                  <a:srgbClr val="333399"/>
                </a:solidFill>
                <a:latin typeface="Arial"/>
                <a:ea typeface="Arial"/>
                <a:cs typeface="Arial"/>
              </a:rPr>
              <a:t>.ALGORITHM USED:-</a:t>
            </a:r>
          </a:p>
          <a:p>
            <a:pPr marL="163373" indent="-163373" algn="l" rtl="0">
              <a:lnSpc>
                <a:spcPts val="5304"/>
              </a:lnSpc>
            </a:pPr>
            <a:r>
              <a:rPr lang="en-US" altLang="zh-CN" sz="2400" b="1" dirty="0">
                <a:latin typeface="Arial"/>
                <a:ea typeface="Arial"/>
                <a:cs typeface="Arial"/>
              </a:rPr>
              <a:t>1.&gt;SVM(SUPPORT VECTOR MACHINE)</a:t>
            </a:r>
          </a:p>
          <a:p>
            <a:pPr marL="163373" indent="-163373" algn="l" rtl="0">
              <a:lnSpc>
                <a:spcPts val="5304"/>
              </a:lnSpc>
            </a:pPr>
            <a:r>
              <a:rPr lang="en-US" altLang="zh-CN" sz="2400" b="1" dirty="0">
                <a:latin typeface="Arial"/>
                <a:ea typeface="Arial"/>
                <a:cs typeface="Arial"/>
              </a:rPr>
              <a:t>2.&gt;NAIVE BAYES</a:t>
            </a:r>
          </a:p>
          <a:p>
            <a:pPr marL="163373" indent="-163373" algn="l" rtl="0">
              <a:lnSpc>
                <a:spcPts val="5304"/>
              </a:lnSpc>
            </a:pPr>
            <a:r>
              <a:rPr lang="en-US" altLang="zh-CN" sz="2400" b="1" dirty="0">
                <a:latin typeface="Arial"/>
                <a:ea typeface="Arial"/>
                <a:cs typeface="Arial"/>
              </a:rPr>
              <a:t>3.&gt;LOGISTIC REGRESSION</a:t>
            </a:r>
          </a:p>
          <a:p>
            <a:pPr marL="163373" indent="-163373" algn="l" rtl="0">
              <a:lnSpc>
                <a:spcPts val="5304"/>
              </a:lnSpc>
            </a:pPr>
            <a:r>
              <a:rPr lang="en-US" altLang="zh-CN" sz="2400" b="1" dirty="0">
                <a:latin typeface="Arial"/>
                <a:ea typeface="Arial"/>
                <a:cs typeface="Arial"/>
              </a:rPr>
              <a:t>4.&gt;KNN(K NEAREST NEIGHBOUR)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ath77"/>
          <p:cNvSpPr/>
          <p:nvPr/>
        </p:nvSpPr>
        <p:spPr>
          <a:xfrm>
            <a:off x="67934" y="188640"/>
            <a:ext cx="9144000" cy="6832600"/>
          </a:xfrm>
          <a:custGeom>
            <a:avLst/>
            <a:gdLst/>
            <a:ahLst/>
            <a:cxnLst/>
            <a:rect l="l" t="t" r="r" b="b"/>
            <a:pathLst>
              <a:path w="9144000" h="6832600">
                <a:moveTo>
                  <a:pt x="0" y="6832600"/>
                </a:moveTo>
                <a:lnTo>
                  <a:pt x="0" y="0"/>
                </a:lnTo>
                <a:lnTo>
                  <a:pt x="9144000" y="0"/>
                </a:lnTo>
                <a:lnTo>
                  <a:pt x="9144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IN" altLang="zh-CN" sz="2400" b="1" dirty="0">
                <a:solidFill>
                  <a:schemeClr val="tx1"/>
                </a:solidFill>
              </a:rPr>
              <a:t>We used KNN because it is simple to implement &amp; very straight forward. </a:t>
            </a:r>
          </a:p>
          <a:p>
            <a:pPr algn="ctr"/>
            <a:r>
              <a:rPr lang="en-IN" altLang="zh-CN" sz="2400" b="1" dirty="0">
                <a:solidFill>
                  <a:schemeClr val="tx1"/>
                </a:solidFill>
              </a:rPr>
              <a:t>Here, an object is classified by a majority vote of its neighbours, with the object being assigned to the class most common among its k nearest neighbours.</a:t>
            </a:r>
          </a:p>
          <a:p>
            <a:pPr algn="ctr"/>
            <a:r>
              <a:rPr lang="en-IN" altLang="zh-CN" sz="2400" b="1" dirty="0">
                <a:solidFill>
                  <a:schemeClr val="tx1"/>
                </a:solidFill>
              </a:rPr>
              <a:t> This is done by measuring distances between the object and its neighbours.</a:t>
            </a:r>
          </a:p>
          <a:p>
            <a:pPr algn="ctr"/>
            <a:endParaRPr lang="en-US" altLang="zh-CN" sz="2400" b="1" dirty="0">
              <a:solidFill>
                <a:schemeClr val="tx1"/>
              </a:solidFill>
            </a:endParaRPr>
          </a:p>
        </p:txBody>
      </p:sp>
      <p:pic>
        <p:nvPicPr>
          <p:cNvPr id="78" name="Image78"/>
          <p:cNvPicPr>
            <a:picLocks noChangeAspect="1"/>
          </p:cNvPicPr>
          <p:nvPr/>
        </p:nvPicPr>
        <p:blipFill>
          <a:blip r:embed="rId2"/>
          <a:stretch>
            <a:fillRect/>
          </a:stretch>
        </p:blipFill>
        <p:spPr>
          <a:xfrm>
            <a:off x="341376" y="615696"/>
            <a:ext cx="432816" cy="475488"/>
          </a:xfrm>
          <a:prstGeom prst="rect">
            <a:avLst/>
          </a:prstGeom>
          <a:noFill/>
        </p:spPr>
      </p:pic>
      <p:pic>
        <p:nvPicPr>
          <p:cNvPr id="79" name="Image79"/>
          <p:cNvPicPr>
            <a:picLocks noChangeAspect="1"/>
          </p:cNvPicPr>
          <p:nvPr/>
        </p:nvPicPr>
        <p:blipFill>
          <a:blip r:embed="rId3"/>
          <a:stretch>
            <a:fillRect/>
          </a:stretch>
        </p:blipFill>
        <p:spPr>
          <a:xfrm>
            <a:off x="359664" y="1039368"/>
            <a:ext cx="414528" cy="475488"/>
          </a:xfrm>
          <a:prstGeom prst="rect">
            <a:avLst/>
          </a:prstGeom>
          <a:noFill/>
        </p:spPr>
      </p:pic>
      <p:pic>
        <p:nvPicPr>
          <p:cNvPr id="80" name="Image80"/>
          <p:cNvPicPr>
            <a:picLocks noChangeAspect="1"/>
          </p:cNvPicPr>
          <p:nvPr/>
        </p:nvPicPr>
        <p:blipFill>
          <a:blip r:embed="rId4"/>
          <a:stretch>
            <a:fillRect/>
          </a:stretch>
        </p:blipFill>
        <p:spPr>
          <a:xfrm>
            <a:off x="198120" y="902208"/>
            <a:ext cx="411480" cy="423672"/>
          </a:xfrm>
          <a:prstGeom prst="rect">
            <a:avLst/>
          </a:prstGeom>
          <a:noFill/>
        </p:spPr>
      </p:pic>
      <p:sp>
        <p:nvSpPr>
          <p:cNvPr id="81" name="Path81"/>
          <p:cNvSpPr/>
          <p:nvPr/>
        </p:nvSpPr>
        <p:spPr>
          <a:xfrm>
            <a:off x="509016" y="368808"/>
            <a:ext cx="30480" cy="1051560"/>
          </a:xfrm>
          <a:custGeom>
            <a:avLst/>
            <a:gdLst/>
            <a:ahLst/>
            <a:cxnLst/>
            <a:rect l="l" t="t" r="r" b="b"/>
            <a:pathLst>
              <a:path w="30480" h="1051560">
                <a:moveTo>
                  <a:pt x="0" y="1051560"/>
                </a:moveTo>
                <a:lnTo>
                  <a:pt x="30480" y="1051560"/>
                </a:lnTo>
                <a:lnTo>
                  <a:pt x="30480" y="0"/>
                </a:lnTo>
                <a:lnTo>
                  <a:pt x="0" y="0"/>
                </a:lnTo>
                <a:lnTo>
                  <a:pt x="0" y="1051560"/>
                </a:lnTo>
                <a:close/>
              </a:path>
            </a:pathLst>
          </a:custGeom>
          <a:solidFill>
            <a:srgbClr val="1C1C1C">
              <a:alpha val="65535"/>
            </a:srgbClr>
          </a:solidFill>
          <a:ln w="0" cap="sq">
            <a:solidFill>
              <a:srgbClr val="1C1C1C"/>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82" name="Image82"/>
          <p:cNvPicPr>
            <a:picLocks noChangeAspect="1"/>
          </p:cNvPicPr>
          <p:nvPr/>
        </p:nvPicPr>
        <p:blipFill>
          <a:blip r:embed="rId5"/>
          <a:stretch>
            <a:fillRect/>
          </a:stretch>
        </p:blipFill>
        <p:spPr>
          <a:xfrm>
            <a:off x="188976" y="1158240"/>
            <a:ext cx="8226552" cy="33528"/>
          </a:xfrm>
          <a:prstGeom prst="rect">
            <a:avLst/>
          </a:prstGeom>
          <a:noFill/>
        </p:spPr>
      </p:pic>
      <p:sp>
        <p:nvSpPr>
          <p:cNvPr id="83" name="Text Box83"/>
          <p:cNvSpPr txBox="1"/>
          <p:nvPr/>
        </p:nvSpPr>
        <p:spPr>
          <a:xfrm>
            <a:off x="775411" y="1646564"/>
            <a:ext cx="7729047" cy="666657"/>
          </a:xfrm>
          <a:prstGeom prst="rect">
            <a:avLst/>
          </a:prstGeom>
          <a:noFill/>
        </p:spPr>
        <p:txBody>
          <a:bodyPr wrap="square" lIns="0" tIns="0" rIns="0" rtlCol="0">
            <a:spAutoFit/>
          </a:bodyPr>
          <a:lstStyle/>
          <a:p>
            <a:pPr marL="163373" indent="-163373" algn="l" rtl="0">
              <a:lnSpc>
                <a:spcPts val="5304"/>
              </a:lnSpc>
            </a:pPr>
            <a:r>
              <a:rPr lang="en-US" altLang="zh-CN" sz="3794" dirty="0">
                <a:solidFill>
                  <a:srgbClr val="333399"/>
                </a:solidFill>
                <a:latin typeface="Arial"/>
                <a:ea typeface="Arial"/>
                <a:cs typeface="Arial"/>
              </a:rPr>
              <a:t>7</a:t>
            </a:r>
            <a:r>
              <a:rPr lang="en-US" altLang="zh-CN" sz="3794" spc="0" dirty="0">
                <a:solidFill>
                  <a:srgbClr val="333399"/>
                </a:solidFill>
                <a:latin typeface="Arial"/>
                <a:ea typeface="Arial"/>
                <a:cs typeface="Arial"/>
              </a:rPr>
              <a:t>.KNN(K nearest </a:t>
            </a:r>
            <a:r>
              <a:rPr lang="en-US" altLang="zh-CN" sz="3794" spc="0" dirty="0" err="1">
                <a:solidFill>
                  <a:srgbClr val="333399"/>
                </a:solidFill>
                <a:latin typeface="Arial"/>
                <a:ea typeface="Arial"/>
                <a:cs typeface="Arial"/>
              </a:rPr>
              <a:t>neighbour</a:t>
            </a:r>
            <a:r>
              <a:rPr lang="en-US" altLang="zh-CN" sz="3794" spc="0" dirty="0">
                <a:solidFill>
                  <a:srgbClr val="333399"/>
                </a:solidFill>
                <a:latin typeface="Arial"/>
                <a:ea typeface="Arial"/>
                <a:cs typeface="Arial"/>
              </a:rPr>
              <a:t>)</a:t>
            </a:r>
            <a:endParaRPr lang="en-US" altLang="zh-CN" sz="1800" dirty="0">
              <a:latin typeface="Arial"/>
              <a:ea typeface="Arial"/>
              <a:cs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1284</Words>
  <Application>Microsoft Office PowerPoint</Application>
  <PresentationFormat>On-screen Show (4:3)</PresentationFormat>
  <Paragraphs>149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 </cp:lastModifiedBy>
  <cp:revision>28</cp:revision>
  <dcterms:created xsi:type="dcterms:W3CDTF">2017-10-23T09:06:44Z</dcterms:created>
  <dcterms:modified xsi:type="dcterms:W3CDTF">2019-04-11T04:47:11Z</dcterms:modified>
</cp:coreProperties>
</file>