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84" r:id="rId2"/>
    <p:sldId id="285" r:id="rId3"/>
    <p:sldId id="286" r:id="rId4"/>
    <p:sldId id="291" r:id="rId5"/>
    <p:sldId id="287" r:id="rId6"/>
    <p:sldId id="292" r:id="rId7"/>
    <p:sldId id="288" r:id="rId8"/>
    <p:sldId id="289" r:id="rId9"/>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itchFamily="34" charset="0"/>
        <a:ea typeface="MS PGothic" pitchFamily="34" charset="-128"/>
        <a:cs typeface="+mn-cs"/>
      </a:defRPr>
    </a:lvl1pPr>
    <a:lvl2pPr marL="457200" algn="l" rtl="0" fontAlgn="base">
      <a:spcBef>
        <a:spcPct val="0"/>
      </a:spcBef>
      <a:spcAft>
        <a:spcPct val="0"/>
      </a:spcAft>
      <a:defRPr kern="1200">
        <a:solidFill>
          <a:schemeClr val="tx1"/>
        </a:solidFill>
        <a:latin typeface="Arial" pitchFamily="34" charset="0"/>
        <a:ea typeface="MS PGothic" pitchFamily="34" charset="-128"/>
        <a:cs typeface="+mn-cs"/>
      </a:defRPr>
    </a:lvl2pPr>
    <a:lvl3pPr marL="914400" algn="l" rtl="0" fontAlgn="base">
      <a:spcBef>
        <a:spcPct val="0"/>
      </a:spcBef>
      <a:spcAft>
        <a:spcPct val="0"/>
      </a:spcAft>
      <a:defRPr kern="1200">
        <a:solidFill>
          <a:schemeClr val="tx1"/>
        </a:solidFill>
        <a:latin typeface="Arial" pitchFamily="34" charset="0"/>
        <a:ea typeface="MS PGothic" pitchFamily="34" charset="-128"/>
        <a:cs typeface="+mn-cs"/>
      </a:defRPr>
    </a:lvl3pPr>
    <a:lvl4pPr marL="1371600" algn="l" rtl="0" fontAlgn="base">
      <a:spcBef>
        <a:spcPct val="0"/>
      </a:spcBef>
      <a:spcAft>
        <a:spcPct val="0"/>
      </a:spcAft>
      <a:defRPr kern="1200">
        <a:solidFill>
          <a:schemeClr val="tx1"/>
        </a:solidFill>
        <a:latin typeface="Arial" pitchFamily="34" charset="0"/>
        <a:ea typeface="MS PGothic" pitchFamily="34" charset="-128"/>
        <a:cs typeface="+mn-cs"/>
      </a:defRPr>
    </a:lvl4pPr>
    <a:lvl5pPr marL="1828800" algn="l" rtl="0" fontAlgn="base">
      <a:spcBef>
        <a:spcPct val="0"/>
      </a:spcBef>
      <a:spcAft>
        <a:spcPct val="0"/>
      </a:spcAft>
      <a:defRPr kern="1200">
        <a:solidFill>
          <a:schemeClr val="tx1"/>
        </a:solidFill>
        <a:latin typeface="Arial" pitchFamily="34" charset="0"/>
        <a:ea typeface="MS PGothic" pitchFamily="34" charset="-128"/>
        <a:cs typeface="+mn-cs"/>
      </a:defRPr>
    </a:lvl5pPr>
    <a:lvl6pPr marL="2286000" algn="l" defTabSz="914400" rtl="0" eaLnBrk="1" latinLnBrk="0" hangingPunct="1">
      <a:defRPr kern="1200">
        <a:solidFill>
          <a:schemeClr val="tx1"/>
        </a:solidFill>
        <a:latin typeface="Arial" pitchFamily="34" charset="0"/>
        <a:ea typeface="MS PGothic" pitchFamily="34" charset="-128"/>
        <a:cs typeface="+mn-cs"/>
      </a:defRPr>
    </a:lvl6pPr>
    <a:lvl7pPr marL="2743200" algn="l" defTabSz="914400" rtl="0" eaLnBrk="1" latinLnBrk="0" hangingPunct="1">
      <a:defRPr kern="1200">
        <a:solidFill>
          <a:schemeClr val="tx1"/>
        </a:solidFill>
        <a:latin typeface="Arial" pitchFamily="34" charset="0"/>
        <a:ea typeface="MS PGothic" pitchFamily="34" charset="-128"/>
        <a:cs typeface="+mn-cs"/>
      </a:defRPr>
    </a:lvl7pPr>
    <a:lvl8pPr marL="3200400" algn="l" defTabSz="914400" rtl="0" eaLnBrk="1" latinLnBrk="0" hangingPunct="1">
      <a:defRPr kern="1200">
        <a:solidFill>
          <a:schemeClr val="tx1"/>
        </a:solidFill>
        <a:latin typeface="Arial" pitchFamily="34" charset="0"/>
        <a:ea typeface="MS PGothic" pitchFamily="34" charset="-128"/>
        <a:cs typeface="+mn-cs"/>
      </a:defRPr>
    </a:lvl8pPr>
    <a:lvl9pPr marL="3657600" algn="l" defTabSz="914400" rtl="0" eaLnBrk="1" latinLnBrk="0" hangingPunct="1">
      <a:defRPr kern="1200">
        <a:solidFill>
          <a:schemeClr val="tx1"/>
        </a:solidFill>
        <a:latin typeface="Arial" pitchFamily="34" charset="0"/>
        <a:ea typeface="MS PGothic"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A30FA"/>
    <a:srgbClr val="FF6600"/>
    <a:srgbClr val="F139E4"/>
    <a:srgbClr val="B85250"/>
    <a:srgbClr val="FF3300"/>
    <a:srgbClr val="96969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24" autoAdjust="0"/>
    <p:restoredTop sz="94624" autoAdjust="0"/>
  </p:normalViewPr>
  <p:slideViewPr>
    <p:cSldViewPr>
      <p:cViewPr varScale="1">
        <p:scale>
          <a:sx n="68" d="100"/>
          <a:sy n="68" d="100"/>
        </p:scale>
        <p:origin x="1320" y="48"/>
      </p:cViewPr>
      <p:guideLst>
        <p:guide orient="horz" pos="2160"/>
        <p:guide pos="2880"/>
      </p:guideLst>
    </p:cSldViewPr>
  </p:slideViewPr>
  <p:notesTextViewPr>
    <p:cViewPr>
      <p:scale>
        <a:sx n="300" d="100"/>
        <a:sy n="300" d="100"/>
      </p:scale>
      <p:origin x="0" y="0"/>
    </p:cViewPr>
  </p:notesTextViewPr>
  <p:sorterViewPr>
    <p:cViewPr>
      <p:scale>
        <a:sx n="100" d="100"/>
        <a:sy n="100" d="100"/>
      </p:scale>
      <p:origin x="0" y="10314"/>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atin typeface="Calibri" charset="0"/>
                <a:ea typeface="ＭＳ Ｐゴシック" charset="-128"/>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itchFamily="34" charset="0"/>
              </a:defRPr>
            </a:lvl1pPr>
          </a:lstStyle>
          <a:p>
            <a:fld id="{88709C98-B80A-4F28-AF74-CF08CF81A715}" type="datetime1">
              <a:rPr lang="en-US"/>
              <a:pPr/>
              <a:t>3/24/2025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atin typeface="Calibri" charset="0"/>
                <a:ea typeface="ＭＳ Ｐゴシック" charset="-128"/>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itchFamily="34" charset="0"/>
              </a:defRPr>
            </a:lvl1pPr>
          </a:lstStyle>
          <a:p>
            <a:fld id="{4D112868-65FD-4572-A383-97DC0EC9B913}" type="slidenum">
              <a:rPr lang="en-US"/>
              <a:pPr/>
              <a:t>‹#›</a:t>
            </a:fld>
            <a:endParaRPr lang="en-US"/>
          </a:p>
        </p:txBody>
      </p:sp>
    </p:spTree>
    <p:extLst>
      <p:ext uri="{BB962C8B-B14F-4D97-AF65-F5344CB8AC3E}">
        <p14:creationId xmlns:p14="http://schemas.microsoft.com/office/powerpoint/2010/main" val="971118100"/>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MS PGothic"/>
        <a:cs typeface="MS PGothic"/>
      </a:defRPr>
    </a:lvl1pPr>
    <a:lvl2pPr marL="457200" algn="l" defTabSz="457200" rtl="0" eaLnBrk="0" fontAlgn="base" hangingPunct="0">
      <a:spcBef>
        <a:spcPct val="30000"/>
      </a:spcBef>
      <a:spcAft>
        <a:spcPct val="0"/>
      </a:spcAft>
      <a:defRPr sz="1200" kern="1200">
        <a:solidFill>
          <a:schemeClr val="tx1"/>
        </a:solidFill>
        <a:latin typeface="+mn-lt"/>
        <a:ea typeface="MS PGothic"/>
        <a:cs typeface="MS PGothic"/>
      </a:defRPr>
    </a:lvl2pPr>
    <a:lvl3pPr marL="914400" algn="l" defTabSz="457200" rtl="0" eaLnBrk="0" fontAlgn="base" hangingPunct="0">
      <a:spcBef>
        <a:spcPct val="30000"/>
      </a:spcBef>
      <a:spcAft>
        <a:spcPct val="0"/>
      </a:spcAft>
      <a:defRPr sz="1200" kern="1200">
        <a:solidFill>
          <a:schemeClr val="tx1"/>
        </a:solidFill>
        <a:latin typeface="+mn-lt"/>
        <a:ea typeface="MS PGothic"/>
        <a:cs typeface="MS PGothic"/>
      </a:defRPr>
    </a:lvl3pPr>
    <a:lvl4pPr marL="1371600" algn="l" defTabSz="457200" rtl="0" eaLnBrk="0" fontAlgn="base" hangingPunct="0">
      <a:spcBef>
        <a:spcPct val="30000"/>
      </a:spcBef>
      <a:spcAft>
        <a:spcPct val="0"/>
      </a:spcAft>
      <a:defRPr sz="1200" kern="1200">
        <a:solidFill>
          <a:schemeClr val="tx1"/>
        </a:solidFill>
        <a:latin typeface="+mn-lt"/>
        <a:ea typeface="MS PGothic"/>
        <a:cs typeface="MS PGothic"/>
      </a:defRPr>
    </a:lvl4pPr>
    <a:lvl5pPr marL="1828800" algn="l" defTabSz="457200" rtl="0" eaLnBrk="0" fontAlgn="base" hangingPunct="0">
      <a:spcBef>
        <a:spcPct val="30000"/>
      </a:spcBef>
      <a:spcAft>
        <a:spcPct val="0"/>
      </a:spcAft>
      <a:defRPr sz="1200" kern="1200">
        <a:solidFill>
          <a:schemeClr val="tx1"/>
        </a:solidFill>
        <a:latin typeface="+mn-lt"/>
        <a:ea typeface="MS PGothic"/>
        <a:cs typeface="MS PGothic"/>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5486400" cy="914400"/>
          </a:xfrm>
        </p:spPr>
        <p:txBody>
          <a:bodyPr/>
          <a:lstStyle/>
          <a:p>
            <a:r>
              <a:rPr lang="en-US" dirty="0"/>
              <a:t>Click to edit Master title style</a:t>
            </a:r>
          </a:p>
        </p:txBody>
      </p:sp>
      <p:sp>
        <p:nvSpPr>
          <p:cNvPr id="3" name="Subtitle 2"/>
          <p:cNvSpPr>
            <a:spLocks noGrp="1"/>
          </p:cNvSpPr>
          <p:nvPr>
            <p:ph type="subTitle" idx="1"/>
          </p:nvPr>
        </p:nvSpPr>
        <p:spPr>
          <a:xfrm>
            <a:off x="533400" y="1371600"/>
            <a:ext cx="8153400" cy="47244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lvl1pPr>
              <a:defRPr/>
            </a:lvl1pPr>
          </a:lstStyle>
          <a:p>
            <a:fld id="{1DECB620-3D6F-475C-99B4-F84ACB415DCE}" type="datetime1">
              <a:rPr lang="en-US" smtClean="0"/>
              <a:t>3/24/2025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FFC4ABB8-5B0F-4AA4-B6A6-7C7E2BD089D3}"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10" descr="LOGO.gif"/>
          <p:cNvPicPr>
            <a:picLocks noChangeAspect="1"/>
          </p:cNvPicPr>
          <p:nvPr userDrawn="1"/>
        </p:nvPicPr>
        <p:blipFill>
          <a:blip r:embed="rId2" cstate="print"/>
          <a:srcRect b="10713"/>
          <a:stretch>
            <a:fillRect/>
          </a:stretch>
        </p:blipFill>
        <p:spPr bwMode="auto">
          <a:xfrm>
            <a:off x="6553200" y="228600"/>
            <a:ext cx="2057400" cy="635000"/>
          </a:xfrm>
          <a:prstGeom prst="rect">
            <a:avLst/>
          </a:prstGeom>
          <a:noFill/>
          <a:ln w="9525">
            <a:noFill/>
            <a:miter lim="800000"/>
            <a:headEnd/>
            <a:tailEnd/>
          </a:ln>
        </p:spPr>
      </p:pic>
      <p:grpSp>
        <p:nvGrpSpPr>
          <p:cNvPr id="5" name="Group 7"/>
          <p:cNvGrpSpPr>
            <a:grpSpLocks/>
          </p:cNvGrpSpPr>
          <p:nvPr userDrawn="1"/>
        </p:nvGrpSpPr>
        <p:grpSpPr bwMode="auto">
          <a:xfrm>
            <a:off x="6146800" y="0"/>
            <a:ext cx="2997200" cy="876300"/>
            <a:chOff x="6096000" y="3924300"/>
            <a:chExt cx="2997200" cy="876300"/>
          </a:xfrm>
        </p:grpSpPr>
        <p:sp>
          <p:nvSpPr>
            <p:cNvPr id="6" name="Rectangle 11"/>
            <p:cNvSpPr>
              <a:spLocks noChangeArrowheads="1"/>
            </p:cNvSpPr>
            <p:nvPr/>
          </p:nvSpPr>
          <p:spPr bwMode="auto">
            <a:xfrm>
              <a:off x="6096000" y="3924300"/>
              <a:ext cx="2997200" cy="838200"/>
            </a:xfrm>
            <a:prstGeom prst="rect">
              <a:avLst/>
            </a:prstGeom>
            <a:solidFill>
              <a:srgbClr val="FF3300"/>
            </a:solidFill>
            <a:ln w="9525">
              <a:noFill/>
              <a:miter lim="800000"/>
              <a:headEnd/>
              <a:tailEnd/>
            </a:ln>
          </p:spPr>
          <p:txBody>
            <a:bodyPr wrap="none" anchor="ctr"/>
            <a:lstStyle/>
            <a:p>
              <a:endParaRPr lang="en-US">
                <a:latin typeface="Calibri" pitchFamily="34" charset="0"/>
              </a:endParaRPr>
            </a:p>
          </p:txBody>
        </p:sp>
        <p:pic>
          <p:nvPicPr>
            <p:cNvPr id="7" name="Picture 9" descr="LOGO.gif"/>
            <p:cNvPicPr>
              <a:picLocks noChangeAspect="1"/>
            </p:cNvPicPr>
            <p:nvPr/>
          </p:nvPicPr>
          <p:blipFill>
            <a:blip r:embed="rId2" cstate="print"/>
            <a:srcRect b="10713"/>
            <a:stretch>
              <a:fillRect/>
            </a:stretch>
          </p:blipFill>
          <p:spPr bwMode="auto">
            <a:xfrm>
              <a:off x="6502400" y="4152900"/>
              <a:ext cx="2057400" cy="635000"/>
            </a:xfrm>
            <a:prstGeom prst="rect">
              <a:avLst/>
            </a:prstGeom>
            <a:noFill/>
            <a:ln w="9525">
              <a:noFill/>
              <a:miter lim="800000"/>
              <a:headEnd/>
              <a:tailEnd/>
            </a:ln>
          </p:spPr>
        </p:pic>
        <p:sp>
          <p:nvSpPr>
            <p:cNvPr id="8" name="Rectangle 7"/>
            <p:cNvSpPr/>
            <p:nvPr/>
          </p:nvSpPr>
          <p:spPr>
            <a:xfrm>
              <a:off x="6477000" y="4114800"/>
              <a:ext cx="207645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pic>
        <p:nvPicPr>
          <p:cNvPr id="9" name="Picture 15" descr="logo.jpg"/>
          <p:cNvPicPr>
            <a:picLocks noChangeAspect="1"/>
          </p:cNvPicPr>
          <p:nvPr userDrawn="1"/>
        </p:nvPicPr>
        <p:blipFill>
          <a:blip r:embed="rId3" cstate="print"/>
          <a:srcRect/>
          <a:stretch>
            <a:fillRect/>
          </a:stretch>
        </p:blipFill>
        <p:spPr bwMode="auto">
          <a:xfrm>
            <a:off x="6553200" y="228600"/>
            <a:ext cx="1920875" cy="609600"/>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3"/>
          <p:cNvSpPr>
            <a:spLocks noGrp="1"/>
          </p:cNvSpPr>
          <p:nvPr>
            <p:ph type="dt" sz="half" idx="10"/>
          </p:nvPr>
        </p:nvSpPr>
        <p:spPr/>
        <p:txBody>
          <a:bodyPr/>
          <a:lstStyle>
            <a:lvl1pPr>
              <a:defRPr/>
            </a:lvl1pPr>
          </a:lstStyle>
          <a:p>
            <a:fld id="{EC0C9E5F-E2AC-4F13-AAB0-0CEBE3A9E119}" type="datetime1">
              <a:rPr lang="en-US" smtClean="0"/>
              <a:t>3/24/2025</a:t>
            </a:fld>
            <a:endParaRPr lang="en-US"/>
          </a:p>
        </p:txBody>
      </p:sp>
      <p:sp>
        <p:nvSpPr>
          <p:cNvPr id="11" name="Footer Placeholder 4"/>
          <p:cNvSpPr>
            <a:spLocks noGrp="1"/>
          </p:cNvSpPr>
          <p:nvPr>
            <p:ph type="ftr" sz="quarter" idx="11"/>
          </p:nvPr>
        </p:nvSpPr>
        <p:spPr/>
        <p:txBody>
          <a:bodyPr/>
          <a:lstStyle>
            <a:lvl1pPr>
              <a:defRPr/>
            </a:lvl1pPr>
          </a:lstStyle>
          <a:p>
            <a:pPr>
              <a:defRPr/>
            </a:pPr>
            <a:endParaRPr lang="en-US"/>
          </a:p>
        </p:txBody>
      </p:sp>
      <p:sp>
        <p:nvSpPr>
          <p:cNvPr id="12" name="Slide Number Placeholder 5"/>
          <p:cNvSpPr>
            <a:spLocks noGrp="1"/>
          </p:cNvSpPr>
          <p:nvPr>
            <p:ph type="sldNum" sz="quarter" idx="12"/>
          </p:nvPr>
        </p:nvSpPr>
        <p:spPr/>
        <p:txBody>
          <a:bodyPr/>
          <a:lstStyle>
            <a:lvl1pPr>
              <a:defRPr/>
            </a:lvl1pPr>
          </a:lstStyle>
          <a:p>
            <a:fld id="{8BD8F058-9003-4658-AA47-7D4800AF7EA2}"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jpeg"/><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0" y="0"/>
            <a:ext cx="6477000" cy="838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3716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Calibri" pitchFamily="34" charset="0"/>
              </a:defRPr>
            </a:lvl1pPr>
          </a:lstStyle>
          <a:p>
            <a:fld id="{99D6F25E-4331-49B5-985A-2CDB1C4D7CA5}" type="datetime1">
              <a:rPr lang="en-US" smtClean="0"/>
              <a:t>3/24/2025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latin typeface="Calibri" charset="0"/>
                <a:ea typeface="ＭＳ Ｐゴシック" charset="-128"/>
                <a:cs typeface="+mn-cs"/>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pitchFamily="34" charset="0"/>
              </a:defRPr>
            </a:lvl1pPr>
          </a:lstStyle>
          <a:p>
            <a:fld id="{775DC763-8AAC-4A07-A453-38B55A3783BD}" type="slidenum">
              <a:rPr lang="en-US"/>
              <a:pPr/>
              <a:t>‹#›</a:t>
            </a:fld>
            <a:endParaRPr lang="en-US"/>
          </a:p>
        </p:txBody>
      </p:sp>
      <p:sp>
        <p:nvSpPr>
          <p:cNvPr id="1031" name="Rectangle 11"/>
          <p:cNvSpPr>
            <a:spLocks noChangeArrowheads="1"/>
          </p:cNvSpPr>
          <p:nvPr/>
        </p:nvSpPr>
        <p:spPr bwMode="auto">
          <a:xfrm>
            <a:off x="0" y="0"/>
            <a:ext cx="9144000" cy="838200"/>
          </a:xfrm>
          <a:prstGeom prst="rect">
            <a:avLst/>
          </a:prstGeom>
          <a:solidFill>
            <a:srgbClr val="FF3300"/>
          </a:solidFill>
          <a:ln w="9525">
            <a:noFill/>
            <a:miter lim="800000"/>
            <a:headEnd/>
            <a:tailEnd/>
          </a:ln>
        </p:spPr>
        <p:txBody>
          <a:bodyPr wrap="none" anchor="ctr"/>
          <a:lstStyle/>
          <a:p>
            <a:endParaRPr lang="en-US">
              <a:latin typeface="Calibri" pitchFamily="34" charset="0"/>
            </a:endParaRPr>
          </a:p>
        </p:txBody>
      </p:sp>
      <p:sp>
        <p:nvSpPr>
          <p:cNvPr id="8" name="Rectangle 11"/>
          <p:cNvSpPr>
            <a:spLocks noChangeArrowheads="1"/>
          </p:cNvSpPr>
          <p:nvPr/>
        </p:nvSpPr>
        <p:spPr bwMode="auto">
          <a:xfrm flipV="1">
            <a:off x="0" y="6705600"/>
            <a:ext cx="9144000" cy="198116"/>
          </a:xfrm>
          <a:prstGeom prst="rect">
            <a:avLst/>
          </a:prstGeom>
          <a:solidFill>
            <a:srgbClr val="FF0000"/>
          </a:solidFill>
          <a:ln w="9525">
            <a:noFill/>
            <a:miter lim="800000"/>
            <a:headEnd/>
            <a:tailEnd/>
          </a:ln>
          <a:effectLst/>
          <a:scene3d>
            <a:camera prst="orthographicFront"/>
            <a:lightRig rig="threePt" dir="t"/>
          </a:scene3d>
          <a:sp3d>
            <a:bevelB/>
          </a:sp3d>
        </p:spPr>
        <p:txBody>
          <a:bodyPr wrap="none" anchor="ctr"/>
          <a:lstStyle/>
          <a:p>
            <a:pPr>
              <a:defRPr/>
            </a:pPr>
            <a:endParaRPr lang="en-US">
              <a:latin typeface="Calibri" charset="0"/>
              <a:ea typeface="ＭＳ Ｐゴシック" charset="-128"/>
            </a:endParaRPr>
          </a:p>
        </p:txBody>
      </p:sp>
      <p:pic>
        <p:nvPicPr>
          <p:cNvPr id="1035" name="Picture 10" descr="LOGO.gif"/>
          <p:cNvPicPr>
            <a:picLocks noChangeAspect="1"/>
          </p:cNvPicPr>
          <p:nvPr/>
        </p:nvPicPr>
        <p:blipFill>
          <a:blip r:embed="rId4" cstate="print"/>
          <a:srcRect b="10713"/>
          <a:stretch>
            <a:fillRect/>
          </a:stretch>
        </p:blipFill>
        <p:spPr bwMode="auto">
          <a:xfrm>
            <a:off x="6553200" y="228600"/>
            <a:ext cx="2057400" cy="635000"/>
          </a:xfrm>
          <a:prstGeom prst="rect">
            <a:avLst/>
          </a:prstGeom>
          <a:noFill/>
          <a:ln w="9525">
            <a:noFill/>
            <a:miter lim="800000"/>
            <a:headEnd/>
            <a:tailEnd/>
          </a:ln>
        </p:spPr>
      </p:pic>
      <p:pic>
        <p:nvPicPr>
          <p:cNvPr id="1036" name="Picture 10" descr="LOGO.gif"/>
          <p:cNvPicPr>
            <a:picLocks noChangeAspect="1"/>
          </p:cNvPicPr>
          <p:nvPr/>
        </p:nvPicPr>
        <p:blipFill>
          <a:blip r:embed="rId4" cstate="print"/>
          <a:srcRect b="10713"/>
          <a:stretch>
            <a:fillRect/>
          </a:stretch>
        </p:blipFill>
        <p:spPr bwMode="auto">
          <a:xfrm>
            <a:off x="6553200" y="228600"/>
            <a:ext cx="2057400" cy="635000"/>
          </a:xfrm>
          <a:prstGeom prst="rect">
            <a:avLst/>
          </a:prstGeom>
          <a:noFill/>
          <a:ln w="9525">
            <a:noFill/>
            <a:miter lim="800000"/>
            <a:headEnd/>
            <a:tailEnd/>
          </a:ln>
        </p:spPr>
      </p:pic>
      <p:grpSp>
        <p:nvGrpSpPr>
          <p:cNvPr id="1037" name="Group 7"/>
          <p:cNvGrpSpPr>
            <a:grpSpLocks/>
          </p:cNvGrpSpPr>
          <p:nvPr/>
        </p:nvGrpSpPr>
        <p:grpSpPr bwMode="auto">
          <a:xfrm>
            <a:off x="6146800" y="0"/>
            <a:ext cx="2997200" cy="876300"/>
            <a:chOff x="6096000" y="3924300"/>
            <a:chExt cx="2997200" cy="876300"/>
          </a:xfrm>
        </p:grpSpPr>
        <p:sp>
          <p:nvSpPr>
            <p:cNvPr id="1039" name="Rectangle 11"/>
            <p:cNvSpPr>
              <a:spLocks noChangeArrowheads="1"/>
            </p:cNvSpPr>
            <p:nvPr/>
          </p:nvSpPr>
          <p:spPr bwMode="auto">
            <a:xfrm>
              <a:off x="6096000" y="3924300"/>
              <a:ext cx="2997200" cy="838200"/>
            </a:xfrm>
            <a:prstGeom prst="rect">
              <a:avLst/>
            </a:prstGeom>
            <a:solidFill>
              <a:srgbClr val="FF3300"/>
            </a:solidFill>
            <a:ln w="9525">
              <a:noFill/>
              <a:miter lim="800000"/>
              <a:headEnd/>
              <a:tailEnd/>
            </a:ln>
          </p:spPr>
          <p:txBody>
            <a:bodyPr wrap="none" anchor="ctr"/>
            <a:lstStyle/>
            <a:p>
              <a:endParaRPr lang="en-US">
                <a:latin typeface="Calibri" pitchFamily="34" charset="0"/>
              </a:endParaRPr>
            </a:p>
          </p:txBody>
        </p:sp>
        <p:pic>
          <p:nvPicPr>
            <p:cNvPr id="1040" name="Picture 9" descr="LOGO.gif"/>
            <p:cNvPicPr>
              <a:picLocks noChangeAspect="1"/>
            </p:cNvPicPr>
            <p:nvPr/>
          </p:nvPicPr>
          <p:blipFill>
            <a:blip r:embed="rId4" cstate="print"/>
            <a:srcRect b="10713"/>
            <a:stretch>
              <a:fillRect/>
            </a:stretch>
          </p:blipFill>
          <p:spPr bwMode="auto">
            <a:xfrm>
              <a:off x="6502400" y="4152900"/>
              <a:ext cx="2057400" cy="635000"/>
            </a:xfrm>
            <a:prstGeom prst="rect">
              <a:avLst/>
            </a:prstGeom>
            <a:noFill/>
            <a:ln w="9525">
              <a:noFill/>
              <a:miter lim="800000"/>
              <a:headEnd/>
              <a:tailEnd/>
            </a:ln>
          </p:spPr>
        </p:pic>
        <p:sp>
          <p:nvSpPr>
            <p:cNvPr id="19" name="Rectangle 18"/>
            <p:cNvSpPr/>
            <p:nvPr/>
          </p:nvSpPr>
          <p:spPr>
            <a:xfrm>
              <a:off x="6477000" y="4114800"/>
              <a:ext cx="207645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pic>
        <p:nvPicPr>
          <p:cNvPr id="1038" name="Picture 15" descr="logo.jpg"/>
          <p:cNvPicPr>
            <a:picLocks noChangeAspect="1"/>
          </p:cNvPicPr>
          <p:nvPr/>
        </p:nvPicPr>
        <p:blipFill>
          <a:blip r:embed="rId5" cstate="print"/>
          <a:srcRect/>
          <a:stretch>
            <a:fillRect/>
          </a:stretch>
        </p:blipFill>
        <p:spPr bwMode="auto">
          <a:xfrm>
            <a:off x="6553200" y="228600"/>
            <a:ext cx="1920875" cy="6096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4504" r:id="rId1"/>
    <p:sldLayoutId id="2147484505" r:id="rId2"/>
  </p:sldLayoutIdLst>
  <p:hf sldNum="0" hdr="0" ftr="0" dt="0"/>
  <p:txStyles>
    <p:titleStyle>
      <a:lvl1pPr algn="ctr" rtl="0" eaLnBrk="0" fontAlgn="base" hangingPunct="0">
        <a:spcBef>
          <a:spcPct val="0"/>
        </a:spcBef>
        <a:spcAft>
          <a:spcPct val="0"/>
        </a:spcAft>
        <a:defRPr sz="3000" kern="1200">
          <a:solidFill>
            <a:schemeClr val="tx1"/>
          </a:solidFill>
          <a:latin typeface="+mj-lt"/>
          <a:ea typeface="MS PGothic"/>
          <a:cs typeface="MS PGothic"/>
        </a:defRPr>
      </a:lvl1pPr>
      <a:lvl2pPr algn="ctr" rtl="0" eaLnBrk="0" fontAlgn="base" hangingPunct="0">
        <a:spcBef>
          <a:spcPct val="0"/>
        </a:spcBef>
        <a:spcAft>
          <a:spcPct val="0"/>
        </a:spcAft>
        <a:defRPr sz="3000">
          <a:solidFill>
            <a:schemeClr val="tx1"/>
          </a:solidFill>
          <a:latin typeface="Calibri" charset="0"/>
          <a:ea typeface="MS PGothic"/>
          <a:cs typeface="MS PGothic"/>
        </a:defRPr>
      </a:lvl2pPr>
      <a:lvl3pPr algn="ctr" rtl="0" eaLnBrk="0" fontAlgn="base" hangingPunct="0">
        <a:spcBef>
          <a:spcPct val="0"/>
        </a:spcBef>
        <a:spcAft>
          <a:spcPct val="0"/>
        </a:spcAft>
        <a:defRPr sz="3000">
          <a:solidFill>
            <a:schemeClr val="tx1"/>
          </a:solidFill>
          <a:latin typeface="Calibri" charset="0"/>
          <a:ea typeface="MS PGothic"/>
          <a:cs typeface="MS PGothic"/>
        </a:defRPr>
      </a:lvl3pPr>
      <a:lvl4pPr algn="ctr" rtl="0" eaLnBrk="0" fontAlgn="base" hangingPunct="0">
        <a:spcBef>
          <a:spcPct val="0"/>
        </a:spcBef>
        <a:spcAft>
          <a:spcPct val="0"/>
        </a:spcAft>
        <a:defRPr sz="3000">
          <a:solidFill>
            <a:schemeClr val="tx1"/>
          </a:solidFill>
          <a:latin typeface="Calibri" charset="0"/>
          <a:ea typeface="MS PGothic"/>
          <a:cs typeface="MS PGothic"/>
        </a:defRPr>
      </a:lvl4pPr>
      <a:lvl5pPr algn="ctr" rtl="0" eaLnBrk="0" fontAlgn="base" hangingPunct="0">
        <a:spcBef>
          <a:spcPct val="0"/>
        </a:spcBef>
        <a:spcAft>
          <a:spcPct val="0"/>
        </a:spcAft>
        <a:defRPr sz="3000">
          <a:solidFill>
            <a:schemeClr val="tx1"/>
          </a:solidFill>
          <a:latin typeface="Calibri" charset="0"/>
          <a:ea typeface="MS PGothic"/>
          <a:cs typeface="MS PGothic"/>
        </a:defRPr>
      </a:lvl5pPr>
      <a:lvl6pPr marL="457200" algn="ctr" rtl="0" fontAlgn="base">
        <a:spcBef>
          <a:spcPct val="0"/>
        </a:spcBef>
        <a:spcAft>
          <a:spcPct val="0"/>
        </a:spcAft>
        <a:defRPr sz="3000">
          <a:solidFill>
            <a:schemeClr val="tx1"/>
          </a:solidFill>
          <a:latin typeface="Calibri" charset="0"/>
          <a:ea typeface="ＭＳ Ｐゴシック" charset="-128"/>
        </a:defRPr>
      </a:lvl6pPr>
      <a:lvl7pPr marL="914400" algn="ctr" rtl="0" fontAlgn="base">
        <a:spcBef>
          <a:spcPct val="0"/>
        </a:spcBef>
        <a:spcAft>
          <a:spcPct val="0"/>
        </a:spcAft>
        <a:defRPr sz="3000">
          <a:solidFill>
            <a:schemeClr val="tx1"/>
          </a:solidFill>
          <a:latin typeface="Calibri" charset="0"/>
          <a:ea typeface="ＭＳ Ｐゴシック" charset="-128"/>
        </a:defRPr>
      </a:lvl7pPr>
      <a:lvl8pPr marL="1371600" algn="ctr" rtl="0" fontAlgn="base">
        <a:spcBef>
          <a:spcPct val="0"/>
        </a:spcBef>
        <a:spcAft>
          <a:spcPct val="0"/>
        </a:spcAft>
        <a:defRPr sz="3000">
          <a:solidFill>
            <a:schemeClr val="tx1"/>
          </a:solidFill>
          <a:latin typeface="Calibri" charset="0"/>
          <a:ea typeface="ＭＳ Ｐゴシック" charset="-128"/>
        </a:defRPr>
      </a:lvl8pPr>
      <a:lvl9pPr marL="1828800" algn="ctr" rtl="0" fontAlgn="base">
        <a:spcBef>
          <a:spcPct val="0"/>
        </a:spcBef>
        <a:spcAft>
          <a:spcPct val="0"/>
        </a:spcAft>
        <a:defRPr sz="3000">
          <a:solidFill>
            <a:schemeClr val="tx1"/>
          </a:solidFill>
          <a:latin typeface="Calibri" charset="0"/>
          <a:ea typeface="ＭＳ Ｐゴシック" charset="-128"/>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S PGothic"/>
          <a:cs typeface="MS PGothic"/>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S PGothic"/>
          <a:cs typeface="MS PGothic"/>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S PGothic"/>
          <a:cs typeface="MS PGothic"/>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S PGothic"/>
          <a:cs typeface="MS PGothic"/>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S PGothic"/>
          <a:cs typeface="MS PGothic"/>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2170517-2D8F-1877-A182-ED351AEA83BC}"/>
              </a:ext>
            </a:extLst>
          </p:cNvPr>
          <p:cNvSpPr>
            <a:spLocks noGrp="1"/>
          </p:cNvSpPr>
          <p:nvPr>
            <p:ph type="title"/>
          </p:nvPr>
        </p:nvSpPr>
        <p:spPr/>
        <p:txBody>
          <a:bodyPr/>
          <a:lstStyle/>
          <a:p>
            <a:r>
              <a:rPr lang="en-IN" b="1" dirty="0"/>
              <a:t>Addressing Modes</a:t>
            </a:r>
          </a:p>
        </p:txBody>
      </p:sp>
      <p:sp>
        <p:nvSpPr>
          <p:cNvPr id="3" name="Content Placeholder 2">
            <a:extLst>
              <a:ext uri="{FF2B5EF4-FFF2-40B4-BE49-F238E27FC236}">
                <a16:creationId xmlns:a16="http://schemas.microsoft.com/office/drawing/2014/main" xmlns="" id="{6B35B732-F6EC-FC43-E27F-41F8E596B6CF}"/>
              </a:ext>
            </a:extLst>
          </p:cNvPr>
          <p:cNvSpPr>
            <a:spLocks noGrp="1"/>
          </p:cNvSpPr>
          <p:nvPr>
            <p:ph idx="1"/>
          </p:nvPr>
        </p:nvSpPr>
        <p:spPr/>
        <p:txBody>
          <a:bodyPr/>
          <a:lstStyle/>
          <a:p>
            <a:pPr algn="just"/>
            <a:r>
              <a:rPr lang="en-US" sz="2000" dirty="0">
                <a:latin typeface="Times New Roman" panose="02020603050405020304" pitchFamily="18" charset="0"/>
                <a:cs typeface="Times New Roman" panose="02020603050405020304" pitchFamily="18" charset="0"/>
              </a:rPr>
              <a:t>The operation field of an instruction specifies the operation to be performed. This operation must be executed on some data stored in computer registers or memory words. The way the operands are chosen during program execution is dependent on the addressing mode of the instruction. </a:t>
            </a:r>
          </a:p>
          <a:p>
            <a:pPr algn="just"/>
            <a:r>
              <a:rPr lang="en-US" sz="2000" dirty="0">
                <a:latin typeface="Times New Roman" panose="02020603050405020304" pitchFamily="18" charset="0"/>
                <a:cs typeface="Times New Roman" panose="02020603050405020304" pitchFamily="18" charset="0"/>
              </a:rPr>
              <a:t>The addressing mode specifies a rule for interpreting or modifying the address field of the instruction before the operand is actually referenced. Computers use addressing mode techniques for the purpose of accommodating one or both of the following provisions: </a:t>
            </a:r>
          </a:p>
          <a:p>
            <a:pPr>
              <a:buAutoNum type="arabicPeriod"/>
            </a:pPr>
            <a:r>
              <a:rPr lang="en-US" sz="2000" dirty="0">
                <a:latin typeface="Times New Roman" panose="02020603050405020304" pitchFamily="18" charset="0"/>
                <a:cs typeface="Times New Roman" panose="02020603050405020304" pitchFamily="18" charset="0"/>
              </a:rPr>
              <a:t>To give programming versatility to the user by providing such facilities as pointers to memory, counters for loop control, indexing of data, and program relocation. </a:t>
            </a:r>
          </a:p>
          <a:p>
            <a:pPr>
              <a:buAutoNum type="arabicPeriod"/>
            </a:pPr>
            <a:r>
              <a:rPr lang="en-US" sz="2000" dirty="0">
                <a:latin typeface="Times New Roman" panose="02020603050405020304" pitchFamily="18" charset="0"/>
                <a:cs typeface="Times New Roman" panose="02020603050405020304" pitchFamily="18" charset="0"/>
              </a:rPr>
              <a:t>To reduce the number of bits in the addressing field of the instruction. </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580650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D4AA68F-AFCB-B141-4D9E-D4AA6EA3473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xmlns="" id="{BAC08B8C-C3AD-9945-307B-92D6055193A0}"/>
              </a:ext>
            </a:extLst>
          </p:cNvPr>
          <p:cNvSpPr>
            <a:spLocks noGrp="1"/>
          </p:cNvSpPr>
          <p:nvPr>
            <p:ph idx="1"/>
          </p:nvPr>
        </p:nvSpPr>
        <p:spPr/>
        <p:txBody>
          <a:bodyPr/>
          <a:lstStyle/>
          <a:p>
            <a:pPr algn="just"/>
            <a:r>
              <a:rPr lang="en-US" sz="2000" dirty="0">
                <a:latin typeface="Times New Roman" panose="02020603050405020304" pitchFamily="18" charset="0"/>
                <a:cs typeface="Times New Roman" panose="02020603050405020304" pitchFamily="18" charset="0"/>
              </a:rPr>
              <a:t>The availability of the addressing modes gives the experienced assembly language programmer flexibility for writing programs that are more efficient with respect to the number of instructions and execution time. To understand the various addressing modes to be presented in this section, it is imperative that we understand the basic operation cycle of the computer. </a:t>
            </a:r>
          </a:p>
          <a:p>
            <a:pPr algn="just"/>
            <a:r>
              <a:rPr lang="en-US" sz="2000" dirty="0">
                <a:latin typeface="Times New Roman" panose="02020603050405020304" pitchFamily="18" charset="0"/>
                <a:cs typeface="Times New Roman" panose="02020603050405020304" pitchFamily="18" charset="0"/>
              </a:rPr>
              <a:t>The control unit of a computer is designed to go through an instruction cycle that is divided into three major phases: </a:t>
            </a:r>
          </a:p>
          <a:p>
            <a:pPr algn="just"/>
            <a:r>
              <a:rPr lang="en-US" sz="2000" dirty="0">
                <a:latin typeface="Times New Roman" panose="02020603050405020304" pitchFamily="18" charset="0"/>
                <a:cs typeface="Times New Roman" panose="02020603050405020304" pitchFamily="18" charset="0"/>
              </a:rPr>
              <a:t>1. Fetch the instruction from memory. </a:t>
            </a:r>
          </a:p>
          <a:p>
            <a:pPr algn="just"/>
            <a:r>
              <a:rPr lang="en-US" sz="2000" dirty="0">
                <a:latin typeface="Times New Roman" panose="02020603050405020304" pitchFamily="18" charset="0"/>
                <a:cs typeface="Times New Roman" panose="02020603050405020304" pitchFamily="18" charset="0"/>
              </a:rPr>
              <a:t>2. Decode the instruction. </a:t>
            </a:r>
          </a:p>
          <a:p>
            <a:pPr algn="just"/>
            <a:r>
              <a:rPr lang="en-US" sz="2000" dirty="0">
                <a:latin typeface="Times New Roman" panose="02020603050405020304" pitchFamily="18" charset="0"/>
                <a:cs typeface="Times New Roman" panose="02020603050405020304" pitchFamily="18" charset="0"/>
              </a:rPr>
              <a:t>3. Execute the instruction.</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3087109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24D3321-4735-A082-94CA-B7CAF2AB231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xmlns="" id="{EB7E706D-4BA3-71BF-04E5-399A4CA59837}"/>
              </a:ext>
            </a:extLst>
          </p:cNvPr>
          <p:cNvSpPr>
            <a:spLocks noGrp="1"/>
          </p:cNvSpPr>
          <p:nvPr>
            <p:ph idx="1"/>
          </p:nvPr>
        </p:nvSpPr>
        <p:spPr/>
        <p:txBody>
          <a:bodyPr/>
          <a:lstStyle/>
          <a:p>
            <a:r>
              <a:rPr lang="en-US" sz="1800" dirty="0"/>
              <a:t>An example of an instruction format with a distinct addressing mode field is shown in Fig. below.  The operation code specifies the operation to be performed. The mode field is used to locate the operands needed for the operation. There may or may not be an address field in the instruction. If there is an address field, it may designate a memory address or a processor register. Moreover, as discussed in the preceding section, the instruction may have more than one address field, and each address field may be associated with its own particular addressing mode. Although most addressing modes modify the address field of the instruction, there are two modes that need no address field at all. </a:t>
            </a:r>
          </a:p>
          <a:p>
            <a:endParaRPr lang="en-US" sz="1800" dirty="0"/>
          </a:p>
          <a:p>
            <a:endParaRPr lang="en-US" sz="1800" dirty="0"/>
          </a:p>
          <a:p>
            <a:endParaRPr lang="en-US" sz="1800" dirty="0"/>
          </a:p>
          <a:p>
            <a:endParaRPr lang="en-US" sz="1800" dirty="0" smtClean="0"/>
          </a:p>
          <a:p>
            <a:r>
              <a:rPr lang="en-US" sz="1800" dirty="0" smtClean="0"/>
              <a:t>These </a:t>
            </a:r>
            <a:r>
              <a:rPr lang="en-US" sz="1800" dirty="0"/>
              <a:t>are the implied and immediate modes.</a:t>
            </a:r>
            <a:endParaRPr lang="en-IN" sz="1800" dirty="0"/>
          </a:p>
        </p:txBody>
      </p:sp>
      <p:pic>
        <p:nvPicPr>
          <p:cNvPr id="5" name="Picture 4">
            <a:extLst>
              <a:ext uri="{FF2B5EF4-FFF2-40B4-BE49-F238E27FC236}">
                <a16:creationId xmlns:a16="http://schemas.microsoft.com/office/drawing/2014/main" xmlns="" id="{B97A4980-4735-9258-FDBB-75851656D10E}"/>
              </a:ext>
            </a:extLst>
          </p:cNvPr>
          <p:cNvPicPr>
            <a:picLocks noChangeAspect="1"/>
          </p:cNvPicPr>
          <p:nvPr/>
        </p:nvPicPr>
        <p:blipFill>
          <a:blip r:embed="rId2"/>
          <a:stretch>
            <a:fillRect/>
          </a:stretch>
        </p:blipFill>
        <p:spPr>
          <a:xfrm>
            <a:off x="1371600" y="3962400"/>
            <a:ext cx="7042480" cy="1219200"/>
          </a:xfrm>
          <a:prstGeom prst="rect">
            <a:avLst/>
          </a:prstGeom>
        </p:spPr>
      </p:pic>
    </p:spTree>
    <p:extLst>
      <p:ext uri="{BB962C8B-B14F-4D97-AF65-F5344CB8AC3E}">
        <p14:creationId xmlns:p14="http://schemas.microsoft.com/office/powerpoint/2010/main" val="355385134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8CACB20-950F-D4F3-86EA-C3887FCB91D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xmlns="" id="{43DA19AD-9DD2-7BDF-B282-95811F9862FB}"/>
              </a:ext>
            </a:extLst>
          </p:cNvPr>
          <p:cNvSpPr>
            <a:spLocks noGrp="1"/>
          </p:cNvSpPr>
          <p:nvPr>
            <p:ph idx="1"/>
          </p:nvPr>
        </p:nvSpPr>
        <p:spPr/>
        <p:txBody>
          <a:bodyPr/>
          <a:lstStyle/>
          <a:p>
            <a:pPr marL="0" indent="0">
              <a:buNone/>
            </a:pPr>
            <a:r>
              <a:rPr lang="en-IN" sz="2000" b="1" dirty="0"/>
              <a:t>Various Addressing Modes are:</a:t>
            </a:r>
          </a:p>
          <a:p>
            <a:pPr>
              <a:buFont typeface="+mj-lt"/>
              <a:buAutoNum type="arabicPeriod"/>
            </a:pPr>
            <a:r>
              <a:rPr lang="en-US" sz="1800" dirty="0"/>
              <a:t>Implied Mode</a:t>
            </a:r>
          </a:p>
          <a:p>
            <a:pPr>
              <a:buFont typeface="+mj-lt"/>
              <a:buAutoNum type="arabicPeriod"/>
            </a:pPr>
            <a:r>
              <a:rPr lang="en-US" sz="1800" dirty="0"/>
              <a:t>Immediate Mode</a:t>
            </a:r>
          </a:p>
          <a:p>
            <a:pPr>
              <a:buFont typeface="+mj-lt"/>
              <a:buAutoNum type="arabicPeriod"/>
            </a:pPr>
            <a:r>
              <a:rPr lang="en-US" sz="1800" dirty="0"/>
              <a:t>Register Mode</a:t>
            </a:r>
          </a:p>
          <a:p>
            <a:pPr>
              <a:buFont typeface="+mj-lt"/>
              <a:buAutoNum type="arabicPeriod"/>
            </a:pPr>
            <a:r>
              <a:rPr lang="en-US" sz="1800" dirty="0"/>
              <a:t>Register Indirect Mode</a:t>
            </a:r>
          </a:p>
          <a:p>
            <a:pPr>
              <a:buFont typeface="+mj-lt"/>
              <a:buAutoNum type="arabicPeriod"/>
            </a:pPr>
            <a:r>
              <a:rPr lang="en-US" sz="1800" dirty="0"/>
              <a:t>Autoincrement or Autodecrement Mode</a:t>
            </a:r>
          </a:p>
          <a:p>
            <a:pPr>
              <a:buFont typeface="+mj-lt"/>
              <a:buAutoNum type="arabicPeriod"/>
            </a:pPr>
            <a:r>
              <a:rPr lang="en-US" sz="1800" dirty="0"/>
              <a:t>Direct Address Mode</a:t>
            </a:r>
          </a:p>
          <a:p>
            <a:pPr>
              <a:buFont typeface="+mj-lt"/>
              <a:buAutoNum type="arabicPeriod"/>
            </a:pPr>
            <a:r>
              <a:rPr lang="en-US" sz="1800" dirty="0"/>
              <a:t>Indirect Address Mode</a:t>
            </a:r>
          </a:p>
          <a:p>
            <a:pPr>
              <a:buFont typeface="+mj-lt"/>
              <a:buAutoNum type="arabicPeriod"/>
            </a:pPr>
            <a:r>
              <a:rPr lang="en-US" sz="1800" dirty="0"/>
              <a:t>Relative Address Mode</a:t>
            </a:r>
          </a:p>
          <a:p>
            <a:endParaRPr lang="en-IN" sz="1800" dirty="0"/>
          </a:p>
          <a:p>
            <a:endParaRPr lang="en-IN" dirty="0"/>
          </a:p>
        </p:txBody>
      </p:sp>
    </p:spTree>
    <p:extLst>
      <p:ext uri="{BB962C8B-B14F-4D97-AF65-F5344CB8AC3E}">
        <p14:creationId xmlns:p14="http://schemas.microsoft.com/office/powerpoint/2010/main" val="203662459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BA48EAB9-86E3-D8C0-521A-E970DA439B46}"/>
              </a:ext>
            </a:extLst>
          </p:cNvPr>
          <p:cNvSpPr>
            <a:spLocks noGrp="1"/>
          </p:cNvSpPr>
          <p:nvPr>
            <p:ph idx="1"/>
          </p:nvPr>
        </p:nvSpPr>
        <p:spPr>
          <a:xfrm>
            <a:off x="381000" y="1371600"/>
            <a:ext cx="8229600" cy="4648200"/>
          </a:xfrm>
        </p:spPr>
        <p:txBody>
          <a:bodyPr/>
          <a:lstStyle/>
          <a:p>
            <a:pPr algn="just"/>
            <a:r>
              <a:rPr lang="en-US" sz="1800" b="1" dirty="0"/>
              <a:t>Implied Mode: </a:t>
            </a:r>
            <a:r>
              <a:rPr lang="en-US" sz="1800" dirty="0"/>
              <a:t>In this mode the operands are specified implicitly in the definition of the instruction. For example, the instruction "complement accumulator" is an implied-mode instruction because the operand in the accumulator register is implied in the definition of the instruction. In fact, all register reference instructions that use an accumulator are implied-mode instructions. Zero-address instructions in a stack-organized computer are implied-mode instructions since the operands are implied to be on top of the stack.(CMA)</a:t>
            </a:r>
          </a:p>
          <a:p>
            <a:pPr algn="just"/>
            <a:endParaRPr lang="en-US" sz="1800" b="1" dirty="0"/>
          </a:p>
          <a:p>
            <a:pPr algn="just"/>
            <a:endParaRPr lang="en-US" sz="1800" b="1" dirty="0"/>
          </a:p>
          <a:p>
            <a:pPr algn="just"/>
            <a:r>
              <a:rPr lang="en-US" sz="1800" b="1" dirty="0"/>
              <a:t>Immediate Mode: </a:t>
            </a:r>
            <a:r>
              <a:rPr lang="en-US" sz="1800" dirty="0"/>
              <a:t>In this mode the operand is specified in the instruction itself. In other words, an immediate-mode instruction has an operand field rather than an address field. The operand field contains the actual operand to be used in conjunction with the operation specified in the instruction. Immediate-mode instructions are useful for initializing registers to a constant value.</a:t>
            </a:r>
          </a:p>
        </p:txBody>
      </p:sp>
      <p:pic>
        <p:nvPicPr>
          <p:cNvPr id="8" name="Picture 7">
            <a:extLst>
              <a:ext uri="{FF2B5EF4-FFF2-40B4-BE49-F238E27FC236}">
                <a16:creationId xmlns:a16="http://schemas.microsoft.com/office/drawing/2014/main" xmlns="" id="{A42528C7-4D1E-355E-6D63-A897BD51C5CA}"/>
              </a:ext>
            </a:extLst>
          </p:cNvPr>
          <p:cNvPicPr>
            <a:picLocks noChangeAspect="1"/>
          </p:cNvPicPr>
          <p:nvPr/>
        </p:nvPicPr>
        <p:blipFill>
          <a:blip r:embed="rId2"/>
          <a:stretch>
            <a:fillRect/>
          </a:stretch>
        </p:blipFill>
        <p:spPr>
          <a:xfrm>
            <a:off x="6248400" y="3124200"/>
            <a:ext cx="1676400" cy="855926"/>
          </a:xfrm>
          <a:prstGeom prst="rect">
            <a:avLst/>
          </a:prstGeom>
        </p:spPr>
      </p:pic>
      <p:pic>
        <p:nvPicPr>
          <p:cNvPr id="10" name="Picture 9">
            <a:extLst>
              <a:ext uri="{FF2B5EF4-FFF2-40B4-BE49-F238E27FC236}">
                <a16:creationId xmlns:a16="http://schemas.microsoft.com/office/drawing/2014/main" xmlns="" id="{E7CD5BDF-0A2E-64E9-9474-89980B519043}"/>
              </a:ext>
            </a:extLst>
          </p:cNvPr>
          <p:cNvPicPr>
            <a:picLocks noChangeAspect="1"/>
          </p:cNvPicPr>
          <p:nvPr/>
        </p:nvPicPr>
        <p:blipFill>
          <a:blip r:embed="rId3"/>
          <a:stretch>
            <a:fillRect/>
          </a:stretch>
        </p:blipFill>
        <p:spPr>
          <a:xfrm>
            <a:off x="4114801" y="5638800"/>
            <a:ext cx="2819400" cy="860109"/>
          </a:xfrm>
          <a:prstGeom prst="rect">
            <a:avLst/>
          </a:prstGeom>
        </p:spPr>
      </p:pic>
    </p:spTree>
    <p:extLst>
      <p:ext uri="{BB962C8B-B14F-4D97-AF65-F5344CB8AC3E}">
        <p14:creationId xmlns:p14="http://schemas.microsoft.com/office/powerpoint/2010/main" val="101524038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45ED8CE-896C-BDFC-121E-C95B4EF24FA2}"/>
              </a:ext>
            </a:extLst>
          </p:cNvPr>
          <p:cNvSpPr>
            <a:spLocks noGrp="1"/>
          </p:cNvSpPr>
          <p:nvPr>
            <p:ph type="title"/>
          </p:nvPr>
        </p:nvSpPr>
        <p:spPr/>
        <p:txBody>
          <a:bodyPr/>
          <a:lstStyle/>
          <a:p>
            <a:endParaRPr lang="en-IN"/>
          </a:p>
        </p:txBody>
      </p:sp>
      <p:sp>
        <p:nvSpPr>
          <p:cNvPr id="7" name="Content Placeholder 6">
            <a:extLst>
              <a:ext uri="{FF2B5EF4-FFF2-40B4-BE49-F238E27FC236}">
                <a16:creationId xmlns:a16="http://schemas.microsoft.com/office/drawing/2014/main" xmlns="" id="{2A63E2A0-EE47-A147-395E-29A50439E99B}"/>
              </a:ext>
            </a:extLst>
          </p:cNvPr>
          <p:cNvSpPr>
            <a:spLocks noGrp="1"/>
          </p:cNvSpPr>
          <p:nvPr>
            <p:ph idx="1"/>
          </p:nvPr>
        </p:nvSpPr>
        <p:spPr/>
        <p:txBody>
          <a:bodyPr/>
          <a:lstStyle/>
          <a:p>
            <a:r>
              <a:rPr lang="en-US" sz="1800" b="1" dirty="0"/>
              <a:t>Register Mode: </a:t>
            </a:r>
            <a:r>
              <a:rPr lang="en-US" sz="1800" dirty="0"/>
              <a:t>In this mode the operands are in registers that reside within the CPU. The particular register is selected from a register field in the instruction. </a:t>
            </a:r>
          </a:p>
          <a:p>
            <a:endParaRPr lang="en-IN" sz="3200" dirty="0"/>
          </a:p>
          <a:p>
            <a:endParaRPr lang="en-IN" dirty="0"/>
          </a:p>
        </p:txBody>
      </p:sp>
      <p:pic>
        <p:nvPicPr>
          <p:cNvPr id="8" name="Content Placeholder 4">
            <a:extLst>
              <a:ext uri="{FF2B5EF4-FFF2-40B4-BE49-F238E27FC236}">
                <a16:creationId xmlns:a16="http://schemas.microsoft.com/office/drawing/2014/main" xmlns="" id="{39582209-51BF-B23C-8B43-B34C9C41740C}"/>
              </a:ext>
            </a:extLst>
          </p:cNvPr>
          <p:cNvPicPr>
            <a:picLocks noChangeAspect="1"/>
          </p:cNvPicPr>
          <p:nvPr/>
        </p:nvPicPr>
        <p:blipFill>
          <a:blip r:embed="rId2"/>
          <a:stretch>
            <a:fillRect/>
          </a:stretch>
        </p:blipFill>
        <p:spPr bwMode="auto">
          <a:xfrm>
            <a:off x="3124198" y="2010813"/>
            <a:ext cx="3622845" cy="1189587"/>
          </a:xfrm>
          <a:prstGeom prst="rect">
            <a:avLst/>
          </a:prstGeom>
          <a:noFill/>
          <a:ln w="9525">
            <a:noFill/>
            <a:miter lim="800000"/>
            <a:headEnd/>
            <a:tailEnd/>
          </a:ln>
        </p:spPr>
      </p:pic>
      <p:sp>
        <p:nvSpPr>
          <p:cNvPr id="10" name="TextBox 9">
            <a:extLst>
              <a:ext uri="{FF2B5EF4-FFF2-40B4-BE49-F238E27FC236}">
                <a16:creationId xmlns:a16="http://schemas.microsoft.com/office/drawing/2014/main" xmlns="" id="{74DA6B72-FE83-268A-BD34-3B9A5EFAE6E5}"/>
              </a:ext>
            </a:extLst>
          </p:cNvPr>
          <p:cNvSpPr txBox="1"/>
          <p:nvPr/>
        </p:nvSpPr>
        <p:spPr>
          <a:xfrm>
            <a:off x="838200" y="3200400"/>
            <a:ext cx="7848600" cy="1754326"/>
          </a:xfrm>
          <a:prstGeom prst="rect">
            <a:avLst/>
          </a:prstGeom>
          <a:noFill/>
        </p:spPr>
        <p:txBody>
          <a:bodyPr wrap="square">
            <a:spAutoFit/>
          </a:bodyPr>
          <a:lstStyle/>
          <a:p>
            <a:pPr algn="just"/>
            <a:r>
              <a:rPr lang="en-US" sz="1800" b="1" dirty="0">
                <a:latin typeface="+mn-lt"/>
              </a:rPr>
              <a:t>Register Indirect Mode: </a:t>
            </a:r>
            <a:r>
              <a:rPr lang="en-US" sz="1800" dirty="0">
                <a:latin typeface="+mn-lt"/>
              </a:rPr>
              <a:t>In this mode the instruction specifies a register in the CPU whose contents give the address of the operand in memory. </a:t>
            </a:r>
            <a:r>
              <a:rPr lang="en-US" sz="1800" b="1" dirty="0">
                <a:latin typeface="+mn-lt"/>
              </a:rPr>
              <a:t>In other words, the selected register contains the address of the operand rather than the operand itself.</a:t>
            </a:r>
            <a:r>
              <a:rPr lang="en-US" sz="1800" dirty="0">
                <a:latin typeface="+mn-lt"/>
              </a:rPr>
              <a:t> Before using a register indirect mode instruction, the programmer must ensure that the memory address of the operand is placed in the processor register with a previous instruction. </a:t>
            </a:r>
          </a:p>
        </p:txBody>
      </p:sp>
      <p:pic>
        <p:nvPicPr>
          <p:cNvPr id="11" name="Picture 10">
            <a:extLst>
              <a:ext uri="{FF2B5EF4-FFF2-40B4-BE49-F238E27FC236}">
                <a16:creationId xmlns:a16="http://schemas.microsoft.com/office/drawing/2014/main" xmlns="" id="{CD42FDB8-F918-9002-3797-9EE5F3A2974B}"/>
              </a:ext>
            </a:extLst>
          </p:cNvPr>
          <p:cNvPicPr>
            <a:picLocks noChangeAspect="1"/>
          </p:cNvPicPr>
          <p:nvPr/>
        </p:nvPicPr>
        <p:blipFill>
          <a:blip r:embed="rId3"/>
          <a:stretch>
            <a:fillRect/>
          </a:stretch>
        </p:blipFill>
        <p:spPr>
          <a:xfrm>
            <a:off x="2049398" y="5039732"/>
            <a:ext cx="5772447" cy="1073205"/>
          </a:xfrm>
          <a:prstGeom prst="rect">
            <a:avLst/>
          </a:prstGeom>
        </p:spPr>
      </p:pic>
    </p:spTree>
    <p:extLst>
      <p:ext uri="{BB962C8B-B14F-4D97-AF65-F5344CB8AC3E}">
        <p14:creationId xmlns:p14="http://schemas.microsoft.com/office/powerpoint/2010/main" val="92720403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0D47A89-B14D-822D-ED81-1A4EB6AEA93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xmlns="" id="{437C3AF3-B891-4EE2-C3FB-4291B706129D}"/>
              </a:ext>
            </a:extLst>
          </p:cNvPr>
          <p:cNvSpPr>
            <a:spLocks noGrp="1"/>
          </p:cNvSpPr>
          <p:nvPr>
            <p:ph idx="1"/>
          </p:nvPr>
        </p:nvSpPr>
        <p:spPr/>
        <p:txBody>
          <a:bodyPr/>
          <a:lstStyle/>
          <a:p>
            <a:pPr algn="just"/>
            <a:r>
              <a:rPr lang="en-US" sz="1800" b="1" dirty="0"/>
              <a:t>Autoincrement or Autodecrement Mode: </a:t>
            </a:r>
            <a:r>
              <a:rPr lang="en-US" sz="1800" dirty="0"/>
              <a:t>This is similar to the register indirect mode except that the register is incremented or decremented after (or before) its value is used to access memory. When the address stored in the register refers to a table of data in memory, it is necessary to increment or decrement the register after every access to the table. This can be achieved by using the increment or decrement instruction. However, because it is such a common requirement, some computers incorporate a special mode that automatically increments or decrements the content of the register after data access.</a:t>
            </a:r>
          </a:p>
          <a:p>
            <a:pPr algn="just"/>
            <a:r>
              <a:rPr lang="en-US" sz="1800" b="1" dirty="0"/>
              <a:t>Direct Address Mode: </a:t>
            </a:r>
            <a:r>
              <a:rPr lang="en-US" sz="1800" dirty="0"/>
              <a:t>In this mode the effective address is equal to the address part of the instruction. The operand resides in memory and its address is given directly by the address field of the instruction. In a branch-type instruction the address field specifies the actual branch address.</a:t>
            </a:r>
            <a:endParaRPr lang="en-IN" sz="1800" dirty="0"/>
          </a:p>
        </p:txBody>
      </p:sp>
      <p:pic>
        <p:nvPicPr>
          <p:cNvPr id="7" name="Picture 6">
            <a:extLst>
              <a:ext uri="{FF2B5EF4-FFF2-40B4-BE49-F238E27FC236}">
                <a16:creationId xmlns:a16="http://schemas.microsoft.com/office/drawing/2014/main" xmlns="" id="{2FB331A6-4CEF-9955-97DF-F79E0C9B8A42}"/>
              </a:ext>
            </a:extLst>
          </p:cNvPr>
          <p:cNvPicPr>
            <a:picLocks noChangeAspect="1"/>
          </p:cNvPicPr>
          <p:nvPr/>
        </p:nvPicPr>
        <p:blipFill>
          <a:blip r:embed="rId2"/>
          <a:stretch>
            <a:fillRect/>
          </a:stretch>
        </p:blipFill>
        <p:spPr>
          <a:xfrm>
            <a:off x="1905000" y="4921221"/>
            <a:ext cx="5855001" cy="1130358"/>
          </a:xfrm>
          <a:prstGeom prst="rect">
            <a:avLst/>
          </a:prstGeom>
        </p:spPr>
      </p:pic>
    </p:spTree>
    <p:extLst>
      <p:ext uri="{BB962C8B-B14F-4D97-AF65-F5344CB8AC3E}">
        <p14:creationId xmlns:p14="http://schemas.microsoft.com/office/powerpoint/2010/main" val="267140791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EB4DBC6-8C79-9968-7E97-4D0A934529B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xmlns="" id="{CA6D288D-D561-6001-A8C2-AB9F2328260F}"/>
              </a:ext>
            </a:extLst>
          </p:cNvPr>
          <p:cNvSpPr>
            <a:spLocks noGrp="1"/>
          </p:cNvSpPr>
          <p:nvPr>
            <p:ph idx="1"/>
          </p:nvPr>
        </p:nvSpPr>
        <p:spPr/>
        <p:txBody>
          <a:bodyPr/>
          <a:lstStyle/>
          <a:p>
            <a:pPr marL="0" indent="0" algn="just">
              <a:buNone/>
            </a:pPr>
            <a:endParaRPr lang="en-US" sz="1800" dirty="0"/>
          </a:p>
          <a:p>
            <a:pPr algn="just"/>
            <a:r>
              <a:rPr lang="en-US" sz="1800" b="1" dirty="0"/>
              <a:t>Indirect Address Mode: </a:t>
            </a:r>
            <a:r>
              <a:rPr lang="en-US" sz="1800" dirty="0"/>
              <a:t>In this mode the address field of the instruction gives the address where the effective address is stored in memory. Control fetches the instruction from memory and uses its address part to access memory again to read the effective address. A few addressing modes require that the address field of the instruction be added to the content of a specific register in the CPU. The effective address in these modes is obtained from the following computation: effective address = address part of instruction + content of CPU register.</a:t>
            </a:r>
          </a:p>
          <a:p>
            <a:pPr algn="just"/>
            <a:r>
              <a:rPr lang="en-US" sz="1800" b="1" dirty="0"/>
              <a:t>Relative Address Mode: </a:t>
            </a:r>
            <a:r>
              <a:rPr lang="en-US" sz="1800" dirty="0"/>
              <a:t>In this mode the content of the program counter is added to the address part of the instruction in order to obtain the effective address. The address part of the instruction is usually a signed number (in 2' s complement representation) which can be either positive or negative. When this number is added to the content of the program counter, the result produces an effective address whose position in memory is relative to the address of the next instruction. </a:t>
            </a:r>
            <a:endParaRPr lang="en-IN" sz="1800" dirty="0"/>
          </a:p>
        </p:txBody>
      </p:sp>
    </p:spTree>
    <p:extLst>
      <p:ext uri="{BB962C8B-B14F-4D97-AF65-F5344CB8AC3E}">
        <p14:creationId xmlns:p14="http://schemas.microsoft.com/office/powerpoint/2010/main" val="23828508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22622</TotalTime>
  <Words>1002</Words>
  <Application>Microsoft Office PowerPoint</Application>
  <PresentationFormat>On-screen Show (4:3)</PresentationFormat>
  <Paragraphs>36</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MS PGothic</vt:lpstr>
      <vt:lpstr>MS PGothic</vt:lpstr>
      <vt:lpstr>Arial</vt:lpstr>
      <vt:lpstr>Calibri</vt:lpstr>
      <vt:lpstr>Times New Roman</vt:lpstr>
      <vt:lpstr>Office Theme</vt:lpstr>
      <vt:lpstr>Addressing Modes</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CCC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ABC</dc:creator>
  <cp:lastModifiedBy>Nav Brar</cp:lastModifiedBy>
  <cp:revision>1385</cp:revision>
  <dcterms:created xsi:type="dcterms:W3CDTF">2010-04-09T07:36:15Z</dcterms:created>
  <dcterms:modified xsi:type="dcterms:W3CDTF">2025-03-24T04:14:55Z</dcterms:modified>
</cp:coreProperties>
</file>