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95" r:id="rId2"/>
    <p:sldId id="292" r:id="rId3"/>
    <p:sldId id="293" r:id="rId4"/>
    <p:sldId id="294" r:id="rId5"/>
    <p:sldId id="285" r:id="rId6"/>
    <p:sldId id="286" r:id="rId7"/>
    <p:sldId id="287" r:id="rId8"/>
    <p:sldId id="288" r:id="rId9"/>
    <p:sldId id="289" r:id="rId10"/>
    <p:sldId id="290" r:id="rId1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Arial"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Arial"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Arial"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Arial" pitchFamily="34" charset="0"/>
        <a:ea typeface="MS PGothic" pitchFamily="34" charset="-128"/>
        <a:cs typeface="+mn-cs"/>
      </a:defRPr>
    </a:lvl5pPr>
    <a:lvl6pPr marL="2286000" algn="l" defTabSz="914400" rtl="0" eaLnBrk="1" latinLnBrk="0" hangingPunct="1">
      <a:defRPr kern="1200">
        <a:solidFill>
          <a:schemeClr val="tx1"/>
        </a:solidFill>
        <a:latin typeface="Arial" pitchFamily="34" charset="0"/>
        <a:ea typeface="MS PGothic" pitchFamily="34" charset="-128"/>
        <a:cs typeface="+mn-cs"/>
      </a:defRPr>
    </a:lvl6pPr>
    <a:lvl7pPr marL="2743200" algn="l" defTabSz="914400" rtl="0" eaLnBrk="1" latinLnBrk="0" hangingPunct="1">
      <a:defRPr kern="1200">
        <a:solidFill>
          <a:schemeClr val="tx1"/>
        </a:solidFill>
        <a:latin typeface="Arial" pitchFamily="34" charset="0"/>
        <a:ea typeface="MS PGothic" pitchFamily="34" charset="-128"/>
        <a:cs typeface="+mn-cs"/>
      </a:defRPr>
    </a:lvl7pPr>
    <a:lvl8pPr marL="3200400" algn="l" defTabSz="914400" rtl="0" eaLnBrk="1" latinLnBrk="0" hangingPunct="1">
      <a:defRPr kern="1200">
        <a:solidFill>
          <a:schemeClr val="tx1"/>
        </a:solidFill>
        <a:latin typeface="Arial" pitchFamily="34" charset="0"/>
        <a:ea typeface="MS PGothic" pitchFamily="34" charset="-128"/>
        <a:cs typeface="+mn-cs"/>
      </a:defRPr>
    </a:lvl8pPr>
    <a:lvl9pPr marL="3657600" algn="l" defTabSz="914400" rtl="0" eaLnBrk="1" latinLnBrk="0" hangingPunct="1">
      <a:defRPr kern="1200">
        <a:solidFill>
          <a:schemeClr val="tx1"/>
        </a:solidFill>
        <a:latin typeface="Arial"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24" autoAdjust="0"/>
  </p:normalViewPr>
  <p:slideViewPr>
    <p:cSldViewPr>
      <p:cViewPr varScale="1">
        <p:scale>
          <a:sx n="68" d="100"/>
          <a:sy n="68" d="100"/>
        </p:scale>
        <p:origin x="1320" y="48"/>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88709C98-B80A-4F28-AF74-CF08CF81A715}" type="datetime1">
              <a:rPr lang="en-US"/>
              <a:pPr/>
              <a:t>3/31/2025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ea typeface="ＭＳ Ｐゴシック"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4D112868-65FD-4572-A383-97DC0EC9B913}" type="slidenum">
              <a:rPr lang="en-US"/>
              <a:pPr/>
              <a:t>‹#›</a:t>
            </a:fld>
            <a:endParaRPr lang="en-US"/>
          </a:p>
        </p:txBody>
      </p:sp>
    </p:spTree>
    <p:extLst>
      <p:ext uri="{BB962C8B-B14F-4D97-AF65-F5344CB8AC3E}">
        <p14:creationId xmlns:p14="http://schemas.microsoft.com/office/powerpoint/2010/main" val="309114638"/>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a:cs typeface="MS PGothic"/>
      </a:defRPr>
    </a:lvl1pPr>
    <a:lvl2pPr marL="457200" algn="l" defTabSz="457200" rtl="0" eaLnBrk="0" fontAlgn="base" hangingPunct="0">
      <a:spcBef>
        <a:spcPct val="30000"/>
      </a:spcBef>
      <a:spcAft>
        <a:spcPct val="0"/>
      </a:spcAft>
      <a:defRPr sz="1200" kern="1200">
        <a:solidFill>
          <a:schemeClr val="tx1"/>
        </a:solidFill>
        <a:latin typeface="+mn-lt"/>
        <a:ea typeface="MS PGothic"/>
        <a:cs typeface="MS PGothic"/>
      </a:defRPr>
    </a:lvl2pPr>
    <a:lvl3pPr marL="914400" algn="l" defTabSz="457200" rtl="0" eaLnBrk="0" fontAlgn="base" hangingPunct="0">
      <a:spcBef>
        <a:spcPct val="30000"/>
      </a:spcBef>
      <a:spcAft>
        <a:spcPct val="0"/>
      </a:spcAft>
      <a:defRPr sz="1200" kern="1200">
        <a:solidFill>
          <a:schemeClr val="tx1"/>
        </a:solidFill>
        <a:latin typeface="+mn-lt"/>
        <a:ea typeface="MS PGothic"/>
        <a:cs typeface="MS PGothic"/>
      </a:defRPr>
    </a:lvl3pPr>
    <a:lvl4pPr marL="1371600" algn="l" defTabSz="457200" rtl="0" eaLnBrk="0" fontAlgn="base" hangingPunct="0">
      <a:spcBef>
        <a:spcPct val="30000"/>
      </a:spcBef>
      <a:spcAft>
        <a:spcPct val="0"/>
      </a:spcAft>
      <a:defRPr sz="1200" kern="1200">
        <a:solidFill>
          <a:schemeClr val="tx1"/>
        </a:solidFill>
        <a:latin typeface="+mn-lt"/>
        <a:ea typeface="MS PGothic"/>
        <a:cs typeface="MS PGothic"/>
      </a:defRPr>
    </a:lvl4pPr>
    <a:lvl5pPr marL="1828800" algn="l" defTabSz="457200" rtl="0" eaLnBrk="0" fontAlgn="base" hangingPunct="0">
      <a:spcBef>
        <a:spcPct val="30000"/>
      </a:spcBef>
      <a:spcAft>
        <a:spcPct val="0"/>
      </a:spcAft>
      <a:defRPr sz="1200" kern="1200">
        <a:solidFill>
          <a:schemeClr val="tx1"/>
        </a:solidFill>
        <a:latin typeface="+mn-lt"/>
        <a:ea typeface="MS PGothic"/>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vl1pPr>
          </a:lstStyle>
          <a:p>
            <a:fld id="{1DECB620-3D6F-475C-99B4-F84ACB415DCE}" type="datetime1">
              <a:rPr lang="en-US" smtClean="0"/>
              <a:t>3/31/2025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FFC4ABB8-5B0F-4AA4-B6A6-7C7E2BD089D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p:txBody>
          <a:bodyPr/>
          <a:lstStyle>
            <a:lvl1pPr>
              <a:defRPr/>
            </a:lvl1pPr>
          </a:lstStyle>
          <a:p>
            <a:fld id="{EC0C9E5F-E2AC-4F13-AAB0-0CEBE3A9E119}" type="datetime1">
              <a:rPr lang="en-US" smtClean="0"/>
              <a:t>3/31/2025</a:t>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8BD8F058-9003-4658-AA47-7D4800AF7EA2}"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fld id="{99D6F25E-4331-49B5-985A-2CDB1C4D7CA5}" type="datetime1">
              <a:rPr lang="en-US" smtClean="0"/>
              <a:t>3/31/2025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775DC763-8AAC-4A07-A453-38B55A3783BD}" type="slidenum">
              <a:rPr lang="en-US"/>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04" r:id="rId1"/>
    <p:sldLayoutId id="2147484505" r:id="rId2"/>
  </p:sldLayoutIdLst>
  <p:hf sldNum="0" hdr="0" ftr="0" dt="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3B51B-463E-69B5-9C23-43700CE8C3A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xmlns="" id="{9C28956A-CE81-B1E2-9631-851B96DB1151}"/>
              </a:ext>
            </a:extLst>
          </p:cNvPr>
          <p:cNvSpPr>
            <a:spLocks noGrp="1"/>
          </p:cNvSpPr>
          <p:nvPr>
            <p:ph type="subTitle" idx="1"/>
          </p:nvPr>
        </p:nvSpPr>
        <p:spPr/>
        <p:txBody>
          <a:bodyPr/>
          <a:lstStyle/>
          <a:p>
            <a:endParaRPr lang="en-IN" dirty="0"/>
          </a:p>
          <a:p>
            <a:endParaRPr lang="en-IN" dirty="0"/>
          </a:p>
          <a:p>
            <a:r>
              <a:rPr lang="en-IN" b="1" dirty="0">
                <a:solidFill>
                  <a:schemeClr val="tx1"/>
                </a:solidFill>
              </a:rPr>
              <a:t>Computer Instructions</a:t>
            </a:r>
          </a:p>
        </p:txBody>
      </p:sp>
    </p:spTree>
    <p:extLst>
      <p:ext uri="{BB962C8B-B14F-4D97-AF65-F5344CB8AC3E}">
        <p14:creationId xmlns:p14="http://schemas.microsoft.com/office/powerpoint/2010/main" val="3518778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AECA8A-B6EA-1599-75D1-5C9D80539CEC}"/>
              </a:ext>
            </a:extLst>
          </p:cNvPr>
          <p:cNvSpPr>
            <a:spLocks noGrp="1"/>
          </p:cNvSpPr>
          <p:nvPr>
            <p:ph type="title"/>
          </p:nvPr>
        </p:nvSpPr>
        <p:spPr/>
        <p:txBody>
          <a:bodyPr/>
          <a:lstStyle/>
          <a:p>
            <a:r>
              <a:rPr lang="en-IN" dirty="0"/>
              <a:t>Conditional Branch Instructions</a:t>
            </a:r>
          </a:p>
        </p:txBody>
      </p:sp>
      <p:pic>
        <p:nvPicPr>
          <p:cNvPr id="5" name="Content Placeholder 4">
            <a:extLst>
              <a:ext uri="{FF2B5EF4-FFF2-40B4-BE49-F238E27FC236}">
                <a16:creationId xmlns:a16="http://schemas.microsoft.com/office/drawing/2014/main" xmlns="" id="{58FD0CB9-4763-6352-ED99-2E1A18D8F501}"/>
              </a:ext>
            </a:extLst>
          </p:cNvPr>
          <p:cNvPicPr>
            <a:picLocks noGrp="1" noChangeAspect="1"/>
          </p:cNvPicPr>
          <p:nvPr>
            <p:ph idx="1"/>
          </p:nvPr>
        </p:nvPicPr>
        <p:blipFill>
          <a:blip r:embed="rId2"/>
          <a:stretch>
            <a:fillRect/>
          </a:stretch>
        </p:blipFill>
        <p:spPr>
          <a:xfrm>
            <a:off x="2504316" y="1371600"/>
            <a:ext cx="4582283" cy="5015093"/>
          </a:xfrm>
        </p:spPr>
      </p:pic>
    </p:spTree>
    <p:extLst>
      <p:ext uri="{BB962C8B-B14F-4D97-AF65-F5344CB8AC3E}">
        <p14:creationId xmlns:p14="http://schemas.microsoft.com/office/powerpoint/2010/main" val="1640408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9ED199-3A62-46A9-10B3-7C0B1BCF4E04}"/>
              </a:ext>
            </a:extLst>
          </p:cNvPr>
          <p:cNvSpPr>
            <a:spLocks noGrp="1"/>
          </p:cNvSpPr>
          <p:nvPr>
            <p:ph type="title"/>
          </p:nvPr>
        </p:nvSpPr>
        <p:spPr/>
        <p:txBody>
          <a:bodyPr/>
          <a:lstStyle/>
          <a:p>
            <a:r>
              <a:rPr lang="en-IN" b="1" dirty="0"/>
              <a:t>Computer Instructions</a:t>
            </a:r>
          </a:p>
        </p:txBody>
      </p:sp>
      <p:sp>
        <p:nvSpPr>
          <p:cNvPr id="3" name="Content Placeholder 2">
            <a:extLst>
              <a:ext uri="{FF2B5EF4-FFF2-40B4-BE49-F238E27FC236}">
                <a16:creationId xmlns:a16="http://schemas.microsoft.com/office/drawing/2014/main" xmlns="" id="{94C92086-6B0D-98FE-E03E-BDF2B78D7C1A}"/>
              </a:ext>
            </a:extLst>
          </p:cNvPr>
          <p:cNvSpPr>
            <a:spLocks noGrp="1"/>
          </p:cNvSpPr>
          <p:nvPr>
            <p:ph idx="1"/>
          </p:nvPr>
        </p:nvSpPr>
        <p:spPr/>
        <p:txBody>
          <a:bodyPr/>
          <a:lstStyle/>
          <a:p>
            <a:r>
              <a:rPr lang="en-US" sz="1800" b="1" dirty="0"/>
              <a:t>Most computer instructions can be classified into three categories:</a:t>
            </a:r>
          </a:p>
          <a:p>
            <a:pPr marL="0" indent="0">
              <a:buNone/>
            </a:pPr>
            <a:r>
              <a:rPr lang="en-US" sz="1800" dirty="0"/>
              <a:t>1. Data transfer instructions </a:t>
            </a:r>
          </a:p>
          <a:p>
            <a:pPr marL="0" indent="0">
              <a:buNone/>
            </a:pPr>
            <a:r>
              <a:rPr lang="en-US" sz="1800" dirty="0"/>
              <a:t>2. Data manipulation instructions </a:t>
            </a:r>
          </a:p>
          <a:p>
            <a:pPr marL="0" indent="0">
              <a:buNone/>
            </a:pPr>
            <a:r>
              <a:rPr lang="en-US" sz="1800" dirty="0"/>
              <a:t>3. Program control instructions</a:t>
            </a:r>
          </a:p>
          <a:p>
            <a:pPr marL="0" indent="0">
              <a:buNone/>
            </a:pPr>
            <a:endParaRPr lang="en-US" sz="1800" dirty="0"/>
          </a:p>
          <a:p>
            <a:pPr algn="just"/>
            <a:r>
              <a:rPr lang="en-US" sz="1800" dirty="0"/>
              <a:t>Data transfer instructions cause transfer of data from one location to another without changing the binary information content.</a:t>
            </a:r>
          </a:p>
          <a:p>
            <a:pPr algn="just"/>
            <a:r>
              <a:rPr lang="en-US" sz="1800" dirty="0"/>
              <a:t> Data manipulation instructions are those that perform arithmetic, logic, and shift operations. </a:t>
            </a:r>
          </a:p>
          <a:p>
            <a:pPr algn="just"/>
            <a:r>
              <a:rPr lang="en-US" sz="1800" dirty="0"/>
              <a:t>Program control instructions provide decision-making capabilities and change the path taken by the program when executed in the computer.</a:t>
            </a:r>
            <a:endParaRPr lang="en-IN" sz="1800" dirty="0"/>
          </a:p>
        </p:txBody>
      </p:sp>
    </p:spTree>
    <p:extLst>
      <p:ext uri="{BB962C8B-B14F-4D97-AF65-F5344CB8AC3E}">
        <p14:creationId xmlns:p14="http://schemas.microsoft.com/office/powerpoint/2010/main" val="2408813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02BE86-5BCF-8197-CC56-E30B1D890BA9}"/>
              </a:ext>
            </a:extLst>
          </p:cNvPr>
          <p:cNvSpPr>
            <a:spLocks noGrp="1"/>
          </p:cNvSpPr>
          <p:nvPr>
            <p:ph type="title"/>
          </p:nvPr>
        </p:nvSpPr>
        <p:spPr/>
        <p:txBody>
          <a:bodyPr/>
          <a:lstStyle/>
          <a:p>
            <a:r>
              <a:rPr lang="en-IN" b="1" dirty="0"/>
              <a:t>Data Transfer Instructions</a:t>
            </a:r>
          </a:p>
        </p:txBody>
      </p:sp>
      <p:sp>
        <p:nvSpPr>
          <p:cNvPr id="3" name="Content Placeholder 2">
            <a:extLst>
              <a:ext uri="{FF2B5EF4-FFF2-40B4-BE49-F238E27FC236}">
                <a16:creationId xmlns:a16="http://schemas.microsoft.com/office/drawing/2014/main" xmlns="" id="{E201BD77-56C6-9FFD-DD96-D812AFC2E6F9}"/>
              </a:ext>
            </a:extLst>
          </p:cNvPr>
          <p:cNvSpPr>
            <a:spLocks noGrp="1"/>
          </p:cNvSpPr>
          <p:nvPr>
            <p:ph idx="1"/>
          </p:nvPr>
        </p:nvSpPr>
        <p:spPr>
          <a:xfrm>
            <a:off x="0" y="838200"/>
            <a:ext cx="6705600" cy="4525963"/>
          </a:xfrm>
        </p:spPr>
        <p:txBody>
          <a:bodyPr/>
          <a:lstStyle/>
          <a:p>
            <a:pPr algn="just"/>
            <a:r>
              <a:rPr lang="en-US" sz="1800" dirty="0"/>
              <a:t>Data transfer instructions move data from one place in the computer to another without changing the data content. The most common transfers are between memory and processor registers, between processor registers and input or output, and between the processor registers themselves</a:t>
            </a:r>
            <a:r>
              <a:rPr lang="en-US" dirty="0"/>
              <a:t>.</a:t>
            </a:r>
          </a:p>
          <a:p>
            <a:pPr algn="just"/>
            <a:r>
              <a:rPr lang="en-US" sz="1800" dirty="0"/>
              <a:t>The load instruction has been used mostly to designate a transfer from memory to a processor register, usually an accumulator.</a:t>
            </a:r>
          </a:p>
          <a:p>
            <a:pPr algn="just"/>
            <a:r>
              <a:rPr lang="en-US" sz="1800" dirty="0"/>
              <a:t>The store instruction designates a transfer from a processor register into memory.</a:t>
            </a:r>
          </a:p>
          <a:p>
            <a:pPr algn="just"/>
            <a:r>
              <a:rPr lang="en-US" sz="1800" dirty="0"/>
              <a:t>The move instruction has been used in computers with multiple CPU registers to designate a transfer from one register to another. It has also been used for data transfers between CPU registers and memory or between two memory words. </a:t>
            </a:r>
          </a:p>
          <a:p>
            <a:pPr algn="just"/>
            <a:r>
              <a:rPr lang="en-US" sz="1800" dirty="0"/>
              <a:t>The exchange instruction swaps information between two registers or a register and a memory word. </a:t>
            </a:r>
          </a:p>
          <a:p>
            <a:pPr algn="just"/>
            <a:r>
              <a:rPr lang="en-US" sz="1800" dirty="0"/>
              <a:t>The input and output instructions transfer data among processor registers and input or output terminals. </a:t>
            </a:r>
          </a:p>
          <a:p>
            <a:pPr algn="just"/>
            <a:r>
              <a:rPr lang="en-US" sz="1800" dirty="0"/>
              <a:t>The push and pop instructions transfer data between processor registers and a memory stack.</a:t>
            </a:r>
            <a:endParaRPr lang="en-IN" sz="1800" dirty="0"/>
          </a:p>
        </p:txBody>
      </p:sp>
      <p:pic>
        <p:nvPicPr>
          <p:cNvPr id="5" name="Picture 4">
            <a:extLst>
              <a:ext uri="{FF2B5EF4-FFF2-40B4-BE49-F238E27FC236}">
                <a16:creationId xmlns:a16="http://schemas.microsoft.com/office/drawing/2014/main" xmlns="" id="{D6BD8566-9D93-D500-FCE3-972D04804BA7}"/>
              </a:ext>
            </a:extLst>
          </p:cNvPr>
          <p:cNvPicPr>
            <a:picLocks noChangeAspect="1"/>
          </p:cNvPicPr>
          <p:nvPr/>
        </p:nvPicPr>
        <p:blipFill>
          <a:blip r:embed="rId2"/>
          <a:stretch>
            <a:fillRect/>
          </a:stretch>
        </p:blipFill>
        <p:spPr>
          <a:xfrm>
            <a:off x="6944452" y="2362200"/>
            <a:ext cx="2123348" cy="1981200"/>
          </a:xfrm>
          <a:prstGeom prst="rect">
            <a:avLst/>
          </a:prstGeom>
        </p:spPr>
      </p:pic>
    </p:spTree>
    <p:extLst>
      <p:ext uri="{BB962C8B-B14F-4D97-AF65-F5344CB8AC3E}">
        <p14:creationId xmlns:p14="http://schemas.microsoft.com/office/powerpoint/2010/main" val="144258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889DA5-41EC-0AC8-F2A6-D3FFA720CFA4}"/>
              </a:ext>
            </a:extLst>
          </p:cNvPr>
          <p:cNvSpPr>
            <a:spLocks noGrp="1"/>
          </p:cNvSpPr>
          <p:nvPr>
            <p:ph type="title"/>
          </p:nvPr>
        </p:nvSpPr>
        <p:spPr/>
        <p:txBody>
          <a:bodyPr/>
          <a:lstStyle/>
          <a:p>
            <a:r>
              <a:rPr lang="en-US" b="1" dirty="0"/>
              <a:t>Data manipulation instructions</a:t>
            </a:r>
            <a:endParaRPr lang="en-IN" b="1" dirty="0"/>
          </a:p>
        </p:txBody>
      </p:sp>
      <p:sp>
        <p:nvSpPr>
          <p:cNvPr id="3" name="Content Placeholder 2">
            <a:extLst>
              <a:ext uri="{FF2B5EF4-FFF2-40B4-BE49-F238E27FC236}">
                <a16:creationId xmlns:a16="http://schemas.microsoft.com/office/drawing/2014/main" xmlns="" id="{8045D196-B68C-FB4D-D3A4-5EABE43851DA}"/>
              </a:ext>
            </a:extLst>
          </p:cNvPr>
          <p:cNvSpPr>
            <a:spLocks noGrp="1"/>
          </p:cNvSpPr>
          <p:nvPr>
            <p:ph idx="1"/>
          </p:nvPr>
        </p:nvSpPr>
        <p:spPr>
          <a:xfrm>
            <a:off x="457200" y="1371601"/>
            <a:ext cx="8229600" cy="2209800"/>
          </a:xfrm>
        </p:spPr>
        <p:txBody>
          <a:bodyPr/>
          <a:lstStyle/>
          <a:p>
            <a:pPr algn="just"/>
            <a:r>
              <a:rPr lang="en-US" sz="1800" dirty="0"/>
              <a:t>Data manipulation instructions perform operations on data and provide the computational capabilities for the computer.</a:t>
            </a:r>
          </a:p>
          <a:p>
            <a:pPr algn="just"/>
            <a:r>
              <a:rPr lang="en-US" sz="1800" dirty="0"/>
              <a:t> The data manipulation instructions in a typical computer are usually divided into three basic types: </a:t>
            </a:r>
          </a:p>
          <a:p>
            <a:pPr marL="0" indent="0" algn="just">
              <a:buNone/>
            </a:pPr>
            <a:r>
              <a:rPr lang="en-US" sz="1800" dirty="0"/>
              <a:t>1. Arithmetic instructions </a:t>
            </a:r>
          </a:p>
          <a:p>
            <a:pPr marL="0" indent="0" algn="just">
              <a:buNone/>
            </a:pPr>
            <a:r>
              <a:rPr lang="en-US" sz="1800" dirty="0"/>
              <a:t>2. Logical and bit manipulation instructions</a:t>
            </a:r>
          </a:p>
          <a:p>
            <a:pPr marL="0" indent="0" algn="just">
              <a:buNone/>
            </a:pPr>
            <a:r>
              <a:rPr lang="en-US" sz="1800" dirty="0"/>
              <a:t> 3. Shift instructions</a:t>
            </a:r>
            <a:endParaRPr lang="en-IN" sz="1800" dirty="0"/>
          </a:p>
        </p:txBody>
      </p:sp>
      <p:pic>
        <p:nvPicPr>
          <p:cNvPr id="5" name="Picture 4">
            <a:extLst>
              <a:ext uri="{FF2B5EF4-FFF2-40B4-BE49-F238E27FC236}">
                <a16:creationId xmlns:a16="http://schemas.microsoft.com/office/drawing/2014/main" xmlns="" id="{8DF57241-36DD-C361-CAA2-DFCE45E8A1A1}"/>
              </a:ext>
            </a:extLst>
          </p:cNvPr>
          <p:cNvPicPr>
            <a:picLocks noChangeAspect="1"/>
          </p:cNvPicPr>
          <p:nvPr/>
        </p:nvPicPr>
        <p:blipFill>
          <a:blip r:embed="rId2"/>
          <a:stretch>
            <a:fillRect/>
          </a:stretch>
        </p:blipFill>
        <p:spPr>
          <a:xfrm>
            <a:off x="558911" y="3762103"/>
            <a:ext cx="2743200" cy="2211050"/>
          </a:xfrm>
          <a:prstGeom prst="rect">
            <a:avLst/>
          </a:prstGeom>
        </p:spPr>
      </p:pic>
      <p:pic>
        <p:nvPicPr>
          <p:cNvPr id="7" name="Picture 6">
            <a:extLst>
              <a:ext uri="{FF2B5EF4-FFF2-40B4-BE49-F238E27FC236}">
                <a16:creationId xmlns:a16="http://schemas.microsoft.com/office/drawing/2014/main" xmlns="" id="{FFD9C1CA-DFBC-2D40-B838-CEE5B0DC2752}"/>
              </a:ext>
            </a:extLst>
          </p:cNvPr>
          <p:cNvPicPr>
            <a:picLocks noChangeAspect="1"/>
          </p:cNvPicPr>
          <p:nvPr/>
        </p:nvPicPr>
        <p:blipFill>
          <a:blip r:embed="rId3"/>
          <a:stretch>
            <a:fillRect/>
          </a:stretch>
        </p:blipFill>
        <p:spPr>
          <a:xfrm>
            <a:off x="3429000" y="3762103"/>
            <a:ext cx="2540111" cy="2315983"/>
          </a:xfrm>
          <a:prstGeom prst="rect">
            <a:avLst/>
          </a:prstGeom>
        </p:spPr>
      </p:pic>
      <p:pic>
        <p:nvPicPr>
          <p:cNvPr id="9" name="Picture 8">
            <a:extLst>
              <a:ext uri="{FF2B5EF4-FFF2-40B4-BE49-F238E27FC236}">
                <a16:creationId xmlns:a16="http://schemas.microsoft.com/office/drawing/2014/main" xmlns="" id="{89EB0879-BEEF-8D0D-69EE-BAE4EFDC9EDC}"/>
              </a:ext>
            </a:extLst>
          </p:cNvPr>
          <p:cNvPicPr>
            <a:picLocks noChangeAspect="1"/>
          </p:cNvPicPr>
          <p:nvPr/>
        </p:nvPicPr>
        <p:blipFill>
          <a:blip r:embed="rId4"/>
          <a:stretch>
            <a:fillRect/>
          </a:stretch>
        </p:blipFill>
        <p:spPr>
          <a:xfrm>
            <a:off x="5912542" y="3889382"/>
            <a:ext cx="2926658" cy="2188704"/>
          </a:xfrm>
          <a:prstGeom prst="rect">
            <a:avLst/>
          </a:prstGeom>
        </p:spPr>
      </p:pic>
    </p:spTree>
    <p:extLst>
      <p:ext uri="{BB962C8B-B14F-4D97-AF65-F5344CB8AC3E}">
        <p14:creationId xmlns:p14="http://schemas.microsoft.com/office/powerpoint/2010/main" val="357747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DE994-F227-7685-2BF8-51B9D9C4609A}"/>
              </a:ext>
            </a:extLst>
          </p:cNvPr>
          <p:cNvSpPr>
            <a:spLocks noGrp="1"/>
          </p:cNvSpPr>
          <p:nvPr>
            <p:ph type="title"/>
          </p:nvPr>
        </p:nvSpPr>
        <p:spPr/>
        <p:txBody>
          <a:bodyPr/>
          <a:lstStyle/>
          <a:p>
            <a:r>
              <a:rPr lang="en-IN" b="1" dirty="0"/>
              <a:t>Program Control Instructions</a:t>
            </a:r>
          </a:p>
        </p:txBody>
      </p:sp>
      <p:sp>
        <p:nvSpPr>
          <p:cNvPr id="3" name="Content Placeholder 2">
            <a:extLst>
              <a:ext uri="{FF2B5EF4-FFF2-40B4-BE49-F238E27FC236}">
                <a16:creationId xmlns:a16="http://schemas.microsoft.com/office/drawing/2014/main" xmlns="" id="{2CF13CED-D08D-8ADA-699D-E73F06473BB4}"/>
              </a:ext>
            </a:extLst>
          </p:cNvPr>
          <p:cNvSpPr>
            <a:spLocks noGrp="1"/>
          </p:cNvSpPr>
          <p:nvPr>
            <p:ph idx="1"/>
          </p:nvPr>
        </p:nvSpPr>
        <p:spPr/>
        <p:txBody>
          <a:bodyPr/>
          <a:lstStyle/>
          <a:p>
            <a:pPr algn="just"/>
            <a:r>
              <a:rPr lang="en-US" sz="1600" dirty="0"/>
              <a:t>Instructions are always stored in successive memory locations. </a:t>
            </a:r>
          </a:p>
          <a:p>
            <a:pPr algn="just"/>
            <a:r>
              <a:rPr lang="en-US" sz="1600" dirty="0"/>
              <a:t>When processed in the CPU, the instructions are fetched from consecutive memory locations and executed. </a:t>
            </a:r>
          </a:p>
          <a:p>
            <a:pPr algn="just"/>
            <a:r>
              <a:rPr lang="en-US" sz="1600" dirty="0"/>
              <a:t>Each time an instruction is fetched from memory, the program counter is incremented so that it contains the address of the next instruction in sequence.</a:t>
            </a:r>
          </a:p>
          <a:p>
            <a:pPr algn="just"/>
            <a:r>
              <a:rPr lang="en-US" sz="1600" dirty="0"/>
              <a:t> After the execution of a data transfer or data manipulation instruction, control returns to the fetch cycle with the program counter containing the address of the instruction next in sequence.</a:t>
            </a:r>
          </a:p>
          <a:p>
            <a:pPr algn="just"/>
            <a:r>
              <a:rPr lang="en-US" sz="1600" dirty="0"/>
              <a:t> On the other hand, a program control type of instruction, when executed, may change the address value in the program counter and cause the flow of control to be altered. </a:t>
            </a:r>
          </a:p>
          <a:p>
            <a:pPr algn="just"/>
            <a:r>
              <a:rPr lang="en-US" sz="1600" b="0" i="0" dirty="0">
                <a:solidFill>
                  <a:srgbClr val="202124"/>
                </a:solidFill>
                <a:effectLst/>
                <a:latin typeface="Google Sans"/>
              </a:rPr>
              <a:t>Program control instructions </a:t>
            </a:r>
            <a:r>
              <a:rPr lang="en-US" sz="1600" b="0" i="0" dirty="0">
                <a:solidFill>
                  <a:srgbClr val="040C28"/>
                </a:solidFill>
                <a:effectLst/>
                <a:latin typeface="Google Sans"/>
              </a:rPr>
              <a:t>modify or change the flow of a program</a:t>
            </a:r>
            <a:r>
              <a:rPr lang="en-US" sz="1600" b="0" i="0" dirty="0">
                <a:solidFill>
                  <a:srgbClr val="202124"/>
                </a:solidFill>
                <a:effectLst/>
                <a:latin typeface="Google Sans"/>
              </a:rPr>
              <a:t>. It is the instruction that alters the sequence of the program's execution, which means it changes the value of the program counter, due to which the execution of the program changes</a:t>
            </a:r>
            <a:r>
              <a:rPr lang="en-US" sz="1050" b="0" i="0" dirty="0">
                <a:solidFill>
                  <a:srgbClr val="202124"/>
                </a:solidFill>
                <a:effectLst/>
                <a:latin typeface="Google Sans"/>
              </a:rPr>
              <a:t>.</a:t>
            </a:r>
            <a:endParaRPr lang="en-IN" sz="1600" dirty="0"/>
          </a:p>
        </p:txBody>
      </p:sp>
    </p:spTree>
    <p:extLst>
      <p:ext uri="{BB962C8B-B14F-4D97-AF65-F5344CB8AC3E}">
        <p14:creationId xmlns:p14="http://schemas.microsoft.com/office/powerpoint/2010/main" val="137129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7C72C-F1FF-4673-BBF9-0537D9195AA5}"/>
              </a:ext>
            </a:extLst>
          </p:cNvPr>
          <p:cNvSpPr>
            <a:spLocks noGrp="1"/>
          </p:cNvSpPr>
          <p:nvPr>
            <p:ph type="title"/>
          </p:nvPr>
        </p:nvSpPr>
        <p:spPr/>
        <p:txBody>
          <a:bodyPr/>
          <a:lstStyle/>
          <a:p>
            <a:r>
              <a:rPr lang="en-IN" b="1" dirty="0"/>
              <a:t>Program Control Instructions</a:t>
            </a:r>
          </a:p>
        </p:txBody>
      </p:sp>
      <p:pic>
        <p:nvPicPr>
          <p:cNvPr id="5" name="Content Placeholder 4">
            <a:extLst>
              <a:ext uri="{FF2B5EF4-FFF2-40B4-BE49-F238E27FC236}">
                <a16:creationId xmlns:a16="http://schemas.microsoft.com/office/drawing/2014/main" xmlns="" id="{2CFB182A-217B-731E-377A-FA67862A29FA}"/>
              </a:ext>
            </a:extLst>
          </p:cNvPr>
          <p:cNvPicPr>
            <a:picLocks noGrp="1" noChangeAspect="1"/>
          </p:cNvPicPr>
          <p:nvPr>
            <p:ph idx="1"/>
          </p:nvPr>
        </p:nvPicPr>
        <p:blipFill>
          <a:blip r:embed="rId2"/>
          <a:stretch>
            <a:fillRect/>
          </a:stretch>
        </p:blipFill>
        <p:spPr>
          <a:xfrm>
            <a:off x="685800" y="1905000"/>
            <a:ext cx="3276600" cy="2362200"/>
          </a:xfrm>
        </p:spPr>
      </p:pic>
      <p:sp>
        <p:nvSpPr>
          <p:cNvPr id="7" name="TextBox 6">
            <a:extLst>
              <a:ext uri="{FF2B5EF4-FFF2-40B4-BE49-F238E27FC236}">
                <a16:creationId xmlns:a16="http://schemas.microsoft.com/office/drawing/2014/main" xmlns="" id="{27AC9D04-AD4A-C975-F34E-38A3DFB29263}"/>
              </a:ext>
            </a:extLst>
          </p:cNvPr>
          <p:cNvSpPr txBox="1"/>
          <p:nvPr/>
        </p:nvSpPr>
        <p:spPr>
          <a:xfrm>
            <a:off x="4343400" y="1219200"/>
            <a:ext cx="4589416" cy="4524315"/>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mn-lt"/>
              </a:rPr>
              <a:t>Branch and jump instructions may be conditional or unconditional. When executed, the branch instruction causes a transfer of the value of ADR into the program counter.</a:t>
            </a:r>
          </a:p>
          <a:p>
            <a:pPr marL="285750" indent="-285750" algn="just">
              <a:buFont typeface="Arial" panose="020B0604020202020204" pitchFamily="34" charset="0"/>
              <a:buChar char="•"/>
            </a:pPr>
            <a:r>
              <a:rPr lang="en-US" dirty="0">
                <a:latin typeface="+mn-lt"/>
              </a:rPr>
              <a:t>A conditional skip instruction will skip the next instruction if the condition is met. </a:t>
            </a:r>
          </a:p>
          <a:p>
            <a:pPr marL="285750" indent="-285750" algn="just">
              <a:buFont typeface="Arial" panose="020B0604020202020204" pitchFamily="34" charset="0"/>
              <a:buChar char="•"/>
            </a:pPr>
            <a:r>
              <a:rPr lang="en-US" dirty="0">
                <a:latin typeface="+mn-lt"/>
              </a:rPr>
              <a:t>The call and return instructions are used in conjunction with subroutines.</a:t>
            </a:r>
          </a:p>
          <a:p>
            <a:pPr marL="285750" indent="-285750" algn="just">
              <a:buFont typeface="Arial" panose="020B0604020202020204" pitchFamily="34" charset="0"/>
              <a:buChar char="•"/>
            </a:pPr>
            <a:r>
              <a:rPr lang="en-US" dirty="0">
                <a:latin typeface="+mn-lt"/>
              </a:rPr>
              <a:t>The compare instruction performs a subtraction between two operands, but the result of the operation is not retained.</a:t>
            </a:r>
          </a:p>
          <a:p>
            <a:pPr marL="285750" indent="-285750" algn="just">
              <a:buFont typeface="Arial" panose="020B0604020202020204" pitchFamily="34" charset="0"/>
              <a:buChar char="•"/>
            </a:pPr>
            <a:r>
              <a:rPr lang="en-US" dirty="0">
                <a:latin typeface="+mn-lt"/>
              </a:rPr>
              <a:t>Similarly, the test instruction performs the logical AND of two operands and updates certain status bits without retaining the result or changing the operands</a:t>
            </a:r>
            <a:r>
              <a:rPr lang="en-US" dirty="0"/>
              <a:t>. </a:t>
            </a:r>
            <a:endParaRPr lang="en-IN" dirty="0"/>
          </a:p>
        </p:txBody>
      </p:sp>
    </p:spTree>
    <p:extLst>
      <p:ext uri="{BB962C8B-B14F-4D97-AF65-F5344CB8AC3E}">
        <p14:creationId xmlns:p14="http://schemas.microsoft.com/office/powerpoint/2010/main" val="315116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0E171A-6044-9499-BF41-34AEF54344CF}"/>
              </a:ext>
            </a:extLst>
          </p:cNvPr>
          <p:cNvSpPr>
            <a:spLocks noGrp="1"/>
          </p:cNvSpPr>
          <p:nvPr>
            <p:ph type="title"/>
          </p:nvPr>
        </p:nvSpPr>
        <p:spPr/>
        <p:txBody>
          <a:bodyPr/>
          <a:lstStyle/>
          <a:p>
            <a:r>
              <a:rPr lang="en-IN" dirty="0"/>
              <a:t>Status Bit Conditions </a:t>
            </a:r>
          </a:p>
        </p:txBody>
      </p:sp>
      <p:sp>
        <p:nvSpPr>
          <p:cNvPr id="3" name="Content Placeholder 2">
            <a:extLst>
              <a:ext uri="{FF2B5EF4-FFF2-40B4-BE49-F238E27FC236}">
                <a16:creationId xmlns:a16="http://schemas.microsoft.com/office/drawing/2014/main" xmlns="" id="{ED0BDF5C-877F-A781-BE31-681C77A8D41F}"/>
              </a:ext>
            </a:extLst>
          </p:cNvPr>
          <p:cNvSpPr>
            <a:spLocks noGrp="1"/>
          </p:cNvSpPr>
          <p:nvPr>
            <p:ph idx="1"/>
          </p:nvPr>
        </p:nvSpPr>
        <p:spPr/>
        <p:txBody>
          <a:bodyPr/>
          <a:lstStyle/>
          <a:p>
            <a:r>
              <a:rPr lang="en-US" sz="1800" dirty="0"/>
              <a:t>It is sometimes convenient to supplement the ALU circuit in the CPU with a status register where status bit conditions can be stored for further analysis.</a:t>
            </a:r>
          </a:p>
          <a:p>
            <a:r>
              <a:rPr lang="en-US" sz="1800" dirty="0"/>
              <a:t>Status bits are also called condition-code bits or flag bits.</a:t>
            </a:r>
          </a:p>
          <a:p>
            <a:r>
              <a:rPr lang="en-US" sz="1800" dirty="0"/>
              <a:t>Block diagram of an 8-bit ALU with a 4-bit status register is shown. </a:t>
            </a:r>
          </a:p>
          <a:p>
            <a:r>
              <a:rPr lang="en-US" sz="1800" dirty="0"/>
              <a:t>The four status bits are symbolized by C, S, Z, and V. The bits are set or cleared as a result of an operation performed in the ALU. </a:t>
            </a:r>
            <a:endParaRPr lang="en-IN" sz="1800" dirty="0"/>
          </a:p>
        </p:txBody>
      </p:sp>
    </p:spTree>
    <p:extLst>
      <p:ext uri="{BB962C8B-B14F-4D97-AF65-F5344CB8AC3E}">
        <p14:creationId xmlns:p14="http://schemas.microsoft.com/office/powerpoint/2010/main" val="1585283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AA86B2-B72A-5C39-02EA-396E114E9E04}"/>
              </a:ext>
            </a:extLst>
          </p:cNvPr>
          <p:cNvSpPr>
            <a:spLocks noGrp="1"/>
          </p:cNvSpPr>
          <p:nvPr>
            <p:ph type="title"/>
          </p:nvPr>
        </p:nvSpPr>
        <p:spPr/>
        <p:txBody>
          <a:bodyPr/>
          <a:lstStyle/>
          <a:p>
            <a:r>
              <a:rPr lang="en-IN" dirty="0"/>
              <a:t>Status Register Bits</a:t>
            </a:r>
          </a:p>
        </p:txBody>
      </p:sp>
      <p:pic>
        <p:nvPicPr>
          <p:cNvPr id="5" name="Content Placeholder 4">
            <a:extLst>
              <a:ext uri="{FF2B5EF4-FFF2-40B4-BE49-F238E27FC236}">
                <a16:creationId xmlns:a16="http://schemas.microsoft.com/office/drawing/2014/main" xmlns="" id="{96ACF959-DBC0-0C18-B8A7-AB58AD5BA9B7}"/>
              </a:ext>
            </a:extLst>
          </p:cNvPr>
          <p:cNvPicPr>
            <a:picLocks noGrp="1" noChangeAspect="1"/>
          </p:cNvPicPr>
          <p:nvPr>
            <p:ph idx="1"/>
          </p:nvPr>
        </p:nvPicPr>
        <p:blipFill>
          <a:blip r:embed="rId2"/>
          <a:stretch>
            <a:fillRect/>
          </a:stretch>
        </p:blipFill>
        <p:spPr>
          <a:xfrm>
            <a:off x="0" y="1479560"/>
            <a:ext cx="4540485" cy="3886756"/>
          </a:xfrm>
        </p:spPr>
      </p:pic>
      <p:sp>
        <p:nvSpPr>
          <p:cNvPr id="7" name="TextBox 6">
            <a:extLst>
              <a:ext uri="{FF2B5EF4-FFF2-40B4-BE49-F238E27FC236}">
                <a16:creationId xmlns:a16="http://schemas.microsoft.com/office/drawing/2014/main" xmlns="" id="{AF4D7AD7-2ABD-5547-107A-401A1BA6B249}"/>
              </a:ext>
            </a:extLst>
          </p:cNvPr>
          <p:cNvSpPr txBox="1"/>
          <p:nvPr/>
        </p:nvSpPr>
        <p:spPr>
          <a:xfrm>
            <a:off x="4038600" y="1219200"/>
            <a:ext cx="4894216" cy="4493538"/>
          </a:xfrm>
          <a:prstGeom prst="rect">
            <a:avLst/>
          </a:prstGeom>
          <a:noFill/>
        </p:spPr>
        <p:txBody>
          <a:bodyPr wrap="square">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Bit C (carry) is set to 1 if the end carry C8 is 1. It is cleared to 0 if the carry is 0.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Bit S (sign) is set to 1 if the highest-order bit F, is 1. It is set to 0 if the bit is 0.</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Bit Z (zero) is set to 1 </a:t>
            </a:r>
            <a:r>
              <a:rPr lang="en-US" sz="1600" dirty="0" smtClean="0">
                <a:latin typeface="Times New Roman" panose="02020603050405020304" pitchFamily="18" charset="0"/>
                <a:cs typeface="Times New Roman" panose="02020603050405020304" pitchFamily="18" charset="0"/>
              </a:rPr>
              <a:t>if the </a:t>
            </a:r>
            <a:r>
              <a:rPr lang="en-US" sz="1600" dirty="0">
                <a:latin typeface="Times New Roman" panose="02020603050405020304" pitchFamily="18" charset="0"/>
                <a:cs typeface="Times New Roman" panose="02020603050405020304" pitchFamily="18" charset="0"/>
              </a:rPr>
              <a:t>output </a:t>
            </a:r>
            <a:r>
              <a:rPr lang="en-US" sz="1600" dirty="0" smtClean="0">
                <a:latin typeface="Times New Roman" panose="02020603050405020304" pitchFamily="18" charset="0"/>
                <a:cs typeface="Times New Roman" panose="02020603050405020304" pitchFamily="18" charset="0"/>
              </a:rPr>
              <a:t>of the </a:t>
            </a:r>
            <a:r>
              <a:rPr lang="en-US" sz="1600" dirty="0">
                <a:latin typeface="Times New Roman" panose="02020603050405020304" pitchFamily="18" charset="0"/>
                <a:cs typeface="Times New Roman" panose="02020603050405020304" pitchFamily="18" charset="0"/>
              </a:rPr>
              <a:t>ALU contains all O's. !t is cleared to 0 otherwise. In other words, Z = 1 if the output is zero and Z = 0 if the output is not zero.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Bit V (overflow) is set to 1 if the exclusive-OR of the last two carries is equal to 1, and cleared to 0 otherwise. This is the condition for an overflow when negative numbers are in 2's complement.</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For the 8-bit ALU, V = 1 if the output is greater than + 127 or less than - 128.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status bits can be checked after an ALU operation to determine certain relationships that exist between the values of A and B. </a:t>
            </a:r>
          </a:p>
          <a:p>
            <a:pPr marL="285750" indent="-285750" algn="just">
              <a:buFont typeface="Arial" panose="020B0604020202020204" pitchFamily="34" charset="0"/>
              <a:buChar char="•"/>
            </a:pPr>
            <a:endParaRPr lang="en-US" sz="1400" dirty="0"/>
          </a:p>
        </p:txBody>
      </p:sp>
    </p:spTree>
    <p:extLst>
      <p:ext uri="{BB962C8B-B14F-4D97-AF65-F5344CB8AC3E}">
        <p14:creationId xmlns:p14="http://schemas.microsoft.com/office/powerpoint/2010/main" val="2452082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A6EBDB-88B0-0633-BD3A-7181566BBC99}"/>
              </a:ext>
            </a:extLst>
          </p:cNvPr>
          <p:cNvSpPr>
            <a:spLocks noGrp="1"/>
          </p:cNvSpPr>
          <p:nvPr>
            <p:ph type="title"/>
          </p:nvPr>
        </p:nvSpPr>
        <p:spPr/>
        <p:txBody>
          <a:bodyPr/>
          <a:lstStyle/>
          <a:p>
            <a:r>
              <a:rPr lang="en-IN" dirty="0"/>
              <a:t>Conditional Branch Instructions</a:t>
            </a:r>
          </a:p>
        </p:txBody>
      </p:sp>
      <p:sp>
        <p:nvSpPr>
          <p:cNvPr id="3" name="Content Placeholder 2">
            <a:extLst>
              <a:ext uri="{FF2B5EF4-FFF2-40B4-BE49-F238E27FC236}">
                <a16:creationId xmlns:a16="http://schemas.microsoft.com/office/drawing/2014/main" xmlns="" id="{8BDC53E9-D5A8-93F3-FAF6-E334DC93F425}"/>
              </a:ext>
            </a:extLst>
          </p:cNvPr>
          <p:cNvSpPr>
            <a:spLocks noGrp="1"/>
          </p:cNvSpPr>
          <p:nvPr>
            <p:ph idx="1"/>
          </p:nvPr>
        </p:nvSpPr>
        <p:spPr/>
        <p:txBody>
          <a:bodyPr/>
          <a:lstStyle/>
          <a:p>
            <a:pPr algn="just"/>
            <a:r>
              <a:rPr lang="en-US" sz="1600" b="0" i="0" dirty="0">
                <a:effectLst/>
                <a:latin typeface="+mj-lt"/>
              </a:rPr>
              <a:t>A branch is an instruction in a computer program that can cause a computer to begin executing a different instruction sequence and thus deviate from its default behavior of executing instructions in order. </a:t>
            </a:r>
          </a:p>
          <a:p>
            <a:pPr algn="just"/>
            <a:r>
              <a:rPr lang="en-US" sz="1600" dirty="0">
                <a:latin typeface="+mj-lt"/>
              </a:rPr>
              <a:t>Each mnemonic is constructed with the letter B (for branch) and an abbreviation of the condition name. When the opposite condition state is </a:t>
            </a:r>
            <a:r>
              <a:rPr lang="en-US" sz="1600" dirty="0"/>
              <a:t>used, the letter N (for no) is inserted to define the 0 state. Thus BC is Branch on Carry, and BNC is Branch on No Carry. If the stated condition is true, program control is transferred to the address specified by the instruction. If not, control continues with the instruction that follows. The conditional instructions can be associated also with the jump, skip, call, or return type of program control instructions. </a:t>
            </a:r>
          </a:p>
          <a:p>
            <a:pPr algn="just"/>
            <a:r>
              <a:rPr lang="en-US" sz="1600" dirty="0"/>
              <a:t>The zero status bit is used for testing if the result of an ALU operation is equal to zero or not. The carry bit is used to check if there is a carry out of the most significant bit position of the ALU.</a:t>
            </a:r>
          </a:p>
          <a:p>
            <a:pPr algn="just"/>
            <a:r>
              <a:rPr lang="en-US" sz="1600" dirty="0"/>
              <a:t>The sign bit reflects the state of the most significant bit of the output from the ALU. S = 0 denotes a positive sign and S = 1, a negative sign. Therefore, a branch on plus checks for a sign bit of 0 and a branch on minus checks for a sign bit of 1. It must be realized, however, that these two conditional branch instructions can be used to check the value of the most significant bit whether it represents a sign or not. The overflow bit is used in conjunction with arithmetic operations done on signed numbers in 2's complement representation.</a:t>
            </a:r>
            <a:endParaRPr lang="en-IN" sz="1600" dirty="0"/>
          </a:p>
        </p:txBody>
      </p:sp>
    </p:spTree>
    <p:extLst>
      <p:ext uri="{BB962C8B-B14F-4D97-AF65-F5344CB8AC3E}">
        <p14:creationId xmlns:p14="http://schemas.microsoft.com/office/powerpoint/2010/main" val="2276209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21785</TotalTime>
  <Words>1135</Words>
  <Application>Microsoft Office PowerPoint</Application>
  <PresentationFormat>On-screen Show (4:3)</PresentationFormat>
  <Paragraphs>57</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MS PGothic</vt:lpstr>
      <vt:lpstr>MS PGothic</vt:lpstr>
      <vt:lpstr>Arial</vt:lpstr>
      <vt:lpstr>Calibri</vt:lpstr>
      <vt:lpstr>Google Sans</vt:lpstr>
      <vt:lpstr>Times New Roman</vt:lpstr>
      <vt:lpstr>Office Theme</vt:lpstr>
      <vt:lpstr>PowerPoint Presentation</vt:lpstr>
      <vt:lpstr>Computer Instructions</vt:lpstr>
      <vt:lpstr>Data Transfer Instructions</vt:lpstr>
      <vt:lpstr>Data manipulation instructions</vt:lpstr>
      <vt:lpstr>Program Control Instructions</vt:lpstr>
      <vt:lpstr>Program Control Instructions</vt:lpstr>
      <vt:lpstr>Status Bit Conditions </vt:lpstr>
      <vt:lpstr>Status Register Bits</vt:lpstr>
      <vt:lpstr>Conditional Branch Instructions</vt:lpstr>
      <vt:lpstr>Conditional Branch Instructions</vt:lpstr>
    </vt:vector>
  </TitlesOfParts>
  <Company>CCC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Nav Brar</cp:lastModifiedBy>
  <cp:revision>1385</cp:revision>
  <dcterms:created xsi:type="dcterms:W3CDTF">2010-04-09T07:36:15Z</dcterms:created>
  <dcterms:modified xsi:type="dcterms:W3CDTF">2025-03-31T04:53:46Z</dcterms:modified>
</cp:coreProperties>
</file>