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59" r:id="rId2"/>
    <p:sldId id="404" r:id="rId3"/>
    <p:sldId id="360" r:id="rId4"/>
    <p:sldId id="361" r:id="rId5"/>
    <p:sldId id="362" r:id="rId6"/>
    <p:sldId id="363" r:id="rId7"/>
    <p:sldId id="398" r:id="rId8"/>
    <p:sldId id="399" r:id="rId9"/>
    <p:sldId id="400" r:id="rId10"/>
    <p:sldId id="401" r:id="rId11"/>
    <p:sldId id="402" r:id="rId12"/>
    <p:sldId id="403" r:id="rId13"/>
    <p:sldId id="309" r:id="rId14"/>
    <p:sldId id="365" r:id="rId15"/>
    <p:sldId id="312" r:id="rId16"/>
    <p:sldId id="366" r:id="rId17"/>
    <p:sldId id="313" r:id="rId18"/>
    <p:sldId id="367" r:id="rId19"/>
    <p:sldId id="315" r:id="rId20"/>
    <p:sldId id="368" r:id="rId21"/>
    <p:sldId id="316" r:id="rId22"/>
    <p:sldId id="369" r:id="rId23"/>
    <p:sldId id="317" r:id="rId24"/>
    <p:sldId id="370" r:id="rId25"/>
    <p:sldId id="318" r:id="rId26"/>
    <p:sldId id="371" r:id="rId27"/>
    <p:sldId id="320" r:id="rId28"/>
    <p:sldId id="372" r:id="rId29"/>
    <p:sldId id="323" r:id="rId30"/>
    <p:sldId id="374" r:id="rId31"/>
    <p:sldId id="324" r:id="rId32"/>
    <p:sldId id="375" r:id="rId33"/>
    <p:sldId id="329" r:id="rId34"/>
    <p:sldId id="377" r:id="rId35"/>
    <p:sldId id="331" r:id="rId36"/>
    <p:sldId id="379" r:id="rId37"/>
    <p:sldId id="332" r:id="rId38"/>
    <p:sldId id="380" r:id="rId39"/>
    <p:sldId id="333" r:id="rId40"/>
    <p:sldId id="381" r:id="rId41"/>
    <p:sldId id="336" r:id="rId42"/>
    <p:sldId id="383" r:id="rId43"/>
    <p:sldId id="337" r:id="rId44"/>
    <p:sldId id="384" r:id="rId45"/>
    <p:sldId id="340" r:id="rId46"/>
    <p:sldId id="386" r:id="rId47"/>
    <p:sldId id="341" r:id="rId48"/>
    <p:sldId id="387" r:id="rId49"/>
    <p:sldId id="342" r:id="rId50"/>
    <p:sldId id="388" r:id="rId51"/>
    <p:sldId id="343" r:id="rId52"/>
    <p:sldId id="389" r:id="rId53"/>
    <p:sldId id="348" r:id="rId54"/>
    <p:sldId id="391" r:id="rId55"/>
    <p:sldId id="349" r:id="rId56"/>
    <p:sldId id="392" r:id="rId57"/>
    <p:sldId id="350" r:id="rId58"/>
    <p:sldId id="393" r:id="rId59"/>
    <p:sldId id="354" r:id="rId60"/>
    <p:sldId id="394" r:id="rId61"/>
    <p:sldId id="355" r:id="rId62"/>
    <p:sldId id="395" r:id="rId63"/>
    <p:sldId id="397"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64" d="100"/>
          <a:sy n="64" d="100"/>
        </p:scale>
        <p:origin x="978" y="78"/>
      </p:cViewPr>
      <p:guideLst>
        <p:guide orient="horz" pos="2160"/>
        <p:guide pos="384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12/10/2024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10-12-2024</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10-12-2024</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10-12-2024</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10-12-2024</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10-12-2024</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10-12-2024</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10-12-2024</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10-12-2024</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10-12-2024</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10-12-2024</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10-12-2024</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10-12-2024</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476" y="609939"/>
            <a:ext cx="11733048" cy="5344511"/>
          </a:xfrm>
        </p:spPr>
        <p:txBody>
          <a:bodyPr>
            <a:normAutofit/>
          </a:bodyPr>
          <a:lstStyle/>
          <a:p>
            <a:pPr algn="ctr">
              <a:buNone/>
            </a:pPr>
            <a:r>
              <a:rPr lang="en-US" sz="8000" b="1" u="sng" dirty="0">
                <a:solidFill>
                  <a:srgbClr val="FF0000"/>
                </a:solidFill>
                <a:latin typeface="Arial Black" pitchFamily="34" charset="0"/>
              </a:rPr>
              <a:t>SYLLOGISM</a:t>
            </a:r>
          </a:p>
          <a:p>
            <a:pPr algn="ctr">
              <a:buNone/>
            </a:pPr>
            <a:r>
              <a:rPr lang="en-US" sz="8000" b="1" dirty="0"/>
              <a:t> </a:t>
            </a:r>
          </a:p>
          <a:p>
            <a:pPr algn="ctr">
              <a:buNone/>
            </a:pPr>
            <a:r>
              <a:rPr lang="en-US" sz="8000" b="1" dirty="0">
                <a:latin typeface="Arial Black" pitchFamily="34" charset="0"/>
              </a:rPr>
              <a:t> </a:t>
            </a:r>
            <a:r>
              <a:rPr lang="en-US" sz="8000" dirty="0"/>
              <a:t> </a:t>
            </a:r>
            <a:endParaRPr lang="en-US" sz="8000" b="1" dirty="0"/>
          </a:p>
          <a:p>
            <a:pPr algn="ctr">
              <a:buNone/>
            </a:pPr>
            <a:r>
              <a:rPr lang="en-US" sz="8000" b="1" dirty="0"/>
              <a:t> </a:t>
            </a:r>
          </a:p>
        </p:txBody>
      </p:sp>
    </p:spTree>
    <p:extLst>
      <p:ext uri="{BB962C8B-B14F-4D97-AF65-F5344CB8AC3E}">
        <p14:creationId xmlns:p14="http://schemas.microsoft.com/office/powerpoint/2010/main" val="391450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48403" y="801384"/>
            <a:ext cx="3411127" cy="461665"/>
          </a:xfrm>
          <a:prstGeom prst="rect">
            <a:avLst/>
          </a:prstGeom>
        </p:spPr>
        <p:txBody>
          <a:bodyPr wrap="none">
            <a:spAutoFit/>
          </a:bodyPr>
          <a:lstStyle/>
          <a:p>
            <a:r>
              <a:rPr lang="en-US" sz="2400" b="1" dirty="0">
                <a:solidFill>
                  <a:srgbClr val="FF0000"/>
                </a:solidFill>
                <a:latin typeface="Arial Black" panose="020B0A04020102020204" pitchFamily="34" charset="0"/>
              </a:rPr>
              <a:t>3.) </a:t>
            </a:r>
            <a:r>
              <a:rPr lang="en-IN" sz="2400" b="1" dirty="0">
                <a:solidFill>
                  <a:srgbClr val="FF0000"/>
                </a:solidFill>
                <a:latin typeface="Arial Black" panose="020B0A04020102020204" pitchFamily="34" charset="0"/>
              </a:rPr>
              <a:t>NO</a:t>
            </a:r>
            <a:r>
              <a:rPr lang="en-IN" sz="2400" dirty="0">
                <a:solidFill>
                  <a:srgbClr val="FF0000"/>
                </a:solidFill>
                <a:latin typeface="Arial Black" panose="020B0A04020102020204" pitchFamily="34" charset="0"/>
              </a:rPr>
              <a:t> </a:t>
            </a:r>
            <a:r>
              <a:rPr lang="en-IN" sz="2400" b="1" dirty="0">
                <a:solidFill>
                  <a:srgbClr val="FF0000"/>
                </a:solidFill>
                <a:latin typeface="Arial Black" panose="020B0A04020102020204" pitchFamily="34" charset="0"/>
              </a:rPr>
              <a:t>STATEMENT</a:t>
            </a:r>
          </a:p>
        </p:txBody>
      </p:sp>
      <p:sp>
        <p:nvSpPr>
          <p:cNvPr id="3" name="Rectangle 2"/>
          <p:cNvSpPr/>
          <p:nvPr/>
        </p:nvSpPr>
        <p:spPr>
          <a:xfrm>
            <a:off x="548403" y="1386217"/>
            <a:ext cx="11175024"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No statement is written in the format “No A are B”, here A and B represent the subject and object of the statement</a:t>
            </a:r>
            <a:endParaRPr lang="en-IN" sz="2400" dirty="0">
              <a:latin typeface="Arial" panose="020B0604020202020204" pitchFamily="34" charset="0"/>
              <a:cs typeface="Arial" panose="020B0604020202020204" pitchFamily="34" charset="0"/>
            </a:endParaRPr>
          </a:p>
        </p:txBody>
      </p:sp>
      <p:pic>
        <p:nvPicPr>
          <p:cNvPr id="4" name="Picture 3" descr="C:\Users\neeraj\Desktop\No Movement.png"/>
          <p:cNvPicPr/>
          <p:nvPr/>
        </p:nvPicPr>
        <p:blipFill>
          <a:blip r:embed="rId2">
            <a:extLst>
              <a:ext uri="{28A0092B-C50C-407E-A947-70E740481C1C}">
                <a14:useLocalDpi xmlns:a14="http://schemas.microsoft.com/office/drawing/2010/main" val="0"/>
              </a:ext>
            </a:extLst>
          </a:blip>
          <a:srcRect/>
          <a:stretch>
            <a:fillRect/>
          </a:stretch>
        </p:blipFill>
        <p:spPr bwMode="auto">
          <a:xfrm>
            <a:off x="3211694" y="2556479"/>
            <a:ext cx="5605955" cy="3632781"/>
          </a:xfrm>
          <a:prstGeom prst="rect">
            <a:avLst/>
          </a:prstGeom>
          <a:noFill/>
          <a:ln>
            <a:noFill/>
          </a:ln>
        </p:spPr>
      </p:pic>
    </p:spTree>
    <p:extLst>
      <p:ext uri="{BB962C8B-B14F-4D97-AF65-F5344CB8AC3E}">
        <p14:creationId xmlns:p14="http://schemas.microsoft.com/office/powerpoint/2010/main" val="425667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54376" y="787737"/>
            <a:ext cx="4720844" cy="461665"/>
          </a:xfrm>
          <a:prstGeom prst="rect">
            <a:avLst/>
          </a:prstGeom>
        </p:spPr>
        <p:txBody>
          <a:bodyPr wrap="none">
            <a:spAutoFit/>
          </a:bodyPr>
          <a:lstStyle/>
          <a:p>
            <a:r>
              <a:rPr lang="en-US" sz="2400" b="1" dirty="0">
                <a:solidFill>
                  <a:srgbClr val="FF0000"/>
                </a:solidFill>
                <a:latin typeface="Arial Black" panose="020B0A04020102020204" pitchFamily="34" charset="0"/>
              </a:rPr>
              <a:t>4.) </a:t>
            </a:r>
            <a:r>
              <a:rPr lang="en-IN" sz="2400" b="1" dirty="0">
                <a:solidFill>
                  <a:srgbClr val="FF0000"/>
                </a:solidFill>
                <a:latin typeface="Arial Black" panose="020B0A04020102020204" pitchFamily="34" charset="0"/>
              </a:rPr>
              <a:t>SOME NOT STATEMENT</a:t>
            </a:r>
          </a:p>
        </p:txBody>
      </p:sp>
      <p:sp>
        <p:nvSpPr>
          <p:cNvPr id="3" name="Rectangle 2"/>
          <p:cNvSpPr/>
          <p:nvPr/>
        </p:nvSpPr>
        <p:spPr>
          <a:xfrm>
            <a:off x="454376" y="1384195"/>
            <a:ext cx="11528358"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All statement is written in the format “Some A are not B”, here A and B represent the subject and object of the statement.</a:t>
            </a:r>
            <a:endParaRPr lang="en-IN" sz="2400" dirty="0">
              <a:latin typeface="Arial" panose="020B0604020202020204" pitchFamily="34" charset="0"/>
              <a:cs typeface="Arial" panose="020B0604020202020204" pitchFamily="34" charset="0"/>
            </a:endParaRPr>
          </a:p>
        </p:txBody>
      </p:sp>
      <p:pic>
        <p:nvPicPr>
          <p:cNvPr id="4" name="Picture 3" descr="C:\Users\neeraj\Desktop\Movement Some No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894" y="2478443"/>
            <a:ext cx="5149247" cy="3349187"/>
          </a:xfrm>
          <a:prstGeom prst="rect">
            <a:avLst/>
          </a:prstGeom>
          <a:noFill/>
          <a:ln>
            <a:noFill/>
          </a:ln>
        </p:spPr>
      </p:pic>
    </p:spTree>
    <p:extLst>
      <p:ext uri="{BB962C8B-B14F-4D97-AF65-F5344CB8AC3E}">
        <p14:creationId xmlns:p14="http://schemas.microsoft.com/office/powerpoint/2010/main" val="3466129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005" y="1154368"/>
            <a:ext cx="10962042" cy="5569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08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SYLLOGISM</a:t>
            </a:r>
          </a:p>
          <a:p>
            <a:pPr>
              <a:buNone/>
            </a:pPr>
            <a:r>
              <a:rPr lang="en-US" sz="22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2200" b="1" dirty="0"/>
              <a:t>if only Conclusion I follows. 			(2) if only Conclusion II follows. </a:t>
            </a:r>
          </a:p>
          <a:p>
            <a:pPr marL="457200" indent="-457200">
              <a:buNone/>
            </a:pPr>
            <a:r>
              <a:rPr lang="en-US" sz="2200" b="1" dirty="0"/>
              <a:t>(3) if either Conclusion I or II follows. 		(4) if neither Conclusion I nor II follows. </a:t>
            </a:r>
          </a:p>
          <a:p>
            <a:pPr marL="457200" indent="-457200">
              <a:buNone/>
            </a:pPr>
            <a:r>
              <a:rPr lang="en-US" sz="2200" b="1" dirty="0"/>
              <a:t>(5) if both Conclusions I and II follow.</a:t>
            </a:r>
            <a:endParaRPr lang="en-US" sz="2200" b="1" dirty="0">
              <a:solidFill>
                <a:schemeClr val="tx1">
                  <a:lumMod val="95000"/>
                  <a:lumOff val="5000"/>
                </a:schemeClr>
              </a:solidFill>
            </a:endParaRPr>
          </a:p>
          <a:p>
            <a:pPr>
              <a:buNone/>
            </a:pPr>
            <a:endParaRPr lang="en-US" b="1" dirty="0">
              <a:latin typeface="Arial Black" pitchFamily="34" charset="0"/>
            </a:endParaRPr>
          </a:p>
          <a:p>
            <a:pPr>
              <a:buNone/>
            </a:pPr>
            <a:r>
              <a:rPr lang="en-US" b="1" dirty="0">
                <a:latin typeface="Arial Black" pitchFamily="34" charset="0"/>
              </a:rPr>
              <a:t>Q </a:t>
            </a:r>
            <a:r>
              <a:rPr lang="en-US" b="1" dirty="0"/>
              <a:t>1. </a:t>
            </a:r>
          </a:p>
          <a:p>
            <a:pPr>
              <a:buNone/>
            </a:pPr>
            <a:r>
              <a:rPr lang="en-US" b="1" dirty="0"/>
              <a:t>Statements: Some kites are threads. </a:t>
            </a:r>
          </a:p>
          <a:p>
            <a:pPr>
              <a:buNone/>
            </a:pPr>
            <a:r>
              <a:rPr lang="en-US" b="1" dirty="0"/>
              <a:t>			No thread is needle. </a:t>
            </a:r>
          </a:p>
          <a:p>
            <a:pPr>
              <a:buNone/>
            </a:pPr>
            <a:r>
              <a:rPr lang="en-US" b="1" dirty="0"/>
              <a:t>Conclusions: I. Some kites are needles. </a:t>
            </a:r>
          </a:p>
          <a:p>
            <a:pPr>
              <a:buNone/>
            </a:pPr>
            <a:r>
              <a:rPr lang="en-US" b="1" dirty="0"/>
              <a:t>			II. No needle is thread.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SYLLOGISM</a:t>
            </a:r>
          </a:p>
          <a:p>
            <a:pPr>
              <a:buNone/>
            </a:pPr>
            <a:r>
              <a:rPr lang="en-US" sz="22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2200" b="1" dirty="0"/>
              <a:t>if only Conclusion I follows. 			</a:t>
            </a:r>
            <a:r>
              <a:rPr lang="en-US" sz="2200" b="1" dirty="0">
                <a:solidFill>
                  <a:srgbClr val="FF0000"/>
                </a:solidFill>
              </a:rPr>
              <a:t>(2) if only Conclusion II follows. </a:t>
            </a:r>
          </a:p>
          <a:p>
            <a:pPr marL="457200" indent="-457200">
              <a:buNone/>
            </a:pPr>
            <a:r>
              <a:rPr lang="en-US" sz="2200" b="1" dirty="0"/>
              <a:t>(3) if either Conclusion I or II follows. 		(4) if neither Conclusion I nor II follows. </a:t>
            </a:r>
          </a:p>
          <a:p>
            <a:pPr marL="457200" indent="-457200">
              <a:buNone/>
            </a:pPr>
            <a:r>
              <a:rPr lang="en-US" sz="2200" b="1" dirty="0"/>
              <a:t>(5) if both Conclusions I and II follow.</a:t>
            </a:r>
            <a:endParaRPr lang="en-US" sz="2200" b="1" dirty="0">
              <a:solidFill>
                <a:schemeClr val="tx1">
                  <a:lumMod val="95000"/>
                  <a:lumOff val="5000"/>
                </a:schemeClr>
              </a:solidFill>
            </a:endParaRPr>
          </a:p>
          <a:p>
            <a:pPr>
              <a:buNone/>
            </a:pPr>
            <a:r>
              <a:rPr lang="en-US" b="1" dirty="0">
                <a:latin typeface="Arial Black" pitchFamily="34" charset="0"/>
              </a:rPr>
              <a:t>Q </a:t>
            </a:r>
            <a:r>
              <a:rPr lang="en-US" b="1" dirty="0"/>
              <a:t>1. </a:t>
            </a:r>
          </a:p>
          <a:p>
            <a:pPr>
              <a:buNone/>
            </a:pPr>
            <a:r>
              <a:rPr lang="en-US" b="1" dirty="0"/>
              <a:t>Statements: Some kites are threads. </a:t>
            </a:r>
          </a:p>
          <a:p>
            <a:pPr>
              <a:buNone/>
            </a:pPr>
            <a:r>
              <a:rPr lang="en-US" b="1" dirty="0"/>
              <a:t>			No thread is needle. </a:t>
            </a:r>
          </a:p>
          <a:p>
            <a:pPr>
              <a:buNone/>
            </a:pPr>
            <a:r>
              <a:rPr lang="en-US" b="1" dirty="0"/>
              <a:t>Conclusions: I. Some kites are needles. </a:t>
            </a:r>
          </a:p>
          <a:p>
            <a:pPr>
              <a:buNone/>
            </a:pPr>
            <a:r>
              <a:rPr lang="en-US" b="1" dirty="0"/>
              <a:t>			II. No needle is thread. </a:t>
            </a:r>
          </a:p>
          <a:p>
            <a:pPr>
              <a:buNone/>
            </a:pPr>
            <a:r>
              <a:rPr lang="en-US" b="1" dirty="0">
                <a:latin typeface="Arial Black" pitchFamily="34" charset="0"/>
              </a:rPr>
              <a:t> </a:t>
            </a:r>
            <a:r>
              <a:rPr lang="en-US" dirty="0"/>
              <a:t> </a:t>
            </a:r>
            <a:endParaRPr lang="en-US" b="1" dirty="0"/>
          </a:p>
          <a:p>
            <a:pPr>
              <a:buNone/>
            </a:pPr>
            <a:r>
              <a:rPr lang="en-US" b="1" dirty="0"/>
              <a:t> </a:t>
            </a:r>
          </a:p>
        </p:txBody>
      </p:sp>
    </p:spTree>
    <p:extLst>
      <p:ext uri="{BB962C8B-B14F-4D97-AF65-F5344CB8AC3E}">
        <p14:creationId xmlns:p14="http://schemas.microsoft.com/office/powerpoint/2010/main" val="3433533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2000" b="1" dirty="0"/>
              <a:t>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2</a:t>
            </a:r>
            <a:r>
              <a:rPr lang="en-US" b="1" dirty="0"/>
              <a:t>. Statements: 	Some trucks are houses. </a:t>
            </a:r>
          </a:p>
          <a:p>
            <a:pPr>
              <a:buNone/>
            </a:pPr>
            <a:r>
              <a:rPr lang="en-US" b="1" dirty="0"/>
              <a:t>				Some houses are trains. </a:t>
            </a:r>
          </a:p>
          <a:p>
            <a:pPr>
              <a:buNone/>
            </a:pPr>
            <a:r>
              <a:rPr lang="en-US" b="1" dirty="0"/>
              <a:t>Conclusions: I. Some trains are trucks.</a:t>
            </a:r>
          </a:p>
          <a:p>
            <a:pPr>
              <a:buNone/>
            </a:pPr>
            <a:r>
              <a:rPr lang="en-US" b="1" dirty="0"/>
              <a:t>			  II. No train is truck. </a:t>
            </a:r>
          </a:p>
          <a:p>
            <a:pPr>
              <a:buNone/>
            </a:pPr>
            <a:r>
              <a:rPr lang="en-US" b="1"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2000" b="1" dirty="0"/>
              <a:t>if only Conclusion I follows. 			(2) if only Conclusion II follows. </a:t>
            </a:r>
          </a:p>
          <a:p>
            <a:pPr marL="457200" indent="-457200">
              <a:buNone/>
            </a:pPr>
            <a:r>
              <a:rPr lang="en-US" sz="2000" b="1" dirty="0">
                <a:solidFill>
                  <a:srgbClr val="FF0000"/>
                </a:solidFill>
              </a:rPr>
              <a:t>(3) if either Conclusion I or II follows. </a:t>
            </a:r>
            <a:r>
              <a:rPr lang="en-US" sz="2000" b="1" dirty="0"/>
              <a:t>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2</a:t>
            </a:r>
            <a:r>
              <a:rPr lang="en-US" b="1" dirty="0"/>
              <a:t>. Statements: 	Some trucks are houses. </a:t>
            </a:r>
          </a:p>
          <a:p>
            <a:pPr>
              <a:buNone/>
            </a:pPr>
            <a:r>
              <a:rPr lang="en-US" b="1" dirty="0"/>
              <a:t>				Some houses are trains. </a:t>
            </a:r>
          </a:p>
          <a:p>
            <a:pPr>
              <a:buNone/>
            </a:pPr>
            <a:r>
              <a:rPr lang="en-US" b="1" dirty="0"/>
              <a:t>Conclusions: I. Some trains are trucks.</a:t>
            </a:r>
          </a:p>
          <a:p>
            <a:pPr>
              <a:buNone/>
            </a:pPr>
            <a:r>
              <a:rPr lang="en-US" b="1" dirty="0"/>
              <a:t>			  II. No train is truck. </a:t>
            </a:r>
          </a:p>
          <a:p>
            <a:pPr>
              <a:buNone/>
            </a:pPr>
            <a:r>
              <a:rPr lang="en-US" b="1" dirty="0"/>
              <a:t> </a:t>
            </a:r>
          </a:p>
        </p:txBody>
      </p:sp>
    </p:spTree>
    <p:extLst>
      <p:ext uri="{BB962C8B-B14F-4D97-AF65-F5344CB8AC3E}">
        <p14:creationId xmlns:p14="http://schemas.microsoft.com/office/powerpoint/2010/main" val="3823970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SYLLOGISM</a:t>
            </a:r>
          </a:p>
          <a:p>
            <a:pPr>
              <a:buNone/>
            </a:pPr>
            <a:r>
              <a:rPr lang="en-US" sz="22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2200" b="1" dirty="0"/>
              <a:t>if only Conclusion I follows. 			(2) if only Conclusion II follows. </a:t>
            </a:r>
          </a:p>
          <a:p>
            <a:pPr marL="457200" indent="-457200">
              <a:buNone/>
            </a:pPr>
            <a:r>
              <a:rPr lang="en-US" sz="2200" b="1" dirty="0"/>
              <a:t>(3) if either Conclusion I or II follows. 		(4) if neither Conclusion I nor II follows. </a:t>
            </a:r>
          </a:p>
          <a:p>
            <a:pPr marL="457200" indent="-457200">
              <a:buNone/>
            </a:pPr>
            <a:r>
              <a:rPr lang="en-US" sz="2200" b="1" dirty="0"/>
              <a:t>(5) if both Conclusions I and II follow.</a:t>
            </a:r>
            <a:endParaRPr lang="en-US" sz="2200" b="1" dirty="0">
              <a:solidFill>
                <a:schemeClr val="tx1">
                  <a:lumMod val="95000"/>
                  <a:lumOff val="5000"/>
                </a:schemeClr>
              </a:solidFill>
            </a:endParaRPr>
          </a:p>
          <a:p>
            <a:pPr>
              <a:buNone/>
            </a:pPr>
            <a:r>
              <a:rPr lang="en-US" b="1" dirty="0">
                <a:latin typeface="Arial Black" pitchFamily="34" charset="0"/>
              </a:rPr>
              <a:t>Q 3</a:t>
            </a:r>
            <a:r>
              <a:rPr lang="en-US" b="1" dirty="0"/>
              <a:t>. Statements: 	All flowers are trees. </a:t>
            </a:r>
          </a:p>
          <a:p>
            <a:pPr>
              <a:buNone/>
            </a:pPr>
            <a:r>
              <a:rPr lang="en-US" b="1" dirty="0"/>
              <a:t>				All trees are fruits. </a:t>
            </a:r>
          </a:p>
          <a:p>
            <a:pPr>
              <a:buNone/>
            </a:pPr>
            <a:r>
              <a:rPr lang="en-US" b="1" dirty="0"/>
              <a:t>Conclusions: I. Some fruits are flowers. </a:t>
            </a:r>
          </a:p>
          <a:p>
            <a:pPr>
              <a:buNone/>
            </a:pPr>
            <a:r>
              <a:rPr lang="en-US" b="1" dirty="0"/>
              <a:t>			II. All flowers are fruits.</a:t>
            </a:r>
            <a:r>
              <a:rPr lang="en-US" dirty="0"/>
              <a:t> </a:t>
            </a:r>
            <a:endParaRPr lang="en-US" b="1" dirty="0"/>
          </a:p>
          <a:p>
            <a:pPr>
              <a:buNone/>
            </a:pPr>
            <a:r>
              <a:rPr lang="en-US" b="1" dirty="0"/>
              <a:t> </a:t>
            </a:r>
          </a:p>
          <a:p>
            <a:pPr>
              <a:buNone/>
            </a:pPr>
            <a:r>
              <a:rPr lang="en-US" dirty="0"/>
              <a:t> </a:t>
            </a:r>
            <a:endParaRPr lang="en-US" b="1" dirty="0"/>
          </a:p>
          <a:p>
            <a:pPr>
              <a:buNone/>
            </a:pPr>
            <a:r>
              <a:rPr lang="en-US" b="1"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SYLLOGISM</a:t>
            </a:r>
          </a:p>
          <a:p>
            <a:pPr>
              <a:buNone/>
            </a:pPr>
            <a:r>
              <a:rPr lang="en-US" sz="22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2200" b="1" dirty="0"/>
              <a:t>if only Conclusion I follows. 			(2) if only Conclusion II follows. </a:t>
            </a:r>
          </a:p>
          <a:p>
            <a:pPr marL="457200" indent="-457200">
              <a:buNone/>
            </a:pPr>
            <a:r>
              <a:rPr lang="en-US" sz="2200" b="1" dirty="0"/>
              <a:t>(3) if either Conclusion I or II follows. 		(4) if neither Conclusion I nor II follows. </a:t>
            </a:r>
          </a:p>
          <a:p>
            <a:pPr marL="457200" indent="-457200">
              <a:buNone/>
            </a:pPr>
            <a:r>
              <a:rPr lang="en-US" sz="2200" b="1" dirty="0">
                <a:solidFill>
                  <a:srgbClr val="FF0000"/>
                </a:solidFill>
              </a:rPr>
              <a:t>(5) if both Conclusions I and II follow.</a:t>
            </a:r>
          </a:p>
          <a:p>
            <a:pPr>
              <a:buNone/>
            </a:pPr>
            <a:r>
              <a:rPr lang="en-US" b="1" dirty="0">
                <a:latin typeface="Arial Black" pitchFamily="34" charset="0"/>
              </a:rPr>
              <a:t>Q 3</a:t>
            </a:r>
            <a:r>
              <a:rPr lang="en-US" b="1" dirty="0"/>
              <a:t>. Statements: 	All flowers are trees. </a:t>
            </a:r>
          </a:p>
          <a:p>
            <a:pPr>
              <a:buNone/>
            </a:pPr>
            <a:r>
              <a:rPr lang="en-US" b="1" dirty="0"/>
              <a:t>				All trees are fruits. </a:t>
            </a:r>
          </a:p>
          <a:p>
            <a:pPr>
              <a:buNone/>
            </a:pPr>
            <a:r>
              <a:rPr lang="en-US" b="1" dirty="0"/>
              <a:t>Conclusions: I. Some fruits are flowers. </a:t>
            </a:r>
          </a:p>
          <a:p>
            <a:pPr>
              <a:buNone/>
            </a:pPr>
            <a:r>
              <a:rPr lang="en-US" b="1" dirty="0"/>
              <a:t>			II. All flowers are fruits.</a:t>
            </a:r>
            <a:r>
              <a:rPr lang="en-US" dirty="0"/>
              <a:t> </a:t>
            </a:r>
            <a:endParaRPr lang="en-US" b="1" dirty="0"/>
          </a:p>
          <a:p>
            <a:pPr>
              <a:buNone/>
            </a:pPr>
            <a:r>
              <a:rPr lang="en-US" b="1" dirty="0"/>
              <a:t> </a:t>
            </a:r>
          </a:p>
          <a:p>
            <a:pPr>
              <a:buNone/>
            </a:pPr>
            <a:r>
              <a:rPr lang="en-US" dirty="0"/>
              <a:t> </a:t>
            </a:r>
            <a:endParaRPr lang="en-US" b="1" dirty="0"/>
          </a:p>
          <a:p>
            <a:pPr>
              <a:buNone/>
            </a:pPr>
            <a:r>
              <a:rPr lang="en-US" b="1" dirty="0"/>
              <a:t> </a:t>
            </a:r>
          </a:p>
        </p:txBody>
      </p:sp>
    </p:spTree>
    <p:extLst>
      <p:ext uri="{BB962C8B-B14F-4D97-AF65-F5344CB8AC3E}">
        <p14:creationId xmlns:p14="http://schemas.microsoft.com/office/powerpoint/2010/main" val="1354339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4</a:t>
            </a:r>
            <a:r>
              <a:rPr lang="en-US" b="1" dirty="0"/>
              <a:t>. Statements: 	Some books are bags. </a:t>
            </a:r>
          </a:p>
          <a:p>
            <a:pPr>
              <a:buNone/>
            </a:pPr>
            <a:r>
              <a:rPr lang="en-US" b="1" dirty="0"/>
              <a:t>				All bags are trees. </a:t>
            </a:r>
          </a:p>
          <a:p>
            <a:pPr>
              <a:buNone/>
            </a:pPr>
            <a:r>
              <a:rPr lang="en-US" b="1" dirty="0"/>
              <a:t>Conclusions: I. Some books are trees. </a:t>
            </a:r>
          </a:p>
          <a:p>
            <a:pPr>
              <a:buNone/>
            </a:pPr>
            <a:r>
              <a:rPr lang="en-US" b="1" dirty="0"/>
              <a:t>			  II. Some frees are books.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sz="6600" b="1" u="sng" dirty="0">
                <a:solidFill>
                  <a:srgbClr val="FF0000"/>
                </a:solidFill>
                <a:latin typeface="Arial Black" pitchFamily="34" charset="0"/>
              </a:rPr>
              <a:t>SYLLOGISM</a:t>
            </a:r>
          </a:p>
          <a:p>
            <a:pPr>
              <a:buNone/>
            </a:pPr>
            <a:r>
              <a:rPr lang="en-US" sz="1800" b="1" dirty="0"/>
              <a:t> </a:t>
            </a:r>
            <a:endParaRPr lang="en-US" b="1" dirty="0"/>
          </a:p>
          <a:p>
            <a:pPr>
              <a:buNone/>
            </a:pPr>
            <a:r>
              <a:rPr lang="en-US" b="1" dirty="0">
                <a:latin typeface="Arial Black" pitchFamily="34" charset="0"/>
              </a:rPr>
              <a:t> </a:t>
            </a:r>
            <a:r>
              <a:rPr lang="en-US" dirty="0"/>
              <a:t> </a:t>
            </a:r>
            <a:endParaRPr lang="en-US" b="1" dirty="0"/>
          </a:p>
          <a:p>
            <a:pPr>
              <a:buNone/>
            </a:pPr>
            <a:r>
              <a:rPr lang="en-US" b="1" dirty="0"/>
              <a:t> </a:t>
            </a:r>
          </a:p>
        </p:txBody>
      </p:sp>
      <p:pic>
        <p:nvPicPr>
          <p:cNvPr id="5" name="Picture 4"/>
          <p:cNvPicPr>
            <a:picLocks noChangeAspect="1"/>
          </p:cNvPicPr>
          <p:nvPr/>
        </p:nvPicPr>
        <p:blipFill>
          <a:blip r:embed="rId2"/>
          <a:stretch>
            <a:fillRect/>
          </a:stretch>
        </p:blipFill>
        <p:spPr>
          <a:xfrm>
            <a:off x="338765" y="2397512"/>
            <a:ext cx="5207765" cy="4019054"/>
          </a:xfrm>
          <a:prstGeom prst="rect">
            <a:avLst/>
          </a:prstGeom>
        </p:spPr>
      </p:pic>
      <p:pic>
        <p:nvPicPr>
          <p:cNvPr id="4102" name="Picture 6" descr="Solving Syllogism using Venn Diagram Approach – freeAptitudeCa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902" y="2649561"/>
            <a:ext cx="6089107" cy="35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9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solidFill>
                  <a:srgbClr val="FF0000"/>
                </a:solidFill>
              </a:rPr>
              <a:t>(5) if both Conclusions I and II follow.</a:t>
            </a:r>
          </a:p>
          <a:p>
            <a:pPr>
              <a:buNone/>
            </a:pPr>
            <a:r>
              <a:rPr lang="en-US" b="1" dirty="0">
                <a:latin typeface="Arial Black" pitchFamily="34" charset="0"/>
              </a:rPr>
              <a:t>Q 4</a:t>
            </a:r>
            <a:r>
              <a:rPr lang="en-US" b="1" dirty="0"/>
              <a:t>. Statements: 	Some books are bags. </a:t>
            </a:r>
          </a:p>
          <a:p>
            <a:pPr>
              <a:buNone/>
            </a:pPr>
            <a:r>
              <a:rPr lang="en-US" b="1" dirty="0"/>
              <a:t>				All bags are trees. </a:t>
            </a:r>
          </a:p>
          <a:p>
            <a:pPr>
              <a:buNone/>
            </a:pPr>
            <a:r>
              <a:rPr lang="en-US" b="1" dirty="0"/>
              <a:t>Conclusions: I. Some books are trees. </a:t>
            </a:r>
          </a:p>
          <a:p>
            <a:pPr>
              <a:buNone/>
            </a:pPr>
            <a:r>
              <a:rPr lang="en-US" b="1" dirty="0"/>
              <a:t>			  II. Some trees are books. </a:t>
            </a:r>
          </a:p>
        </p:txBody>
      </p:sp>
    </p:spTree>
    <p:extLst>
      <p:ext uri="{BB962C8B-B14F-4D97-AF65-F5344CB8AC3E}">
        <p14:creationId xmlns:p14="http://schemas.microsoft.com/office/powerpoint/2010/main" val="3796618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5</a:t>
            </a:r>
            <a:r>
              <a:rPr lang="en-US" b="1" dirty="0"/>
              <a:t>. Statements: 	Some windows are doors. </a:t>
            </a:r>
          </a:p>
          <a:p>
            <a:pPr>
              <a:buNone/>
            </a:pPr>
            <a:r>
              <a:rPr lang="en-US" b="1" dirty="0"/>
              <a:t>				No door is chair. </a:t>
            </a:r>
          </a:p>
          <a:p>
            <a:pPr>
              <a:buNone/>
            </a:pPr>
            <a:r>
              <a:rPr lang="en-US" b="1" dirty="0"/>
              <a:t>Conclusions: I. Some windows are chairs. </a:t>
            </a:r>
          </a:p>
          <a:p>
            <a:pPr>
              <a:buNone/>
            </a:pPr>
            <a:r>
              <a:rPr lang="en-US" b="1" dirty="0"/>
              <a:t>			  II. All doors are windows.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a:t>
            </a:r>
            <a:r>
              <a:rPr lang="en-US" sz="2000" b="1" dirty="0">
                <a:solidFill>
                  <a:srgbClr val="FF0000"/>
                </a:solidFill>
              </a:rPr>
              <a:t>(4)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5</a:t>
            </a:r>
            <a:r>
              <a:rPr lang="en-US" b="1" dirty="0"/>
              <a:t>. Statements: 	Some windows are doors. </a:t>
            </a:r>
          </a:p>
          <a:p>
            <a:pPr>
              <a:buNone/>
            </a:pPr>
            <a:r>
              <a:rPr lang="en-US" b="1" dirty="0"/>
              <a:t>				No door is chair. </a:t>
            </a:r>
          </a:p>
          <a:p>
            <a:pPr>
              <a:buNone/>
            </a:pPr>
            <a:r>
              <a:rPr lang="en-US" b="1" dirty="0"/>
              <a:t>Conclusions: I. Some windows are chairs. </a:t>
            </a:r>
          </a:p>
          <a:p>
            <a:pPr>
              <a:buNone/>
            </a:pPr>
            <a:r>
              <a:rPr lang="en-US" b="1" dirty="0"/>
              <a:t>			  II. All doors are windows. </a:t>
            </a:r>
          </a:p>
        </p:txBody>
      </p:sp>
    </p:spTree>
    <p:extLst>
      <p:ext uri="{BB962C8B-B14F-4D97-AF65-F5344CB8AC3E}">
        <p14:creationId xmlns:p14="http://schemas.microsoft.com/office/powerpoint/2010/main" val="1333030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6</a:t>
            </a:r>
            <a:r>
              <a:rPr lang="en-US" b="1" dirty="0"/>
              <a:t>. Statements: All forests are figures. </a:t>
            </a:r>
          </a:p>
          <a:p>
            <a:pPr>
              <a:buNone/>
            </a:pPr>
            <a:r>
              <a:rPr lang="en-US" b="1" dirty="0"/>
              <a:t>			     Some figures are houses. </a:t>
            </a:r>
          </a:p>
          <a:p>
            <a:pPr>
              <a:buNone/>
            </a:pPr>
            <a:r>
              <a:rPr lang="en-US" b="1" dirty="0"/>
              <a:t>Conclusions: I. Some houses are forests. </a:t>
            </a:r>
          </a:p>
          <a:p>
            <a:pPr>
              <a:buNone/>
            </a:pPr>
            <a:r>
              <a:rPr lang="en-US" b="1" dirty="0"/>
              <a:t>		    	II. No house is forest.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solidFill>
                  <a:srgbClr val="FF0000"/>
                </a:solidFill>
              </a:rPr>
              <a:t>(3) if either Conclusion I or II follows. </a:t>
            </a:r>
            <a:r>
              <a:rPr lang="en-US" sz="2000" b="1" dirty="0"/>
              <a:t>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6</a:t>
            </a:r>
            <a:r>
              <a:rPr lang="en-US" b="1" dirty="0"/>
              <a:t>. Statements: All forests are figures. </a:t>
            </a:r>
          </a:p>
          <a:p>
            <a:pPr>
              <a:buNone/>
            </a:pPr>
            <a:r>
              <a:rPr lang="en-US" b="1" dirty="0"/>
              <a:t>			     Some figures are houses. </a:t>
            </a:r>
          </a:p>
          <a:p>
            <a:pPr>
              <a:buNone/>
            </a:pPr>
            <a:r>
              <a:rPr lang="en-US" b="1" dirty="0"/>
              <a:t>Conclusions: I. Some houses are forests. </a:t>
            </a:r>
          </a:p>
          <a:p>
            <a:pPr>
              <a:buNone/>
            </a:pPr>
            <a:r>
              <a:rPr lang="en-US" b="1" dirty="0"/>
              <a:t>		    	II. No house is forest. </a:t>
            </a:r>
          </a:p>
        </p:txBody>
      </p:sp>
    </p:spTree>
    <p:extLst>
      <p:ext uri="{BB962C8B-B14F-4D97-AF65-F5344CB8AC3E}">
        <p14:creationId xmlns:p14="http://schemas.microsoft.com/office/powerpoint/2010/main" val="305560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7</a:t>
            </a:r>
            <a:r>
              <a:rPr lang="en-US" b="1" dirty="0"/>
              <a:t>. Statements: Some buses are trains. </a:t>
            </a:r>
          </a:p>
          <a:p>
            <a:pPr>
              <a:buNone/>
            </a:pPr>
            <a:r>
              <a:rPr lang="en-US" b="1" dirty="0"/>
              <a:t>				Some trains are boats. </a:t>
            </a:r>
          </a:p>
          <a:p>
            <a:pPr>
              <a:buNone/>
            </a:pPr>
            <a:r>
              <a:rPr lang="en-US" b="1" dirty="0"/>
              <a:t>Conclusions: I. Some trains are buses. </a:t>
            </a:r>
          </a:p>
          <a:p>
            <a:pPr>
              <a:buNone/>
            </a:pPr>
            <a:r>
              <a:rPr lang="en-US" b="1" dirty="0"/>
              <a:t>			  II. Some boats are buses. </a:t>
            </a:r>
          </a:p>
          <a:p>
            <a:pPr>
              <a:buNone/>
            </a:pPr>
            <a:r>
              <a:rPr lang="en-US" b="1"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solidFill>
                  <a:srgbClr val="FF0000"/>
                </a:solidFill>
              </a:rPr>
              <a:t>(1) if only Conclusion I follows. </a:t>
            </a:r>
            <a:r>
              <a:rPr lang="en-US" sz="2000" b="1" dirty="0"/>
              <a:t>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7</a:t>
            </a:r>
            <a:r>
              <a:rPr lang="en-US" b="1" dirty="0"/>
              <a:t>. Statements: Some buses are trains. </a:t>
            </a:r>
          </a:p>
          <a:p>
            <a:pPr>
              <a:buNone/>
            </a:pPr>
            <a:r>
              <a:rPr lang="en-US" b="1" dirty="0"/>
              <a:t>				Some trains are boats. </a:t>
            </a:r>
          </a:p>
          <a:p>
            <a:pPr>
              <a:buNone/>
            </a:pPr>
            <a:r>
              <a:rPr lang="en-US" b="1" dirty="0"/>
              <a:t>Conclusions: I. Some trains are buses. </a:t>
            </a:r>
          </a:p>
          <a:p>
            <a:pPr>
              <a:buNone/>
            </a:pPr>
            <a:r>
              <a:rPr lang="en-US" b="1" dirty="0"/>
              <a:t>			  II. Some boats are buses. </a:t>
            </a:r>
          </a:p>
          <a:p>
            <a:pPr>
              <a:buNone/>
            </a:pPr>
            <a:r>
              <a:rPr lang="en-US" b="1" dirty="0"/>
              <a:t> </a:t>
            </a:r>
          </a:p>
        </p:txBody>
      </p:sp>
    </p:spTree>
    <p:extLst>
      <p:ext uri="{BB962C8B-B14F-4D97-AF65-F5344CB8AC3E}">
        <p14:creationId xmlns:p14="http://schemas.microsoft.com/office/powerpoint/2010/main" val="942273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8</a:t>
            </a:r>
            <a:r>
              <a:rPr lang="en-US" b="1" dirty="0"/>
              <a:t>. Statements: Some books are tables. </a:t>
            </a:r>
          </a:p>
          <a:p>
            <a:pPr>
              <a:buNone/>
            </a:pPr>
            <a:r>
              <a:rPr lang="en-US" b="1" dirty="0"/>
              <a:t>				Some tables are mirrors. </a:t>
            </a:r>
          </a:p>
          <a:p>
            <a:pPr>
              <a:buNone/>
            </a:pPr>
            <a:r>
              <a:rPr lang="en-US" b="1" dirty="0"/>
              <a:t>Conclusions: I. Some mirrors are books.</a:t>
            </a:r>
          </a:p>
          <a:p>
            <a:pPr>
              <a:buNone/>
            </a:pPr>
            <a:r>
              <a:rPr lang="en-US" b="1" dirty="0"/>
              <a:t>			  II. No book is mirror.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solidFill>
                  <a:srgbClr val="FF0000"/>
                </a:solidFill>
              </a:rPr>
              <a:t>(3) if either Conclusion I or II follows. </a:t>
            </a:r>
            <a:r>
              <a:rPr lang="en-US" sz="2000" b="1" dirty="0"/>
              <a:t>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8</a:t>
            </a:r>
            <a:r>
              <a:rPr lang="en-US" b="1" dirty="0"/>
              <a:t>. Statements: Some books are tables. </a:t>
            </a:r>
          </a:p>
          <a:p>
            <a:pPr>
              <a:buNone/>
            </a:pPr>
            <a:r>
              <a:rPr lang="en-US" b="1" dirty="0"/>
              <a:t>				Some tables are mirrors. </a:t>
            </a:r>
          </a:p>
          <a:p>
            <a:pPr>
              <a:buNone/>
            </a:pPr>
            <a:r>
              <a:rPr lang="en-US" b="1" dirty="0"/>
              <a:t>Conclusions: I. Some mirrors are books.</a:t>
            </a:r>
          </a:p>
          <a:p>
            <a:pPr>
              <a:buNone/>
            </a:pPr>
            <a:r>
              <a:rPr lang="en-US" b="1" dirty="0"/>
              <a:t>			  II. No book is mirror. </a:t>
            </a:r>
          </a:p>
        </p:txBody>
      </p:sp>
    </p:spTree>
    <p:extLst>
      <p:ext uri="{BB962C8B-B14F-4D97-AF65-F5344CB8AC3E}">
        <p14:creationId xmlns:p14="http://schemas.microsoft.com/office/powerpoint/2010/main" val="199116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9</a:t>
            </a:r>
            <a:r>
              <a:rPr lang="en-US" b="1" dirty="0"/>
              <a:t>. Statements: 	All pens are chalks. </a:t>
            </a:r>
          </a:p>
          <a:p>
            <a:pPr>
              <a:buNone/>
            </a:pPr>
            <a:r>
              <a:rPr lang="en-US" b="1" dirty="0"/>
              <a:t>				All chairs are chalks. </a:t>
            </a:r>
          </a:p>
          <a:p>
            <a:pPr>
              <a:buNone/>
            </a:pPr>
            <a:r>
              <a:rPr lang="en-US" b="1" dirty="0"/>
              <a:t>Conclusions: I. Some pens are chairs. </a:t>
            </a:r>
          </a:p>
          <a:p>
            <a:pPr>
              <a:buNone/>
            </a:pPr>
            <a:r>
              <a:rPr lang="en-US" b="1" dirty="0"/>
              <a:t>			  II. Some chalks are pens. </a:t>
            </a:r>
          </a:p>
          <a:p>
            <a:pPr>
              <a:buNone/>
            </a:pPr>
            <a:r>
              <a:rPr lang="en-US" b="1" dirty="0"/>
              <a:t> </a:t>
            </a:r>
            <a:r>
              <a:rPr lang="en-US" b="1" dirty="0">
                <a:latin typeface="Arial Black" pitchFamily="34" charset="0"/>
              </a:rPr>
              <a:t> </a:t>
            </a:r>
            <a:r>
              <a:rPr lang="en-US" dirty="0"/>
              <a:t> </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marL="0" indent="0">
              <a:buNone/>
            </a:pPr>
            <a:r>
              <a:rPr lang="en-US" b="1" u="sng" dirty="0">
                <a:solidFill>
                  <a:srgbClr val="FF0000"/>
                </a:solidFill>
              </a:rPr>
              <a:t>What is Syllogism</a:t>
            </a:r>
            <a:r>
              <a:rPr lang="en-US" b="1" dirty="0">
                <a:solidFill>
                  <a:srgbClr val="FF0000"/>
                </a:solidFill>
              </a:rPr>
              <a:t>?</a:t>
            </a:r>
            <a:endParaRPr lang="en-US" dirty="0">
              <a:solidFill>
                <a:srgbClr val="FF0000"/>
              </a:solidFill>
            </a:endParaRPr>
          </a:p>
          <a:p>
            <a:pPr>
              <a:buFont typeface="Wingdings" panose="05000000000000000000" pitchFamily="2" charset="2"/>
              <a:buChar char="Ø"/>
            </a:pPr>
            <a:r>
              <a:rPr lang="en-US" dirty="0"/>
              <a:t>The word syllogism is derived from the Greek word “syllogismos” which means “conclusion, inference”. Syllogisms are a logical argument of statements using deductive reasoning to arrive at a conclusion. The major contribution to the filed of syllogisms is attributed to Aristotle.</a:t>
            </a:r>
          </a:p>
          <a:p>
            <a:pPr>
              <a:buFont typeface="Wingdings" panose="05000000000000000000" pitchFamily="2" charset="2"/>
              <a:buChar char="Ø"/>
            </a:pPr>
            <a:r>
              <a:rPr lang="en-US" dirty="0"/>
              <a:t>The questions which are asked in this section contain two or more statements, and two or more conclusions follow these statements. One has to find out which of these conclusions logically follow the given statements. The statements have to be taken true even if they seem to be at variance from the commonly known facts</a:t>
            </a:r>
            <a:endParaRPr lang="en-US" b="1" dirty="0">
              <a:solidFill>
                <a:schemeClr val="tx1">
                  <a:lumMod val="95000"/>
                  <a:lumOff val="5000"/>
                </a:schemeClr>
              </a:solidFill>
              <a:latin typeface="Arial Black" pitchFamily="34" charset="0"/>
            </a:endParaRPr>
          </a:p>
          <a:p>
            <a:pPr>
              <a:buNone/>
            </a:pPr>
            <a:r>
              <a:rPr lang="en-US" sz="1800" b="1" dirty="0"/>
              <a:t> </a:t>
            </a:r>
            <a:endParaRPr lang="en-US" b="1" dirty="0"/>
          </a:p>
          <a:p>
            <a:pPr>
              <a:buNone/>
            </a:pPr>
            <a:r>
              <a:rPr lang="en-US" b="1" dirty="0">
                <a:latin typeface="Arial Black" pitchFamily="34" charset="0"/>
              </a:rPr>
              <a:t> </a:t>
            </a:r>
            <a:r>
              <a:rPr lang="en-US" dirty="0"/>
              <a:t> </a:t>
            </a:r>
            <a:endParaRPr lang="en-US" b="1" dirty="0"/>
          </a:p>
          <a:p>
            <a:pPr>
              <a:buNone/>
            </a:pPr>
            <a:r>
              <a:rPr lang="en-US" b="1" dirty="0"/>
              <a:t> </a:t>
            </a:r>
          </a:p>
        </p:txBody>
      </p:sp>
    </p:spTree>
    <p:extLst>
      <p:ext uri="{BB962C8B-B14F-4D97-AF65-F5344CB8AC3E}">
        <p14:creationId xmlns:p14="http://schemas.microsoft.com/office/powerpoint/2010/main" val="1962534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a:t>
            </a:r>
            <a:r>
              <a:rPr lang="en-US" sz="2000" b="1" dirty="0">
                <a:solidFill>
                  <a:srgbClr val="FF0000"/>
                </a:solidFill>
              </a:rPr>
              <a:t>(2)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9</a:t>
            </a:r>
            <a:r>
              <a:rPr lang="en-US" b="1" dirty="0"/>
              <a:t>. Statements: 	All pens are chalks. </a:t>
            </a:r>
          </a:p>
          <a:p>
            <a:pPr>
              <a:buNone/>
            </a:pPr>
            <a:r>
              <a:rPr lang="en-US" b="1" dirty="0"/>
              <a:t>				All chairs are chalks. </a:t>
            </a:r>
          </a:p>
          <a:p>
            <a:pPr>
              <a:buNone/>
            </a:pPr>
            <a:r>
              <a:rPr lang="en-US" b="1" dirty="0"/>
              <a:t>Conclusions: I. Some pens are chairs. </a:t>
            </a:r>
          </a:p>
          <a:p>
            <a:pPr>
              <a:buNone/>
            </a:pPr>
            <a:r>
              <a:rPr lang="en-US" b="1" dirty="0"/>
              <a:t>			  II. Some chalks are pens. </a:t>
            </a:r>
          </a:p>
          <a:p>
            <a:pPr>
              <a:buNone/>
            </a:pPr>
            <a:r>
              <a:rPr lang="en-US" b="1" dirty="0"/>
              <a:t> </a:t>
            </a:r>
            <a:r>
              <a:rPr lang="en-US" b="1" dirty="0">
                <a:latin typeface="Arial Black" pitchFamily="34" charset="0"/>
              </a:rPr>
              <a:t> </a:t>
            </a:r>
            <a:r>
              <a:rPr lang="en-US" dirty="0"/>
              <a:t> </a:t>
            </a:r>
            <a:endParaRPr lang="en-US" b="1" dirty="0"/>
          </a:p>
        </p:txBody>
      </p:sp>
    </p:spTree>
    <p:extLst>
      <p:ext uri="{BB962C8B-B14F-4D97-AF65-F5344CB8AC3E}">
        <p14:creationId xmlns:p14="http://schemas.microsoft.com/office/powerpoint/2010/main" val="768308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a:t>
            </a:r>
            <a:r>
              <a:rPr lang="en-US" b="1" dirty="0"/>
              <a:t>10. Statements: 	Some buses are bells. </a:t>
            </a:r>
          </a:p>
          <a:p>
            <a:pPr>
              <a:buNone/>
            </a:pPr>
            <a:r>
              <a:rPr lang="en-US" b="1" dirty="0"/>
              <a:t>				Some bells are horses. </a:t>
            </a:r>
          </a:p>
          <a:p>
            <a:pPr>
              <a:buNone/>
            </a:pPr>
            <a:r>
              <a:rPr lang="en-US" b="1" dirty="0"/>
              <a:t>				All trains are horses. </a:t>
            </a:r>
          </a:p>
          <a:p>
            <a:pPr>
              <a:buNone/>
            </a:pPr>
            <a:r>
              <a:rPr lang="en-US" b="1" dirty="0"/>
              <a:t>Conclusions: I. Some buses are horses. </a:t>
            </a:r>
          </a:p>
          <a:p>
            <a:pPr>
              <a:buNone/>
            </a:pPr>
            <a:r>
              <a:rPr lang="en-US" b="1" dirty="0"/>
              <a:t>			  II. Some trains are bells.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a:t>
            </a:r>
            <a:r>
              <a:rPr lang="en-US" sz="2000" b="1" dirty="0">
                <a:solidFill>
                  <a:srgbClr val="FF0000"/>
                </a:solidFill>
              </a:rPr>
              <a:t>(4)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a:t>
            </a:r>
            <a:r>
              <a:rPr lang="en-US" b="1" dirty="0"/>
              <a:t>10. Statements: 	Some buses are bells. </a:t>
            </a:r>
          </a:p>
          <a:p>
            <a:pPr>
              <a:buNone/>
            </a:pPr>
            <a:r>
              <a:rPr lang="en-US" b="1" dirty="0"/>
              <a:t>				Some bells are horses. </a:t>
            </a:r>
          </a:p>
          <a:p>
            <a:pPr>
              <a:buNone/>
            </a:pPr>
            <a:r>
              <a:rPr lang="en-US" b="1" dirty="0"/>
              <a:t>				All trains are horses. </a:t>
            </a:r>
          </a:p>
          <a:p>
            <a:pPr>
              <a:buNone/>
            </a:pPr>
            <a:r>
              <a:rPr lang="en-US" b="1" dirty="0"/>
              <a:t>Conclusions: I. Some buses are horses. </a:t>
            </a:r>
          </a:p>
          <a:p>
            <a:pPr>
              <a:buNone/>
            </a:pPr>
            <a:r>
              <a:rPr lang="en-US" b="1" dirty="0"/>
              <a:t>			  II. Some trains are bells. </a:t>
            </a:r>
          </a:p>
        </p:txBody>
      </p:sp>
    </p:spTree>
    <p:extLst>
      <p:ext uri="{BB962C8B-B14F-4D97-AF65-F5344CB8AC3E}">
        <p14:creationId xmlns:p14="http://schemas.microsoft.com/office/powerpoint/2010/main" val="2802064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11</a:t>
            </a:r>
            <a:r>
              <a:rPr lang="en-US" b="1" dirty="0"/>
              <a:t>. Statements: All petals are trees. </a:t>
            </a:r>
          </a:p>
          <a:p>
            <a:pPr>
              <a:buNone/>
            </a:pPr>
            <a:r>
              <a:rPr lang="en-US" b="1" dirty="0"/>
              <a:t>				All trees are gardens. </a:t>
            </a:r>
          </a:p>
          <a:p>
            <a:pPr>
              <a:buNone/>
            </a:pPr>
            <a:r>
              <a:rPr lang="en-US" b="1" dirty="0"/>
              <a:t>				All roads are gardens. </a:t>
            </a:r>
          </a:p>
          <a:p>
            <a:pPr>
              <a:buNone/>
            </a:pPr>
            <a:r>
              <a:rPr lang="en-US" b="1" dirty="0"/>
              <a:t>Conclusions: I. Some roads are trees. </a:t>
            </a:r>
          </a:p>
          <a:p>
            <a:pPr>
              <a:buNone/>
            </a:pPr>
            <a:r>
              <a:rPr lang="en-US" b="1" dirty="0"/>
              <a:t>			  II. Some gardens are trees. </a:t>
            </a:r>
          </a:p>
          <a:p>
            <a:pPr>
              <a:buNone/>
            </a:pPr>
            <a:r>
              <a:rPr lang="en-US" b="1" dirty="0"/>
              <a:t>			  III. Some gardens are petals. </a:t>
            </a:r>
          </a:p>
          <a:p>
            <a:pPr marL="457200" indent="-457200">
              <a:buAutoNum type="arabicParenBoth"/>
            </a:pPr>
            <a:r>
              <a:rPr lang="en-US" b="1" dirty="0"/>
              <a:t>Only I and II follow </a:t>
            </a:r>
          </a:p>
          <a:p>
            <a:pPr marL="457200" indent="-457200">
              <a:buNone/>
            </a:pPr>
            <a:r>
              <a:rPr lang="en-US" b="1" dirty="0"/>
              <a:t>(2) Only II and III follow </a:t>
            </a:r>
          </a:p>
          <a:p>
            <a:pPr marL="457200" indent="-457200">
              <a:buNone/>
            </a:pPr>
            <a:r>
              <a:rPr lang="en-US" b="1" dirty="0"/>
              <a:t>(3) Only 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11</a:t>
            </a:r>
            <a:r>
              <a:rPr lang="en-US" b="1" dirty="0"/>
              <a:t>. Statements: All petals are trees. </a:t>
            </a:r>
          </a:p>
          <a:p>
            <a:pPr>
              <a:buNone/>
            </a:pPr>
            <a:r>
              <a:rPr lang="en-US" b="1" dirty="0"/>
              <a:t>				All trees are gardens. </a:t>
            </a:r>
          </a:p>
          <a:p>
            <a:pPr>
              <a:buNone/>
            </a:pPr>
            <a:r>
              <a:rPr lang="en-US" b="1" dirty="0"/>
              <a:t>				All roads are gardens. </a:t>
            </a:r>
          </a:p>
          <a:p>
            <a:pPr>
              <a:buNone/>
            </a:pPr>
            <a:r>
              <a:rPr lang="en-US" b="1" dirty="0"/>
              <a:t>Conclusions: I. Some roads are trees. </a:t>
            </a:r>
          </a:p>
          <a:p>
            <a:pPr>
              <a:buNone/>
            </a:pPr>
            <a:r>
              <a:rPr lang="en-US" b="1" dirty="0"/>
              <a:t>			  II. Some gardens are trees. </a:t>
            </a:r>
          </a:p>
          <a:p>
            <a:pPr>
              <a:buNone/>
            </a:pPr>
            <a:r>
              <a:rPr lang="en-US" b="1" dirty="0"/>
              <a:t>			  III. Some gardens are petals. </a:t>
            </a:r>
          </a:p>
          <a:p>
            <a:pPr marL="457200" indent="-457200">
              <a:buAutoNum type="arabicParenBoth"/>
            </a:pPr>
            <a:r>
              <a:rPr lang="en-US" b="1" dirty="0"/>
              <a:t>Only I and II follow </a:t>
            </a:r>
          </a:p>
          <a:p>
            <a:pPr marL="457200" indent="-457200">
              <a:buNone/>
            </a:pPr>
            <a:r>
              <a:rPr lang="en-US" b="1" dirty="0">
                <a:solidFill>
                  <a:srgbClr val="FF0000"/>
                </a:solidFill>
              </a:rPr>
              <a:t>(2) Only II and III follow </a:t>
            </a:r>
          </a:p>
          <a:p>
            <a:pPr marL="457200" indent="-457200">
              <a:buNone/>
            </a:pPr>
            <a:r>
              <a:rPr lang="en-US" b="1" dirty="0"/>
              <a:t>(3) Only 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1981736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12</a:t>
            </a:r>
            <a:r>
              <a:rPr lang="en-US" b="1" dirty="0"/>
              <a:t>. Statements: Some days are nights. </a:t>
            </a:r>
          </a:p>
          <a:p>
            <a:pPr>
              <a:buNone/>
            </a:pPr>
            <a:r>
              <a:rPr lang="en-US" b="1" dirty="0"/>
              <a:t>				Some nights are months. </a:t>
            </a:r>
          </a:p>
          <a:p>
            <a:pPr>
              <a:buNone/>
            </a:pPr>
            <a:r>
              <a:rPr lang="en-US" b="1" dirty="0"/>
              <a:t>				Some months are years. </a:t>
            </a:r>
          </a:p>
          <a:p>
            <a:pPr>
              <a:buNone/>
            </a:pPr>
            <a:r>
              <a:rPr lang="en-US" b="1" dirty="0"/>
              <a:t>Conclusions: I. Some years are nights. </a:t>
            </a:r>
          </a:p>
          <a:p>
            <a:pPr>
              <a:buNone/>
            </a:pPr>
            <a:r>
              <a:rPr lang="en-US" b="1" dirty="0"/>
              <a:t>			  II. Some months are days. </a:t>
            </a:r>
          </a:p>
          <a:p>
            <a:pPr>
              <a:buNone/>
            </a:pPr>
            <a:r>
              <a:rPr lang="en-US" b="1" dirty="0"/>
              <a:t>			  III. No year is night.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either I or III follows </a:t>
            </a:r>
          </a:p>
          <a:p>
            <a:pPr marL="457200" indent="-457200">
              <a:buNone/>
            </a:pPr>
            <a:r>
              <a:rPr lang="en-US" b="1" dirty="0"/>
              <a:t>(5) None of these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12</a:t>
            </a:r>
            <a:r>
              <a:rPr lang="en-US" b="1" dirty="0"/>
              <a:t>. Statements: Some days are nights. </a:t>
            </a:r>
          </a:p>
          <a:p>
            <a:pPr>
              <a:buNone/>
            </a:pPr>
            <a:r>
              <a:rPr lang="en-US" b="1" dirty="0"/>
              <a:t>				Some nights are months. </a:t>
            </a:r>
          </a:p>
          <a:p>
            <a:pPr>
              <a:buNone/>
            </a:pPr>
            <a:r>
              <a:rPr lang="en-US" b="1" dirty="0"/>
              <a:t>				Some months are years. </a:t>
            </a:r>
          </a:p>
          <a:p>
            <a:pPr>
              <a:buNone/>
            </a:pPr>
            <a:r>
              <a:rPr lang="en-US" b="1" dirty="0"/>
              <a:t>Conclusions: I. Some years are nights. </a:t>
            </a:r>
          </a:p>
          <a:p>
            <a:pPr>
              <a:buNone/>
            </a:pPr>
            <a:r>
              <a:rPr lang="en-US" b="1" dirty="0"/>
              <a:t>			  II. Some months are days. </a:t>
            </a:r>
          </a:p>
          <a:p>
            <a:pPr>
              <a:buNone/>
            </a:pPr>
            <a:r>
              <a:rPr lang="en-US" b="1" dirty="0"/>
              <a:t>			  III. No years is night.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solidFill>
                  <a:srgbClr val="FF0000"/>
                </a:solidFill>
              </a:rPr>
              <a:t>(4) Only either I or III follows </a:t>
            </a:r>
          </a:p>
          <a:p>
            <a:pPr marL="457200" indent="-457200">
              <a:buNone/>
            </a:pPr>
            <a:r>
              <a:rPr lang="en-US" b="1" dirty="0"/>
              <a:t>(5) None of these</a:t>
            </a:r>
          </a:p>
        </p:txBody>
      </p:sp>
    </p:spTree>
    <p:extLst>
      <p:ext uri="{BB962C8B-B14F-4D97-AF65-F5344CB8AC3E}">
        <p14:creationId xmlns:p14="http://schemas.microsoft.com/office/powerpoint/2010/main" val="945017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13</a:t>
            </a:r>
            <a:r>
              <a:rPr lang="en-US" b="1" dirty="0"/>
              <a:t>. Statements: All cycles are </a:t>
            </a:r>
            <a:r>
              <a:rPr lang="en-US" b="1" dirty="0" err="1"/>
              <a:t>tyres</a:t>
            </a:r>
            <a:r>
              <a:rPr lang="en-US" b="1" dirty="0"/>
              <a:t>. </a:t>
            </a:r>
          </a:p>
          <a:p>
            <a:pPr>
              <a:buNone/>
            </a:pPr>
            <a:r>
              <a:rPr lang="en-US" b="1" dirty="0"/>
              <a:t>				Some </a:t>
            </a:r>
            <a:r>
              <a:rPr lang="en-US" b="1" dirty="0" err="1"/>
              <a:t>tyres</a:t>
            </a:r>
            <a:r>
              <a:rPr lang="en-US" b="1" dirty="0"/>
              <a:t> are wheels. </a:t>
            </a:r>
          </a:p>
          <a:p>
            <a:pPr>
              <a:buNone/>
            </a:pPr>
            <a:r>
              <a:rPr lang="en-US" b="1" dirty="0"/>
              <a:t>				All wheels are buses. </a:t>
            </a:r>
          </a:p>
          <a:p>
            <a:pPr>
              <a:buNone/>
            </a:pPr>
            <a:r>
              <a:rPr lang="en-US" b="1" dirty="0"/>
              <a:t>Conclusions: I. Some buses are </a:t>
            </a:r>
            <a:r>
              <a:rPr lang="en-US" b="1" dirty="0" err="1"/>
              <a:t>tyres</a:t>
            </a:r>
            <a:r>
              <a:rPr lang="en-US" b="1" dirty="0"/>
              <a:t>. 	</a:t>
            </a:r>
          </a:p>
          <a:p>
            <a:pPr>
              <a:buNone/>
            </a:pPr>
            <a:r>
              <a:rPr lang="en-US" b="1" dirty="0"/>
              <a:t>			  II. Some wheels are </a:t>
            </a:r>
            <a:r>
              <a:rPr lang="en-US" b="1" dirty="0" err="1"/>
              <a:t>tyres</a:t>
            </a:r>
            <a:r>
              <a:rPr lang="en-US" b="1" dirty="0"/>
              <a:t>. </a:t>
            </a:r>
          </a:p>
          <a:p>
            <a:pPr>
              <a:buNone/>
            </a:pPr>
            <a:r>
              <a:rPr lang="en-US" b="1" dirty="0"/>
              <a:t>			  III. Some buses are cycles.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13</a:t>
            </a:r>
            <a:r>
              <a:rPr lang="en-US" b="1" dirty="0"/>
              <a:t>. Statements: All cycles are </a:t>
            </a:r>
            <a:r>
              <a:rPr lang="en-US" b="1" dirty="0" err="1"/>
              <a:t>tyres</a:t>
            </a:r>
            <a:r>
              <a:rPr lang="en-US" b="1" dirty="0"/>
              <a:t>. </a:t>
            </a:r>
          </a:p>
          <a:p>
            <a:pPr>
              <a:buNone/>
            </a:pPr>
            <a:r>
              <a:rPr lang="en-US" b="1" dirty="0"/>
              <a:t>				Some </a:t>
            </a:r>
            <a:r>
              <a:rPr lang="en-US" b="1" dirty="0" err="1"/>
              <a:t>tyres</a:t>
            </a:r>
            <a:r>
              <a:rPr lang="en-US" b="1" dirty="0"/>
              <a:t> are wheels. </a:t>
            </a:r>
          </a:p>
          <a:p>
            <a:pPr>
              <a:buNone/>
            </a:pPr>
            <a:r>
              <a:rPr lang="en-US" b="1" dirty="0"/>
              <a:t>				All wheels are buses. </a:t>
            </a:r>
          </a:p>
          <a:p>
            <a:pPr>
              <a:buNone/>
            </a:pPr>
            <a:r>
              <a:rPr lang="en-US" b="1" dirty="0"/>
              <a:t>Conclusions: I. Some buses are </a:t>
            </a:r>
            <a:r>
              <a:rPr lang="en-US" b="1" dirty="0" err="1"/>
              <a:t>tyres</a:t>
            </a:r>
            <a:r>
              <a:rPr lang="en-US" b="1" dirty="0"/>
              <a:t>. 	</a:t>
            </a:r>
          </a:p>
          <a:p>
            <a:pPr>
              <a:buNone/>
            </a:pPr>
            <a:r>
              <a:rPr lang="en-US" b="1" dirty="0"/>
              <a:t>			  II. Some wheels are </a:t>
            </a:r>
            <a:r>
              <a:rPr lang="en-US" b="1" dirty="0" err="1"/>
              <a:t>tyres</a:t>
            </a:r>
            <a:r>
              <a:rPr lang="en-US" b="1" dirty="0"/>
              <a:t>. </a:t>
            </a:r>
          </a:p>
          <a:p>
            <a:pPr>
              <a:buNone/>
            </a:pPr>
            <a:r>
              <a:rPr lang="en-US" b="1" dirty="0"/>
              <a:t>			  III. Some buses are cycles. </a:t>
            </a:r>
          </a:p>
          <a:p>
            <a:pPr marL="457200" indent="-457200">
              <a:buAutoNum type="arabicParenBoth"/>
            </a:pPr>
            <a:r>
              <a:rPr lang="en-US" b="1" dirty="0">
                <a:solidFill>
                  <a:srgbClr val="FF0000"/>
                </a:solidFill>
              </a:rPr>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1962342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14</a:t>
            </a:r>
            <a:r>
              <a:rPr lang="en-US" b="1" dirty="0"/>
              <a:t>. Statements: Some dogs are cats. </a:t>
            </a:r>
          </a:p>
          <a:p>
            <a:pPr>
              <a:buNone/>
            </a:pPr>
            <a:r>
              <a:rPr lang="en-US" b="1" dirty="0"/>
              <a:t>				Some cats are horses. </a:t>
            </a:r>
          </a:p>
          <a:p>
            <a:pPr>
              <a:buNone/>
            </a:pPr>
            <a:r>
              <a:rPr lang="en-US" b="1" dirty="0"/>
              <a:t>				All horses are tigers. </a:t>
            </a:r>
          </a:p>
          <a:p>
            <a:pPr>
              <a:buNone/>
            </a:pPr>
            <a:r>
              <a:rPr lang="en-US" b="1" dirty="0"/>
              <a:t>Conclusions :I. Some tigers are cats. </a:t>
            </a:r>
          </a:p>
          <a:p>
            <a:pPr>
              <a:buNone/>
            </a:pPr>
            <a:r>
              <a:rPr lang="en-US" b="1" dirty="0"/>
              <a:t>			  II. Some horses are dogs. </a:t>
            </a:r>
          </a:p>
          <a:p>
            <a:pPr>
              <a:buNone/>
            </a:pPr>
            <a:r>
              <a:rPr lang="en-US" b="1" dirty="0"/>
              <a:t>			  III. Some tigers are dogs.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II and III follow</a:t>
            </a:r>
            <a:r>
              <a:rPr lang="en-US" b="1" dirty="0">
                <a:latin typeface="Arial Black" pitchFamily="34" charset="0"/>
              </a:rPr>
              <a:t> </a:t>
            </a:r>
            <a:r>
              <a:rPr lang="en-US" b="1"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b="1" dirty="0">
                <a:solidFill>
                  <a:schemeClr val="tx1">
                    <a:lumMod val="95000"/>
                    <a:lumOff val="5000"/>
                  </a:schemeClr>
                </a:solidFill>
                <a:latin typeface="Arial Black" pitchFamily="34" charset="0"/>
              </a:rPr>
              <a:t>			</a:t>
            </a:r>
            <a:r>
              <a:rPr lang="en-US" sz="2800" b="1" dirty="0">
                <a:solidFill>
                  <a:schemeClr val="tx1">
                    <a:lumMod val="95000"/>
                    <a:lumOff val="5000"/>
                  </a:schemeClr>
                </a:solidFill>
                <a:latin typeface="Arial Black" pitchFamily="34" charset="0"/>
              </a:rPr>
              <a:t>SYLLOGISM</a:t>
            </a:r>
          </a:p>
          <a:p>
            <a:pPr marL="0" indent="0">
              <a:buNone/>
            </a:pPr>
            <a:r>
              <a:rPr lang="en-US" sz="3100" b="1" dirty="0">
                <a:solidFill>
                  <a:srgbClr val="FF0000"/>
                </a:solidFill>
              </a:rPr>
              <a:t>The questions of syllogisms of three main parts.</a:t>
            </a:r>
          </a:p>
          <a:p>
            <a:pPr>
              <a:buFont typeface="Wingdings" panose="05000000000000000000" pitchFamily="2" charset="2"/>
              <a:buChar char="Ø"/>
            </a:pPr>
            <a:r>
              <a:rPr lang="en-US" sz="3100" b="1" dirty="0"/>
              <a:t>Major premise</a:t>
            </a:r>
          </a:p>
          <a:p>
            <a:pPr>
              <a:buFont typeface="Wingdings" panose="05000000000000000000" pitchFamily="2" charset="2"/>
              <a:buChar char="Ø"/>
            </a:pPr>
            <a:r>
              <a:rPr lang="en-US" sz="3100" b="1" dirty="0"/>
              <a:t>Minor premise</a:t>
            </a:r>
          </a:p>
          <a:p>
            <a:pPr>
              <a:buFont typeface="Wingdings" panose="05000000000000000000" pitchFamily="2" charset="2"/>
              <a:buChar char="Ø"/>
            </a:pPr>
            <a:r>
              <a:rPr lang="en-US" sz="3100" b="1" dirty="0"/>
              <a:t>Conclusion</a:t>
            </a:r>
          </a:p>
          <a:p>
            <a:pPr marL="0" indent="0">
              <a:buNone/>
            </a:pPr>
            <a:r>
              <a:rPr lang="en-US" sz="3100" dirty="0"/>
              <a:t>   The central premise is a statement in general, believed to be true by the author.</a:t>
            </a:r>
          </a:p>
          <a:p>
            <a:pPr>
              <a:buFont typeface="Wingdings" panose="05000000000000000000" pitchFamily="2" charset="2"/>
              <a:buChar char="Ø"/>
            </a:pPr>
            <a:r>
              <a:rPr lang="en-US" sz="3100" b="1" dirty="0"/>
              <a:t>Example:</a:t>
            </a:r>
            <a:r>
              <a:rPr lang="en-US" sz="3100" dirty="0"/>
              <a:t> All women are smart.</a:t>
            </a:r>
          </a:p>
          <a:p>
            <a:pPr marL="0" indent="0">
              <a:buNone/>
            </a:pPr>
            <a:r>
              <a:rPr lang="en-US" sz="3100" dirty="0"/>
              <a:t>   The minor premise is a specific example of the major premise.</a:t>
            </a:r>
          </a:p>
          <a:p>
            <a:pPr>
              <a:buFont typeface="Wingdings" panose="05000000000000000000" pitchFamily="2" charset="2"/>
              <a:buChar char="Ø"/>
            </a:pPr>
            <a:r>
              <a:rPr lang="en-US" sz="3100" b="1" dirty="0"/>
              <a:t>Example:</a:t>
            </a:r>
            <a:r>
              <a:rPr lang="en-US" sz="3100" dirty="0"/>
              <a:t> </a:t>
            </a:r>
            <a:r>
              <a:rPr lang="en-US" sz="3100" dirty="0" err="1"/>
              <a:t>Nisha</a:t>
            </a:r>
            <a:r>
              <a:rPr lang="en-US" sz="3100" dirty="0"/>
              <a:t> is a woman.</a:t>
            </a:r>
          </a:p>
          <a:p>
            <a:pPr marL="0" indent="0">
              <a:buNone/>
            </a:pPr>
            <a:r>
              <a:rPr lang="en-US" sz="3100" dirty="0"/>
              <a:t>   The conclusion is a specific statement which logically follows both major and    minor statement.</a:t>
            </a:r>
          </a:p>
          <a:p>
            <a:pPr>
              <a:buFont typeface="Wingdings" panose="05000000000000000000" pitchFamily="2" charset="2"/>
              <a:buChar char="Ø"/>
            </a:pPr>
            <a:r>
              <a:rPr lang="en-US" sz="3100" b="1" dirty="0"/>
              <a:t>Example:</a:t>
            </a:r>
            <a:r>
              <a:rPr lang="en-US" sz="3100" dirty="0"/>
              <a:t> </a:t>
            </a:r>
            <a:r>
              <a:rPr lang="en-US" sz="3100" dirty="0" err="1"/>
              <a:t>Nisha</a:t>
            </a:r>
            <a:r>
              <a:rPr lang="en-US" sz="3100" dirty="0"/>
              <a:t> is smart.</a:t>
            </a:r>
          </a:p>
          <a:p>
            <a:pPr marL="0" indent="0">
              <a:buNone/>
            </a:pPr>
            <a:r>
              <a:rPr lang="en-US" sz="3100" dirty="0"/>
              <a:t>   Application of Venn diagrams</a:t>
            </a:r>
          </a:p>
          <a:p>
            <a:pPr>
              <a:buNone/>
            </a:pPr>
            <a:endParaRPr lang="en-US" b="1" dirty="0">
              <a:solidFill>
                <a:schemeClr val="tx1">
                  <a:lumMod val="95000"/>
                  <a:lumOff val="5000"/>
                </a:schemeClr>
              </a:solidFill>
              <a:latin typeface="Arial Black" pitchFamily="34" charset="0"/>
            </a:endParaRPr>
          </a:p>
        </p:txBody>
      </p:sp>
    </p:spTree>
    <p:extLst>
      <p:ext uri="{BB962C8B-B14F-4D97-AF65-F5344CB8AC3E}">
        <p14:creationId xmlns:p14="http://schemas.microsoft.com/office/powerpoint/2010/main" val="347486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14</a:t>
            </a:r>
            <a:r>
              <a:rPr lang="en-US" b="1" dirty="0"/>
              <a:t>. Statements: Some dogs are cats. </a:t>
            </a:r>
          </a:p>
          <a:p>
            <a:pPr>
              <a:buNone/>
            </a:pPr>
            <a:r>
              <a:rPr lang="en-US" b="1" dirty="0"/>
              <a:t>				Some cats are horses. </a:t>
            </a:r>
          </a:p>
          <a:p>
            <a:pPr>
              <a:buNone/>
            </a:pPr>
            <a:r>
              <a:rPr lang="en-US" b="1" dirty="0"/>
              <a:t>				All horses are tigers. </a:t>
            </a:r>
          </a:p>
          <a:p>
            <a:pPr>
              <a:buNone/>
            </a:pPr>
            <a:r>
              <a:rPr lang="en-US" b="1" dirty="0"/>
              <a:t>Conclusions :I. Some tigers are cats. </a:t>
            </a:r>
          </a:p>
          <a:p>
            <a:pPr>
              <a:buNone/>
            </a:pPr>
            <a:r>
              <a:rPr lang="en-US" b="1" dirty="0"/>
              <a:t>			  II. Some horses are dogs. </a:t>
            </a:r>
          </a:p>
          <a:p>
            <a:pPr>
              <a:buNone/>
            </a:pPr>
            <a:r>
              <a:rPr lang="en-US" b="1" dirty="0"/>
              <a:t>			  III. Some tigers are dogs. </a:t>
            </a:r>
          </a:p>
          <a:p>
            <a:pPr marL="457200" indent="-457200">
              <a:buAutoNum type="arabicParenBoth"/>
            </a:pPr>
            <a:r>
              <a:rPr lang="en-US" b="1" dirty="0"/>
              <a:t>None follows </a:t>
            </a:r>
          </a:p>
          <a:p>
            <a:pPr marL="457200" indent="-457200">
              <a:buNone/>
            </a:pPr>
            <a:r>
              <a:rPr lang="en-US" b="1" dirty="0">
                <a:solidFill>
                  <a:srgbClr val="FF0000"/>
                </a:solidFill>
              </a:rPr>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II and III follow</a:t>
            </a:r>
            <a:r>
              <a:rPr lang="en-US" b="1" dirty="0">
                <a:latin typeface="Arial Black" pitchFamily="34" charset="0"/>
              </a:rPr>
              <a:t> </a:t>
            </a:r>
            <a:r>
              <a:rPr lang="en-US" b="1" dirty="0"/>
              <a:t> </a:t>
            </a:r>
          </a:p>
        </p:txBody>
      </p:sp>
    </p:spTree>
    <p:extLst>
      <p:ext uri="{BB962C8B-B14F-4D97-AF65-F5344CB8AC3E}">
        <p14:creationId xmlns:p14="http://schemas.microsoft.com/office/powerpoint/2010/main" val="3491198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15</a:t>
            </a:r>
            <a:r>
              <a:rPr lang="en-US" b="1" dirty="0"/>
              <a:t>. Statements: All pictures are bands. </a:t>
            </a:r>
          </a:p>
          <a:p>
            <a:pPr>
              <a:buNone/>
            </a:pPr>
            <a:r>
              <a:rPr lang="en-US" b="1" dirty="0"/>
              <a:t>				Some bands are chairs. </a:t>
            </a:r>
          </a:p>
          <a:p>
            <a:pPr>
              <a:buNone/>
            </a:pPr>
            <a:r>
              <a:rPr lang="en-US" b="1" dirty="0"/>
              <a:t>				Some chairs are tables. </a:t>
            </a:r>
          </a:p>
          <a:p>
            <a:pPr>
              <a:buNone/>
            </a:pPr>
            <a:r>
              <a:rPr lang="en-US" b="1" dirty="0"/>
              <a:t>Conclusions: I. Some tables are bands. </a:t>
            </a:r>
          </a:p>
          <a:p>
            <a:pPr>
              <a:buNone/>
            </a:pPr>
            <a:r>
              <a:rPr lang="en-US" b="1" dirty="0"/>
              <a:t>			  II. Some chairs are pictures. </a:t>
            </a:r>
          </a:p>
          <a:p>
            <a:pPr>
              <a:buNone/>
            </a:pPr>
            <a:r>
              <a:rPr lang="en-US" b="1" dirty="0"/>
              <a:t>			  III. Some tables are pictures.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 and II follow </a:t>
            </a:r>
          </a:p>
          <a:p>
            <a:pPr marL="457200" indent="-457200">
              <a:buNone/>
            </a:pPr>
            <a:r>
              <a:rPr lang="en-US" b="1" dirty="0"/>
              <a:t>(5) Only III follows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15</a:t>
            </a:r>
            <a:r>
              <a:rPr lang="en-US" b="1" dirty="0"/>
              <a:t>. Statements: All pictures are bands. </a:t>
            </a:r>
          </a:p>
          <a:p>
            <a:pPr>
              <a:buNone/>
            </a:pPr>
            <a:r>
              <a:rPr lang="en-US" b="1" dirty="0"/>
              <a:t>				Some bands are chairs. </a:t>
            </a:r>
          </a:p>
          <a:p>
            <a:pPr>
              <a:buNone/>
            </a:pPr>
            <a:r>
              <a:rPr lang="en-US" b="1" dirty="0"/>
              <a:t>				Some chairs are tables. </a:t>
            </a:r>
          </a:p>
          <a:p>
            <a:pPr>
              <a:buNone/>
            </a:pPr>
            <a:r>
              <a:rPr lang="en-US" b="1" dirty="0"/>
              <a:t>Conclusions: I. Some tables are bands. </a:t>
            </a:r>
          </a:p>
          <a:p>
            <a:pPr>
              <a:buNone/>
            </a:pPr>
            <a:r>
              <a:rPr lang="en-US" b="1" dirty="0"/>
              <a:t>			  II. Some chairs are pictures. </a:t>
            </a:r>
          </a:p>
          <a:p>
            <a:pPr>
              <a:buNone/>
            </a:pPr>
            <a:r>
              <a:rPr lang="en-US" b="1" dirty="0"/>
              <a:t>			  III. Some tables are pictures. </a:t>
            </a:r>
          </a:p>
          <a:p>
            <a:pPr marL="457200" indent="-457200">
              <a:buAutoNum type="arabicParenBoth"/>
            </a:pPr>
            <a:r>
              <a:rPr lang="en-US" b="1" dirty="0">
                <a:solidFill>
                  <a:srgbClr val="FF0000"/>
                </a:solidFill>
              </a:rPr>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 and II follow </a:t>
            </a:r>
          </a:p>
          <a:p>
            <a:pPr marL="457200" indent="-457200">
              <a:buNone/>
            </a:pPr>
            <a:r>
              <a:rPr lang="en-US" b="1" dirty="0"/>
              <a:t>(5) Only III follows</a:t>
            </a:r>
          </a:p>
        </p:txBody>
      </p:sp>
    </p:spTree>
    <p:extLst>
      <p:ext uri="{BB962C8B-B14F-4D97-AF65-F5344CB8AC3E}">
        <p14:creationId xmlns:p14="http://schemas.microsoft.com/office/powerpoint/2010/main" val="4219646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16</a:t>
            </a:r>
            <a:r>
              <a:rPr lang="en-US" b="1" dirty="0"/>
              <a:t>. Statements : Some bikes are cars. </a:t>
            </a:r>
          </a:p>
          <a:p>
            <a:pPr>
              <a:buNone/>
            </a:pPr>
            <a:r>
              <a:rPr lang="en-US" b="1" dirty="0"/>
              <a:t>				Some cars are trains. </a:t>
            </a:r>
          </a:p>
          <a:p>
            <a:pPr>
              <a:buNone/>
            </a:pPr>
            <a:r>
              <a:rPr lang="en-US" b="1" dirty="0"/>
              <a:t>				Some trains are buses. </a:t>
            </a:r>
          </a:p>
          <a:p>
            <a:pPr>
              <a:buNone/>
            </a:pPr>
            <a:r>
              <a:rPr lang="en-US" b="1" dirty="0"/>
              <a:t>Conclusions : I. Some buses are cars. </a:t>
            </a:r>
          </a:p>
          <a:p>
            <a:pPr>
              <a:buNone/>
            </a:pPr>
            <a:r>
              <a:rPr lang="en-US" b="1" dirty="0"/>
              <a:t>			   II. Some trains are bikes. </a:t>
            </a:r>
          </a:p>
          <a:p>
            <a:pPr>
              <a:buNone/>
            </a:pPr>
            <a:r>
              <a:rPr lang="en-US" b="1" dirty="0"/>
              <a:t>			   III. Some buses are bikes.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 and II follow</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16</a:t>
            </a:r>
            <a:r>
              <a:rPr lang="en-US" b="1" dirty="0"/>
              <a:t>. Statements : Some bikes are cars. </a:t>
            </a:r>
          </a:p>
          <a:p>
            <a:pPr>
              <a:buNone/>
            </a:pPr>
            <a:r>
              <a:rPr lang="en-US" b="1" dirty="0"/>
              <a:t>				Some cars are trains. </a:t>
            </a:r>
          </a:p>
          <a:p>
            <a:pPr>
              <a:buNone/>
            </a:pPr>
            <a:r>
              <a:rPr lang="en-US" b="1" dirty="0"/>
              <a:t>				Some trains are buses. </a:t>
            </a:r>
          </a:p>
          <a:p>
            <a:pPr>
              <a:buNone/>
            </a:pPr>
            <a:r>
              <a:rPr lang="en-US" b="1" dirty="0"/>
              <a:t>Conclusions : I. Some buses are cars. </a:t>
            </a:r>
          </a:p>
          <a:p>
            <a:pPr>
              <a:buNone/>
            </a:pPr>
            <a:r>
              <a:rPr lang="en-US" b="1" dirty="0"/>
              <a:t>			   II. Some trains are bikes. </a:t>
            </a:r>
          </a:p>
          <a:p>
            <a:pPr>
              <a:buNone/>
            </a:pPr>
            <a:r>
              <a:rPr lang="en-US" b="1" dirty="0"/>
              <a:t>			   III. Some buses are bikes. </a:t>
            </a:r>
          </a:p>
          <a:p>
            <a:pPr marL="457200" indent="-457200">
              <a:buAutoNum type="arabicParenBoth"/>
            </a:pPr>
            <a:r>
              <a:rPr lang="en-US" b="1" dirty="0">
                <a:solidFill>
                  <a:srgbClr val="FF0000"/>
                </a:solidFill>
              </a:rPr>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 and II follow</a:t>
            </a:r>
          </a:p>
        </p:txBody>
      </p:sp>
    </p:spTree>
    <p:extLst>
      <p:ext uri="{BB962C8B-B14F-4D97-AF65-F5344CB8AC3E}">
        <p14:creationId xmlns:p14="http://schemas.microsoft.com/office/powerpoint/2010/main" val="8992491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17</a:t>
            </a:r>
            <a:r>
              <a:rPr lang="en-US" b="1" dirty="0"/>
              <a:t>. Statements: Some boxes are walls. </a:t>
            </a:r>
          </a:p>
          <a:p>
            <a:pPr>
              <a:buNone/>
            </a:pPr>
            <a:r>
              <a:rPr lang="en-US" b="1" dirty="0"/>
              <a:t>				No wall is road. </a:t>
            </a:r>
          </a:p>
          <a:p>
            <a:pPr>
              <a:buNone/>
            </a:pPr>
            <a:r>
              <a:rPr lang="en-US" b="1" dirty="0"/>
              <a:t>				All roads are rivers. </a:t>
            </a:r>
          </a:p>
          <a:p>
            <a:pPr>
              <a:buNone/>
            </a:pPr>
            <a:r>
              <a:rPr lang="en-US" b="1" dirty="0"/>
              <a:t>Conclusions: I. Some rivers are walls </a:t>
            </a:r>
          </a:p>
          <a:p>
            <a:pPr>
              <a:buNone/>
            </a:pPr>
            <a:r>
              <a:rPr lang="en-US" b="1" dirty="0"/>
              <a:t>			  II. Some roads are boxes </a:t>
            </a:r>
          </a:p>
          <a:p>
            <a:pPr>
              <a:buNone/>
            </a:pPr>
            <a:r>
              <a:rPr lang="en-US" b="1" dirty="0"/>
              <a:t>			  III. No wall is river </a:t>
            </a:r>
          </a:p>
          <a:p>
            <a:pPr marL="457200" indent="-457200">
              <a:buAutoNum type="arabicParenBoth"/>
            </a:pPr>
            <a:r>
              <a:rPr lang="en-US" b="1" dirty="0"/>
              <a:t>Only I follows </a:t>
            </a:r>
          </a:p>
          <a:p>
            <a:pPr marL="457200" indent="-457200">
              <a:buNone/>
            </a:pPr>
            <a:r>
              <a:rPr lang="en-US" b="1" dirty="0"/>
              <a:t>(2) Only either I or III follows </a:t>
            </a:r>
          </a:p>
          <a:p>
            <a:pPr marL="457200" indent="-457200">
              <a:buNone/>
            </a:pPr>
            <a:r>
              <a:rPr lang="en-US" b="1" dirty="0"/>
              <a:t>(3) Only III follows </a:t>
            </a:r>
          </a:p>
          <a:p>
            <a:pPr marL="457200" indent="-457200">
              <a:buNone/>
            </a:pPr>
            <a:r>
              <a:rPr lang="en-US" b="1" dirty="0"/>
              <a:t>(4) Only II follows </a:t>
            </a:r>
          </a:p>
          <a:p>
            <a:pPr marL="457200" indent="-457200">
              <a:buNone/>
            </a:pPr>
            <a:r>
              <a:rPr lang="en-US" b="1" dirty="0"/>
              <a:t>(5) Only II and III follow</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17</a:t>
            </a:r>
            <a:r>
              <a:rPr lang="en-US" b="1" dirty="0"/>
              <a:t>. Statements: Some boxes are walls. </a:t>
            </a:r>
          </a:p>
          <a:p>
            <a:pPr>
              <a:buNone/>
            </a:pPr>
            <a:r>
              <a:rPr lang="en-US" b="1" dirty="0"/>
              <a:t>				No wall is road. </a:t>
            </a:r>
          </a:p>
          <a:p>
            <a:pPr>
              <a:buNone/>
            </a:pPr>
            <a:r>
              <a:rPr lang="en-US" b="1" dirty="0"/>
              <a:t>				All roads are rivers. </a:t>
            </a:r>
          </a:p>
          <a:p>
            <a:pPr>
              <a:buNone/>
            </a:pPr>
            <a:r>
              <a:rPr lang="en-US" b="1" dirty="0"/>
              <a:t>Conclusions: I. Some rivers are walls </a:t>
            </a:r>
          </a:p>
          <a:p>
            <a:pPr>
              <a:buNone/>
            </a:pPr>
            <a:r>
              <a:rPr lang="en-US" b="1" dirty="0"/>
              <a:t>			  II. Some roads are boxes </a:t>
            </a:r>
          </a:p>
          <a:p>
            <a:pPr>
              <a:buNone/>
            </a:pPr>
            <a:r>
              <a:rPr lang="en-US" b="1" dirty="0"/>
              <a:t>			  III. No wall is river </a:t>
            </a:r>
          </a:p>
          <a:p>
            <a:pPr marL="457200" indent="-457200">
              <a:buAutoNum type="arabicParenBoth"/>
            </a:pPr>
            <a:r>
              <a:rPr lang="en-US" b="1" dirty="0"/>
              <a:t>Only I follows </a:t>
            </a:r>
          </a:p>
          <a:p>
            <a:pPr marL="457200" indent="-457200">
              <a:buNone/>
            </a:pPr>
            <a:r>
              <a:rPr lang="en-US" b="1" dirty="0">
                <a:solidFill>
                  <a:srgbClr val="FF0000"/>
                </a:solidFill>
              </a:rPr>
              <a:t>(2) Only either I or III follows </a:t>
            </a:r>
          </a:p>
          <a:p>
            <a:pPr marL="457200" indent="-457200">
              <a:buNone/>
            </a:pPr>
            <a:r>
              <a:rPr lang="en-US" b="1" dirty="0"/>
              <a:t>(3) Only III follows </a:t>
            </a:r>
          </a:p>
          <a:p>
            <a:pPr marL="457200" indent="-457200">
              <a:buNone/>
            </a:pPr>
            <a:r>
              <a:rPr lang="en-US" b="1" dirty="0"/>
              <a:t>(4) Only II follows </a:t>
            </a:r>
          </a:p>
          <a:p>
            <a:pPr marL="457200" indent="-457200">
              <a:buNone/>
            </a:pPr>
            <a:r>
              <a:rPr lang="en-US" b="1" dirty="0"/>
              <a:t>(5) Only II and III follow</a:t>
            </a:r>
          </a:p>
        </p:txBody>
      </p:sp>
    </p:spTree>
    <p:extLst>
      <p:ext uri="{BB962C8B-B14F-4D97-AF65-F5344CB8AC3E}">
        <p14:creationId xmlns:p14="http://schemas.microsoft.com/office/powerpoint/2010/main" val="3611650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18</a:t>
            </a:r>
            <a:r>
              <a:rPr lang="en-US" b="1" dirty="0"/>
              <a:t>. Statements : Some tables are chairs. </a:t>
            </a:r>
          </a:p>
          <a:p>
            <a:pPr>
              <a:buNone/>
            </a:pPr>
            <a:r>
              <a:rPr lang="en-US" b="1" dirty="0"/>
              <a:t>				All chairs are houses. </a:t>
            </a:r>
          </a:p>
          <a:p>
            <a:pPr>
              <a:buNone/>
            </a:pPr>
            <a:r>
              <a:rPr lang="en-US" b="1" dirty="0"/>
              <a:t>				All houses are tents. </a:t>
            </a:r>
          </a:p>
          <a:p>
            <a:pPr>
              <a:buNone/>
            </a:pPr>
            <a:r>
              <a:rPr lang="en-US" b="1" dirty="0"/>
              <a:t>Conclusions: I. All houses are chairs. </a:t>
            </a:r>
          </a:p>
          <a:p>
            <a:pPr>
              <a:buNone/>
            </a:pPr>
            <a:r>
              <a:rPr lang="en-US" b="1" dirty="0"/>
              <a:t>			  II. Some tents are chairs. </a:t>
            </a:r>
          </a:p>
          <a:p>
            <a:pPr>
              <a:buNone/>
            </a:pPr>
            <a:r>
              <a:rPr lang="en-US" b="1" dirty="0"/>
              <a:t>			  III. Some houses are tables.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18</a:t>
            </a:r>
            <a:r>
              <a:rPr lang="en-US" b="1" dirty="0"/>
              <a:t>. Statements : Some tables are chairs. </a:t>
            </a:r>
          </a:p>
          <a:p>
            <a:pPr>
              <a:buNone/>
            </a:pPr>
            <a:r>
              <a:rPr lang="en-US" b="1" dirty="0"/>
              <a:t>				All chairs are houses. </a:t>
            </a:r>
          </a:p>
          <a:p>
            <a:pPr>
              <a:buNone/>
            </a:pPr>
            <a:r>
              <a:rPr lang="en-US" b="1" dirty="0"/>
              <a:t>				All houses are tents. </a:t>
            </a:r>
          </a:p>
          <a:p>
            <a:pPr>
              <a:buNone/>
            </a:pPr>
            <a:r>
              <a:rPr lang="en-US" b="1" dirty="0"/>
              <a:t>Conclusions: I. All houses are chairs. </a:t>
            </a:r>
          </a:p>
          <a:p>
            <a:pPr>
              <a:buNone/>
            </a:pPr>
            <a:r>
              <a:rPr lang="en-US" b="1" dirty="0"/>
              <a:t>			  II. Some tents are chairs. </a:t>
            </a:r>
          </a:p>
          <a:p>
            <a:pPr>
              <a:buNone/>
            </a:pPr>
            <a:r>
              <a:rPr lang="en-US" b="1" dirty="0"/>
              <a:t>			  III. Some houses are tables.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solidFill>
                  <a:srgbClr val="FF0000"/>
                </a:solidFill>
              </a:rPr>
              <a:t>(3) Only II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739813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19</a:t>
            </a:r>
            <a:r>
              <a:rPr lang="en-US" b="1" dirty="0"/>
              <a:t>. Statements : All pens are sticks. </a:t>
            </a:r>
          </a:p>
          <a:p>
            <a:pPr>
              <a:buNone/>
            </a:pPr>
            <a:r>
              <a:rPr lang="en-US" b="1" dirty="0"/>
              <a:t>				All sticks are rings. </a:t>
            </a:r>
          </a:p>
          <a:p>
            <a:pPr>
              <a:buNone/>
            </a:pPr>
            <a:r>
              <a:rPr lang="en-US" b="1" dirty="0"/>
              <a:t>				All rings are rods. </a:t>
            </a:r>
          </a:p>
          <a:p>
            <a:pPr>
              <a:buNone/>
            </a:pPr>
            <a:r>
              <a:rPr lang="en-US" b="1" dirty="0"/>
              <a:t>Conclusions : I. Some rings are pens. </a:t>
            </a:r>
          </a:p>
          <a:p>
            <a:pPr>
              <a:buNone/>
            </a:pPr>
            <a:r>
              <a:rPr lang="en-US" b="1" dirty="0"/>
              <a:t>			   II. Some rods are sticks.  </a:t>
            </a:r>
          </a:p>
          <a:p>
            <a:pPr>
              <a:buNone/>
            </a:pPr>
            <a:r>
              <a:rPr lang="en-US" b="1" dirty="0"/>
              <a:t>			   III. Some rods are pens.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b="1" dirty="0">
                <a:solidFill>
                  <a:srgbClr val="FF0000"/>
                </a:solidFill>
                <a:latin typeface="Arial Black" pitchFamily="34" charset="0"/>
              </a:rPr>
              <a:t>Some more example:- </a:t>
            </a:r>
          </a:p>
          <a:p>
            <a:pPr>
              <a:buNone/>
            </a:pPr>
            <a:endParaRPr lang="en-US" b="1" dirty="0">
              <a:solidFill>
                <a:schemeClr val="tx1">
                  <a:lumMod val="95000"/>
                  <a:lumOff val="5000"/>
                </a:schemeClr>
              </a:solidFill>
              <a:latin typeface="Arial Black" pitchFamily="34" charset="0"/>
            </a:endParaRPr>
          </a:p>
          <a:p>
            <a:pPr>
              <a:buNone/>
            </a:pPr>
            <a:r>
              <a:rPr lang="en-US" sz="1800" b="1" dirty="0"/>
              <a:t> </a:t>
            </a:r>
            <a:endParaRPr lang="en-US" b="1" dirty="0"/>
          </a:p>
          <a:p>
            <a:pPr>
              <a:buNone/>
            </a:pPr>
            <a:r>
              <a:rPr lang="en-US" b="1" dirty="0">
                <a:latin typeface="Arial Black" pitchFamily="34" charset="0"/>
              </a:rPr>
              <a:t> </a:t>
            </a:r>
            <a:r>
              <a:rPr lang="en-US" dirty="0"/>
              <a:t> </a:t>
            </a:r>
            <a:endParaRPr lang="en-US" b="1" dirty="0"/>
          </a:p>
          <a:p>
            <a:pPr>
              <a:buNone/>
            </a:pPr>
            <a:r>
              <a:rPr lang="en-US" b="1" dirty="0"/>
              <a:t> </a:t>
            </a:r>
          </a:p>
        </p:txBody>
      </p:sp>
      <p:graphicFrame>
        <p:nvGraphicFramePr>
          <p:cNvPr id="4" name="Table 3"/>
          <p:cNvGraphicFramePr>
            <a:graphicFrameLocks noGrp="1"/>
          </p:cNvGraphicFramePr>
          <p:nvPr>
            <p:extLst>
              <p:ext uri="{D42A27DB-BD31-4B8C-83A1-F6EECF244321}">
                <p14:modId xmlns:p14="http://schemas.microsoft.com/office/powerpoint/2010/main" val="16929379"/>
              </p:ext>
            </p:extLst>
          </p:nvPr>
        </p:nvGraphicFramePr>
        <p:xfrm>
          <a:off x="253998" y="1957891"/>
          <a:ext cx="11859112" cy="4230693"/>
        </p:xfrm>
        <a:graphic>
          <a:graphicData uri="http://schemas.openxmlformats.org/drawingml/2006/table">
            <a:tbl>
              <a:tblPr>
                <a:tableStyleId>{08FB837D-C827-4EFA-A057-4D05807E0F7C}</a:tableStyleId>
              </a:tblPr>
              <a:tblGrid>
                <a:gridCol w="2964778">
                  <a:extLst>
                    <a:ext uri="{9D8B030D-6E8A-4147-A177-3AD203B41FA5}">
                      <a16:colId xmlns:a16="http://schemas.microsoft.com/office/drawing/2014/main" val="1159049274"/>
                    </a:ext>
                  </a:extLst>
                </a:gridCol>
                <a:gridCol w="2964778">
                  <a:extLst>
                    <a:ext uri="{9D8B030D-6E8A-4147-A177-3AD203B41FA5}">
                      <a16:colId xmlns:a16="http://schemas.microsoft.com/office/drawing/2014/main" val="3705098848"/>
                    </a:ext>
                  </a:extLst>
                </a:gridCol>
                <a:gridCol w="2964778">
                  <a:extLst>
                    <a:ext uri="{9D8B030D-6E8A-4147-A177-3AD203B41FA5}">
                      <a16:colId xmlns:a16="http://schemas.microsoft.com/office/drawing/2014/main" val="2424335157"/>
                    </a:ext>
                  </a:extLst>
                </a:gridCol>
                <a:gridCol w="2964778">
                  <a:extLst>
                    <a:ext uri="{9D8B030D-6E8A-4147-A177-3AD203B41FA5}">
                      <a16:colId xmlns:a16="http://schemas.microsoft.com/office/drawing/2014/main" val="1120148962"/>
                    </a:ext>
                  </a:extLst>
                </a:gridCol>
              </a:tblGrid>
              <a:tr h="1144934">
                <a:tc>
                  <a:txBody>
                    <a:bodyPr/>
                    <a:lstStyle/>
                    <a:p>
                      <a:pPr fontAlgn="t"/>
                      <a:r>
                        <a:rPr lang="en-IN" sz="2400">
                          <a:solidFill>
                            <a:srgbClr val="FF0000"/>
                          </a:solidFill>
                          <a:effectLst/>
                        </a:rPr>
                        <a:t>Major premise</a:t>
                      </a:r>
                      <a:endParaRPr lang="en-IN" sz="2400" b="0">
                        <a:solidFill>
                          <a:srgbClr val="FF0000"/>
                        </a:solidFill>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a:solidFill>
                            <a:srgbClr val="FF0000"/>
                          </a:solidFill>
                          <a:effectLst/>
                        </a:rPr>
                        <a:t>Minor premise</a:t>
                      </a:r>
                      <a:endParaRPr lang="en-IN" sz="2400" b="0">
                        <a:solidFill>
                          <a:srgbClr val="FF0000"/>
                        </a:solidFill>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dirty="0">
                          <a:solidFill>
                            <a:srgbClr val="FF0000"/>
                          </a:solidFill>
                          <a:effectLst/>
                        </a:rPr>
                        <a:t>Conclusion</a:t>
                      </a:r>
                      <a:endParaRPr lang="en-IN" sz="2400" b="0" dirty="0">
                        <a:solidFill>
                          <a:srgbClr val="FF0000"/>
                        </a:solidFill>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dirty="0">
                          <a:solidFill>
                            <a:srgbClr val="FF0000"/>
                          </a:solidFill>
                          <a:effectLst/>
                        </a:rPr>
                        <a:t>Conclusion True/false</a:t>
                      </a:r>
                      <a:endParaRPr lang="en-IN" sz="2400" b="0" dirty="0">
                        <a:solidFill>
                          <a:srgbClr val="FF0000"/>
                        </a:solidFill>
                        <a:effectLst/>
                        <a:latin typeface="Arial" panose="020B0604020202020204" pitchFamily="34" charset="0"/>
                        <a:cs typeface="Arial" panose="020B0604020202020204" pitchFamily="34" charset="0"/>
                      </a:endParaRPr>
                    </a:p>
                  </a:txBody>
                  <a:tcPr marL="43297" marR="43297" marT="43297" marB="43297"/>
                </a:tc>
                <a:extLst>
                  <a:ext uri="{0D108BD9-81ED-4DB2-BD59-A6C34878D82A}">
                    <a16:rowId xmlns:a16="http://schemas.microsoft.com/office/drawing/2014/main" val="2870653804"/>
                  </a:ext>
                </a:extLst>
              </a:tr>
              <a:tr h="1940825">
                <a:tc>
                  <a:txBody>
                    <a:bodyPr/>
                    <a:lstStyle/>
                    <a:p>
                      <a:pPr fontAlgn="t"/>
                      <a:r>
                        <a:rPr lang="en-IN" sz="2400" dirty="0">
                          <a:effectLst/>
                        </a:rPr>
                        <a:t>All dogs are cats.</a:t>
                      </a:r>
                      <a:endParaRPr lang="en-IN" sz="2400" b="0" dirty="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dirty="0">
                          <a:effectLst/>
                        </a:rPr>
                        <a:t>All cats are bulls.</a:t>
                      </a:r>
                      <a:endParaRPr lang="en-IN" sz="2400" b="0" dirty="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a:effectLst/>
                        </a:rPr>
                        <a:t>All bulls are dogs.</a:t>
                      </a:r>
                      <a:endParaRPr lang="en-IN" sz="2400" b="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US" sz="2400">
                          <a:effectLst/>
                        </a:rPr>
                        <a:t>False(it’s true only according to 3rd case)</a:t>
                      </a:r>
                      <a:endParaRPr lang="en-US" sz="2400" b="0">
                        <a:effectLst/>
                        <a:latin typeface="Arial" panose="020B0604020202020204" pitchFamily="34" charset="0"/>
                        <a:cs typeface="Arial" panose="020B0604020202020204" pitchFamily="34" charset="0"/>
                      </a:endParaRPr>
                    </a:p>
                  </a:txBody>
                  <a:tcPr marL="43297" marR="43297" marT="43297" marB="43297"/>
                </a:tc>
                <a:extLst>
                  <a:ext uri="{0D108BD9-81ED-4DB2-BD59-A6C34878D82A}">
                    <a16:rowId xmlns:a16="http://schemas.microsoft.com/office/drawing/2014/main" val="2123248721"/>
                  </a:ext>
                </a:extLst>
              </a:tr>
              <a:tr h="1144934">
                <a:tc>
                  <a:txBody>
                    <a:bodyPr/>
                    <a:lstStyle/>
                    <a:p>
                      <a:pPr fontAlgn="t"/>
                      <a:r>
                        <a:rPr lang="en-IN" sz="2400" dirty="0">
                          <a:effectLst/>
                        </a:rPr>
                        <a:t>All dogs are cats.</a:t>
                      </a:r>
                      <a:endParaRPr lang="en-IN" sz="2400" b="0" dirty="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dirty="0">
                          <a:effectLst/>
                        </a:rPr>
                        <a:t>All cats are bulls.</a:t>
                      </a:r>
                      <a:endParaRPr lang="en-IN" sz="2400" b="0" dirty="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a:effectLst/>
                        </a:rPr>
                        <a:t>All dogs are bulls.</a:t>
                      </a:r>
                      <a:endParaRPr lang="en-IN" sz="2400" b="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US" sz="2400" dirty="0">
                          <a:effectLst/>
                        </a:rPr>
                        <a:t>It’s true( In all the </a:t>
                      </a:r>
                      <a:endParaRPr lang="en-US" sz="2400" b="0" dirty="0">
                        <a:effectLst/>
                        <a:latin typeface="Arial" panose="020B0604020202020204" pitchFamily="34" charset="0"/>
                        <a:cs typeface="Arial" panose="020B0604020202020204" pitchFamily="34" charset="0"/>
                      </a:endParaRPr>
                    </a:p>
                  </a:txBody>
                  <a:tcPr marL="43297" marR="43297" marT="43297" marB="43297"/>
                </a:tc>
                <a:extLst>
                  <a:ext uri="{0D108BD9-81ED-4DB2-BD59-A6C34878D82A}">
                    <a16:rowId xmlns:a16="http://schemas.microsoft.com/office/drawing/2014/main" val="3018374202"/>
                  </a:ext>
                </a:extLst>
              </a:tr>
            </a:tbl>
          </a:graphicData>
        </a:graphic>
      </p:graphicFrame>
    </p:spTree>
    <p:extLst>
      <p:ext uri="{BB962C8B-B14F-4D97-AF65-F5344CB8AC3E}">
        <p14:creationId xmlns:p14="http://schemas.microsoft.com/office/powerpoint/2010/main" val="5026940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19</a:t>
            </a:r>
            <a:r>
              <a:rPr lang="en-US" b="1" dirty="0"/>
              <a:t>. Statements : All pens are sticks. </a:t>
            </a:r>
          </a:p>
          <a:p>
            <a:pPr>
              <a:buNone/>
            </a:pPr>
            <a:r>
              <a:rPr lang="en-US" b="1" dirty="0"/>
              <a:t>				All sticks are rings. </a:t>
            </a:r>
          </a:p>
          <a:p>
            <a:pPr>
              <a:buNone/>
            </a:pPr>
            <a:r>
              <a:rPr lang="en-US" b="1" dirty="0"/>
              <a:t>				All rings are rods. </a:t>
            </a:r>
          </a:p>
          <a:p>
            <a:pPr>
              <a:buNone/>
            </a:pPr>
            <a:r>
              <a:rPr lang="en-US" b="1" dirty="0"/>
              <a:t>Conclusions : I. Some rings are pens. </a:t>
            </a:r>
          </a:p>
          <a:p>
            <a:pPr>
              <a:buNone/>
            </a:pPr>
            <a:r>
              <a:rPr lang="en-US" b="1" dirty="0"/>
              <a:t>			   II. Some rods are sticks.  </a:t>
            </a:r>
          </a:p>
          <a:p>
            <a:pPr>
              <a:buNone/>
            </a:pPr>
            <a:r>
              <a:rPr lang="en-US" b="1" dirty="0"/>
              <a:t>			   III. Some rods are pens.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solidFill>
                  <a:srgbClr val="FF0000"/>
                </a:solidFill>
              </a:rPr>
              <a:t>(4) All I, II and III follow </a:t>
            </a:r>
          </a:p>
          <a:p>
            <a:pPr marL="457200" indent="-457200">
              <a:buNone/>
            </a:pPr>
            <a:r>
              <a:rPr lang="en-US" b="1" dirty="0"/>
              <a:t>(5) None of these</a:t>
            </a:r>
          </a:p>
        </p:txBody>
      </p:sp>
    </p:spTree>
    <p:extLst>
      <p:ext uri="{BB962C8B-B14F-4D97-AF65-F5344CB8AC3E}">
        <p14:creationId xmlns:p14="http://schemas.microsoft.com/office/powerpoint/2010/main" val="20841903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20</a:t>
            </a:r>
            <a:r>
              <a:rPr lang="en-US" b="1" dirty="0"/>
              <a:t>. Statements: 	Some nails are plates. </a:t>
            </a:r>
          </a:p>
          <a:p>
            <a:pPr>
              <a:buNone/>
            </a:pPr>
            <a:r>
              <a:rPr lang="en-US" b="1" dirty="0"/>
              <a:t>				Some plates are disks. </a:t>
            </a:r>
          </a:p>
          <a:p>
            <a:pPr>
              <a:buNone/>
            </a:pPr>
            <a:r>
              <a:rPr lang="en-US" b="1" dirty="0"/>
              <a:t>				All disks are mirrors. </a:t>
            </a:r>
          </a:p>
          <a:p>
            <a:pPr>
              <a:buNone/>
            </a:pPr>
            <a:r>
              <a:rPr lang="en-US" b="1" dirty="0"/>
              <a:t>				All mirrors are </a:t>
            </a:r>
            <a:r>
              <a:rPr lang="en-US" b="1" dirty="0" err="1"/>
              <a:t>tyres</a:t>
            </a:r>
            <a:r>
              <a:rPr lang="en-US" b="1" dirty="0"/>
              <a:t>. </a:t>
            </a:r>
          </a:p>
          <a:p>
            <a:pPr>
              <a:buNone/>
            </a:pPr>
            <a:r>
              <a:rPr lang="en-US" b="1" dirty="0"/>
              <a:t>Conclusions: I. Some </a:t>
            </a:r>
            <a:r>
              <a:rPr lang="en-US" b="1" dirty="0" err="1"/>
              <a:t>tyres</a:t>
            </a:r>
            <a:r>
              <a:rPr lang="en-US" b="1" dirty="0"/>
              <a:t> are plates. </a:t>
            </a:r>
          </a:p>
          <a:p>
            <a:pPr>
              <a:buNone/>
            </a:pPr>
            <a:r>
              <a:rPr lang="en-US" b="1" dirty="0"/>
              <a:t>			  II. Some </a:t>
            </a:r>
            <a:r>
              <a:rPr lang="en-US" b="1" dirty="0" err="1"/>
              <a:t>tyres</a:t>
            </a:r>
            <a:r>
              <a:rPr lang="en-US" b="1" dirty="0"/>
              <a:t> are nails. </a:t>
            </a:r>
          </a:p>
          <a:p>
            <a:pPr>
              <a:buNone/>
            </a:pPr>
            <a:r>
              <a:rPr lang="en-US" b="1" dirty="0"/>
              <a:t>			  III. Some mirrors are plates.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20</a:t>
            </a:r>
            <a:r>
              <a:rPr lang="en-US" b="1" dirty="0"/>
              <a:t>. Statements: 	Some nails are plates. </a:t>
            </a:r>
          </a:p>
          <a:p>
            <a:pPr>
              <a:buNone/>
            </a:pPr>
            <a:r>
              <a:rPr lang="en-US" b="1" dirty="0"/>
              <a:t>				Some plates are disks. </a:t>
            </a:r>
          </a:p>
          <a:p>
            <a:pPr>
              <a:buNone/>
            </a:pPr>
            <a:r>
              <a:rPr lang="en-US" b="1" dirty="0"/>
              <a:t>				All disks are mirrors. </a:t>
            </a:r>
          </a:p>
          <a:p>
            <a:pPr>
              <a:buNone/>
            </a:pPr>
            <a:r>
              <a:rPr lang="en-US" b="1" dirty="0"/>
              <a:t>				All mirrors are </a:t>
            </a:r>
            <a:r>
              <a:rPr lang="en-US" b="1" dirty="0" err="1"/>
              <a:t>tyres</a:t>
            </a:r>
            <a:r>
              <a:rPr lang="en-US" b="1" dirty="0"/>
              <a:t>. </a:t>
            </a:r>
          </a:p>
          <a:p>
            <a:pPr>
              <a:buNone/>
            </a:pPr>
            <a:r>
              <a:rPr lang="en-US" b="1" dirty="0"/>
              <a:t>Conclusions: I. Some </a:t>
            </a:r>
            <a:r>
              <a:rPr lang="en-US" b="1" dirty="0" err="1"/>
              <a:t>tyres</a:t>
            </a:r>
            <a:r>
              <a:rPr lang="en-US" b="1" dirty="0"/>
              <a:t> are plates. </a:t>
            </a:r>
          </a:p>
          <a:p>
            <a:pPr>
              <a:buNone/>
            </a:pPr>
            <a:r>
              <a:rPr lang="en-US" b="1" dirty="0"/>
              <a:t>			  II. Some </a:t>
            </a:r>
            <a:r>
              <a:rPr lang="en-US" b="1" dirty="0" err="1"/>
              <a:t>tyres</a:t>
            </a:r>
            <a:r>
              <a:rPr lang="en-US" b="1" dirty="0"/>
              <a:t> are nails. </a:t>
            </a:r>
          </a:p>
          <a:p>
            <a:pPr>
              <a:buNone/>
            </a:pPr>
            <a:r>
              <a:rPr lang="en-US" b="1" dirty="0"/>
              <a:t>			  III. Some mirrors are plates. </a:t>
            </a:r>
          </a:p>
          <a:p>
            <a:pPr marL="457200" indent="-457200">
              <a:buAutoNum type="arabicParenBoth"/>
            </a:pPr>
            <a:r>
              <a:rPr lang="en-US" b="1" dirty="0"/>
              <a:t>Only I and II follow </a:t>
            </a:r>
          </a:p>
          <a:p>
            <a:pPr marL="457200" indent="-457200">
              <a:buNone/>
            </a:pPr>
            <a:r>
              <a:rPr lang="en-US" b="1" dirty="0">
                <a:solidFill>
                  <a:srgbClr val="FF0000"/>
                </a:solidFill>
              </a:rPr>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579114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21</a:t>
            </a:r>
            <a:r>
              <a:rPr lang="en-US" b="1" dirty="0"/>
              <a:t>. Statements: All shirts are hats. </a:t>
            </a:r>
          </a:p>
          <a:p>
            <a:pPr>
              <a:buNone/>
            </a:pPr>
            <a:r>
              <a:rPr lang="en-US" b="1" dirty="0"/>
              <a:t>				No hat is suit. Some rings are suits. </a:t>
            </a:r>
          </a:p>
          <a:p>
            <a:pPr>
              <a:buNone/>
            </a:pPr>
            <a:r>
              <a:rPr lang="en-US" b="1" dirty="0"/>
              <a:t>				All rings are bangles. </a:t>
            </a:r>
          </a:p>
          <a:p>
            <a:pPr>
              <a:buNone/>
            </a:pPr>
            <a:r>
              <a:rPr lang="en-US" b="1" dirty="0"/>
              <a:t>Conclusions: I. Some rings are hats. </a:t>
            </a:r>
          </a:p>
          <a:p>
            <a:pPr>
              <a:buNone/>
            </a:pPr>
            <a:r>
              <a:rPr lang="en-US" b="1" dirty="0"/>
              <a:t>			  II. Some bangles are suits. </a:t>
            </a:r>
          </a:p>
          <a:p>
            <a:pPr>
              <a:buNone/>
            </a:pPr>
            <a:r>
              <a:rPr lang="en-US" b="1" dirty="0"/>
              <a:t>			  III. No ring is hat.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either I or III follows </a:t>
            </a:r>
          </a:p>
          <a:p>
            <a:pPr marL="457200" indent="-457200">
              <a:buNone/>
            </a:pPr>
            <a:r>
              <a:rPr lang="en-US" b="1" dirty="0"/>
              <a:t>(5) Only either I or III and II follow</a:t>
            </a:r>
          </a:p>
          <a:p>
            <a:pPr>
              <a:buNone/>
            </a:pPr>
            <a:endParaRPr 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21</a:t>
            </a:r>
            <a:r>
              <a:rPr lang="en-US" b="1" dirty="0"/>
              <a:t>. Statements: All shirts are hats. </a:t>
            </a:r>
          </a:p>
          <a:p>
            <a:pPr>
              <a:buNone/>
            </a:pPr>
            <a:r>
              <a:rPr lang="en-US" b="1" dirty="0"/>
              <a:t>				No hat is suit. Some rings are suits. </a:t>
            </a:r>
          </a:p>
          <a:p>
            <a:pPr>
              <a:buNone/>
            </a:pPr>
            <a:r>
              <a:rPr lang="en-US" b="1" dirty="0"/>
              <a:t>				All rings are bangles. </a:t>
            </a:r>
          </a:p>
          <a:p>
            <a:pPr>
              <a:buNone/>
            </a:pPr>
            <a:r>
              <a:rPr lang="en-US" b="1" dirty="0"/>
              <a:t>Conclusions: I. Some rings are hats. </a:t>
            </a:r>
          </a:p>
          <a:p>
            <a:pPr>
              <a:buNone/>
            </a:pPr>
            <a:r>
              <a:rPr lang="en-US" b="1" dirty="0"/>
              <a:t>			  II. Some bangles are suits. </a:t>
            </a:r>
          </a:p>
          <a:p>
            <a:pPr>
              <a:buNone/>
            </a:pPr>
            <a:r>
              <a:rPr lang="en-US" b="1" dirty="0"/>
              <a:t>			  III. No ring is hat.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either I or III follows </a:t>
            </a:r>
          </a:p>
          <a:p>
            <a:pPr marL="457200" indent="-457200">
              <a:buNone/>
            </a:pPr>
            <a:r>
              <a:rPr lang="en-US" b="1" dirty="0">
                <a:solidFill>
                  <a:srgbClr val="FF0000"/>
                </a:solidFill>
              </a:rPr>
              <a:t>(5) Only either I or III and II follow</a:t>
            </a:r>
          </a:p>
          <a:p>
            <a:pPr>
              <a:buNone/>
            </a:pPr>
            <a:endParaRPr lang="en-US" b="1" dirty="0"/>
          </a:p>
        </p:txBody>
      </p:sp>
    </p:spTree>
    <p:extLst>
      <p:ext uri="{BB962C8B-B14F-4D97-AF65-F5344CB8AC3E}">
        <p14:creationId xmlns:p14="http://schemas.microsoft.com/office/powerpoint/2010/main" val="40650465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22</a:t>
            </a:r>
            <a:r>
              <a:rPr lang="en-US" b="1" dirty="0"/>
              <a:t>. Statements: 	Some skies are rains. </a:t>
            </a:r>
          </a:p>
          <a:p>
            <a:pPr>
              <a:buNone/>
            </a:pPr>
            <a:r>
              <a:rPr lang="en-US" b="1" dirty="0"/>
              <a:t>				Some rains are stars. </a:t>
            </a:r>
          </a:p>
          <a:p>
            <a:pPr>
              <a:buNone/>
            </a:pPr>
            <a:r>
              <a:rPr lang="en-US" b="1" dirty="0"/>
              <a:t>				All stars are planets. </a:t>
            </a:r>
          </a:p>
          <a:p>
            <a:pPr>
              <a:buNone/>
            </a:pPr>
            <a:r>
              <a:rPr lang="en-US" b="1" dirty="0"/>
              <a:t>				All planets are clouds. </a:t>
            </a:r>
          </a:p>
          <a:p>
            <a:pPr>
              <a:buNone/>
            </a:pPr>
            <a:r>
              <a:rPr lang="en-US" b="1" dirty="0"/>
              <a:t>Conclusions: I. Some clouds are rains. </a:t>
            </a:r>
          </a:p>
          <a:p>
            <a:pPr>
              <a:buNone/>
            </a:pPr>
            <a:r>
              <a:rPr lang="en-US" b="1" dirty="0"/>
              <a:t>			  II. Some planets are skies. </a:t>
            </a:r>
          </a:p>
          <a:p>
            <a:pPr>
              <a:buNone/>
            </a:pPr>
            <a:r>
              <a:rPr lang="en-US" b="1" dirty="0"/>
              <a:t>			  III. Some planets are rains.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22</a:t>
            </a:r>
            <a:r>
              <a:rPr lang="en-US" b="1" dirty="0"/>
              <a:t>. Statements: 	Some skies are rains. </a:t>
            </a:r>
          </a:p>
          <a:p>
            <a:pPr>
              <a:buNone/>
            </a:pPr>
            <a:r>
              <a:rPr lang="en-US" b="1" dirty="0"/>
              <a:t>				Some rains are stars. </a:t>
            </a:r>
          </a:p>
          <a:p>
            <a:pPr>
              <a:buNone/>
            </a:pPr>
            <a:r>
              <a:rPr lang="en-US" b="1" dirty="0"/>
              <a:t>				All stars are planets. </a:t>
            </a:r>
          </a:p>
          <a:p>
            <a:pPr>
              <a:buNone/>
            </a:pPr>
            <a:r>
              <a:rPr lang="en-US" b="1" dirty="0"/>
              <a:t>				All planets are clouds. </a:t>
            </a:r>
          </a:p>
          <a:p>
            <a:pPr>
              <a:buNone/>
            </a:pPr>
            <a:r>
              <a:rPr lang="en-US" b="1" dirty="0"/>
              <a:t>Conclusions: I. Some clouds are rains. </a:t>
            </a:r>
          </a:p>
          <a:p>
            <a:pPr>
              <a:buNone/>
            </a:pPr>
            <a:r>
              <a:rPr lang="en-US" b="1" dirty="0"/>
              <a:t>			  II. Some planets are skies. </a:t>
            </a:r>
          </a:p>
          <a:p>
            <a:pPr>
              <a:buNone/>
            </a:pPr>
            <a:r>
              <a:rPr lang="en-US" b="1" dirty="0"/>
              <a:t>			  III. Some planets are rains. </a:t>
            </a:r>
          </a:p>
          <a:p>
            <a:pPr marL="457200" indent="-457200">
              <a:buAutoNum type="arabicParenBoth"/>
            </a:pPr>
            <a:r>
              <a:rPr lang="en-US" b="1" dirty="0"/>
              <a:t>Only I and II follow </a:t>
            </a:r>
          </a:p>
          <a:p>
            <a:pPr marL="457200" indent="-457200">
              <a:buNone/>
            </a:pPr>
            <a:r>
              <a:rPr lang="en-US" b="1" dirty="0">
                <a:solidFill>
                  <a:srgbClr val="FF0000"/>
                </a:solidFill>
              </a:rPr>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15171730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23</a:t>
            </a:r>
            <a:r>
              <a:rPr lang="en-US" b="1" dirty="0"/>
              <a:t>. Statements: 	All birds are goats. </a:t>
            </a:r>
          </a:p>
          <a:p>
            <a:pPr>
              <a:buNone/>
            </a:pPr>
            <a:r>
              <a:rPr lang="en-US" b="1" dirty="0"/>
              <a:t>				No goat is flower. </a:t>
            </a:r>
          </a:p>
          <a:p>
            <a:pPr>
              <a:buNone/>
            </a:pPr>
            <a:r>
              <a:rPr lang="en-US" b="1" dirty="0"/>
              <a:t>				Some flowers are mountains. </a:t>
            </a:r>
          </a:p>
          <a:p>
            <a:pPr>
              <a:buNone/>
            </a:pPr>
            <a:r>
              <a:rPr lang="en-US" b="1" dirty="0"/>
              <a:t>				Some mountains are nets. </a:t>
            </a:r>
          </a:p>
          <a:p>
            <a:pPr>
              <a:buNone/>
            </a:pPr>
            <a:r>
              <a:rPr lang="en-US" b="1" dirty="0"/>
              <a:t>Conclusions: I. Some nets are goats. 	</a:t>
            </a:r>
          </a:p>
          <a:p>
            <a:pPr>
              <a:buNone/>
            </a:pPr>
            <a:r>
              <a:rPr lang="en-US" b="1" dirty="0"/>
              <a:t>			  II. No net is goat. </a:t>
            </a:r>
          </a:p>
          <a:p>
            <a:pPr>
              <a:buNone/>
            </a:pPr>
            <a:r>
              <a:rPr lang="en-US" b="1" dirty="0"/>
              <a:t>			  III. Some mountains are birds.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either I or II follows </a:t>
            </a:r>
          </a:p>
          <a:p>
            <a:pPr marL="457200" indent="-457200">
              <a:buNone/>
            </a:pPr>
            <a:r>
              <a:rPr lang="en-US" b="1" dirty="0"/>
              <a:t>(4) Only II follows </a:t>
            </a:r>
          </a:p>
          <a:p>
            <a:pPr marL="457200" indent="-457200">
              <a:buNone/>
            </a:pPr>
            <a:r>
              <a:rPr lang="en-US" b="1" dirty="0"/>
              <a:t>(5) Only III follows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23</a:t>
            </a:r>
            <a:r>
              <a:rPr lang="en-US" b="1" dirty="0"/>
              <a:t>. Statements: 	All birds are goats. </a:t>
            </a:r>
          </a:p>
          <a:p>
            <a:pPr>
              <a:buNone/>
            </a:pPr>
            <a:r>
              <a:rPr lang="en-US" b="1" dirty="0"/>
              <a:t>				No goat is flower. </a:t>
            </a:r>
          </a:p>
          <a:p>
            <a:pPr>
              <a:buNone/>
            </a:pPr>
            <a:r>
              <a:rPr lang="en-US" b="1" dirty="0"/>
              <a:t>				Some flowers are mountains. </a:t>
            </a:r>
          </a:p>
          <a:p>
            <a:pPr>
              <a:buNone/>
            </a:pPr>
            <a:r>
              <a:rPr lang="en-US" b="1" dirty="0"/>
              <a:t>				Some mountains are nets. </a:t>
            </a:r>
          </a:p>
          <a:p>
            <a:pPr>
              <a:buNone/>
            </a:pPr>
            <a:r>
              <a:rPr lang="en-US" b="1" dirty="0"/>
              <a:t>Conclusions: I. Some nets are goats. 	</a:t>
            </a:r>
          </a:p>
          <a:p>
            <a:pPr>
              <a:buNone/>
            </a:pPr>
            <a:r>
              <a:rPr lang="en-US" b="1" dirty="0"/>
              <a:t>			  II. No net is goat. </a:t>
            </a:r>
          </a:p>
          <a:p>
            <a:pPr>
              <a:buNone/>
            </a:pPr>
            <a:r>
              <a:rPr lang="en-US" b="1" dirty="0"/>
              <a:t>			  III. Some mountains are birds.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solidFill>
                  <a:srgbClr val="FF0000"/>
                </a:solidFill>
              </a:rPr>
              <a:t>(3) Only either I or II follows </a:t>
            </a:r>
          </a:p>
          <a:p>
            <a:pPr marL="457200" indent="-457200">
              <a:buNone/>
            </a:pPr>
            <a:r>
              <a:rPr lang="en-US" b="1" dirty="0"/>
              <a:t>(4) Only II follows </a:t>
            </a:r>
          </a:p>
          <a:p>
            <a:pPr marL="457200" indent="-457200">
              <a:buNone/>
            </a:pPr>
            <a:r>
              <a:rPr lang="en-US" b="1" dirty="0"/>
              <a:t>(5) Only III follows</a:t>
            </a:r>
          </a:p>
        </p:txBody>
      </p:sp>
    </p:spTree>
    <p:extLst>
      <p:ext uri="{BB962C8B-B14F-4D97-AF65-F5344CB8AC3E}">
        <p14:creationId xmlns:p14="http://schemas.microsoft.com/office/powerpoint/2010/main" val="23478999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24</a:t>
            </a:r>
            <a:r>
              <a:rPr lang="en-US" b="1" dirty="0"/>
              <a:t>. Statements: Some leaves are skies. </a:t>
            </a:r>
          </a:p>
          <a:p>
            <a:pPr>
              <a:buNone/>
            </a:pPr>
            <a:r>
              <a:rPr lang="en-US" b="1" dirty="0"/>
              <a:t>				All skies are clouds. </a:t>
            </a:r>
          </a:p>
          <a:p>
            <a:pPr>
              <a:buNone/>
            </a:pPr>
            <a:r>
              <a:rPr lang="en-US" b="1" dirty="0"/>
              <a:t>				No cloud is a boat. </a:t>
            </a:r>
          </a:p>
          <a:p>
            <a:pPr>
              <a:buNone/>
            </a:pPr>
            <a:r>
              <a:rPr lang="en-US" b="1" dirty="0"/>
              <a:t>Conclusions: I. Some boats are leaves. </a:t>
            </a:r>
          </a:p>
          <a:p>
            <a:pPr>
              <a:buNone/>
            </a:pPr>
            <a:r>
              <a:rPr lang="en-US" b="1" dirty="0"/>
              <a:t>			  II. Some clouds are leaves. </a:t>
            </a:r>
          </a:p>
          <a:p>
            <a:pPr>
              <a:buNone/>
            </a:pPr>
            <a:r>
              <a:rPr lang="en-US" b="1" dirty="0"/>
              <a:t>			  III. All skies are leaves. </a:t>
            </a:r>
          </a:p>
          <a:p>
            <a:pPr>
              <a:buNone/>
            </a:pPr>
            <a:r>
              <a:rPr lang="en-US" b="1" dirty="0"/>
              <a:t>			  IV. No leaf is a boat. </a:t>
            </a:r>
          </a:p>
          <a:p>
            <a:pPr marL="457200" indent="-457200">
              <a:buAutoNum type="arabicParenBoth"/>
            </a:pPr>
            <a:r>
              <a:rPr lang="en-US" b="1" dirty="0"/>
              <a:t>Only I, II and IV follow </a:t>
            </a:r>
          </a:p>
          <a:p>
            <a:pPr marL="457200" indent="-457200">
              <a:buNone/>
            </a:pPr>
            <a:r>
              <a:rPr lang="en-US" b="1" dirty="0"/>
              <a:t>(2) Only II, III and IV follow </a:t>
            </a:r>
          </a:p>
          <a:p>
            <a:pPr marL="457200" indent="-457200">
              <a:buNone/>
            </a:pPr>
            <a:r>
              <a:rPr lang="en-US" b="1" dirty="0"/>
              <a:t>(3) Either I or IV and II follow </a:t>
            </a:r>
          </a:p>
          <a:p>
            <a:pPr marL="457200" indent="-457200">
              <a:buNone/>
            </a:pPr>
            <a:r>
              <a:rPr lang="en-US" b="1" dirty="0"/>
              <a:t>(4) Either I or IV and III follow </a:t>
            </a:r>
          </a:p>
          <a:p>
            <a:pPr marL="457200" indent="-457200">
              <a:buNone/>
            </a:pPr>
            <a:r>
              <a:rPr lang="en-US" b="1" dirty="0"/>
              <a:t>(5) None of these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b="1" dirty="0">
                <a:solidFill>
                  <a:srgbClr val="FF0000"/>
                </a:solidFill>
              </a:rPr>
              <a:t>Note:-  The conclusion should be true according to all the possible cases. One should draw all possible cases before arriving at a conclusion. Below the table that provides that correct combination of Venn diagrams of major and minor premises</a:t>
            </a:r>
          </a:p>
          <a:p>
            <a:pPr>
              <a:buNone/>
            </a:pPr>
            <a:r>
              <a:rPr lang="en-US" sz="1800" b="1" dirty="0"/>
              <a:t> </a:t>
            </a:r>
            <a:endParaRPr lang="en-US" b="1" dirty="0"/>
          </a:p>
          <a:p>
            <a:pPr>
              <a:buNone/>
            </a:pPr>
            <a:r>
              <a:rPr lang="en-US" b="1" dirty="0">
                <a:latin typeface="Arial Black" pitchFamily="34" charset="0"/>
              </a:rPr>
              <a:t> </a:t>
            </a:r>
            <a:r>
              <a:rPr lang="en-US" dirty="0"/>
              <a:t> </a:t>
            </a:r>
            <a:endParaRPr lang="en-US" b="1" dirty="0"/>
          </a:p>
          <a:p>
            <a:pPr>
              <a:buNone/>
            </a:pPr>
            <a:r>
              <a:rPr lang="en-US" b="1" dirty="0"/>
              <a:t> </a:t>
            </a:r>
          </a:p>
        </p:txBody>
      </p:sp>
      <p:pic>
        <p:nvPicPr>
          <p:cNvPr id="2054" name="Picture 6" descr="Three different cases of Ven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55" y="2552231"/>
            <a:ext cx="11204500" cy="3864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978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24</a:t>
            </a:r>
            <a:r>
              <a:rPr lang="en-US" b="1" dirty="0"/>
              <a:t>. Statements: Some leaves are skies. </a:t>
            </a:r>
          </a:p>
          <a:p>
            <a:pPr>
              <a:buNone/>
            </a:pPr>
            <a:r>
              <a:rPr lang="en-US" b="1" dirty="0"/>
              <a:t>				All skies are clouds. </a:t>
            </a:r>
          </a:p>
          <a:p>
            <a:pPr>
              <a:buNone/>
            </a:pPr>
            <a:r>
              <a:rPr lang="en-US" b="1" dirty="0"/>
              <a:t>				No cloud is a boat. </a:t>
            </a:r>
          </a:p>
          <a:p>
            <a:pPr>
              <a:buNone/>
            </a:pPr>
            <a:r>
              <a:rPr lang="en-US" b="1" dirty="0"/>
              <a:t>Conclusions: I. Some boats are leaves. </a:t>
            </a:r>
          </a:p>
          <a:p>
            <a:pPr>
              <a:buNone/>
            </a:pPr>
            <a:r>
              <a:rPr lang="en-US" b="1" dirty="0"/>
              <a:t>			  II. Some clouds are leaves. </a:t>
            </a:r>
          </a:p>
          <a:p>
            <a:pPr>
              <a:buNone/>
            </a:pPr>
            <a:r>
              <a:rPr lang="en-US" b="1" dirty="0"/>
              <a:t>			  III. All skies are leaves. </a:t>
            </a:r>
          </a:p>
          <a:p>
            <a:pPr>
              <a:buNone/>
            </a:pPr>
            <a:r>
              <a:rPr lang="en-US" b="1" dirty="0"/>
              <a:t>			  IV. No leaf is a boat. </a:t>
            </a:r>
          </a:p>
          <a:p>
            <a:pPr marL="457200" indent="-457200">
              <a:buAutoNum type="arabicParenBoth"/>
            </a:pPr>
            <a:r>
              <a:rPr lang="en-US" b="1" dirty="0"/>
              <a:t>Only I, II and IV follow </a:t>
            </a:r>
          </a:p>
          <a:p>
            <a:pPr marL="457200" indent="-457200">
              <a:buNone/>
            </a:pPr>
            <a:r>
              <a:rPr lang="en-US" b="1" dirty="0"/>
              <a:t>(2) Only II, III and IV follow </a:t>
            </a:r>
          </a:p>
          <a:p>
            <a:pPr marL="457200" indent="-457200">
              <a:buNone/>
            </a:pPr>
            <a:r>
              <a:rPr lang="en-US" b="1" dirty="0">
                <a:solidFill>
                  <a:srgbClr val="FF0000"/>
                </a:solidFill>
              </a:rPr>
              <a:t>(3) Either I or IV and II follow </a:t>
            </a:r>
          </a:p>
          <a:p>
            <a:pPr marL="457200" indent="-457200">
              <a:buNone/>
            </a:pPr>
            <a:r>
              <a:rPr lang="en-US" b="1" dirty="0"/>
              <a:t>(4) Either I or IV and III follow </a:t>
            </a:r>
          </a:p>
          <a:p>
            <a:pPr marL="457200" indent="-457200">
              <a:buNone/>
            </a:pPr>
            <a:r>
              <a:rPr lang="en-US" b="1" dirty="0"/>
              <a:t>(5) None of these</a:t>
            </a:r>
          </a:p>
        </p:txBody>
      </p:sp>
    </p:spTree>
    <p:extLst>
      <p:ext uri="{BB962C8B-B14F-4D97-AF65-F5344CB8AC3E}">
        <p14:creationId xmlns:p14="http://schemas.microsoft.com/office/powerpoint/2010/main" val="26315438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25</a:t>
            </a:r>
            <a:r>
              <a:rPr lang="en-US" b="1" dirty="0"/>
              <a:t>. Statements: 	No building is white. </a:t>
            </a:r>
          </a:p>
          <a:p>
            <a:pPr>
              <a:buNone/>
            </a:pPr>
            <a:r>
              <a:rPr lang="en-US" b="1" dirty="0"/>
              <a:t>				All whites are oranges. </a:t>
            </a:r>
          </a:p>
          <a:p>
            <a:pPr>
              <a:buNone/>
            </a:pPr>
            <a:r>
              <a:rPr lang="en-US" b="1" dirty="0"/>
              <a:t>				Some oranges are waters. </a:t>
            </a:r>
          </a:p>
          <a:p>
            <a:pPr>
              <a:buNone/>
            </a:pPr>
            <a:r>
              <a:rPr lang="en-US" b="1" dirty="0"/>
              <a:t>Conclusions: I. No building is water. </a:t>
            </a:r>
          </a:p>
          <a:p>
            <a:pPr>
              <a:buNone/>
            </a:pPr>
            <a:r>
              <a:rPr lang="en-US" b="1" dirty="0"/>
              <a:t>			  II. No orange is a building. </a:t>
            </a:r>
          </a:p>
          <a:p>
            <a:pPr>
              <a:buNone/>
            </a:pPr>
            <a:r>
              <a:rPr lang="en-US" b="1" dirty="0"/>
              <a:t>			  III. Some oranges are whites. </a:t>
            </a:r>
          </a:p>
          <a:p>
            <a:pPr>
              <a:buNone/>
            </a:pPr>
            <a:r>
              <a:rPr lang="en-US" b="1" dirty="0"/>
              <a:t>			  IV. Some waters are building. </a:t>
            </a:r>
          </a:p>
          <a:p>
            <a:pPr marL="457200" indent="-457200">
              <a:buAutoNum type="arabicParenBoth"/>
            </a:pPr>
            <a:r>
              <a:rPr lang="en-US" b="1" dirty="0"/>
              <a:t>Either I or IV and II follow </a:t>
            </a:r>
          </a:p>
          <a:p>
            <a:pPr marL="457200" indent="-457200">
              <a:buNone/>
            </a:pPr>
            <a:r>
              <a:rPr lang="en-US" b="1" dirty="0"/>
              <a:t>(2) Either I or IV and III follow </a:t>
            </a:r>
          </a:p>
          <a:p>
            <a:pPr marL="457200" indent="-457200">
              <a:buNone/>
            </a:pPr>
            <a:r>
              <a:rPr lang="en-US" b="1" dirty="0"/>
              <a:t>(3) Either I or IV follows </a:t>
            </a:r>
          </a:p>
          <a:p>
            <a:pPr marL="457200" indent="-457200">
              <a:buNone/>
            </a:pPr>
            <a:r>
              <a:rPr lang="en-US" b="1" dirty="0"/>
              <a:t>(4) None follows </a:t>
            </a:r>
          </a:p>
          <a:p>
            <a:pPr marL="457200" indent="-457200">
              <a:buNone/>
            </a:pPr>
            <a:r>
              <a:rPr lang="en-US" b="1" dirty="0"/>
              <a:t>(5) Either I or IV and II and III follow</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25</a:t>
            </a:r>
            <a:r>
              <a:rPr lang="en-US" b="1" dirty="0"/>
              <a:t>. Statements: 	No building is white. </a:t>
            </a:r>
          </a:p>
          <a:p>
            <a:pPr>
              <a:buNone/>
            </a:pPr>
            <a:r>
              <a:rPr lang="en-US" b="1" dirty="0"/>
              <a:t>				All whites are oranges. </a:t>
            </a:r>
          </a:p>
          <a:p>
            <a:pPr>
              <a:buNone/>
            </a:pPr>
            <a:r>
              <a:rPr lang="en-US" b="1" dirty="0"/>
              <a:t>				Some oranges are waters. </a:t>
            </a:r>
          </a:p>
          <a:p>
            <a:pPr>
              <a:buNone/>
            </a:pPr>
            <a:r>
              <a:rPr lang="en-US" b="1" dirty="0"/>
              <a:t>Conclusions: I. No building is water. </a:t>
            </a:r>
          </a:p>
          <a:p>
            <a:pPr>
              <a:buNone/>
            </a:pPr>
            <a:r>
              <a:rPr lang="en-US" b="1" dirty="0"/>
              <a:t>			  II. No orange is a building. </a:t>
            </a:r>
          </a:p>
          <a:p>
            <a:pPr>
              <a:buNone/>
            </a:pPr>
            <a:r>
              <a:rPr lang="en-US" b="1" dirty="0"/>
              <a:t>			  III. Some oranges are whites. </a:t>
            </a:r>
          </a:p>
          <a:p>
            <a:pPr>
              <a:buNone/>
            </a:pPr>
            <a:r>
              <a:rPr lang="en-US" b="1" dirty="0"/>
              <a:t>			  IV. Some waters are building. </a:t>
            </a:r>
          </a:p>
          <a:p>
            <a:pPr marL="457200" indent="-457200">
              <a:buAutoNum type="arabicParenBoth"/>
            </a:pPr>
            <a:r>
              <a:rPr lang="en-US" b="1" dirty="0"/>
              <a:t>Either I or IV and II follow </a:t>
            </a:r>
          </a:p>
          <a:p>
            <a:pPr marL="457200" indent="-457200">
              <a:buNone/>
            </a:pPr>
            <a:r>
              <a:rPr lang="en-US" b="1" dirty="0">
                <a:solidFill>
                  <a:srgbClr val="FF0000"/>
                </a:solidFill>
              </a:rPr>
              <a:t>(2) Either I or IV and III follow </a:t>
            </a:r>
          </a:p>
          <a:p>
            <a:pPr marL="457200" indent="-457200">
              <a:buNone/>
            </a:pPr>
            <a:r>
              <a:rPr lang="en-US" b="1" dirty="0"/>
              <a:t>(3) Either I or IV follows </a:t>
            </a:r>
          </a:p>
          <a:p>
            <a:pPr marL="457200" indent="-457200">
              <a:buNone/>
            </a:pPr>
            <a:r>
              <a:rPr lang="en-US" b="1" dirty="0"/>
              <a:t>(4) None follows </a:t>
            </a:r>
          </a:p>
          <a:p>
            <a:pPr marL="457200" indent="-457200">
              <a:buNone/>
            </a:pPr>
            <a:r>
              <a:rPr lang="en-US" b="1" dirty="0"/>
              <a:t>(5) Either I or IV and II and III follow</a:t>
            </a:r>
          </a:p>
        </p:txBody>
      </p:sp>
    </p:spTree>
    <p:extLst>
      <p:ext uri="{BB962C8B-B14F-4D97-AF65-F5344CB8AC3E}">
        <p14:creationId xmlns:p14="http://schemas.microsoft.com/office/powerpoint/2010/main" val="26527806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sz="6600" b="1" dirty="0">
                <a:solidFill>
                  <a:schemeClr val="tx1">
                    <a:lumMod val="95000"/>
                    <a:lumOff val="5000"/>
                  </a:schemeClr>
                </a:solidFill>
                <a:latin typeface="Arial Black" pitchFamily="34" charset="0"/>
              </a:rPr>
              <a:t>   </a:t>
            </a:r>
            <a:r>
              <a:rPr lang="en-US" sz="6600" b="1" dirty="0">
                <a:solidFill>
                  <a:srgbClr val="FF0000"/>
                </a:solidFill>
                <a:latin typeface="Arial Black" pitchFamily="34" charset="0"/>
              </a:rPr>
              <a:t>THANK YOU</a:t>
            </a:r>
          </a:p>
          <a:p>
            <a:pPr>
              <a:buNone/>
            </a:pPr>
            <a:r>
              <a:rPr lang="en-US" b="1" dirty="0">
                <a:latin typeface="Arial Black" pitchFamily="34" charset="0"/>
              </a:rPr>
              <a:t> </a:t>
            </a:r>
            <a:endParaRPr lang="en-US" b="1" dirty="0"/>
          </a:p>
        </p:txBody>
      </p:sp>
    </p:spTree>
    <p:extLst>
      <p:ext uri="{BB962C8B-B14F-4D97-AF65-F5344CB8AC3E}">
        <p14:creationId xmlns:p14="http://schemas.microsoft.com/office/powerpoint/2010/main" val="112628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54057" y="855976"/>
            <a:ext cx="2531719" cy="523220"/>
          </a:xfrm>
          <a:prstGeom prst="rect">
            <a:avLst/>
          </a:prstGeom>
        </p:spPr>
        <p:txBody>
          <a:bodyPr wrap="none">
            <a:spAutoFit/>
          </a:bodyPr>
          <a:lstStyle/>
          <a:p>
            <a:r>
              <a:rPr lang="en-IN" sz="2800" b="1" dirty="0">
                <a:latin typeface="Arial Black" panose="020B0A04020102020204" pitchFamily="34" charset="0"/>
              </a:rPr>
              <a:t>SYLLOGISM</a:t>
            </a:r>
            <a:endParaRPr lang="en-IN" sz="2800" dirty="0">
              <a:latin typeface="Arial Black" panose="020B0A04020102020204" pitchFamily="34" charset="0"/>
            </a:endParaRPr>
          </a:p>
        </p:txBody>
      </p:sp>
      <p:sp>
        <p:nvSpPr>
          <p:cNvPr id="4" name="Rectangle 3"/>
          <p:cNvSpPr/>
          <p:nvPr/>
        </p:nvSpPr>
        <p:spPr>
          <a:xfrm>
            <a:off x="654057" y="1379196"/>
            <a:ext cx="9554950" cy="3108543"/>
          </a:xfrm>
          <a:prstGeom prst="rect">
            <a:avLst/>
          </a:prstGeom>
        </p:spPr>
        <p:txBody>
          <a:bodyPr wrap="square">
            <a:spAutoFit/>
          </a:bodyPr>
          <a:lstStyle/>
          <a:p>
            <a:r>
              <a:rPr lang="en-IN" sz="2800" b="1" dirty="0">
                <a:solidFill>
                  <a:srgbClr val="FF0000"/>
                </a:solidFill>
                <a:latin typeface="Arial Black" panose="020B0A04020102020204" pitchFamily="34" charset="0"/>
              </a:rPr>
              <a:t>Types of statements:</a:t>
            </a:r>
          </a:p>
          <a:p>
            <a:endParaRPr lang="en-IN" sz="2800" dirty="0"/>
          </a:p>
          <a:p>
            <a:r>
              <a:rPr lang="en-IN" sz="2000" dirty="0">
                <a:latin typeface="Arial Black" panose="020B0A04020102020204" pitchFamily="34" charset="0"/>
              </a:rPr>
              <a:t>There are four types of statements in syllogism</a:t>
            </a:r>
          </a:p>
          <a:p>
            <a:r>
              <a:rPr lang="en-IN" sz="2000" b="1" dirty="0">
                <a:latin typeface="Arial Black" panose="020B0A04020102020204" pitchFamily="34" charset="0"/>
              </a:rPr>
              <a:t>1. All</a:t>
            </a:r>
            <a:endParaRPr lang="en-IN" sz="2000" dirty="0">
              <a:latin typeface="Arial Black" panose="020B0A04020102020204" pitchFamily="34" charset="0"/>
            </a:endParaRPr>
          </a:p>
          <a:p>
            <a:r>
              <a:rPr lang="en-IN" sz="2000" b="1" dirty="0">
                <a:latin typeface="Arial Black" panose="020B0A04020102020204" pitchFamily="34" charset="0"/>
              </a:rPr>
              <a:t>2. Some</a:t>
            </a:r>
            <a:endParaRPr lang="en-IN" sz="2000" dirty="0">
              <a:latin typeface="Arial Black" panose="020B0A04020102020204" pitchFamily="34" charset="0"/>
            </a:endParaRPr>
          </a:p>
          <a:p>
            <a:r>
              <a:rPr lang="en-IN" sz="2000" b="1" dirty="0">
                <a:latin typeface="Arial Black" panose="020B0A04020102020204" pitchFamily="34" charset="0"/>
              </a:rPr>
              <a:t>3. No</a:t>
            </a:r>
            <a:endParaRPr lang="en-IN" sz="2000" dirty="0">
              <a:latin typeface="Arial Black" panose="020B0A04020102020204" pitchFamily="34" charset="0"/>
            </a:endParaRPr>
          </a:p>
          <a:p>
            <a:r>
              <a:rPr lang="en-IN" sz="2000" b="1" dirty="0">
                <a:latin typeface="Arial Black" panose="020B0A04020102020204" pitchFamily="34" charset="0"/>
              </a:rPr>
              <a:t>4. Some not</a:t>
            </a:r>
            <a:endParaRPr lang="en-IN" sz="2000" dirty="0">
              <a:latin typeface="Arial Black" panose="020B0A04020102020204" pitchFamily="34" charset="0"/>
            </a:endParaRPr>
          </a:p>
          <a:p>
            <a:r>
              <a:rPr lang="en-IN" sz="2000" dirty="0">
                <a:latin typeface="Arial Black" panose="020B0A04020102020204" pitchFamily="34" charset="0"/>
              </a:rPr>
              <a:t>These statements can be represented will the help of Venn diagram</a:t>
            </a:r>
          </a:p>
        </p:txBody>
      </p:sp>
    </p:spTree>
    <p:extLst>
      <p:ext uri="{BB962C8B-B14F-4D97-AF65-F5344CB8AC3E}">
        <p14:creationId xmlns:p14="http://schemas.microsoft.com/office/powerpoint/2010/main" val="285187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00334" y="752354"/>
            <a:ext cx="11459569" cy="1938992"/>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1.) All STATEMENT</a:t>
            </a:r>
          </a:p>
          <a:p>
            <a:endParaRPr lang="en-IN" sz="2400" b="1"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All statement is written in the format “ALL A are B”, here A and B represent the subject and object of the statement.</a:t>
            </a:r>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Venn diagram</a:t>
            </a:r>
            <a:endParaRPr lang="en-IN" sz="2400" dirty="0">
              <a:latin typeface="Arial" panose="020B0604020202020204" pitchFamily="34" charset="0"/>
              <a:cs typeface="Arial" panose="020B0604020202020204" pitchFamily="34" charset="0"/>
            </a:endParaRPr>
          </a:p>
        </p:txBody>
      </p:sp>
      <p:pic>
        <p:nvPicPr>
          <p:cNvPr id="3" name="Picture 2" descr="SYLLOGISM MADE EASY"/>
          <p:cNvPicPr/>
          <p:nvPr/>
        </p:nvPicPr>
        <p:blipFill>
          <a:blip r:embed="rId2">
            <a:extLst>
              <a:ext uri="{28A0092B-C50C-407E-A947-70E740481C1C}">
                <a14:useLocalDpi xmlns:a14="http://schemas.microsoft.com/office/drawing/2010/main" val="0"/>
              </a:ext>
            </a:extLst>
          </a:blip>
          <a:srcRect/>
          <a:stretch>
            <a:fillRect/>
          </a:stretch>
        </p:blipFill>
        <p:spPr bwMode="auto">
          <a:xfrm>
            <a:off x="10126775" y="2110321"/>
            <a:ext cx="1419225" cy="1162050"/>
          </a:xfrm>
          <a:prstGeom prst="rect">
            <a:avLst/>
          </a:prstGeom>
          <a:noFill/>
          <a:ln>
            <a:noFill/>
          </a:ln>
        </p:spPr>
      </p:pic>
      <p:pic>
        <p:nvPicPr>
          <p:cNvPr id="4" name="Picture 3" descr="C:\Users\neeraj\Desktop\Movenent all.png"/>
          <p:cNvPicPr/>
          <p:nvPr/>
        </p:nvPicPr>
        <p:blipFill>
          <a:blip r:embed="rId3">
            <a:extLst>
              <a:ext uri="{28A0092B-C50C-407E-A947-70E740481C1C}">
                <a14:useLocalDpi xmlns:a14="http://schemas.microsoft.com/office/drawing/2010/main" val="0"/>
              </a:ext>
            </a:extLst>
          </a:blip>
          <a:srcRect/>
          <a:stretch>
            <a:fillRect/>
          </a:stretch>
        </p:blipFill>
        <p:spPr bwMode="auto">
          <a:xfrm>
            <a:off x="3234983" y="2691346"/>
            <a:ext cx="5383267" cy="3093864"/>
          </a:xfrm>
          <a:prstGeom prst="rect">
            <a:avLst/>
          </a:prstGeom>
          <a:noFill/>
          <a:ln>
            <a:noFill/>
          </a:ln>
        </p:spPr>
      </p:pic>
    </p:spTree>
    <p:extLst>
      <p:ext uri="{BB962C8B-B14F-4D97-AF65-F5344CB8AC3E}">
        <p14:creationId xmlns:p14="http://schemas.microsoft.com/office/powerpoint/2010/main" val="178533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12949" y="883271"/>
            <a:ext cx="3890424" cy="461665"/>
          </a:xfrm>
          <a:prstGeom prst="rect">
            <a:avLst/>
          </a:prstGeom>
        </p:spPr>
        <p:txBody>
          <a:bodyPr wrap="none">
            <a:spAutoFit/>
          </a:bodyPr>
          <a:lstStyle/>
          <a:p>
            <a:r>
              <a:rPr lang="en-US" sz="2400" b="1" dirty="0">
                <a:solidFill>
                  <a:srgbClr val="FF0000"/>
                </a:solidFill>
                <a:latin typeface="Arial Black" panose="020B0A04020102020204" pitchFamily="34" charset="0"/>
              </a:rPr>
              <a:t>2.) SOME STATEMENT</a:t>
            </a:r>
          </a:p>
        </p:txBody>
      </p:sp>
      <p:sp>
        <p:nvSpPr>
          <p:cNvPr id="3" name="Rectangle 2"/>
          <p:cNvSpPr/>
          <p:nvPr/>
        </p:nvSpPr>
        <p:spPr>
          <a:xfrm>
            <a:off x="918949" y="1344936"/>
            <a:ext cx="986278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Some statement is written in the format “Some A are B”, here A and B represent the subject and object of the statement.</a:t>
            </a:r>
            <a:endParaRPr lang="en-IN" sz="2400" dirty="0">
              <a:latin typeface="Arial" panose="020B0604020202020204" pitchFamily="34" charset="0"/>
              <a:cs typeface="Arial" panose="020B0604020202020204" pitchFamily="34" charset="0"/>
            </a:endParaRPr>
          </a:p>
        </p:txBody>
      </p:sp>
      <p:pic>
        <p:nvPicPr>
          <p:cNvPr id="4" name="Picture 3" descr="C:\Users\neeraj\Desktop\some new.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8161" y="2820147"/>
            <a:ext cx="5777455" cy="3240635"/>
          </a:xfrm>
          <a:prstGeom prst="rect">
            <a:avLst/>
          </a:prstGeom>
          <a:noFill/>
          <a:ln>
            <a:noFill/>
          </a:ln>
        </p:spPr>
      </p:pic>
    </p:spTree>
    <p:extLst>
      <p:ext uri="{BB962C8B-B14F-4D97-AF65-F5344CB8AC3E}">
        <p14:creationId xmlns:p14="http://schemas.microsoft.com/office/powerpoint/2010/main" val="117079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1412</TotalTime>
  <Words>6980</Words>
  <Application>Microsoft Office PowerPoint</Application>
  <PresentationFormat>Widescreen</PresentationFormat>
  <Paragraphs>695</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Arial Black</vt:lpstr>
      <vt:lpstr>Calibri</vt:lpstr>
      <vt:lpstr>Calibri Light</vt:lpstr>
      <vt:lpstr>Wingdings</vt:lpstr>
      <vt:lpstr>Office Theme</vt:lpstr>
      <vt:lpstr>PowerPoint Presentation</vt:lpstr>
      <vt:lpstr>PowerPoint Presentation</vt:lpstr>
      <vt:lpstr>PowerPoint Presentation</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Suresh Sanwak</cp:lastModifiedBy>
  <cp:revision>193</cp:revision>
  <dcterms:created xsi:type="dcterms:W3CDTF">2020-02-23T06:37:57Z</dcterms:created>
  <dcterms:modified xsi:type="dcterms:W3CDTF">2024-12-10T04:35:32Z</dcterms:modified>
</cp:coreProperties>
</file>