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</p:sldIdLst>
  <p:sldSz cx="12192000" cy="6858000"/>
  <p:notesSz cx="6858000" cy="9144000"/>
  <p:embeddedFontLst>
    <p:embeddedFont>
      <p:font typeface="Arial Black" panose="020B0A04020102020204" pitchFamily="34" charset="0"/>
      <p:regular r:id="rId121"/>
      <p:bold r:id="rId1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5" roundtripDataSignature="AMtx7mhOSsxOpMNLRzaV4g449s5NkM8t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1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21" name="Google Shape;12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0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100</a:t>
            </a:fld>
            <a:endParaRPr/>
          </a:p>
        </p:txBody>
      </p:sp>
      <p:sp>
        <p:nvSpPr>
          <p:cNvPr id="751" name="Google Shape;751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0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101</a:t>
            </a:fld>
            <a:endParaRPr/>
          </a:p>
        </p:txBody>
      </p:sp>
      <p:sp>
        <p:nvSpPr>
          <p:cNvPr id="758" name="Google Shape;758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0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102</a:t>
            </a:fld>
            <a:endParaRPr/>
          </a:p>
        </p:txBody>
      </p:sp>
      <p:sp>
        <p:nvSpPr>
          <p:cNvPr id="765" name="Google Shape;765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0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103</a:t>
            </a:fld>
            <a:endParaRPr/>
          </a:p>
        </p:txBody>
      </p:sp>
      <p:sp>
        <p:nvSpPr>
          <p:cNvPr id="772" name="Google Shape;772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0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104</a:t>
            </a:fld>
            <a:endParaRPr/>
          </a:p>
        </p:txBody>
      </p:sp>
      <p:sp>
        <p:nvSpPr>
          <p:cNvPr id="779" name="Google Shape;779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105</a:t>
            </a:fld>
            <a:endParaRPr/>
          </a:p>
        </p:txBody>
      </p:sp>
      <p:sp>
        <p:nvSpPr>
          <p:cNvPr id="786" name="Google Shape;786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106</a:t>
            </a:fld>
            <a:endParaRPr/>
          </a:p>
        </p:txBody>
      </p:sp>
      <p:sp>
        <p:nvSpPr>
          <p:cNvPr id="793" name="Google Shape;793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107</a:t>
            </a:fld>
            <a:endParaRPr/>
          </a:p>
        </p:txBody>
      </p:sp>
      <p:sp>
        <p:nvSpPr>
          <p:cNvPr id="800" name="Google Shape;800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0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108</a:t>
            </a:fld>
            <a:endParaRPr/>
          </a:p>
        </p:txBody>
      </p:sp>
      <p:sp>
        <p:nvSpPr>
          <p:cNvPr id="807" name="Google Shape;807;p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109</a:t>
            </a:fld>
            <a:endParaRPr/>
          </a:p>
        </p:txBody>
      </p:sp>
      <p:sp>
        <p:nvSpPr>
          <p:cNvPr id="814" name="Google Shape;814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28" name="Google Shape;1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1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110</a:t>
            </a:fld>
            <a:endParaRPr/>
          </a:p>
        </p:txBody>
      </p:sp>
      <p:sp>
        <p:nvSpPr>
          <p:cNvPr id="821" name="Google Shape;821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1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111</a:t>
            </a:fld>
            <a:endParaRPr/>
          </a:p>
        </p:txBody>
      </p:sp>
      <p:sp>
        <p:nvSpPr>
          <p:cNvPr id="828" name="Google Shape;828;p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1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112</a:t>
            </a:fld>
            <a:endParaRPr/>
          </a:p>
        </p:txBody>
      </p:sp>
      <p:sp>
        <p:nvSpPr>
          <p:cNvPr id="835" name="Google Shape;835;p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1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113</a:t>
            </a:fld>
            <a:endParaRPr/>
          </a:p>
        </p:txBody>
      </p:sp>
      <p:sp>
        <p:nvSpPr>
          <p:cNvPr id="842" name="Google Shape;842;p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1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114</a:t>
            </a:fld>
            <a:endParaRPr/>
          </a:p>
        </p:txBody>
      </p:sp>
      <p:sp>
        <p:nvSpPr>
          <p:cNvPr id="849" name="Google Shape;849;p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1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115</a:t>
            </a:fld>
            <a:endParaRPr/>
          </a:p>
        </p:txBody>
      </p:sp>
      <p:sp>
        <p:nvSpPr>
          <p:cNvPr id="856" name="Google Shape;856;p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1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116</a:t>
            </a:fld>
            <a:endParaRPr/>
          </a:p>
        </p:txBody>
      </p:sp>
      <p:sp>
        <p:nvSpPr>
          <p:cNvPr id="863" name="Google Shape;863;p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1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117</a:t>
            </a:fld>
            <a:endParaRPr/>
          </a:p>
        </p:txBody>
      </p:sp>
      <p:sp>
        <p:nvSpPr>
          <p:cNvPr id="870" name="Google Shape;870;p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1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118</a:t>
            </a:fld>
            <a:endParaRPr/>
          </a:p>
        </p:txBody>
      </p:sp>
      <p:sp>
        <p:nvSpPr>
          <p:cNvPr id="877" name="Google Shape;877;p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35" name="Google Shape;1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42" name="Google Shape;1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49" name="Google Shape;14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56" name="Google Shape;15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63" name="Google Shape;16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70" name="Google Shape;17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77" name="Google Shape;1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84" name="Google Shape;18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91" name="Google Shape;19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98" name="Google Shape;19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05" name="Google Shape;20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12" name="Google Shape;21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19" name="Google Shape;21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26" name="Google Shape;22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33" name="Google Shape;2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247" name="Google Shape;24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254" name="Google Shape;25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261" name="Google Shape;26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268" name="Google Shape;26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275" name="Google Shape;27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282" name="Google Shape;28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289" name="Google Shape;28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296" name="Google Shape;29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303" name="Google Shape;30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310" name="Google Shape;31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317" name="Google Shape;31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324" name="Google Shape;32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331" name="Google Shape;33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338" name="Google Shape;33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345" name="Google Shape;34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352" name="Google Shape;35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359" name="Google Shape;35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366" name="Google Shape;36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373" name="Google Shape;37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380" name="Google Shape;38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387" name="Google Shape;38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394" name="Google Shape;39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401" name="Google Shape;40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408" name="Google Shape;408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415" name="Google Shape;415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422" name="Google Shape;42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429" name="Google Shape;429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436" name="Google Shape;436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443" name="Google Shape;443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450" name="Google Shape;450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457" name="Google Shape;457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464" name="Google Shape;46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471" name="Google Shape;471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478" name="Google Shape;47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485" name="Google Shape;485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492" name="Google Shape;492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499" name="Google Shape;499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sp>
        <p:nvSpPr>
          <p:cNvPr id="506" name="Google Shape;506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sp>
        <p:nvSpPr>
          <p:cNvPr id="513" name="Google Shape;513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sp>
        <p:nvSpPr>
          <p:cNvPr id="520" name="Google Shape;520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sp>
        <p:nvSpPr>
          <p:cNvPr id="527" name="Google Shape;527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sp>
        <p:nvSpPr>
          <p:cNvPr id="534" name="Google Shape;534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sp>
        <p:nvSpPr>
          <p:cNvPr id="541" name="Google Shape;541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  <p:sp>
        <p:nvSpPr>
          <p:cNvPr id="548" name="Google Shape;548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  <p:sp>
        <p:nvSpPr>
          <p:cNvPr id="555" name="Google Shape;555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sp>
        <p:nvSpPr>
          <p:cNvPr id="562" name="Google Shape;562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569" name="Google Shape;569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  <p:sp>
        <p:nvSpPr>
          <p:cNvPr id="576" name="Google Shape;576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  <p:sp>
        <p:nvSpPr>
          <p:cNvPr id="583" name="Google Shape;583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sp>
        <p:nvSpPr>
          <p:cNvPr id="590" name="Google Shape;590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  <p:sp>
        <p:nvSpPr>
          <p:cNvPr id="597" name="Google Shape;597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  <p:sp>
        <p:nvSpPr>
          <p:cNvPr id="604" name="Google Shape;604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7" name="Google Shape;1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  <p:sp>
        <p:nvSpPr>
          <p:cNvPr id="611" name="Google Shape;611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  <p:sp>
        <p:nvSpPr>
          <p:cNvPr id="618" name="Google Shape;618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  <p:sp>
        <p:nvSpPr>
          <p:cNvPr id="625" name="Google Shape;625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  <p:sp>
        <p:nvSpPr>
          <p:cNvPr id="632" name="Google Shape;632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  <p:sp>
        <p:nvSpPr>
          <p:cNvPr id="639" name="Google Shape;639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  <p:sp>
        <p:nvSpPr>
          <p:cNvPr id="646" name="Google Shape;646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  <p:sp>
        <p:nvSpPr>
          <p:cNvPr id="653" name="Google Shape;653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  <p:sp>
        <p:nvSpPr>
          <p:cNvPr id="660" name="Google Shape;660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  <p:sp>
        <p:nvSpPr>
          <p:cNvPr id="667" name="Google Shape;667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  <p:sp>
        <p:nvSpPr>
          <p:cNvPr id="674" name="Google Shape;674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  <p:sp>
        <p:nvSpPr>
          <p:cNvPr id="681" name="Google Shape;681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  <p:sp>
        <p:nvSpPr>
          <p:cNvPr id="688" name="Google Shape;688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  <p:sp>
        <p:nvSpPr>
          <p:cNvPr id="695" name="Google Shape;695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  <p:sp>
        <p:nvSpPr>
          <p:cNvPr id="702" name="Google Shape;702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  <p:sp>
        <p:nvSpPr>
          <p:cNvPr id="709" name="Google Shape;709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  <p:sp>
        <p:nvSpPr>
          <p:cNvPr id="716" name="Google Shape;716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96</a:t>
            </a:fld>
            <a:endParaRPr/>
          </a:p>
        </p:txBody>
      </p:sp>
      <p:sp>
        <p:nvSpPr>
          <p:cNvPr id="723" name="Google Shape;723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97</a:t>
            </a:fld>
            <a:endParaRPr/>
          </a:p>
        </p:txBody>
      </p:sp>
      <p:sp>
        <p:nvSpPr>
          <p:cNvPr id="730" name="Google Shape;730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98</a:t>
            </a:fld>
            <a:endParaRPr/>
          </a:p>
        </p:txBody>
      </p:sp>
      <p:sp>
        <p:nvSpPr>
          <p:cNvPr id="737" name="Google Shape;737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99</a:t>
            </a:fld>
            <a:endParaRPr/>
          </a:p>
        </p:txBody>
      </p:sp>
      <p:sp>
        <p:nvSpPr>
          <p:cNvPr id="744" name="Google Shape;744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08850F-6159-4798-9F59-CC5B9D8FE2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2413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9"/>
          <p:cNvSpPr txBox="1">
            <a:spLocks noGrp="1"/>
          </p:cNvSpPr>
          <p:nvPr>
            <p:ph type="body" idx="1"/>
          </p:nvPr>
        </p:nvSpPr>
        <p:spPr>
          <a:xfrm rot="5400000">
            <a:off x="3600450" y="-2146300"/>
            <a:ext cx="4989513" cy="1168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0"/>
          <p:cNvSpPr txBox="1">
            <a:spLocks noGrp="1"/>
          </p:cNvSpPr>
          <p:nvPr>
            <p:ph type="title"/>
          </p:nvPr>
        </p:nvSpPr>
        <p:spPr>
          <a:xfrm rot="5400000">
            <a:off x="7477125" y="1730375"/>
            <a:ext cx="5999163" cy="291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0"/>
          <p:cNvSpPr txBox="1">
            <a:spLocks noGrp="1"/>
          </p:cNvSpPr>
          <p:nvPr>
            <p:ph type="body" idx="1"/>
          </p:nvPr>
        </p:nvSpPr>
        <p:spPr>
          <a:xfrm rot="5400000">
            <a:off x="1559719" y="-1115219"/>
            <a:ext cx="5999163" cy="8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2413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3"/>
          <p:cNvSpPr txBox="1">
            <a:spLocks noGrp="1"/>
          </p:cNvSpPr>
          <p:nvPr>
            <p:ph type="body" idx="1"/>
          </p:nvPr>
        </p:nvSpPr>
        <p:spPr>
          <a:xfrm>
            <a:off x="254000" y="1200150"/>
            <a:ext cx="5764213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3"/>
          <p:cNvSpPr txBox="1">
            <a:spLocks noGrp="1"/>
          </p:cNvSpPr>
          <p:nvPr>
            <p:ph type="body" idx="2"/>
          </p:nvPr>
        </p:nvSpPr>
        <p:spPr>
          <a:xfrm>
            <a:off x="6170613" y="1200150"/>
            <a:ext cx="5765800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1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2413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6" name="Google Shape;46;p1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9"/>
          <p:cNvSpPr/>
          <p:nvPr/>
        </p:nvSpPr>
        <p:spPr>
          <a:xfrm>
            <a:off x="4005263" y="1338263"/>
            <a:ext cx="4179887" cy="4179887"/>
          </a:xfrm>
          <a:prstGeom prst="rect">
            <a:avLst/>
          </a:prstGeom>
          <a:blipFill rotWithShape="1">
            <a:blip r:embed="rId14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9"/>
          <p:cNvSpPr/>
          <p:nvPr/>
        </p:nvSpPr>
        <p:spPr>
          <a:xfrm rot="10800000" flipH="1">
            <a:off x="5191125" y="6442075"/>
            <a:ext cx="6996113" cy="420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713" y="135322"/>
                </a:moveTo>
                <a:lnTo>
                  <a:pt x="93549" y="135322"/>
                </a:lnTo>
                <a:lnTo>
                  <a:pt x="93549" y="135095"/>
                </a:lnTo>
                <a:lnTo>
                  <a:pt x="120016" y="135095"/>
                </a:lnTo>
                <a:lnTo>
                  <a:pt x="120016" y="0"/>
                </a:lnTo>
                <a:lnTo>
                  <a:pt x="93549" y="0"/>
                </a:lnTo>
                <a:lnTo>
                  <a:pt x="93549" y="227"/>
                </a:lnTo>
                <a:lnTo>
                  <a:pt x="0" y="22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9"/>
          <p:cNvSpPr/>
          <p:nvPr/>
        </p:nvSpPr>
        <p:spPr>
          <a:xfrm>
            <a:off x="0" y="6440488"/>
            <a:ext cx="5489575" cy="417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14" y="0"/>
                </a:lnTo>
                <a:lnTo>
                  <a:pt x="114009" y="136122"/>
                </a:lnTo>
                <a:lnTo>
                  <a:pt x="0" y="136122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9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108EFC"/>
              </a:gs>
              <a:gs pos="100000">
                <a:srgbClr val="FE64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1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2413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19"/>
          <p:cNvSpPr/>
          <p:nvPr/>
        </p:nvSpPr>
        <p:spPr>
          <a:xfrm>
            <a:off x="355600" y="5683250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9"/>
          <p:cNvSpPr/>
          <p:nvPr/>
        </p:nvSpPr>
        <p:spPr>
          <a:xfrm>
            <a:off x="1119188" y="6464300"/>
            <a:ext cx="33940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Classes by Anuj Sir </a:t>
            </a:r>
            <a:endParaRPr dirty="0"/>
          </a:p>
        </p:txBody>
      </p:sp>
      <p:sp>
        <p:nvSpPr>
          <p:cNvPr id="17" name="Google Shape;17;p119"/>
          <p:cNvSpPr/>
          <p:nvPr/>
        </p:nvSpPr>
        <p:spPr>
          <a:xfrm>
            <a:off x="6251575" y="6464300"/>
            <a:ext cx="563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pic>
        <p:nvPicPr>
          <p:cNvPr id="18" name="Google Shape;18;p11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58750" y="144463"/>
            <a:ext cx="727075" cy="7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1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1312525" y="144463"/>
            <a:ext cx="727075" cy="7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9"/>
          <p:cNvSpPr txBox="1">
            <a:spLocks noGrp="1"/>
          </p:cNvSpPr>
          <p:nvPr>
            <p:ph type="body" idx="1"/>
          </p:nvPr>
        </p:nvSpPr>
        <p:spPr>
          <a:xfrm>
            <a:off x="254000" y="1200150"/>
            <a:ext cx="11682413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3" name="Google Shape;63;p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endParaRPr sz="24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endParaRPr sz="24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endParaRPr sz="24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endParaRPr sz="24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		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	</a:t>
            </a:r>
            <a:r>
              <a:rPr lang="en-US" sz="60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25" name="Google Shape;125;p1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Find the number of zeros at the end of the product of 2 × 4 × 6 × 8 × 10 × ....... × 98 × 100 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11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12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15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0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55" name="Google Shape;755;p10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47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If n is a natural number, (n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n) will always be divisible by: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only 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 and 12 both 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12 only 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by 18 only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0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62" name="Google Shape;762;p10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47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If n is a natural number, (n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n) will always be divisible by: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only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 and 12 both 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12 only 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by 18 only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0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69" name="Google Shape;769;p10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48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 x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–a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- a), when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is any natural number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0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76" name="Google Shape;776;p10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48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 x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–a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- a), when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(a) n is any natural number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0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83" name="Google Shape;783;p10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49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 x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–a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+ a), when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is any natural number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90" name="Google Shape;790;p10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49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 x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–a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+ a), when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is any natural number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97" name="Google Shape;797;p10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50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 x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+a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+ a), when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is any natural number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04" name="Google Shape;804;p10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50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 x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+a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+ a), when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is any natural number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0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11" name="Google Shape;811;p10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51.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one of the following is a prime number?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161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221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373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437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18" name="Google Shape;818;p10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51.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one of the following is a prime number?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161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221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373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437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32" name="Google Shape;132;p1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Find the number of zeros at the end of the product of 2 × 4 × 6 × 8 × 10 × ....... × 98 × 100 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11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12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15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1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25" name="Google Shape;825;p11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52.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one of the following is a prime number?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119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187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247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71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1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32" name="Google Shape;832;p11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52.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one of the following is a prime number?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119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187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247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71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1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39" name="Google Shape;839;p11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53.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 the largest four-digit number which is divisible by 88 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9944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9768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9988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8888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46" name="Google Shape;846;p11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53.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 the largest four-digit number which is divisible by 88 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9944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9768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9988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8888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1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53" name="Google Shape;853;p11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54.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a number is divided by 111, the remainder is 31. What will be the remainder if it is divided by 37?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32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33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0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60" name="Google Shape;860;p11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54.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a number is divided by 111, the remainder is 31. What will be the remainder if it is divided by 37?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31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32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33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0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1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67" name="Google Shape;867;p11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55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On multiplying a number by 7, the product is a number made of only the digit 3. The smallest such number is: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47619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47719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48619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47649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1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74" name="Google Shape;874;p11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55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On multiplying a number by 7, the product is a number made of only the digit 3. The smallest such number is: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47619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47719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48619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47649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1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81" name="Google Shape;881;p11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endParaRPr sz="24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endParaRPr sz="24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endParaRPr sz="24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endParaRPr sz="24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endParaRPr sz="24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endParaRPr sz="24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endParaRPr sz="24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</a:t>
            </a:r>
            <a:r>
              <a:rPr lang="en-US" sz="40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sz="40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39" name="Google Shape;139;p12"/>
          <p:cNvSpPr txBox="1"/>
          <p:nvPr/>
        </p:nvSpPr>
        <p:spPr>
          <a:xfrm>
            <a:off x="204788" y="1071563"/>
            <a:ext cx="979646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Find the number of zeros at the end of the product of 10 × 20 × 30 × ...... × 2000 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222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249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226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220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46" name="Google Shape;146;p13"/>
          <p:cNvSpPr txBox="1"/>
          <p:nvPr/>
        </p:nvSpPr>
        <p:spPr>
          <a:xfrm>
            <a:off x="204788" y="1071563"/>
            <a:ext cx="979646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Find the number of zeros at the end of the product of 10 × 20 × 30 × ...... × 2000 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222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249 	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226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220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53" name="Google Shape;153;p14"/>
          <p:cNvSpPr txBox="1"/>
          <p:nvPr/>
        </p:nvSpPr>
        <p:spPr>
          <a:xfrm>
            <a:off x="238084" y="1071546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Find the number of factors of 100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60" name="Google Shape;160;p15"/>
          <p:cNvSpPr txBox="1"/>
          <p:nvPr/>
        </p:nvSpPr>
        <p:spPr>
          <a:xfrm>
            <a:off x="238084" y="1071546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Find the number of factors of 100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9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67" name="Google Shape;167;p1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Find the number of factors of 80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12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6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74" name="Google Shape;174;p1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Find the number of factors of 80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12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6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81" name="Google Shape;181;p1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Find the sum of the factors of 100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127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217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219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189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88" name="Google Shape;188;p1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Find the sum of the factors of 100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127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217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219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189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0" name="Google Shape;70;p2"/>
          <p:cNvSpPr/>
          <p:nvPr/>
        </p:nvSpPr>
        <p:spPr>
          <a:xfrm>
            <a:off x="0" y="1000108"/>
            <a:ext cx="11658600" cy="4729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Introduction to Number Theory:-</a:t>
            </a:r>
            <a:endParaRPr sz="2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number theory, the numbers are classified into different types, such as natural numbers, whole numbers, complex numbers, and so on. The sub-classifications of the natural number are given below: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Odd Numbers – 1, 3, 5, 7, 9, 11, 13, 15, 17, 19…..</a:t>
            </a:r>
            <a:endParaRPr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Numbers – 2, 4, 6, 8, 10, 12, 14, 16, 18, 20, 22 . . .</a:t>
            </a:r>
            <a:endParaRPr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Square Numbers – 4, 9, 16, 25, 36, 49, 64, 81,100 . . .</a:t>
            </a:r>
            <a:endParaRPr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Cube Numbers – 8, 27, 64, 125, 216, 343, 512 . . .</a:t>
            </a:r>
            <a:endParaRPr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 Numbers – 2, 3, 5, 7, 11, 13, 17, 19, 23, 29, 31, 37, 41, 43, 47,53, 59, 61 . . .</a:t>
            </a:r>
            <a:endParaRPr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Composite Numbers – 4, 6, 8, 9, 10, 12, 14, 15, 16,18, 20, 21, 22, 24 . . .</a:t>
            </a:r>
            <a:endParaRPr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(modulo 4) Numbers – 1, 5, 9, 13, 17, 21, 25, . . .</a:t>
            </a:r>
            <a:endParaRPr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(modulo 4) Numbers – 3, 7, 11, 15, 19, 23, 27, . . .</a:t>
            </a:r>
            <a:endParaRPr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Triangular Numbers – 3, 6, 10, 15, 21, 28, 36, 45,. . .</a:t>
            </a:r>
            <a:endParaRPr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Perfect Numbers – 6, 28, 496, 8128, . . .</a:t>
            </a:r>
            <a:endParaRPr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Fibonacci Numbers -1, 1, 2, 3, 5, 8, 13, 21, 34, 55, 89. . 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95" name="Google Shape;195;p2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Find the sum of the factors of 50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92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93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97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91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02" name="Google Shape;202;p2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Find the sum of the factors of 50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92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93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97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91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09" name="Google Shape;209;p2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Find the average of the factors of 60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14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16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16" name="Google Shape;216;p2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Find the average of the factors of 60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14 	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16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23" name="Google Shape;223;p2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 Find the product of the factors of 100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10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9/2 		</a:t>
            </a:r>
            <a:endParaRPr sz="2400" b="1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11/2 		</a:t>
            </a:r>
            <a:endParaRPr sz="2400" b="1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30" name="Google Shape;230;p2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 Find the product of the factors of 100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400" b="1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10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9/2 		</a:t>
            </a:r>
            <a:endParaRPr sz="2400" b="1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11/2 		</a:t>
            </a:r>
            <a:endParaRPr sz="2400" b="1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37" name="Google Shape;237;p2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 How many 3 digit numbers are completely divisible by 6?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149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150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151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166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44" name="Google Shape;244;p2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 How many 3 digit numbers are completely divisible by 6?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149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150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151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166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51" name="Google Shape;251;p2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13. How many 3 digit numbers are completely divisible by 3 and 4 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75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57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83</a:t>
            </a: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400"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58" name="Google Shape;258;p2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13. How many 3 digit numbers are completely divisible by 3 and 4 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75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57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83</a:t>
            </a: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400"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238084" y="1142984"/>
            <a:ext cx="8653482" cy="238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BODMAS:-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BODMAS - Order of Simplification of an expression of numbers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	=	Bracket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	=	Of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	=	Division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	=	Multiplication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	=	Addition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	=	Subtraction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65" name="Google Shape;265;p3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. What will be the remainder when 17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divided by 18?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16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72" name="Google Shape;272;p3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. What will be the remainder when 17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divided by 18?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16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79" name="Google Shape;279;p3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A. Find the remainder when 3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divided by 6.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16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86" name="Google Shape;286;p3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A. Find the remainder when 3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divided by 6.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16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93" name="Google Shape;293;p34"/>
          <p:cNvSpPr txBox="1"/>
          <p:nvPr/>
        </p:nvSpPr>
        <p:spPr>
          <a:xfrm>
            <a:off x="204788" y="1071563"/>
            <a:ext cx="11733300" cy="53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B. Find the remainder when 2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is divided by 96.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63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00" name="Google Shape;300;p3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B. Find the remainder when 2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is divided by 96.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63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07" name="Google Shape;307;p3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15. What will be the remainder when (67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+ 67) is divided by 68?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66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67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60</a:t>
            </a: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400"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14" name="Google Shape;314;p3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15. What will be the remainder when (67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+ 67) is divided by 68?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66 	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67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60</a:t>
            </a: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400"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21" name="Google Shape;321;p3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16. Which of the following number will completely divide (49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–1)?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14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51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50</a:t>
            </a: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400"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28" name="Google Shape;328;p3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16. Which of the following number will completely divide (49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–1)?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14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51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(d) 50</a:t>
            </a:r>
            <a:r>
              <a:rPr lang="en-US" sz="2400" b="1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400" b="1" dirty="0">
              <a:solidFill>
                <a:schemeClr val="tx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3" name="Google Shape;83;p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What is the unit digit of the product of 207·781·39·94?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35" name="Google Shape;335;p4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17. A number when divided by 6 leaves a remainder of 3. When the square of the number is divided by 6, the remainder is: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42" name="Google Shape;342;p4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17. A number when divided by 6 leaves a remainder of 3. When the square of the number is divided by 6, the remainder is: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3 	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49" name="Google Shape;349;p4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18. A number when divided successively by 4 and 5 leaves remainders 1 and 4 respectively. When it is successively divided by 5 and 4, then the respective remainders will be 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1, 2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2, 3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3, 2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4, 1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56" name="Google Shape;356;p4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18. A number when divided successively by 4 and 5 leaves remainders 1 and 4 respectively. When it is successively divided by 5 and 4, then the respective remainders will be 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1, 2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2, 3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3, 2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4, 1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63" name="Google Shape;363;p4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19. A number was divided successively in order by 4, 5, and 6. The remainder were respectively 2, 3, and 4. The number is 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214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476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954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1908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70" name="Google Shape;370;p4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19. A number was divided successively in order by 4, 5, and 6. The remainder were respectively 2, 3, and 4. The number is 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214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476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954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1908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77" name="Google Shape;377;p4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20. Which one of the following numbers will completely divide (4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17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84" name="Google Shape;384;p4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20. Which one of the following numbers will completely divide (4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17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91" name="Google Shape;391;p4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21. Which one of the following numbers will completely divide 5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+ 5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+ 5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11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12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31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32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98" name="Google Shape;398;p4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21. Which one of the following numbers will completely divide 5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+ 5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+ 5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(a) 11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(b) 12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(c) 31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(d) 32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90" name="Google Shape;90;p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What is the unit digit of the product of 207·781·39·94?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05" name="Google Shape;405;p5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22. Which one of the following is the common factor of (47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(47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 – 43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47 + 43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47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47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12" name="Google Shape;412;p5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22. Which one of the following is the common factor of (47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(47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 – 43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47 + 43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47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47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19" name="Google Shape;419;p5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23. Which one of the following numbers is completely divisible by 99?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3572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13595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913464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114345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26" name="Google Shape;426;p5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23. Which one of the following numbers is completely divisible by 99?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3572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13595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913464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114345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33" name="Google Shape;433;p5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24. Which one of the following numbers is completely divisible by 45?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181560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331145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202860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203350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40" name="Google Shape;440;p5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24. Which one of the following numbers is completely divisible by 45?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181560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331145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202860 	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203350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47" name="Google Shape;447;p56"/>
          <p:cNvSpPr txBox="1"/>
          <p:nvPr/>
        </p:nvSpPr>
        <p:spPr>
          <a:xfrm>
            <a:off x="204788" y="1071563"/>
            <a:ext cx="11987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25.  The sum of digits of a two-digit number is 7. If the digits of the number are interchanged, the number so formed is greater than the original number by 27. Find the original number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25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79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32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(e) None of these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54" name="Google Shape;454;p57"/>
          <p:cNvSpPr txBox="1"/>
          <p:nvPr/>
        </p:nvSpPr>
        <p:spPr>
          <a:xfrm>
            <a:off x="204788" y="1071563"/>
            <a:ext cx="11987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25.  The sum of digits of a two-digit number is 7. If the digits of the number are interchanged, the number so formed is greater than the original number by 27. Find the original number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25 	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79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32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(e) None of these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61" name="Google Shape;461;p5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26. 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digit in the blank space of the number 34*7 so that the number is divisible by 11?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68" name="Google Shape;468;p5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26. 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digit in the blank space of the number 34*7 so that the number is divisible by 11?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8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97" name="Google Shape;97;p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What will come in the place of unit digit in the value of (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40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(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71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(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240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</a:t>
            </a: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75" name="Google Shape;475;p6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27.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sum of, the digits of a two-digit number and the number formed by reversing its digit is 99, what is the sum of the digits of the original number?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8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82" name="Google Shape;482;p6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27.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sum of, the digits of a two-digit number and the number formed by reversing its digit is 99, what is the sum of the digits of the original number?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8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89" name="Google Shape;489;p6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28.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sum of, the digits of a two-digit number and the number formed by reversing its digits is N, Which one of the following numbers will completely divide N?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18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96" name="Google Shape;496;p6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28.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sum of, the digits of a two-digit number and the number formed by reversing its digits is N, Which one of the following numbers will completely divide N?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11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18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03" name="Google Shape;503;p6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29.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difference between, a two-digit number and a number formed by reversing its digit is N, Which one of the following numbers will completely divide N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5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10" name="Google Shape;510;p6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29.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difference between, a two-digit number and a number formed by reversing its digit is N, Which one of the following numbers will completely divide N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5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17" name="Google Shape;517;p6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30.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difference between a two digit number and the number formed by reversing its digit is 45, what is the difference between the digits of the original number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5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24" name="Google Shape;524;p6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30.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difference between a two digit number and the number formed by reversing its digit is 45, what is the difference between the digits of the original number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5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31" name="Google Shape;531;p6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31.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4-digit number is formed by repeating a 2-digit number such as 2525, 3232, etc. Any number of this form is always divisible by 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Smallest two-digit prime number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smallest three-digit prime number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38" name="Google Shape;538;p6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31.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4-digit number is formed by repeating a 2-digit number such as 2525, 3232, etc. Any number of this form is always divisible by 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Smallest two-digit prime number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smallest three-digit prime number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04" name="Google Shape;104;p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What will come in the place of unit digit in the value of (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40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(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71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(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240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</a:t>
            </a: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45" name="Google Shape;545;p7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32.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7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- 4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exactly divisibly by which of the following?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35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34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33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52" name="Google Shape;552;p7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32.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7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- 4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exactly divisibly by which of the following?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35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34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33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59" name="Google Shape;559;p7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33. Find the sum of the first fifty natural numbers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1144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1275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1325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1075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66" name="Google Shape;566;p7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33. Find the sum of the first fifty natural numbers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1144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1275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1325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1075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73" name="Google Shape;573;p7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34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51+52+53+54+…………+100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2443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1754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2673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3775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80" name="Google Shape;580;p7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34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51+52+53+54+…………+100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2443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1754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2673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3775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87" name="Google Shape;587;p7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35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sum of the squares of the first 30 natural numbers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9455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8372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7849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6973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94" name="Google Shape;594;p7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35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sum of the squares of the first 30 natural numbers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9455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8372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7849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6973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01" name="Google Shape;601;p7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36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2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+8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+…….+20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1321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1540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1550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08" name="Google Shape;608;p7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36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2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+8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+…….+20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1321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1540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1550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11" name="Google Shape;111;p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Find the number of zeros at the end of the product of 1 × 2 × 3 × 4 × 5 × 6 .......... × 99 × 100 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28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15" name="Google Shape;615;p8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37. Find the value of 1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+5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+7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+……………+19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1335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1330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1332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1334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22" name="Google Shape;622;p8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37. Find the value of 1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+5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+7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+……………+19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1335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1330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1332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1334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29" name="Google Shape;629;p8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38. If 1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+2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+………. +10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385, find the value of 2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 +20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1540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1190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1375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36" name="Google Shape;636;p8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38. If 1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+2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+………. +10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385, find the value of 2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 +20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1540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1190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1375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43" name="Google Shape;643;p8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39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11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+12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+13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+14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+………….+20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2485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2670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2495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50" name="Google Shape;650;p8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39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11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+12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+13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+14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+………….+20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2485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2670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2495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57" name="Google Shape;657;p86"/>
          <p:cNvSpPr txBox="1"/>
          <p:nvPr/>
        </p:nvSpPr>
        <p:spPr>
          <a:xfrm>
            <a:off x="204788" y="1062038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40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1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+5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+7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+…………..+29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36100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101025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32500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44700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64" name="Google Shape;664;p87"/>
          <p:cNvSpPr txBox="1"/>
          <p:nvPr/>
        </p:nvSpPr>
        <p:spPr>
          <a:xfrm>
            <a:off x="204788" y="1062038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40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1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+5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+7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+…………..+29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36100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101025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32500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44700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71" name="Google Shape;671;p8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41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If 1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+2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+…………………………+10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=3025, find the value of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+.…+20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2875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24200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3080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39400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78" name="Google Shape;678;p8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41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If 1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+2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+…………………………+10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=3025, find the value of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+.…+20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2875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24200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3080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39400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18" name="Google Shape;118;p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Find the number of zeros at the end of the product of 1 × 2 × 3 × 4 × 5 × 6 .......... × 99 × 100 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24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28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85" name="Google Shape;685;p9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sum of all even numbers up to 100 : 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2295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2425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2495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2550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92" name="Google Shape;692;p9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42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sum of all even numbers up to 100 : 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2295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2425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2495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2550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99" name="Google Shape;699;p9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sum of the all odd number up to 100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2100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2500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2300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2200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06" name="Google Shape;706;p9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43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sum of the all odd number up to 100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2100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2500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2300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2200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13" name="Google Shape;713;p9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44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number of prime factors of  6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·11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·21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83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93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103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113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20" name="Google Shape;720;p9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44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number of prime factors of  6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·11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·21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83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93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103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113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27" name="Google Shape;727;p9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45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number of prime factors of 14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·15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58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68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78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34" name="Google Shape;734;p9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45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number of prime factors of 14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·15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58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68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78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41" name="Google Shape;741;p9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46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What will be the remainder when (27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+17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divided by 11?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17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0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48" name="Google Shape;748;p9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46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What will be the remainder when (27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+17</a:t>
            </a:r>
            <a:r>
              <a:rPr lang="en-US" sz="2400" b="1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divided by 11?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17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0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560</Words>
  <Application>Microsoft Office PowerPoint</Application>
  <PresentationFormat>Widescreen</PresentationFormat>
  <Paragraphs>1033</Paragraphs>
  <Slides>118</Slides>
  <Notes>118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3" baseType="lpstr">
      <vt:lpstr>Noto Sans Symbols</vt:lpstr>
      <vt:lpstr>Times New Roman</vt:lpstr>
      <vt:lpstr>Arial</vt:lpstr>
      <vt:lpstr>Arial Black</vt:lpstr>
      <vt:lpstr>Office Theme</vt:lpstr>
      <vt:lpstr> </vt:lpstr>
      <vt:lpstr> 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APTITUDE</dc:title>
  <dc:creator>anuj gupta</dc:creator>
  <cp:lastModifiedBy>hp</cp:lastModifiedBy>
  <cp:revision>3</cp:revision>
  <dcterms:created xsi:type="dcterms:W3CDTF">2020-02-23T06:37:57Z</dcterms:created>
  <dcterms:modified xsi:type="dcterms:W3CDTF">2024-02-21T07:49:35Z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Notes">
    <vt:r8>57</vt:r8>
  </property>
  <property fmtid="{D5CDD505-2E9C-101B-9397-08002B2CF9AE}" pid="4" name="PresentationFormat">
    <vt:lpwstr>Widescreen</vt:lpwstr>
  </property>
  <property fmtid="{D5CDD505-2E9C-101B-9397-08002B2CF9AE}" pid="5" name="Slides">
    <vt:r8>57</vt:r8>
  </property>
</Properties>
</file>